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2" r:id="rId1"/>
  </p:sldMasterIdLst>
  <p:notesMasterIdLst>
    <p:notesMasterId r:id="rId112"/>
  </p:notesMasterIdLst>
  <p:handoutMasterIdLst>
    <p:handoutMasterId r:id="rId113"/>
  </p:handoutMasterIdLst>
  <p:sldIdLst>
    <p:sldId id="807" r:id="rId2"/>
    <p:sldId id="428" r:id="rId3"/>
    <p:sldId id="1024" r:id="rId4"/>
    <p:sldId id="436" r:id="rId5"/>
    <p:sldId id="433" r:id="rId6"/>
    <p:sldId id="805" r:id="rId7"/>
    <p:sldId id="435" r:id="rId8"/>
    <p:sldId id="809" r:id="rId9"/>
    <p:sldId id="967" r:id="rId10"/>
    <p:sldId id="454" r:id="rId11"/>
    <p:sldId id="453" r:id="rId12"/>
    <p:sldId id="997" r:id="rId13"/>
    <p:sldId id="842" r:id="rId14"/>
    <p:sldId id="808" r:id="rId15"/>
    <p:sldId id="999" r:id="rId16"/>
    <p:sldId id="832" r:id="rId17"/>
    <p:sldId id="963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27" r:id="rId27"/>
    <p:sldId id="300" r:id="rId28"/>
    <p:sldId id="301" r:id="rId29"/>
    <p:sldId id="328" r:id="rId30"/>
    <p:sldId id="302" r:id="rId31"/>
    <p:sldId id="303" r:id="rId32"/>
    <p:sldId id="304" r:id="rId33"/>
    <p:sldId id="305" r:id="rId34"/>
    <p:sldId id="306" r:id="rId35"/>
    <p:sldId id="307" r:id="rId36"/>
    <p:sldId id="326" r:id="rId37"/>
    <p:sldId id="308" r:id="rId38"/>
    <p:sldId id="309" r:id="rId39"/>
    <p:sldId id="1023" r:id="rId40"/>
    <p:sldId id="573" r:id="rId41"/>
    <p:sldId id="574" r:id="rId42"/>
    <p:sldId id="575" r:id="rId43"/>
    <p:sldId id="576" r:id="rId44"/>
    <p:sldId id="806" r:id="rId45"/>
    <p:sldId id="1018" r:id="rId46"/>
    <p:sldId id="1019" r:id="rId47"/>
    <p:sldId id="1020" r:id="rId48"/>
    <p:sldId id="810" r:id="rId49"/>
    <p:sldId id="811" r:id="rId50"/>
    <p:sldId id="1021" r:id="rId51"/>
    <p:sldId id="1022" r:id="rId52"/>
    <p:sldId id="813" r:id="rId53"/>
    <p:sldId id="814" r:id="rId54"/>
    <p:sldId id="815" r:id="rId55"/>
    <p:sldId id="816" r:id="rId56"/>
    <p:sldId id="281" r:id="rId57"/>
    <p:sldId id="311" r:id="rId58"/>
    <p:sldId id="259" r:id="rId59"/>
    <p:sldId id="258" r:id="rId60"/>
    <p:sldId id="260" r:id="rId61"/>
    <p:sldId id="261" r:id="rId62"/>
    <p:sldId id="1000" r:id="rId63"/>
    <p:sldId id="275" r:id="rId64"/>
    <p:sldId id="274" r:id="rId65"/>
    <p:sldId id="276" r:id="rId66"/>
    <p:sldId id="263" r:id="rId67"/>
    <p:sldId id="1001" r:id="rId68"/>
    <p:sldId id="264" r:id="rId69"/>
    <p:sldId id="277" r:id="rId70"/>
    <p:sldId id="278" r:id="rId71"/>
    <p:sldId id="265" r:id="rId72"/>
    <p:sldId id="266" r:id="rId73"/>
    <p:sldId id="267" r:id="rId74"/>
    <p:sldId id="1002" r:id="rId75"/>
    <p:sldId id="268" r:id="rId76"/>
    <p:sldId id="279" r:id="rId77"/>
    <p:sldId id="269" r:id="rId78"/>
    <p:sldId id="280" r:id="rId79"/>
    <p:sldId id="270" r:id="rId80"/>
    <p:sldId id="312" r:id="rId81"/>
    <p:sldId id="313" r:id="rId82"/>
    <p:sldId id="319" r:id="rId83"/>
    <p:sldId id="320" r:id="rId84"/>
    <p:sldId id="321" r:id="rId85"/>
    <p:sldId id="322" r:id="rId86"/>
    <p:sldId id="323" r:id="rId87"/>
    <p:sldId id="325" r:id="rId88"/>
    <p:sldId id="329" r:id="rId89"/>
    <p:sldId id="1004" r:id="rId90"/>
    <p:sldId id="1003" r:id="rId91"/>
    <p:sldId id="941" r:id="rId92"/>
    <p:sldId id="942" r:id="rId93"/>
    <p:sldId id="943" r:id="rId94"/>
    <p:sldId id="944" r:id="rId95"/>
    <p:sldId id="1006" r:id="rId96"/>
    <p:sldId id="947" r:id="rId97"/>
    <p:sldId id="1007" r:id="rId98"/>
    <p:sldId id="1008" r:id="rId99"/>
    <p:sldId id="1009" r:id="rId100"/>
    <p:sldId id="1010" r:id="rId101"/>
    <p:sldId id="1011" r:id="rId102"/>
    <p:sldId id="950" r:id="rId103"/>
    <p:sldId id="1012" r:id="rId104"/>
    <p:sldId id="1013" r:id="rId105"/>
    <p:sldId id="1014" r:id="rId106"/>
    <p:sldId id="1015" r:id="rId107"/>
    <p:sldId id="1016" r:id="rId108"/>
    <p:sldId id="1026" r:id="rId109"/>
    <p:sldId id="825" r:id="rId110"/>
    <p:sldId id="1027" r:id="rId111"/>
  </p:sldIdLst>
  <p:sldSz cx="12192000" cy="6858000"/>
  <p:notesSz cx="6858000" cy="9144000"/>
  <p:embeddedFontLst>
    <p:embeddedFont>
      <p:font typeface="Noto Sans CJK TC Light" panose="020B0300000000000000" pitchFamily="34" charset="-120"/>
      <p:regular r:id="rId114"/>
    </p:embeddedFont>
    <p:embeddedFont>
      <p:font typeface="Noto Sans CJK TC Regular" panose="020B0500000000000000" pitchFamily="34" charset="-120"/>
      <p:regular r:id="rId115"/>
    </p:embeddedFont>
    <p:embeddedFont>
      <p:font typeface="微軟正黑體" panose="020B0604030504040204" pitchFamily="34" charset="-120"/>
      <p:regular r:id="rId116"/>
      <p:bold r:id="rId117"/>
    </p:embeddedFont>
    <p:embeddedFont>
      <p:font typeface="Abel" panose="02000506030000020004" pitchFamily="50" charset="0"/>
      <p:regular r:id="rId118"/>
    </p:embeddedFont>
    <p:embeddedFont>
      <p:font typeface="Calibri" panose="020F0502020204030204" pitchFamily="34" charset="0"/>
      <p:regular r:id="rId119"/>
      <p:bold r:id="rId120"/>
      <p:italic r:id="rId121"/>
      <p:boldItalic r:id="rId122"/>
    </p:embeddedFont>
    <p:embeddedFont>
      <p:font typeface="Calibri Light" panose="020F0302020204030204" pitchFamily="34" charset="0"/>
      <p:regular r:id="rId123"/>
      <p:italic r:id="rId124"/>
    </p:embeddedFont>
    <p:embeddedFont>
      <p:font typeface="Consolas" panose="020B0609020204030204" pitchFamily="49" charset="0"/>
      <p:regular r:id="rId125"/>
      <p:bold r:id="rId126"/>
      <p:italic r:id="rId127"/>
      <p:boldItalic r:id="rId128"/>
    </p:embeddedFont>
    <p:embeddedFont>
      <p:font typeface="Constantia" panose="02030602050306030303" pitchFamily="18" charset="0"/>
      <p:regular r:id="rId129"/>
      <p:bold r:id="rId130"/>
      <p:italic r:id="rId131"/>
      <p:boldItalic r:id="rId132"/>
    </p:embeddedFont>
    <p:embeddedFont>
      <p:font typeface="Raleway" pitchFamily="2" charset="0"/>
      <p:regular r:id="rId133"/>
      <p:bold r:id="rId134"/>
      <p:italic r:id="rId135"/>
      <p:boldItalic r:id="rId136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BFB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0.fntdata"/><Relationship Id="rId128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118" Type="http://schemas.openxmlformats.org/officeDocument/2006/relationships/font" Target="fonts/font5.fntdata"/><Relationship Id="rId134" Type="http://schemas.openxmlformats.org/officeDocument/2006/relationships/font" Target="fonts/font21.fntdata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1.fntdata"/><Relationship Id="rId129" Type="http://schemas.openxmlformats.org/officeDocument/2006/relationships/font" Target="fonts/font1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.fntdata"/><Relationship Id="rId119" Type="http://schemas.openxmlformats.org/officeDocument/2006/relationships/font" Target="fonts/font6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7.fntdata"/><Relationship Id="rId135" Type="http://schemas.openxmlformats.org/officeDocument/2006/relationships/font" Target="fonts/font2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7.fntdata"/><Relationship Id="rId125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2.fntdata"/><Relationship Id="rId131" Type="http://schemas.openxmlformats.org/officeDocument/2006/relationships/font" Target="fonts/font18.fntdata"/><Relationship Id="rId136" Type="http://schemas.openxmlformats.org/officeDocument/2006/relationships/font" Target="fonts/font2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.fntdata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33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365ym-my.sharepoint.com/personal/30823015_office_ym_edu_tw/Documents/&#20844;&#21496;&#29992;/2018/FM608A/&#36523;&#39640;&#39636;&#3732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40421435758786E-2"/>
          <c:y val="5.2025399945918691E-2"/>
          <c:w val="0.87435070394134151"/>
          <c:h val="0.82826905205529033"/>
        </c:manualLayout>
      </c:layout>
      <c:scatterChart>
        <c:scatterStyle val="lineMarker"/>
        <c:varyColors val="0"/>
        <c:ser>
          <c:idx val="0"/>
          <c:order val="0"/>
          <c:tx>
            <c:strRef>
              <c:f>[身高體重.xlsx]Sheet1!$C$1</c:f>
              <c:strCache>
                <c:ptCount val="1"/>
                <c:pt idx="0">
                  <c:v>體重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4"/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[身高體重.xlsx]Sheet1!$B$2:$B$13</c:f>
              <c:numCache>
                <c:formatCode>General</c:formatCode>
                <c:ptCount val="12"/>
                <c:pt idx="0">
                  <c:v>150</c:v>
                </c:pt>
                <c:pt idx="1">
                  <c:v>152</c:v>
                </c:pt>
                <c:pt idx="2">
                  <c:v>155</c:v>
                </c:pt>
                <c:pt idx="3">
                  <c:v>158</c:v>
                </c:pt>
                <c:pt idx="4">
                  <c:v>160</c:v>
                </c:pt>
                <c:pt idx="5">
                  <c:v>162</c:v>
                </c:pt>
                <c:pt idx="6">
                  <c:v>165</c:v>
                </c:pt>
                <c:pt idx="7">
                  <c:v>170</c:v>
                </c:pt>
                <c:pt idx="8">
                  <c:v>172</c:v>
                </c:pt>
                <c:pt idx="9">
                  <c:v>175</c:v>
                </c:pt>
                <c:pt idx="10">
                  <c:v>180</c:v>
                </c:pt>
                <c:pt idx="11">
                  <c:v>185</c:v>
                </c:pt>
              </c:numCache>
            </c:numRef>
          </c:xVal>
          <c:yVal>
            <c:numRef>
              <c:f>[身高體重.xlsx]Sheet1!$C$2:$C$13</c:f>
              <c:numCache>
                <c:formatCode>General</c:formatCode>
                <c:ptCount val="12"/>
                <c:pt idx="0">
                  <c:v>40</c:v>
                </c:pt>
                <c:pt idx="1">
                  <c:v>48</c:v>
                </c:pt>
                <c:pt idx="2">
                  <c:v>45</c:v>
                </c:pt>
                <c:pt idx="3">
                  <c:v>50</c:v>
                </c:pt>
                <c:pt idx="4">
                  <c:v>55</c:v>
                </c:pt>
                <c:pt idx="5">
                  <c:v>56</c:v>
                </c:pt>
                <c:pt idx="6">
                  <c:v>58</c:v>
                </c:pt>
                <c:pt idx="7">
                  <c:v>59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58-45E7-8D1B-6179BFC66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533888"/>
        <c:axId val="92349952"/>
      </c:scatterChart>
      <c:valAx>
        <c:axId val="92533888"/>
        <c:scaling>
          <c:orientation val="minMax"/>
          <c:min val="14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349952"/>
        <c:crosses val="autoZero"/>
        <c:crossBetween val="midCat"/>
        <c:majorUnit val="5"/>
      </c:valAx>
      <c:valAx>
        <c:axId val="92349952"/>
        <c:scaling>
          <c:orientation val="minMax"/>
          <c:min val="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53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12/12/2021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12/12/2021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323232"/>
                </a:solidFill>
                <a:effectLst/>
                <a:latin typeface="Consolas" panose="020B0609020204030204" pitchFamily="49" charset="0"/>
              </a:rPr>
              <a:t>畫出一條盡量通過這些點的線</a:t>
            </a:r>
            <a:endParaRPr lang="zh-TW" altLang="en-US" i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00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4D5156"/>
                </a:solidFill>
                <a:effectLst/>
                <a:latin typeface="Constantia" panose="02030602050306030303" pitchFamily="18" charset="0"/>
              </a:rPr>
              <a:t>克拉斯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51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323232"/>
                </a:solidFill>
                <a:effectLst/>
                <a:latin typeface="Consolas" panose="020B0609020204030204" pitchFamily="49" charset="0"/>
              </a:rPr>
              <a:t>畫出一條盡量通過這些點的線</a:t>
            </a:r>
            <a:endParaRPr lang="zh-TW" altLang="en-US" i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90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68454602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12/12/2021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71387"/>
      </p:ext>
    </p:extLst>
  </p:cSld>
  <p:clrMapOvr>
    <a:masterClrMapping/>
  </p:clrMapOvr>
  <p:transition spd="slow" advClick="0" advTm="1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6549837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81" r:id="rId7"/>
    <p:sldLayoutId id="2147483882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x543.com/debugger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tiff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6185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E236B32-2967-4DBA-88B6-CCDEF68F29F5}"/>
              </a:ext>
            </a:extLst>
          </p:cNvPr>
          <p:cNvSpPr/>
          <p:nvPr/>
        </p:nvSpPr>
        <p:spPr>
          <a:xfrm>
            <a:off x="6035317" y="4374695"/>
            <a:ext cx="2997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F72C1367-7420-4730-B6F5-AEEB8A37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188" y="2570670"/>
            <a:ext cx="7528194" cy="1042807"/>
          </a:xfrm>
        </p:spPr>
        <p:txBody>
          <a:bodyPr anchor="ctr"/>
          <a:lstStyle/>
          <a:p>
            <a:r>
              <a:rPr lang="en-US" altLang="zh-TW" sz="4000" b="0">
                <a:solidFill>
                  <a:srgbClr val="FFFF00"/>
                </a:solidFill>
                <a:latin typeface="Consolas" panose="020B0609020204030204" pitchFamily="49" charset="0"/>
              </a:rPr>
              <a:t>Chapter 1</a:t>
            </a:r>
            <a:r>
              <a:rPr lang="zh-TW" altLang="en-US" sz="4000" b="0">
                <a:solidFill>
                  <a:srgbClr val="FFFF00"/>
                </a:solidFill>
                <a:latin typeface="Noto Sans CJK TC Regular" panose="020B0500000000000000" pitchFamily="34" charset="-120"/>
              </a:rPr>
              <a:t>：</a:t>
            </a:r>
            <a:r>
              <a:rPr lang="en-US" altLang="zh-TW" sz="4000" b="0">
                <a:solidFill>
                  <a:srgbClr val="FFFF00"/>
                </a:solidFill>
                <a:latin typeface="Consolas" panose="020B0609020204030204" pitchFamily="49" charset="0"/>
              </a:rPr>
              <a:t>Python</a:t>
            </a:r>
            <a:r>
              <a:rPr lang="it-IT" altLang="zh-TW" sz="4000" b="0">
                <a:solidFill>
                  <a:srgbClr val="FFFF00"/>
                </a:solidFill>
              </a:rPr>
              <a:t> </a:t>
            </a:r>
            <a:r>
              <a:rPr lang="it-IT" altLang="zh-TW" sz="4000" b="0">
                <a:solidFill>
                  <a:srgbClr val="FFFF00"/>
                </a:solidFill>
                <a:latin typeface="Consolas" panose="020B0609020204030204" pitchFamily="49" charset="0"/>
              </a:rPr>
              <a:t>X</a:t>
            </a:r>
            <a:r>
              <a:rPr lang="zh-TW" altLang="en-US" sz="4000" b="0">
                <a:solidFill>
                  <a:srgbClr val="FFFF00"/>
                </a:solidFill>
              </a:rPr>
              <a:t> </a:t>
            </a:r>
            <a:r>
              <a:rPr lang="zh-TW" altLang="en-US" sz="4000" b="0">
                <a:solidFill>
                  <a:srgbClr val="FFFF00"/>
                </a:solidFill>
                <a:latin typeface="Consolas" panose="020B0609020204030204" pitchFamily="49" charset="0"/>
              </a:rPr>
              <a:t>機器學習</a:t>
            </a:r>
            <a:endParaRPr lang="zh-TW" altLang="en-US" sz="4000" b="0" dirty="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90885B-4689-4329-A4EC-3736C9AF766C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學院創辦人</a:t>
            </a:r>
            <a:endParaRPr lang="zh-TW" altLang="en-US" sz="1600" spc="300" dirty="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C2D36BD-CF1E-4DAE-8453-BE27A8408327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D00D9DC-CBA3-4953-99C1-C26B2388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560F262-81FB-46E3-A9BC-C9DB2F20DCBF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極限翻轉學院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EFA5F29-9D0B-46D4-9BC4-2ED23B529299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Noto Sans CJK TC Light" panose="020B0300000000000000" pitchFamily="34" charset="-120"/>
                <a:ea typeface="Noto Sans CJK TC Light" panose="020B0300000000000000" pitchFamily="34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E2C412F-F526-482B-AECA-6373FDC6A89E}"/>
              </a:ext>
            </a:extLst>
          </p:cNvPr>
          <p:cNvSpPr/>
          <p:nvPr/>
        </p:nvSpPr>
        <p:spPr>
          <a:xfrm>
            <a:off x="5066244" y="5253169"/>
            <a:ext cx="478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課程網址</a:t>
            </a:r>
            <a:r>
              <a:rPr lang="zh-TW" altLang="en-US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  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F89F130-6B47-4A05-B1AA-8315B595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050" y="3182760"/>
            <a:ext cx="8452659" cy="716381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3200">
                <a:solidFill>
                  <a:schemeClr val="bg1"/>
                </a:solidFill>
                <a:latin typeface="Consolas" panose="020B0609020204030204" pitchFamily="49" charset="0"/>
              </a:rPr>
              <a:t>Hello, World!</a:t>
            </a: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 最像英文的</a:t>
            </a: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sz="6000" b="1">
                <a:solidFill>
                  <a:srgbClr val="FFFF00"/>
                </a:solidFill>
                <a:latin typeface="Consolas" panose="020B0609020204030204" pitchFamily="49" charset="0"/>
              </a:rPr>
              <a:t>Python</a:t>
            </a:r>
            <a:endParaRPr lang="en-US" altLang="zh-TW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特徵正規化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ex1-20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正規化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mean = train_data.mean()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平均數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-= mean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std = train_data.std()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標準差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/= std  </a:t>
            </a:r>
          </a:p>
        </p:txBody>
      </p:sp>
    </p:spTree>
    <p:extLst>
      <p:ext uri="{BB962C8B-B14F-4D97-AF65-F5344CB8AC3E}">
        <p14:creationId xmlns:p14="http://schemas.microsoft.com/office/powerpoint/2010/main" val="10723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標籤正規化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ex1-20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979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範圍落在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 (label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正規化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New_label = label /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(label)</a:t>
            </a:r>
            <a:endParaRPr lang="zh-TW" altLang="en-US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4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訓練集、驗證集、測試集的資料形狀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house.txt </a:t>
            </a:r>
            <a:r>
              <a:rPr lang="zh-TW" altLang="en-US"/>
              <a:t>有 </a:t>
            </a:r>
            <a:r>
              <a:rPr lang="en-US" altLang="zh-TW"/>
              <a:t>689</a:t>
            </a:r>
            <a:r>
              <a:rPr lang="zh-TW" altLang="en-US"/>
              <a:t> 筆資料</a:t>
            </a:r>
            <a:endParaRPr lang="en-US" altLang="zh-TW"/>
          </a:p>
          <a:p>
            <a:pPr lvl="1"/>
            <a:r>
              <a:rPr lang="zh-TW" altLang="en-US"/>
              <a:t>訓練集：佔 </a:t>
            </a:r>
            <a:r>
              <a:rPr lang="en-US" altLang="zh-TW"/>
              <a:t>90%</a:t>
            </a:r>
            <a:r>
              <a:rPr lang="zh-TW" altLang="en-US"/>
              <a:t> </a:t>
            </a:r>
            <a:r>
              <a:rPr lang="en-US" altLang="zh-TW"/>
              <a:t>(620 </a:t>
            </a:r>
            <a:r>
              <a:rPr lang="zh-TW" altLang="en-US"/>
              <a:t>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驗證集：</a:t>
            </a:r>
            <a:r>
              <a:rPr lang="en-US" altLang="zh-TW"/>
              <a:t>10% </a:t>
            </a:r>
            <a:r>
              <a:rPr lang="zh-TW" altLang="en-US"/>
              <a:t>減掉測試集，剩下的當驗證集 </a:t>
            </a:r>
            <a:r>
              <a:rPr lang="en-US" altLang="zh-TW"/>
              <a:t>(39</a:t>
            </a:r>
            <a:r>
              <a:rPr lang="zh-TW" altLang="en-US"/>
              <a:t> 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測試集：</a:t>
            </a:r>
            <a:r>
              <a:rPr lang="en-US" altLang="zh-TW"/>
              <a:t>10% </a:t>
            </a:r>
            <a:r>
              <a:rPr lang="zh-TW" altLang="en-US"/>
              <a:t>中的最後 </a:t>
            </a:r>
            <a:r>
              <a:rPr lang="en-US" altLang="zh-TW"/>
              <a:t>30</a:t>
            </a:r>
            <a:r>
              <a:rPr lang="zh-TW" altLang="en-US"/>
              <a:t> 筆。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87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訓練集、驗證集、測試集的資料形狀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5345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訓練集、驗證集、測試集的資料形狀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訓練集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train_data = data[:split_num]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(620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(train_data.shape)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 = new_label[:split_num]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(620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驗證集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validation_data = data[split_num:</a:t>
            </a:r>
            <a:r>
              <a:rPr lang="en-US" altLang="zh-TW" sz="22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(39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(validation_data.shape)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validation_label = new_label[split_num: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(39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test_data = data[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:]	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(30 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(test_data.shape)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 = new_label[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:]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(30 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7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建立神經網路架構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建立幾層，以及每層多少神經元，只能透過經驗或不段測試。</a:t>
            </a:r>
            <a:endParaRPr lang="en-US" altLang="zh-TW"/>
          </a:p>
          <a:p>
            <a:pPr lvl="1"/>
            <a:r>
              <a:rPr lang="zh-TW" altLang="en-US"/>
              <a:t>建立一個含輸入層共 </a:t>
            </a:r>
            <a:r>
              <a:rPr lang="en-US" altLang="zh-TW"/>
              <a:t>3 </a:t>
            </a:r>
            <a:r>
              <a:rPr lang="zh-TW" altLang="en-US"/>
              <a:t>層的神經網路，其中兩個隱藏層皆設定為 </a:t>
            </a:r>
            <a:r>
              <a:rPr lang="en-US" altLang="zh-TW"/>
              <a:t>20 </a:t>
            </a:r>
            <a:r>
              <a:rPr lang="zh-TW" altLang="en-US"/>
              <a:t>個神經元。</a:t>
            </a:r>
            <a:endParaRPr lang="en-US" altLang="zh-TW"/>
          </a:p>
          <a:p>
            <a:pPr marL="0" indent="0">
              <a:buNone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13715"/>
            <a:ext cx="11370672" cy="4129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建立神經網路架構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tensorflow.keras.models </a:t>
            </a: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Sequential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tensorflow.keras.layers </a:t>
            </a: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Dense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 = Sequential() 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建構網路模型</a:t>
            </a:r>
            <a: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   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增加一層神經層，使用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激活函數，輸入層有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個輸入特徵           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 input_shape = 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,)))</a:t>
            </a:r>
            <a:b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endParaRPr lang="en-US" altLang="zh-TW" sz="20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增加一層神經層，使用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激活函數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))  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))                    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增加輸出為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的輸出層</a:t>
            </a:r>
          </a:p>
        </p:txBody>
      </p:sp>
    </p:spTree>
    <p:extLst>
      <p:ext uri="{BB962C8B-B14F-4D97-AF65-F5344CB8AC3E}">
        <p14:creationId xmlns:p14="http://schemas.microsoft.com/office/powerpoint/2010/main" val="24580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編譯及訓練模型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回歸問題，使用均方誤差，且設定優化器為 </a:t>
            </a:r>
            <a:r>
              <a:rPr lang="en-US" altLang="zh-TW"/>
              <a:t>"adam"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en-US" altLang="zh-TW"/>
              <a:t>Adam </a:t>
            </a:r>
            <a:r>
              <a:rPr lang="zh-TW" altLang="en-US"/>
              <a:t>具備了不錯的自適應與動量，來尋找最佳權重。</a:t>
            </a:r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56845"/>
            <a:ext cx="11370672" cy="22824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編譯及訓練模型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編譯模型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model.compile(optimizer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'adam'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loss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'mse'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metrics = [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'mae'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])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history = model.fit(train_data, train_label, validation_data = (validation_data, validation_label), epochs = 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0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F2A6FC-B7B1-499A-B9AD-5DEF04F8FC40}"/>
              </a:ext>
            </a:extLst>
          </p:cNvPr>
          <p:cNvSpPr txBox="1"/>
          <p:nvPr/>
        </p:nvSpPr>
        <p:spPr>
          <a:xfrm>
            <a:off x="406654" y="5163494"/>
            <a:ext cx="113706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optimizer = 'adam'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：設定最優化方法為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adam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 = 'mse'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：設定損失函式為均方誤差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mse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metrics = ['mae']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：設定評估模型方式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mae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準確率。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epochs = 200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：訓練次數為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次。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94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查看損失值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將損失值的曲線顯示出來，確認神經網路有往目標前進。</a:t>
            </a:r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018494"/>
            <a:ext cx="11370672" cy="2751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查看損失值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matplotlib.pyplot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plt</a:t>
            </a:r>
          </a:p>
          <a:p>
            <a:pPr marL="0" indent="0">
              <a:buNone/>
            </a:pPr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plt.plot(history.history[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"r"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plt.plot(history.history[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'val_loss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"b"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'val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plt.legend()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顯示標籤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plt.show()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顯示圖片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DBBCD0-471D-4D1F-B9EC-8AFA767ABCB6}"/>
              </a:ext>
            </a:extLst>
          </p:cNvPr>
          <p:cNvSpPr txBox="1"/>
          <p:nvPr/>
        </p:nvSpPr>
        <p:spPr>
          <a:xfrm>
            <a:off x="406654" y="4947838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：使用訓練資料，得到的損失函式誤差值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值越小準確率越高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val_loss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：使用驗證資料，得到的損失函式誤差值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值越小準確率越高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 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9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資料比較圖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121343"/>
            <a:ext cx="11370672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numpy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np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17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plt.figure(figsize = 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8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定義一個視窗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(10,8 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為視窗大小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plt.subplots_adjust(hspace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0.3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調整兩張圖的間距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實際值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(* max(label) 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表示恢復原始值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error = test_label.reshape(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 - 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把誤差分成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15 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等份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求出每一等份的長度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step = 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 -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15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寫出每一等份的值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interval = [i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for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i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range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 + int(step),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(step))]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實際預測比較圖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width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0.3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plt.subplot(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第一張圖位於視窗裡的位置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(2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行的第二個位置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plt.xlabel(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"test data"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x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軸名稱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plt.ylabel(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"money"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           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-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(test_label *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'actual'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+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(model.predict(test_data)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'predict'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plt.legend()</a:t>
            </a:r>
          </a:p>
        </p:txBody>
      </p:sp>
    </p:spTree>
    <p:extLst>
      <p:ext uri="{BB962C8B-B14F-4D97-AF65-F5344CB8AC3E}">
        <p14:creationId xmlns:p14="http://schemas.microsoft.com/office/powerpoint/2010/main" val="30448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最後測試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資料預測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ex1-26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47459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建立欲預測的資料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np.array([[8,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6,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[17,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0]])</a:t>
            </a:r>
          </a:p>
          <a:p>
            <a:endParaRPr lang="en-US" altLang="zh-TW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資料正規化與預測資料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data - mean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減掉平均數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data/std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除以標準差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tem = model.predict(data)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得出預測值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tem = tem * max(label)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還原標籤資料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print(tem)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顯示標籤資料</a:t>
            </a:r>
            <a:endParaRPr lang="en-US" altLang="zh-TW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97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1846380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HomeWork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2492711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回歸分析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：學生身高體重分析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49F66C-1F06-4523-8DEC-30357FF82680}"/>
              </a:ext>
            </a:extLst>
          </p:cNvPr>
          <p:cNvSpPr txBox="1"/>
          <p:nvPr/>
        </p:nvSpPr>
        <p:spPr>
          <a:xfrm>
            <a:off x="2153920" y="2885362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請省去建立資料比較圖，只查看損失值即可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268D2C3-D4D0-4077-B59B-7A261AEB34B9}"/>
              </a:ext>
            </a:extLst>
          </p:cNvPr>
          <p:cNvSpPr txBox="1"/>
          <p:nvPr/>
        </p:nvSpPr>
        <p:spPr>
          <a:xfrm>
            <a:off x="2153920" y="3503591"/>
            <a:ext cx="78841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繳交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Word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原始數據資料，與你的程式碼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與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val_loss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損失值比較圖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自訂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的結果</a:t>
            </a:r>
            <a:endParaRPr lang="en-US" altLang="zh-TW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Email to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en-US" altLang="zh-TW" b="0" i="0" u="none" strike="noStrike" baseline="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phd9512@cs.nchu.edu.tw</a:t>
            </a:r>
          </a:p>
        </p:txBody>
      </p:sp>
    </p:spTree>
    <p:extLst>
      <p:ext uri="{BB962C8B-B14F-4D97-AF65-F5344CB8AC3E}">
        <p14:creationId xmlns:p14="http://schemas.microsoft.com/office/powerpoint/2010/main" val="3393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9605C55-40DC-4464-8ABF-B8646F5A32F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1439561975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87362981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333284"/>
                  </a:ext>
                </a:extLst>
              </a:tr>
              <a:tr h="2543459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8122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705"/>
                  </a:ext>
                </a:extLst>
              </a:tr>
              <a:tr h="3156340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2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9498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23B2799-5307-4284-A6C5-EA0A9295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迴歸問題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41DDF2-6250-439D-AB5F-A9E014FC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/>
          <a:stretch/>
        </p:blipFill>
        <p:spPr>
          <a:xfrm>
            <a:off x="7636175" y="1682495"/>
            <a:ext cx="2038586" cy="48419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755897-093F-46FF-BFA0-1E7044B9D046}"/>
              </a:ext>
            </a:extLst>
          </p:cNvPr>
          <p:cNvSpPr/>
          <p:nvPr/>
        </p:nvSpPr>
        <p:spPr>
          <a:xfrm rot="21300113">
            <a:off x="1139651" y="2903883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某一班學生的身高和體重是否相關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7C4109-23E4-4962-B54A-0143BC054454}"/>
              </a:ext>
            </a:extLst>
          </p:cNvPr>
          <p:cNvSpPr/>
          <p:nvPr/>
        </p:nvSpPr>
        <p:spPr>
          <a:xfrm rot="533324">
            <a:off x="1134193" y="4510339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能否用身高來推測某位學生的體重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20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美好的程式世界</a:t>
            </a:r>
            <a:endParaRPr lang="en-US" altLang="zh-TW"/>
          </a:p>
          <a:p>
            <a:r>
              <a:rPr lang="zh-TW" altLang="en-US">
                <a:solidFill>
                  <a:srgbClr val="FFFF00"/>
                </a:solidFill>
              </a:rPr>
              <a:t>人工智慧 </a:t>
            </a:r>
            <a:r>
              <a:rPr lang="en-US" altLang="zh-TW">
                <a:solidFill>
                  <a:srgbClr val="FFFF00"/>
                </a:solidFill>
              </a:rPr>
              <a:t>(</a:t>
            </a:r>
            <a:r>
              <a:rPr lang="en-US" altLang="zh-TW" b="0" i="0">
                <a:solidFill>
                  <a:srgbClr val="FFFF00"/>
                </a:solidFill>
                <a:effectLst/>
              </a:rPr>
              <a:t>Artificial Intelligence, </a:t>
            </a:r>
            <a:r>
              <a:rPr lang="en-US" altLang="zh-TW">
                <a:solidFill>
                  <a:srgbClr val="FFFF00"/>
                </a:solidFill>
              </a:rPr>
              <a:t>AI)</a:t>
            </a:r>
          </a:p>
        </p:txBody>
      </p:sp>
    </p:spTree>
    <p:extLst>
      <p:ext uri="{BB962C8B-B14F-4D97-AF65-F5344CB8AC3E}">
        <p14:creationId xmlns:p14="http://schemas.microsoft.com/office/powerpoint/2010/main" val="31596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117A6-442F-4AE5-90AE-05692A29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現在的人工智慧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95EEBB-1D1A-4FC8-A30F-5754A0684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現在的 </a:t>
            </a:r>
            <a:r>
              <a:rPr lang="en-US" altLang="zh-TW"/>
              <a:t>AI </a:t>
            </a:r>
            <a:r>
              <a:rPr lang="zh-TW" altLang="en-US"/>
              <a:t>只能針對符合特定形式與條件的問題，提供良好的解答。</a:t>
            </a:r>
            <a:endParaRPr lang="en-US" altLang="zh-TW"/>
          </a:p>
          <a:p>
            <a:r>
              <a:rPr lang="zh-TW" altLang="en-US"/>
              <a:t>目前以機器學習為基礎的人工智慧，不可能擁有人類的思考及情緒。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EF3123-644B-4FDF-AA86-26D586C2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99" y="2412142"/>
            <a:ext cx="6775421" cy="42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D0DA4F7-3618-43AF-B96E-BFB61C00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3109CBB-7D75-4BCC-83FD-5725907A2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B252C7-7EA5-4655-9659-124D9B5E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機器學習技術很成熟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2C7A056-0361-4BA0-B584-EC2B22C561E5}"/>
              </a:ext>
            </a:extLst>
          </p:cNvPr>
          <p:cNvSpPr txBox="1"/>
          <p:nvPr/>
        </p:nvSpPr>
        <p:spPr>
          <a:xfrm>
            <a:off x="2425460" y="3997974"/>
            <a:ext cx="7341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建神經模型，資料就丟進去，電腦自己找解答</a:t>
            </a:r>
            <a:endParaRPr lang="en-US" altLang="zh-TW" sz="280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47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1741C620-045E-4E3A-B6B2-0F181EDE7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</a:t>
            </a:r>
            <a:r>
              <a:rPr lang="zh-TW" altLang="en-US"/>
              <a:t> 小時的課程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C74513-DE9E-4D47-8319-FA44318E4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b="0">
                <a:latin typeface="Consolas" panose="020B0609020204030204" pitchFamily="49" charset="0"/>
              </a:rPr>
              <a:t>Chapter 1</a:t>
            </a:r>
            <a:r>
              <a:rPr lang="zh-TW" altLang="en-US" sz="2800" b="0">
                <a:latin typeface="Noto Sans CJK TC Regular" panose="020B0500000000000000" pitchFamily="34" charset="-120"/>
              </a:rPr>
              <a:t>：</a:t>
            </a:r>
            <a:r>
              <a:rPr lang="en-US" altLang="zh-TW" sz="2800" b="0">
                <a:latin typeface="Consolas" panose="020B0609020204030204" pitchFamily="49" charset="0"/>
              </a:rPr>
              <a:t>Python</a:t>
            </a:r>
            <a:r>
              <a:rPr lang="it-IT" altLang="zh-TW" sz="2800" b="0"/>
              <a:t> </a:t>
            </a:r>
            <a:r>
              <a:rPr lang="it-IT" altLang="zh-TW" sz="2800" b="0">
                <a:latin typeface="Consolas" panose="020B0609020204030204" pitchFamily="49" charset="0"/>
              </a:rPr>
              <a:t>X</a:t>
            </a:r>
            <a:r>
              <a:rPr lang="zh-TW" altLang="en-US" sz="2800" b="0"/>
              <a:t> </a:t>
            </a:r>
            <a:r>
              <a:rPr lang="zh-TW" altLang="en-US" sz="2800" b="0">
                <a:latin typeface="Consolas" panose="020B0609020204030204" pitchFamily="49" charset="0"/>
              </a:rPr>
              <a:t>機器學習</a:t>
            </a:r>
            <a:endParaRPr lang="en-US" altLang="zh-TW"/>
          </a:p>
          <a:p>
            <a:r>
              <a:rPr lang="en-US" altLang="zh-TW" sz="2800" b="0">
                <a:latin typeface="Consolas" panose="020B0609020204030204" pitchFamily="49" charset="0"/>
              </a:rPr>
              <a:t>Chapter 2</a:t>
            </a:r>
            <a:r>
              <a:rPr lang="zh-TW" altLang="en-US" sz="2800" b="0">
                <a:latin typeface="Noto Sans CJK TC Regular" panose="020B0500000000000000" pitchFamily="34" charset="-120"/>
              </a:rPr>
              <a:t>：</a:t>
            </a:r>
            <a:r>
              <a:rPr lang="zh-TW" altLang="en-US" sz="2800" b="0">
                <a:latin typeface="Consolas" panose="020B0609020204030204" pitchFamily="49" charset="0"/>
              </a:rPr>
              <a:t>影像處理</a:t>
            </a:r>
            <a:r>
              <a:rPr lang="it-IT" altLang="zh-TW" sz="2800" b="0"/>
              <a:t> </a:t>
            </a:r>
            <a:r>
              <a:rPr lang="it-IT" altLang="zh-TW" sz="2800" b="0">
                <a:latin typeface="Consolas" panose="020B0609020204030204" pitchFamily="49" charset="0"/>
              </a:rPr>
              <a:t>X</a:t>
            </a:r>
            <a:r>
              <a:rPr lang="zh-TW" altLang="en-US" sz="2800" b="0"/>
              <a:t> </a:t>
            </a:r>
            <a:r>
              <a:rPr lang="zh-TW" altLang="en-US"/>
              <a:t>深度</a:t>
            </a:r>
            <a:r>
              <a:rPr lang="zh-TW" altLang="en-US" sz="2800" b="0">
                <a:latin typeface="Consolas" panose="020B0609020204030204" pitchFamily="49" charset="0"/>
              </a:rPr>
              <a:t>學習</a:t>
            </a:r>
            <a:endParaRPr lang="en-US" altLang="zh-TW" sz="2800" b="0">
              <a:latin typeface="Consolas" panose="020B0609020204030204" pitchFamily="49" charset="0"/>
            </a:endParaRPr>
          </a:p>
          <a:p>
            <a:r>
              <a:rPr lang="en-US" altLang="zh-TW" sz="2800" b="0">
                <a:latin typeface="Consolas" panose="020B0609020204030204" pitchFamily="49" charset="0"/>
              </a:rPr>
              <a:t>Chapter 3</a:t>
            </a:r>
            <a:r>
              <a:rPr lang="zh-TW" altLang="en-US" sz="2800" b="0">
                <a:latin typeface="Noto Sans CJK TC Regular" panose="020B0500000000000000" pitchFamily="34" charset="-120"/>
              </a:rPr>
              <a:t>：</a:t>
            </a:r>
            <a:r>
              <a:rPr lang="zh-TW" altLang="en-US" sz="2800" b="0">
                <a:latin typeface="Consolas" panose="020B0609020204030204" pitchFamily="49" charset="0"/>
              </a:rPr>
              <a:t>影像處理</a:t>
            </a:r>
            <a:r>
              <a:rPr lang="it-IT" altLang="zh-TW" sz="2800" b="0"/>
              <a:t> </a:t>
            </a:r>
            <a:r>
              <a:rPr lang="it-IT" altLang="zh-TW" sz="2800" b="0">
                <a:latin typeface="Consolas" panose="020B0609020204030204" pitchFamily="49" charset="0"/>
              </a:rPr>
              <a:t>X</a:t>
            </a:r>
            <a:r>
              <a:rPr lang="zh-TW" altLang="en-US" sz="2800" b="0"/>
              <a:t> </a:t>
            </a:r>
            <a:r>
              <a:rPr lang="en-US" altLang="zh-TW" sz="2800" b="0"/>
              <a:t>App Inventor (</a:t>
            </a:r>
            <a:r>
              <a:rPr lang="zh-TW" altLang="en-US"/>
              <a:t>雲端自動的深度學習</a:t>
            </a:r>
            <a:r>
              <a:rPr lang="en-US" altLang="zh-TW" sz="2800" b="0"/>
              <a:t>)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48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機器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學習的簡單例子</a:t>
            </a:r>
          </a:p>
        </p:txBody>
      </p:sp>
    </p:spTree>
    <p:extLst>
      <p:ext uri="{BB962C8B-B14F-4D97-AF65-F5344CB8AC3E}">
        <p14:creationId xmlns:p14="http://schemas.microsoft.com/office/powerpoint/2010/main" val="5285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ED0F548-A41B-4831-9D3A-46E54A7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初探 </a:t>
            </a:r>
            <a:r>
              <a:rPr kumimoji="1" lang="en-US" altLang="zh-TW" dirty="0">
                <a:solidFill>
                  <a:srgbClr val="33CCFF"/>
                </a:solidFill>
              </a:rPr>
              <a:t>AI-</a:t>
            </a:r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主流的機器學習技術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10EF123-8724-47D8-8A03-308A380F30DA}"/>
              </a:ext>
            </a:extLst>
          </p:cNvPr>
          <p:cNvGrpSpPr/>
          <p:nvPr/>
        </p:nvGrpSpPr>
        <p:grpSpPr>
          <a:xfrm>
            <a:off x="1315540" y="2294626"/>
            <a:ext cx="9560919" cy="3219759"/>
            <a:chOff x="2192800" y="2742936"/>
            <a:chExt cx="8024759" cy="270243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00C9F2F-3EC8-4310-99C2-DD296FDC7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2800" y="2742936"/>
              <a:ext cx="8024759" cy="2694685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370ABED-85BC-41F0-ACE3-553FFE110DB3}"/>
                </a:ext>
              </a:extLst>
            </p:cNvPr>
            <p:cNvSpPr txBox="1"/>
            <p:nvPr/>
          </p:nvSpPr>
          <p:spPr>
            <a:xfrm>
              <a:off x="2452444" y="2844825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樹突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874E1D8-3297-4E47-A9D6-82E15ED25CAA}"/>
                </a:ext>
              </a:extLst>
            </p:cNvPr>
            <p:cNvSpPr txBox="1"/>
            <p:nvPr/>
          </p:nvSpPr>
          <p:spPr>
            <a:xfrm>
              <a:off x="2227848" y="4705528"/>
              <a:ext cx="1210588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刺激訊號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15D6CE9-884E-4808-80AA-8B0F787AE158}"/>
                </a:ext>
              </a:extLst>
            </p:cNvPr>
            <p:cNvSpPr txBox="1"/>
            <p:nvPr/>
          </p:nvSpPr>
          <p:spPr>
            <a:xfrm>
              <a:off x="5901074" y="3023768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軸突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B5E0F85-43BD-4811-807D-17737B285751}"/>
                </a:ext>
              </a:extLst>
            </p:cNvPr>
            <p:cNvSpPr txBox="1"/>
            <p:nvPr/>
          </p:nvSpPr>
          <p:spPr>
            <a:xfrm>
              <a:off x="6967875" y="5045264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突觸</a:t>
              </a: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30D48E8-3E17-405A-85E0-E6F10ADB5867}"/>
                </a:ext>
              </a:extLst>
            </p:cNvPr>
            <p:cNvCxnSpPr>
              <a:cxnSpLocks/>
            </p:cNvCxnSpPr>
            <p:nvPr/>
          </p:nvCxnSpPr>
          <p:spPr>
            <a:xfrm>
              <a:off x="3150071" y="3106591"/>
              <a:ext cx="1100085" cy="3643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D5A783C3-E690-4447-8FA9-45C9A2B283E9}"/>
                </a:ext>
              </a:extLst>
            </p:cNvPr>
            <p:cNvCxnSpPr>
              <a:cxnSpLocks/>
            </p:cNvCxnSpPr>
            <p:nvPr/>
          </p:nvCxnSpPr>
          <p:spPr>
            <a:xfrm>
              <a:off x="6249887" y="3441166"/>
              <a:ext cx="0" cy="4977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9474738-44FB-4911-9DAC-E407DC269FCD}"/>
                </a:ext>
              </a:extLst>
            </p:cNvPr>
            <p:cNvCxnSpPr>
              <a:cxnSpLocks/>
            </p:cNvCxnSpPr>
            <p:nvPr/>
          </p:nvCxnSpPr>
          <p:spPr>
            <a:xfrm>
              <a:off x="7262350" y="4687293"/>
              <a:ext cx="0" cy="33973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9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E959E9-91F7-476C-87BB-4CAE528A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人工神經元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AB63B2-E4C2-4526-9B06-014DE98207C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4850" y="1861595"/>
            <a:ext cx="5922291" cy="39203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5AEFAA-0963-43C2-A009-4D1FCE0249EA}"/>
              </a:ext>
            </a:extLst>
          </p:cNvPr>
          <p:cNvSpPr/>
          <p:nvPr/>
        </p:nvSpPr>
        <p:spPr>
          <a:xfrm>
            <a:off x="2599554" y="6101158"/>
            <a:ext cx="69928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偏值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C775BA-CD1A-4180-9D5A-EFBFDA6A2BA5}"/>
              </a:ext>
            </a:extLst>
          </p:cNvPr>
          <p:cNvSpPr txBox="1"/>
          <p:nvPr/>
        </p:nvSpPr>
        <p:spPr>
          <a:xfrm>
            <a:off x="7659856" y="1209081"/>
            <a:ext cx="38651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輸入：指問題</a:t>
            </a:r>
            <a:endParaRPr lang="en-US" altLang="zh-TW" sz="200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權重和偏值：自我學習的參數</a:t>
            </a:r>
            <a:endParaRPr lang="en-US" altLang="zh-TW" sz="200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輸出：解答</a:t>
            </a:r>
          </a:p>
        </p:txBody>
      </p:sp>
    </p:spTree>
    <p:extLst>
      <p:ext uri="{BB962C8B-B14F-4D97-AF65-F5344CB8AC3E}">
        <p14:creationId xmlns:p14="http://schemas.microsoft.com/office/powerpoint/2010/main" val="39749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176E503-B307-46A4-B7F0-0018793253BD}"/>
              </a:ext>
            </a:extLst>
          </p:cNvPr>
          <p:cNvSpPr/>
          <p:nvPr/>
        </p:nvSpPr>
        <p:spPr>
          <a:xfrm>
            <a:off x="7938" y="-4763"/>
            <a:ext cx="12192000" cy="6869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6F7C3B-06D8-4ED9-A822-45EF8DD8921F}"/>
              </a:ext>
            </a:extLst>
          </p:cNvPr>
          <p:cNvSpPr/>
          <p:nvPr/>
        </p:nvSpPr>
        <p:spPr>
          <a:xfrm>
            <a:off x="0" y="-4763"/>
            <a:ext cx="3214688" cy="6870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438F0-6310-42F1-8BDF-6548D3F04295}"/>
              </a:ext>
            </a:extLst>
          </p:cNvPr>
          <p:cNvSpPr txBox="1"/>
          <p:nvPr/>
        </p:nvSpPr>
        <p:spPr>
          <a:xfrm>
            <a:off x="2163763" y="2309813"/>
            <a:ext cx="922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spc="150" dirty="0">
                <a:solidFill>
                  <a:prstClr val="white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Larry</a:t>
            </a:r>
            <a:endParaRPr lang="zh-TW" altLang="en-US" sz="2000" b="1" spc="150">
              <a:solidFill>
                <a:prstClr val="white"/>
              </a:solidFill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3B94F3-3A73-4972-8326-0DD940E3012C}"/>
              </a:ext>
            </a:extLst>
          </p:cNvPr>
          <p:cNvSpPr/>
          <p:nvPr/>
        </p:nvSpPr>
        <p:spPr>
          <a:xfrm>
            <a:off x="0" y="2744788"/>
            <a:ext cx="3214688" cy="442912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34" name="文字方塊 9">
            <a:extLst>
              <a:ext uri="{FF2B5EF4-FFF2-40B4-BE49-F238E27FC236}">
                <a16:creationId xmlns:a16="http://schemas.microsoft.com/office/drawing/2014/main" id="{C879D87F-9C6D-4879-A54E-344844CE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2797175"/>
            <a:ext cx="277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 i="1" dirty="0">
                <a:solidFill>
                  <a:srgbClr val="FFFFFF"/>
                </a:solidFill>
                <a:ea typeface="Noto Sans CJK TC Regular" panose="020B0500000000000000" pitchFamily="34" charset="-120"/>
              </a:rPr>
              <a:t>PERSONAL</a:t>
            </a:r>
            <a:r>
              <a:rPr lang="zh-TW" altLang="en-US" sz="1600" i="1">
                <a:solidFill>
                  <a:srgbClr val="FFFFFF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 sz="1600" i="1" dirty="0">
                <a:solidFill>
                  <a:srgbClr val="FFFFFF"/>
                </a:solidFill>
                <a:ea typeface="Noto Sans CJK TC Regular" panose="020B0500000000000000" pitchFamily="34" charset="-120"/>
              </a:rPr>
              <a:t>INFO</a:t>
            </a:r>
            <a:endParaRPr lang="zh-TW" altLang="en-US" sz="2000" i="1">
              <a:solidFill>
                <a:srgbClr val="FFFFFF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5" name="文字方塊 10">
            <a:extLst>
              <a:ext uri="{FF2B5EF4-FFF2-40B4-BE49-F238E27FC236}">
                <a16:creationId xmlns:a16="http://schemas.microsoft.com/office/drawing/2014/main" id="{F6B3224F-96F7-4695-89ED-D2583FFD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327400"/>
            <a:ext cx="1411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姓名</a:t>
            </a:r>
            <a:r>
              <a:rPr lang="zh-TW" altLang="en-US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   </a:t>
            </a:r>
            <a:r>
              <a:rPr lang="en-US" altLang="zh-TW" sz="1600" dirty="0">
                <a:solidFill>
                  <a:srgbClr val="00B0F0"/>
                </a:solidFill>
                <a:ea typeface="Noto Sans CJK TC Regular" panose="020B0500000000000000" pitchFamily="34" charset="-120"/>
              </a:rPr>
              <a:t>NAME</a:t>
            </a:r>
            <a:endParaRPr lang="zh-TW" altLang="en-US" sz="16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6" name="文字方塊 11">
            <a:extLst>
              <a:ext uri="{FF2B5EF4-FFF2-40B4-BE49-F238E27FC236}">
                <a16:creationId xmlns:a16="http://schemas.microsoft.com/office/drawing/2014/main" id="{F644A11E-7D2B-4386-AA05-AFE7520F1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622675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賴秉樑 </a:t>
            </a:r>
            <a:r>
              <a:rPr lang="en-US" altLang="zh-TW" sz="1800" dirty="0">
                <a:solidFill>
                  <a:srgbClr val="FFFFFF"/>
                </a:solidFill>
                <a:ea typeface="Noto Sans CJK TC Regular" panose="020B0500000000000000" pitchFamily="34" charset="-120"/>
              </a:rPr>
              <a:t>debugger</a:t>
            </a:r>
            <a:endParaRPr lang="zh-TW" altLang="en-US" sz="1800">
              <a:solidFill>
                <a:srgbClr val="FFFFFF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7" name="文字方塊 14">
            <a:extLst>
              <a:ext uri="{FF2B5EF4-FFF2-40B4-BE49-F238E27FC236}">
                <a16:creationId xmlns:a16="http://schemas.microsoft.com/office/drawing/2014/main" id="{F03D3378-60B9-4A8C-9CBF-47D2FAB2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133850"/>
            <a:ext cx="312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學歷</a:t>
            </a:r>
            <a:r>
              <a:rPr lang="zh-TW" altLang="en-US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   </a:t>
            </a:r>
            <a:r>
              <a:rPr lang="en-US" altLang="zh-TW" sz="1600" dirty="0">
                <a:solidFill>
                  <a:srgbClr val="00B0F0"/>
                </a:solidFill>
                <a:ea typeface="Noto Sans CJK TC Regular" panose="020B0500000000000000" pitchFamily="34" charset="-120"/>
              </a:rPr>
              <a:t>EDUCATION</a:t>
            </a:r>
            <a:endParaRPr lang="zh-TW" altLang="en-US" sz="16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8" name="文字方塊 15">
            <a:extLst>
              <a:ext uri="{FF2B5EF4-FFF2-40B4-BE49-F238E27FC236}">
                <a16:creationId xmlns:a16="http://schemas.microsoft.com/office/drawing/2014/main" id="{194DA4BF-6A31-4044-8DD6-C0B94F94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452938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台科大資工、電子雙學位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54CDB8-8140-4C64-B556-CB6E17B34152}"/>
              </a:ext>
            </a:extLst>
          </p:cNvPr>
          <p:cNvSpPr/>
          <p:nvPr/>
        </p:nvSpPr>
        <p:spPr>
          <a:xfrm>
            <a:off x="3657600" y="693738"/>
            <a:ext cx="8066088" cy="239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F14C3B-5A8A-443F-9701-E2FF834EBF18}"/>
              </a:ext>
            </a:extLst>
          </p:cNvPr>
          <p:cNvSpPr/>
          <p:nvPr/>
        </p:nvSpPr>
        <p:spPr>
          <a:xfrm>
            <a:off x="3654425" y="693738"/>
            <a:ext cx="2619375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1" name="文字方塊 19">
            <a:extLst>
              <a:ext uri="{FF2B5EF4-FFF2-40B4-BE49-F238E27FC236}">
                <a16:creationId xmlns:a16="http://schemas.microsoft.com/office/drawing/2014/main" id="{A6CF5A64-8EE3-4CAF-A4ED-6D3EEEC26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771525"/>
            <a:ext cx="220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個人興趣  </a:t>
            </a:r>
            <a:r>
              <a:rPr lang="en-US" altLang="zh-TW" sz="1600" dirty="0" err="1">
                <a:solidFill>
                  <a:srgbClr val="FFFFFF"/>
                </a:solidFill>
                <a:ea typeface="Noto Sans Mono CJK TC Bold" panose="020B0800000000000000" pitchFamily="34" charset="-120"/>
              </a:rPr>
              <a:t>INTERST</a:t>
            </a:r>
            <a:endParaRPr lang="zh-TW" altLang="en-US" sz="2000" i="1">
              <a:solidFill>
                <a:srgbClr val="FFFFFF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2" name="矩形 16">
            <a:extLst>
              <a:ext uri="{FF2B5EF4-FFF2-40B4-BE49-F238E27FC236}">
                <a16:creationId xmlns:a16="http://schemas.microsoft.com/office/drawing/2014/main" id="{A314FEB1-F795-4645-A647-40AB5600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1565275"/>
            <a:ext cx="642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ea typeface="Noto Sans Mono CJK TC Bold" panose="020B0800000000000000" pitchFamily="34" charset="-120"/>
              </a:rPr>
              <a:t>玩 數 學、打 電 腦</a:t>
            </a:r>
            <a:endParaRPr lang="en-US" altLang="zh-TW" sz="6000">
              <a:solidFill>
                <a:srgbClr val="262626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CCF79D-6F4C-4C4C-BA37-2CE35A38BD6C}"/>
              </a:ext>
            </a:extLst>
          </p:cNvPr>
          <p:cNvSpPr/>
          <p:nvPr/>
        </p:nvSpPr>
        <p:spPr>
          <a:xfrm>
            <a:off x="3659188" y="3844925"/>
            <a:ext cx="8067675" cy="239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5F9E80-0CF4-4A19-8AF1-DF52F0AD5927}"/>
              </a:ext>
            </a:extLst>
          </p:cNvPr>
          <p:cNvSpPr/>
          <p:nvPr/>
        </p:nvSpPr>
        <p:spPr>
          <a:xfrm>
            <a:off x="3656013" y="3843338"/>
            <a:ext cx="2620962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5" name="文字方塊 23">
            <a:extLst>
              <a:ext uri="{FF2B5EF4-FFF2-40B4-BE49-F238E27FC236}">
                <a16:creationId xmlns:a16="http://schemas.microsoft.com/office/drawing/2014/main" id="{E2C5C4FD-2521-445D-8D28-ACC8045A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3922713"/>
            <a:ext cx="2320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我的座右銘  </a:t>
            </a:r>
            <a:r>
              <a:rPr lang="en-US" altLang="zh-TW" sz="1600">
                <a:solidFill>
                  <a:srgbClr val="FFFFFF"/>
                </a:solidFill>
                <a:ea typeface="Noto Sans Mono CJK TC Bold" panose="020B0800000000000000" pitchFamily="34" charset="-120"/>
              </a:rPr>
              <a:t>MOTTO</a:t>
            </a:r>
            <a:endParaRPr lang="zh-TW" altLang="en-US" sz="2000" i="1">
              <a:solidFill>
                <a:srgbClr val="FFFFFF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6" name="矩形 26">
            <a:extLst>
              <a:ext uri="{FF2B5EF4-FFF2-40B4-BE49-F238E27FC236}">
                <a16:creationId xmlns:a16="http://schemas.microsoft.com/office/drawing/2014/main" id="{385A7395-3F50-4CE0-AC7B-A6A47A99E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4803775"/>
            <a:ext cx="642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ea typeface="Noto Sans Mono CJK TC Bold" panose="020B0800000000000000" pitchFamily="34" charset="-120"/>
              </a:rPr>
              <a:t>動 手 做、樂 趣 多</a:t>
            </a:r>
            <a:endParaRPr lang="en-US" altLang="zh-TW" sz="6000">
              <a:solidFill>
                <a:srgbClr val="262626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7" name="文字方塊 30">
            <a:extLst>
              <a:ext uri="{FF2B5EF4-FFF2-40B4-BE49-F238E27FC236}">
                <a16:creationId xmlns:a16="http://schemas.microsoft.com/office/drawing/2014/main" id="{DC0CB1C0-41D0-4498-9AD1-AA0380EDC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80060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中興資訊科學與工程碩士</a:t>
            </a:r>
          </a:p>
        </p:txBody>
      </p:sp>
      <p:sp>
        <p:nvSpPr>
          <p:cNvPr id="22548" name="文字方塊 31">
            <a:extLst>
              <a:ext uri="{FF2B5EF4-FFF2-40B4-BE49-F238E27FC236}">
                <a16:creationId xmlns:a16="http://schemas.microsoft.com/office/drawing/2014/main" id="{2C274BEE-9B92-4F11-819E-FE92CD58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284788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經歷  </a:t>
            </a:r>
            <a:r>
              <a:rPr lang="en-US" altLang="zh-TW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EXPERIENCE</a:t>
            </a:r>
            <a:endParaRPr lang="zh-TW" altLang="en-US" sz="18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49" name="文字方塊 32">
            <a:extLst>
              <a:ext uri="{FF2B5EF4-FFF2-40B4-BE49-F238E27FC236}">
                <a16:creationId xmlns:a16="http://schemas.microsoft.com/office/drawing/2014/main" id="{415A635A-99C7-426F-82E9-9EDEE27AE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600700"/>
            <a:ext cx="318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國立大學電子系、資工系講師</a:t>
            </a:r>
          </a:p>
        </p:txBody>
      </p:sp>
      <p:sp>
        <p:nvSpPr>
          <p:cNvPr id="22550" name="文字方塊 33">
            <a:extLst>
              <a:ext uri="{FF2B5EF4-FFF2-40B4-BE49-F238E27FC236}">
                <a16:creationId xmlns:a16="http://schemas.microsoft.com/office/drawing/2014/main" id="{63DC05FE-7E5D-45B9-8E08-694FFDA7F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6318250"/>
            <a:ext cx="249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竹科半導體研發工程師</a:t>
            </a:r>
          </a:p>
        </p:txBody>
      </p:sp>
      <p:sp>
        <p:nvSpPr>
          <p:cNvPr id="22551" name="文字方塊 34">
            <a:extLst>
              <a:ext uri="{FF2B5EF4-FFF2-40B4-BE49-F238E27FC236}">
                <a16:creationId xmlns:a16="http://schemas.microsoft.com/office/drawing/2014/main" id="{7D9438E5-3148-4A55-BBE9-5687043BC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95947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職業訓練、產投電腦講師</a:t>
            </a:r>
          </a:p>
        </p:txBody>
      </p:sp>
      <p:pic>
        <p:nvPicPr>
          <p:cNvPr id="22552" name="圖片 3">
            <a:extLst>
              <a:ext uri="{FF2B5EF4-FFF2-40B4-BE49-F238E27FC236}">
                <a16:creationId xmlns:a16="http://schemas.microsoft.com/office/drawing/2014/main" id="{F3E63E21-70DA-4525-AFA3-399EB06C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3211513" cy="27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DB9CE29-1254-492F-93AC-D43B656C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神經元如何學習迴歸問題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E5B8132-6C0B-4E12-BEF1-720C9B252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36965" y="2144680"/>
            <a:ext cx="6718067" cy="2753658"/>
          </a:xfr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A480ED-5BEB-479B-A0BE-1221D6FD6C67}"/>
              </a:ext>
            </a:extLst>
          </p:cNvPr>
          <p:cNvSpPr/>
          <p:nvPr/>
        </p:nvSpPr>
        <p:spPr>
          <a:xfrm>
            <a:off x="4635637" y="5082653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5780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23B2799-5307-4284-A6C5-EA0A9295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迴歸問題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41DDF2-6250-439D-AB5F-A9E014FC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/>
          <a:stretch/>
        </p:blipFill>
        <p:spPr>
          <a:xfrm>
            <a:off x="7636175" y="1682495"/>
            <a:ext cx="2038586" cy="48419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755897-093F-46FF-BFA0-1E7044B9D046}"/>
              </a:ext>
            </a:extLst>
          </p:cNvPr>
          <p:cNvSpPr/>
          <p:nvPr/>
        </p:nvSpPr>
        <p:spPr>
          <a:xfrm rot="21300113">
            <a:off x="1139651" y="2903883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某一班學生的身高和體重是否相關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7C4109-23E4-4962-B54A-0143BC054454}"/>
              </a:ext>
            </a:extLst>
          </p:cNvPr>
          <p:cNvSpPr/>
          <p:nvPr/>
        </p:nvSpPr>
        <p:spPr>
          <a:xfrm rot="533324">
            <a:off x="1134193" y="4510339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能否用身高來推測某位學生的體重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F3BD84-62EF-449A-B1CA-88AE18D34471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4292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AB3F2F8-E266-4A75-BB95-138DB5E0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</a:t>
            </a:r>
            <a:r>
              <a:rPr kumimoji="1" lang="zh-TW" altLang="en-US">
                <a:solidFill>
                  <a:srgbClr val="33CCFF"/>
                </a:solidFill>
              </a:rPr>
              <a:t>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891FF38-2F3C-45BF-A233-783E65644874}"/>
              </a:ext>
            </a:extLst>
          </p:cNvPr>
          <p:cNvGrpSpPr/>
          <p:nvPr/>
        </p:nvGrpSpPr>
        <p:grpSpPr>
          <a:xfrm>
            <a:off x="2356580" y="1452867"/>
            <a:ext cx="7081886" cy="4378592"/>
            <a:chOff x="2753534" y="1996329"/>
            <a:chExt cx="6684932" cy="4133163"/>
          </a:xfrm>
        </p:grpSpPr>
        <p:graphicFrame>
          <p:nvGraphicFramePr>
            <p:cNvPr id="6" name="圖表 5">
              <a:extLst>
                <a:ext uri="{FF2B5EF4-FFF2-40B4-BE49-F238E27FC236}">
                  <a16:creationId xmlns:a16="http://schemas.microsoft.com/office/drawing/2014/main" id="{AC6B30AE-81C7-489D-8384-94A0398240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1679035"/>
                </p:ext>
              </p:extLst>
            </p:nvPr>
          </p:nvGraphicFramePr>
          <p:xfrm>
            <a:off x="2753534" y="1996329"/>
            <a:ext cx="6684932" cy="4133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4483D559-1616-45F7-A1E6-79856057C386}"/>
                </a:ext>
              </a:extLst>
            </p:cNvPr>
            <p:cNvCxnSpPr/>
            <p:nvPr/>
          </p:nvCxnSpPr>
          <p:spPr>
            <a:xfrm flipV="1">
              <a:off x="3788229" y="2381459"/>
              <a:ext cx="4843305" cy="249199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6AEA43D-8BF0-46B7-A9F5-0FF52E26F49F}"/>
              </a:ext>
            </a:extLst>
          </p:cNvPr>
          <p:cNvSpPr/>
          <p:nvPr/>
        </p:nvSpPr>
        <p:spPr>
          <a:xfrm>
            <a:off x="4614073" y="6054792"/>
            <a:ext cx="29638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y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0.8337x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-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81.331</a:t>
            </a:r>
            <a:endParaRPr lang="zh-TW" altLang="en-US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887E38-9D1F-4027-A7CC-7CCEF95BCDFD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5914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40F383-0B15-403B-B857-675BAE20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迴歸線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D66902-E14E-46EC-A615-23B14B92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507739" y="2355718"/>
            <a:ext cx="5176522" cy="21465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C9B710-00C9-4AFA-AF50-71F070806198}"/>
              </a:ext>
            </a:extLst>
          </p:cNvPr>
          <p:cNvSpPr/>
          <p:nvPr/>
        </p:nvSpPr>
        <p:spPr>
          <a:xfrm>
            <a:off x="4475141" y="5079731"/>
            <a:ext cx="36802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體重 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身高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×0.8337 - 81.331</a:t>
            </a:r>
            <a:endParaRPr lang="zh-TW" altLang="en-US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AF2635-1A22-40A2-A1B9-0A69977B06AC}"/>
              </a:ext>
            </a:extLst>
          </p:cNvPr>
          <p:cNvSpPr/>
          <p:nvPr/>
        </p:nvSpPr>
        <p:spPr>
          <a:xfrm>
            <a:off x="3997570" y="5739100"/>
            <a:ext cx="4548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建立兩組資料間的對應函數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552FC3-E644-406D-A9DE-B28141B8CA30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6095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09D88E2-878A-4B9F-98B9-2A9C3074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非線性問題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88B93B0-F015-4EA9-98E7-9D152E884FB5}"/>
              </a:ext>
            </a:extLst>
          </p:cNvPr>
          <p:cNvGrpSpPr/>
          <p:nvPr/>
        </p:nvGrpSpPr>
        <p:grpSpPr>
          <a:xfrm>
            <a:off x="2823732" y="2051721"/>
            <a:ext cx="5011909" cy="4230356"/>
            <a:chOff x="4828966" y="1258645"/>
            <a:chExt cx="3702423" cy="3316941"/>
          </a:xfrm>
          <a:solidFill>
            <a:schemeClr val="bg1">
              <a:lumMod val="95000"/>
            </a:schemeClr>
          </a:solidFill>
        </p:grpSpPr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0988E27D-F8B6-440C-A5CF-30142D06A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677" y="1258645"/>
              <a:ext cx="0" cy="3316941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9CB720B0-F0DF-4D68-A8E9-EBD32881D1B3}"/>
                </a:ext>
              </a:extLst>
            </p:cNvPr>
            <p:cNvCxnSpPr>
              <a:cxnSpLocks/>
            </p:cNvCxnSpPr>
            <p:nvPr/>
          </p:nvCxnSpPr>
          <p:spPr>
            <a:xfrm>
              <a:off x="4828966" y="3908163"/>
              <a:ext cx="3702423" cy="0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49325050-93D0-4EB8-AF34-EF67026E849A}"/>
                </a:ext>
              </a:extLst>
            </p:cNvPr>
            <p:cNvSpPr/>
            <p:nvPr/>
          </p:nvSpPr>
          <p:spPr>
            <a:xfrm>
              <a:off x="5491677" y="405159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24DF043-4AEE-4B2D-A614-E5B44778B22A}"/>
                </a:ext>
              </a:extLst>
            </p:cNvPr>
            <p:cNvSpPr/>
            <p:nvPr/>
          </p:nvSpPr>
          <p:spPr>
            <a:xfrm>
              <a:off x="5777304" y="395074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5C3B8089-216D-4515-B057-495ECDEF63D7}"/>
                </a:ext>
              </a:extLst>
            </p:cNvPr>
            <p:cNvSpPr/>
            <p:nvPr/>
          </p:nvSpPr>
          <p:spPr>
            <a:xfrm>
              <a:off x="7309024" y="3271672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A4046524-CE47-42A6-AF1A-830F55B389D4}"/>
                </a:ext>
              </a:extLst>
            </p:cNvPr>
            <p:cNvSpPr/>
            <p:nvPr/>
          </p:nvSpPr>
          <p:spPr>
            <a:xfrm>
              <a:off x="6708390" y="353837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F5395D8F-9E6C-4BC9-BB5C-65EEFD11B362}"/>
                </a:ext>
              </a:extLst>
            </p:cNvPr>
            <p:cNvSpPr/>
            <p:nvPr/>
          </p:nvSpPr>
          <p:spPr>
            <a:xfrm>
              <a:off x="7582448" y="19890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DC900CF1-C6B4-4F53-B04C-F7B6E6FB6AD8}"/>
                </a:ext>
              </a:extLst>
            </p:cNvPr>
            <p:cNvSpPr/>
            <p:nvPr/>
          </p:nvSpPr>
          <p:spPr>
            <a:xfrm>
              <a:off x="5972884" y="399332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B766B5B4-8980-46F5-86B4-32DD56D43BC7}"/>
                </a:ext>
              </a:extLst>
            </p:cNvPr>
            <p:cNvSpPr/>
            <p:nvPr/>
          </p:nvSpPr>
          <p:spPr>
            <a:xfrm>
              <a:off x="5218057" y="39507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E03AA8BC-2558-43B9-9598-437288CC33FD}"/>
                </a:ext>
              </a:extLst>
            </p:cNvPr>
            <p:cNvSpPr/>
            <p:nvPr/>
          </p:nvSpPr>
          <p:spPr>
            <a:xfrm>
              <a:off x="7829552" y="2547773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E37C71E9-7CAF-44C7-BB74-FD1F73EA3D7B}"/>
                </a:ext>
              </a:extLst>
            </p:cNvPr>
            <p:cNvSpPr/>
            <p:nvPr/>
          </p:nvSpPr>
          <p:spPr>
            <a:xfrm>
              <a:off x="7643957" y="2269865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27F65EAC-24F5-49EA-A56B-4002CF5DA1E8}"/>
                </a:ext>
              </a:extLst>
            </p:cNvPr>
            <p:cNvSpPr/>
            <p:nvPr/>
          </p:nvSpPr>
          <p:spPr>
            <a:xfrm>
              <a:off x="7640719" y="2628454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B73E76A2-E4CE-4805-8430-B93D8F3459CD}"/>
                </a:ext>
              </a:extLst>
            </p:cNvPr>
            <p:cNvSpPr/>
            <p:nvPr/>
          </p:nvSpPr>
          <p:spPr>
            <a:xfrm>
              <a:off x="7367294" y="2959700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579056AB-875B-4B3E-94DB-0F6F70DCD7CA}"/>
                </a:ext>
              </a:extLst>
            </p:cNvPr>
            <p:cNvSpPr/>
            <p:nvPr/>
          </p:nvSpPr>
          <p:spPr>
            <a:xfrm>
              <a:off x="7075942" y="34801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70313F4A-37CB-4ACD-BB13-B02DDA334A0D}"/>
                </a:ext>
              </a:extLst>
            </p:cNvPr>
            <p:cNvSpPr/>
            <p:nvPr/>
          </p:nvSpPr>
          <p:spPr>
            <a:xfrm>
              <a:off x="6563637" y="38360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ED8CF8A-C0A0-44A8-8307-A5A2639DB47D}"/>
                </a:ext>
              </a:extLst>
            </p:cNvPr>
            <p:cNvSpPr/>
            <p:nvPr/>
          </p:nvSpPr>
          <p:spPr>
            <a:xfrm>
              <a:off x="6121201" y="383420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34B3B9DD-7D88-4290-821C-D009DB4AEFDD}"/>
                </a:ext>
              </a:extLst>
            </p:cNvPr>
            <p:cNvSpPr/>
            <p:nvPr/>
          </p:nvSpPr>
          <p:spPr>
            <a:xfrm>
              <a:off x="7698989" y="178487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34E6062F-558D-40AC-91C3-1DC11185EC85}"/>
              </a:ext>
            </a:extLst>
          </p:cNvPr>
          <p:cNvCxnSpPr>
            <a:cxnSpLocks/>
          </p:cNvCxnSpPr>
          <p:nvPr/>
        </p:nvCxnSpPr>
        <p:spPr>
          <a:xfrm flipV="1">
            <a:off x="4085759" y="2351849"/>
            <a:ext cx="3069425" cy="3868034"/>
          </a:xfrm>
          <a:prstGeom prst="lin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224F75C0-CF48-47C1-85B6-E777E94253DF}"/>
              </a:ext>
            </a:extLst>
          </p:cNvPr>
          <p:cNvSpPr/>
          <p:nvPr/>
        </p:nvSpPr>
        <p:spPr>
          <a:xfrm>
            <a:off x="7334667" y="1568911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y = f(x) = kx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+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b</a:t>
            </a:r>
            <a:endParaRPr lang="zh-TW" altLang="en-US" i="1" dirty="0">
              <a:latin typeface="Consolas" panose="020B0609020204030204" pitchFamily="49" charset="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EF075EE-2EED-4C84-92DB-732AB79976B2}"/>
              </a:ext>
            </a:extLst>
          </p:cNvPr>
          <p:cNvSpPr txBox="1"/>
          <p:nvPr/>
        </p:nvSpPr>
        <p:spPr>
          <a:xfrm>
            <a:off x="4265242" y="1596629"/>
            <a:ext cx="306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線性函數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（又稱</a:t>
            </a:r>
            <a:r>
              <a:rPr lang="zh-TW" altLang="en-US" b="1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一次函數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）</a:t>
            </a:r>
            <a:endParaRPr lang="zh-TW" altLang="en-US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C9FADC7-B8BB-40F3-8FC9-377999563867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323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075184C-466B-420B-8977-F7DD10A7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激活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 dirty="0">
                <a:solidFill>
                  <a:srgbClr val="33CCFF"/>
                </a:solidFill>
              </a:rPr>
              <a:t>(activation function)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AB1D2D6-DE0C-48CB-84BE-5FFD2CF7D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89530" y="2395225"/>
            <a:ext cx="6612940" cy="206755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5258ADF-98FD-4778-916A-370DC716D01A}"/>
              </a:ext>
            </a:extLst>
          </p:cNvPr>
          <p:cNvSpPr/>
          <p:nvPr/>
        </p:nvSpPr>
        <p:spPr>
          <a:xfrm>
            <a:off x="3972471" y="4931137"/>
            <a:ext cx="424705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激活函數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(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6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時鐘 的圖片&#10;&#10;自動產生的描述">
            <a:extLst>
              <a:ext uri="{FF2B5EF4-FFF2-40B4-BE49-F238E27FC236}">
                <a16:creationId xmlns:a16="http://schemas.microsoft.com/office/drawing/2014/main" id="{CCC3069F-9B45-4F7A-8C28-183345BC4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357338" y="1659832"/>
            <a:ext cx="5477324" cy="3834126"/>
          </a:xfr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FB20B9A-0915-48D3-9C8E-0870471D7CDD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7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0E97DA-BB3A-48D2-873C-FFCE2828E651}"/>
              </a:ext>
            </a:extLst>
          </p:cNvPr>
          <p:cNvGrpSpPr/>
          <p:nvPr/>
        </p:nvGrpSpPr>
        <p:grpSpPr>
          <a:xfrm>
            <a:off x="3581182" y="1441034"/>
            <a:ext cx="5029633" cy="4221231"/>
            <a:chOff x="4144512" y="773661"/>
            <a:chExt cx="3821034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65B51D4-274D-4901-9718-1FDC8876AFB9}"/>
                </a:ext>
              </a:extLst>
            </p:cNvPr>
            <p:cNvGrpSpPr/>
            <p:nvPr/>
          </p:nvGrpSpPr>
          <p:grpSpPr>
            <a:xfrm>
              <a:off x="4263123" y="773661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4">
                <a:extLst>
                  <a:ext uri="{FF2B5EF4-FFF2-40B4-BE49-F238E27FC236}">
                    <a16:creationId xmlns:a16="http://schemas.microsoft.com/office/drawing/2014/main" id="{B6029F19-23C3-4C40-9ADF-7798DE3A3D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單箭頭接點 10">
                <a:extLst>
                  <a:ext uri="{FF2B5EF4-FFF2-40B4-BE49-F238E27FC236}">
                    <a16:creationId xmlns:a16="http://schemas.microsoft.com/office/drawing/2014/main" id="{9B5F3A80-0479-4EEA-8438-CDF83FC47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E6CAAA24-6A4B-436A-A08B-29721CA52A13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1EC807AC-1016-417D-9010-A8F4FEC8D246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0586D17-E55B-4749-9634-FC4AA2C6029C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A811DFD5-054F-4391-9C2E-39D23525F8B4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72376147-36D1-463D-A65B-CA78DCAA0664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F0136B22-050D-467A-8270-E2947DA7FBDE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3C66C916-09BF-4408-9789-EA4BB5DB63F4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C6D179A1-FF42-4DDA-AEE1-B012CA1BE3E6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56946A89-6C60-4DC8-B27D-34EC8F48FE9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BA1D519D-6662-47A3-8A5C-62AD00791593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ED27A6B4-7780-4F8D-AE1E-135FA7C34285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8E15ACF0-CEF2-48EB-9BF1-680F476463C2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1C9B1565-CF21-4917-A99E-231FF6AD8C27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82439294-7E75-4B1A-8961-8150BFF3EE3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3BFDFD2D-9113-4BF7-81ED-D4AA6ECEC62D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584CF18E-5C3B-4468-8E1B-84CADA2F6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3765" y="1008985"/>
              <a:ext cx="1632249" cy="2422712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CEF3C79-5FCD-4F5C-8439-43B5C5BF51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4512" y="3419146"/>
              <a:ext cx="1906920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68126099-EC64-4738-AD82-8950AF6041F4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</a:t>
            </a:r>
            <a:r>
              <a:rPr kumimoji="1" lang="zh-TW" altLang="en-US" dirty="0">
                <a:solidFill>
                  <a:srgbClr val="33CCFF"/>
                </a:solidFill>
              </a:rPr>
              <a:t>神經元串聯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537CEDC-DB8A-4201-B816-B63BC262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36342" y="1918540"/>
            <a:ext cx="8919316" cy="4033688"/>
          </a:xfrm>
        </p:spPr>
      </p:pic>
    </p:spTree>
    <p:extLst>
      <p:ext uri="{BB962C8B-B14F-4D97-AF65-F5344CB8AC3E}">
        <p14:creationId xmlns:p14="http://schemas.microsoft.com/office/powerpoint/2010/main" val="1875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更貼近資料：多神經元串聯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286E588-7C52-47D4-885F-648922EF2FAF}"/>
              </a:ext>
            </a:extLst>
          </p:cNvPr>
          <p:cNvGrpSpPr/>
          <p:nvPr/>
        </p:nvGrpSpPr>
        <p:grpSpPr>
          <a:xfrm>
            <a:off x="3632861" y="1898537"/>
            <a:ext cx="4926278" cy="4413373"/>
            <a:chOff x="8231056" y="760573"/>
            <a:chExt cx="3702423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76C22B1-6DFB-4101-A44E-4CCACABA0721}"/>
                </a:ext>
              </a:extLst>
            </p:cNvPr>
            <p:cNvGrpSpPr/>
            <p:nvPr/>
          </p:nvGrpSpPr>
          <p:grpSpPr>
            <a:xfrm>
              <a:off x="8231056" y="760573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10">
                <a:extLst>
                  <a:ext uri="{FF2B5EF4-FFF2-40B4-BE49-F238E27FC236}">
                    <a16:creationId xmlns:a16="http://schemas.microsoft.com/office/drawing/2014/main" id="{FB92909B-F177-49D0-B4A4-D844F7830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747D575E-56D1-4353-A3AF-F81314765C2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" name="直線單箭頭接點 4">
                <a:extLst>
                  <a:ext uri="{FF2B5EF4-FFF2-40B4-BE49-F238E27FC236}">
                    <a16:creationId xmlns:a16="http://schemas.microsoft.com/office/drawing/2014/main" id="{C2E378F3-F501-4DF4-B343-DC1C4717A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CF549432-270F-42EF-909B-2314684669BA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9280DF3-594C-4EC1-8801-E0B5AF89930B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C9CBB800-FF4B-4906-86CF-A6D84B6E34AF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3DFA1228-6B21-43E8-9E97-64CAB1FA2CCB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B5E3FF5A-E691-4F56-A34D-3031AB55B2FA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461BCDB2-C50F-4939-ACA6-E6B3760144A7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0636EEE5-A6E0-404D-9401-F8B8A36E25B6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86B7148A-AADB-4064-8FE4-6E3E19149D9B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0C922C75-F3F4-4CCD-8E0D-D21A0145325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757CD85F-92A2-4774-815F-03FD7E595442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CE1370EA-069C-409D-98E2-2045B7287FC3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D305891D-6FAB-40E4-A0BF-90310D98C6BB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19C29235-D531-4082-BCDE-80CBACE7F235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D36421BB-FD34-4B05-B18C-A9659B0C49F9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43FD9A04-8036-46E2-A688-CFCB939CB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3113" y="2470681"/>
              <a:ext cx="1112465" cy="9531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63327CA-DD3A-4062-99CE-09EE80AEF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038" y="990614"/>
              <a:ext cx="258604" cy="1493228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CEDD4FD-BA97-46FA-8390-A61E4DF74D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2104" y="3414667"/>
              <a:ext cx="1606102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41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solidFill>
                  <a:srgbClr val="FFFF00"/>
                </a:solidFill>
              </a:rPr>
              <a:t>美好的程式世界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人工智慧 </a:t>
            </a:r>
            <a:r>
              <a:rPr lang="en-US" altLang="zh-TW"/>
              <a:t>(</a:t>
            </a:r>
            <a:r>
              <a:rPr lang="en-US" altLang="zh-TW" b="0" i="0">
                <a:effectLst/>
              </a:rPr>
              <a:t>Artificial Intelligence, </a:t>
            </a:r>
            <a:r>
              <a:rPr lang="en-US" altLang="zh-TW"/>
              <a:t>AI)</a:t>
            </a:r>
          </a:p>
        </p:txBody>
      </p:sp>
    </p:spTree>
    <p:extLst>
      <p:ext uri="{BB962C8B-B14F-4D97-AF65-F5344CB8AC3E}">
        <p14:creationId xmlns:p14="http://schemas.microsoft.com/office/powerpoint/2010/main" val="3005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46F8F05-9682-4024-A591-98BE88BD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又稱為模型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0CF523-0E47-4CBB-BC19-E23A5E7D2E5A}"/>
              </a:ext>
            </a:extLst>
          </p:cNvPr>
          <p:cNvGrpSpPr/>
          <p:nvPr/>
        </p:nvGrpSpPr>
        <p:grpSpPr>
          <a:xfrm>
            <a:off x="1536826" y="2229148"/>
            <a:ext cx="8325058" cy="3753660"/>
            <a:chOff x="2475907" y="1903314"/>
            <a:chExt cx="6261121" cy="2823058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26ECFD4-A1F3-4730-9769-D57298780267}"/>
                </a:ext>
              </a:extLst>
            </p:cNvPr>
            <p:cNvSpPr txBox="1"/>
            <p:nvPr/>
          </p:nvSpPr>
          <p:spPr>
            <a:xfrm>
              <a:off x="3501830" y="2250675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坪數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62A094A-32C0-41C1-B31A-AF0FD261655C}"/>
                </a:ext>
              </a:extLst>
            </p:cNvPr>
            <p:cNvSpPr txBox="1"/>
            <p:nvPr/>
          </p:nvSpPr>
          <p:spPr>
            <a:xfrm>
              <a:off x="3501830" y="2844608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樓層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8C0ABFB-BE28-4958-9F9E-9A5D1F548DA2}"/>
                </a:ext>
              </a:extLst>
            </p:cNvPr>
            <p:cNvSpPr txBox="1"/>
            <p:nvPr/>
          </p:nvSpPr>
          <p:spPr>
            <a:xfrm>
              <a:off x="2681091" y="3444639"/>
              <a:ext cx="1527722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是否可以開伙</a:t>
              </a:r>
              <a:endParaRPr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F8F67C4-42EC-4234-A239-3132A6B3C566}"/>
                </a:ext>
              </a:extLst>
            </p:cNvPr>
            <p:cNvSpPr txBox="1"/>
            <p:nvPr/>
          </p:nvSpPr>
          <p:spPr>
            <a:xfrm>
              <a:off x="2475907" y="4030622"/>
              <a:ext cx="1759195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是否可以養寵物</a:t>
              </a:r>
              <a:endParaRPr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3B6FAE6-D6B5-462E-9ABA-D91BBD58B258}"/>
                </a:ext>
              </a:extLst>
            </p:cNvPr>
            <p:cNvSpPr/>
            <p:nvPr/>
          </p:nvSpPr>
          <p:spPr>
            <a:xfrm>
              <a:off x="4917333" y="1903314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88C03DCC-5BD5-4115-B3F6-8E9E4476C268}"/>
                </a:ext>
              </a:extLst>
            </p:cNvPr>
            <p:cNvSpPr/>
            <p:nvPr/>
          </p:nvSpPr>
          <p:spPr>
            <a:xfrm>
              <a:off x="4917333" y="2645988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9A93026-E641-4BB7-9DE0-9AE791818467}"/>
                </a:ext>
              </a:extLst>
            </p:cNvPr>
            <p:cNvSpPr/>
            <p:nvPr/>
          </p:nvSpPr>
          <p:spPr>
            <a:xfrm>
              <a:off x="4917333" y="3388662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7EAA32A-7904-4377-8E8F-E745612BDA96}"/>
                </a:ext>
              </a:extLst>
            </p:cNvPr>
            <p:cNvSpPr/>
            <p:nvPr/>
          </p:nvSpPr>
          <p:spPr>
            <a:xfrm>
              <a:off x="4917333" y="4131336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B6B79BE-E5E6-49D5-AAD5-EEB1C32DFA52}"/>
                </a:ext>
              </a:extLst>
            </p:cNvPr>
            <p:cNvSpPr/>
            <p:nvPr/>
          </p:nvSpPr>
          <p:spPr>
            <a:xfrm>
              <a:off x="6109340" y="2274651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10A358C3-F007-48E3-85C7-DA2D121368AE}"/>
                </a:ext>
              </a:extLst>
            </p:cNvPr>
            <p:cNvSpPr/>
            <p:nvPr/>
          </p:nvSpPr>
          <p:spPr>
            <a:xfrm>
              <a:off x="6109340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2B78952-FAFB-4AB5-9C89-30538C59EEDC}"/>
                </a:ext>
              </a:extLst>
            </p:cNvPr>
            <p:cNvSpPr/>
            <p:nvPr/>
          </p:nvSpPr>
          <p:spPr>
            <a:xfrm>
              <a:off x="6109340" y="3759999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51E65BAD-8991-446D-875F-9C02AB3CA276}"/>
                </a:ext>
              </a:extLst>
            </p:cNvPr>
            <p:cNvCxnSpPr>
              <a:cxnSpLocks/>
              <a:stCxn id="6" idx="3"/>
              <a:endCxn id="10" idx="2"/>
            </p:cNvCxnSpPr>
            <p:nvPr/>
          </p:nvCxnSpPr>
          <p:spPr>
            <a:xfrm flipV="1">
              <a:off x="4103660" y="2200832"/>
              <a:ext cx="813673" cy="22344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C60751C-3183-4093-8D65-54C33755BB58}"/>
                </a:ext>
              </a:extLst>
            </p:cNvPr>
            <p:cNvCxnSpPr>
              <a:cxnSpLocks/>
              <a:stCxn id="6" idx="3"/>
              <a:endCxn id="11" idx="2"/>
            </p:cNvCxnSpPr>
            <p:nvPr/>
          </p:nvCxnSpPr>
          <p:spPr>
            <a:xfrm>
              <a:off x="4103660" y="2424280"/>
              <a:ext cx="813673" cy="5192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145F245E-394D-45CE-877A-263EAC809F4F}"/>
                </a:ext>
              </a:extLst>
            </p:cNvPr>
            <p:cNvCxnSpPr>
              <a:cxnSpLocks/>
              <a:stCxn id="10" idx="6"/>
              <a:endCxn id="14" idx="2"/>
            </p:cNvCxnSpPr>
            <p:nvPr/>
          </p:nvCxnSpPr>
          <p:spPr>
            <a:xfrm>
              <a:off x="5512369" y="2200832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61C041B-5752-4DD7-8197-064EB61FEBA5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5512369" y="2200832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0A789BD-6FB2-4EFE-9521-D0823F924E91}"/>
                </a:ext>
              </a:extLst>
            </p:cNvPr>
            <p:cNvCxnSpPr>
              <a:cxnSpLocks/>
              <a:stCxn id="10" idx="6"/>
              <a:endCxn id="16" idx="2"/>
            </p:cNvCxnSpPr>
            <p:nvPr/>
          </p:nvCxnSpPr>
          <p:spPr>
            <a:xfrm>
              <a:off x="5512369" y="2200832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E8CEE8FA-4EDF-4DA6-9667-7AB28857EDB6}"/>
                </a:ext>
              </a:extLst>
            </p:cNvPr>
            <p:cNvCxnSpPr>
              <a:cxnSpLocks/>
              <a:stCxn id="11" idx="6"/>
              <a:endCxn id="14" idx="2"/>
            </p:cNvCxnSpPr>
            <p:nvPr/>
          </p:nvCxnSpPr>
          <p:spPr>
            <a:xfrm flipV="1">
              <a:off x="5512369" y="2572169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DCCBCBC-437E-4D84-9034-DE248E618A79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>
              <a:off x="5512369" y="2943506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789476D2-ED09-4025-8E87-7E2D42654E0C}"/>
                </a:ext>
              </a:extLst>
            </p:cNvPr>
            <p:cNvCxnSpPr>
              <a:cxnSpLocks/>
              <a:stCxn id="11" idx="6"/>
              <a:endCxn id="16" idx="2"/>
            </p:cNvCxnSpPr>
            <p:nvPr/>
          </p:nvCxnSpPr>
          <p:spPr>
            <a:xfrm>
              <a:off x="5512369" y="2943506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DF2FD094-6D7D-408E-A3F2-E2DDE9CCD220}"/>
                </a:ext>
              </a:extLst>
            </p:cNvPr>
            <p:cNvCxnSpPr>
              <a:cxnSpLocks/>
              <a:stCxn id="12" idx="6"/>
              <a:endCxn id="14" idx="2"/>
            </p:cNvCxnSpPr>
            <p:nvPr/>
          </p:nvCxnSpPr>
          <p:spPr>
            <a:xfrm flipV="1">
              <a:off x="5512369" y="2572169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0CE85850-C0C5-4D33-97D3-F9C017186BA9}"/>
                </a:ext>
              </a:extLst>
            </p:cNvPr>
            <p:cNvCxnSpPr>
              <a:cxnSpLocks/>
              <a:stCxn id="12" idx="6"/>
              <a:endCxn id="15" idx="2"/>
            </p:cNvCxnSpPr>
            <p:nvPr/>
          </p:nvCxnSpPr>
          <p:spPr>
            <a:xfrm flipV="1">
              <a:off x="5512369" y="3314843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131073B-60D0-47B0-9FC4-3A7AF8793312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5512369" y="3686180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4F46D816-BD1B-4D9C-ADA0-FC09CB76BBF4}"/>
                </a:ext>
              </a:extLst>
            </p:cNvPr>
            <p:cNvCxnSpPr>
              <a:cxnSpLocks/>
              <a:stCxn id="13" idx="6"/>
              <a:endCxn id="14" idx="2"/>
            </p:cNvCxnSpPr>
            <p:nvPr/>
          </p:nvCxnSpPr>
          <p:spPr>
            <a:xfrm flipV="1">
              <a:off x="5512369" y="2572169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2A596C10-FE20-488D-911E-97D5F41D7FF7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5512369" y="3314843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10E07C02-4400-4C5D-BDD8-FE14FEB7DBD8}"/>
                </a:ext>
              </a:extLst>
            </p:cNvPr>
            <p:cNvCxnSpPr>
              <a:cxnSpLocks/>
              <a:stCxn id="13" idx="6"/>
              <a:endCxn id="16" idx="2"/>
            </p:cNvCxnSpPr>
            <p:nvPr/>
          </p:nvCxnSpPr>
          <p:spPr>
            <a:xfrm flipV="1">
              <a:off x="5512369" y="4057517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E6536606-1877-4328-B24F-26B404921CC1}"/>
                </a:ext>
              </a:extLst>
            </p:cNvPr>
            <p:cNvSpPr/>
            <p:nvPr/>
          </p:nvSpPr>
          <p:spPr>
            <a:xfrm>
              <a:off x="7122269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BAD7B8D-3025-4A5C-8138-FDD9D57FFC06}"/>
                </a:ext>
              </a:extLst>
            </p:cNvPr>
            <p:cNvSpPr txBox="1"/>
            <p:nvPr/>
          </p:nvSpPr>
          <p:spPr>
            <a:xfrm>
              <a:off x="8135198" y="3147943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房租</a:t>
              </a: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EF89CE16-991C-4C34-9BC5-77B6AD7B4F61}"/>
                </a:ext>
              </a:extLst>
            </p:cNvPr>
            <p:cNvCxnSpPr>
              <a:cxnSpLocks/>
              <a:stCxn id="31" idx="6"/>
              <a:endCxn id="32" idx="1"/>
            </p:cNvCxnSpPr>
            <p:nvPr/>
          </p:nvCxnSpPr>
          <p:spPr>
            <a:xfrm>
              <a:off x="7717305" y="3314843"/>
              <a:ext cx="417893" cy="670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4E9AF426-B905-4A54-B25A-133440E4FBF6}"/>
                </a:ext>
              </a:extLst>
            </p:cNvPr>
            <p:cNvCxnSpPr>
              <a:cxnSpLocks/>
              <a:stCxn id="14" idx="6"/>
              <a:endCxn id="31" idx="2"/>
            </p:cNvCxnSpPr>
            <p:nvPr/>
          </p:nvCxnSpPr>
          <p:spPr>
            <a:xfrm>
              <a:off x="6704376" y="2572169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B45187DA-F243-4DF7-ABAC-9E6CCC23D20B}"/>
                </a:ext>
              </a:extLst>
            </p:cNvPr>
            <p:cNvCxnSpPr>
              <a:cxnSpLocks/>
              <a:stCxn id="15" idx="6"/>
              <a:endCxn id="31" idx="2"/>
            </p:cNvCxnSpPr>
            <p:nvPr/>
          </p:nvCxnSpPr>
          <p:spPr>
            <a:xfrm>
              <a:off x="6704376" y="3314843"/>
              <a:ext cx="417893" cy="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5D90A8F3-2487-4196-9957-4CA8C50495DC}"/>
                </a:ext>
              </a:extLst>
            </p:cNvPr>
            <p:cNvCxnSpPr>
              <a:cxnSpLocks/>
              <a:stCxn id="16" idx="6"/>
              <a:endCxn id="31" idx="2"/>
            </p:cNvCxnSpPr>
            <p:nvPr/>
          </p:nvCxnSpPr>
          <p:spPr>
            <a:xfrm flipV="1">
              <a:off x="6704376" y="3314843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147A5155-AFD1-4858-BC1F-35A4D6BB47FE}"/>
                </a:ext>
              </a:extLst>
            </p:cNvPr>
            <p:cNvCxnSpPr>
              <a:cxnSpLocks/>
              <a:stCxn id="6" idx="3"/>
              <a:endCxn id="12" idx="2"/>
            </p:cNvCxnSpPr>
            <p:nvPr/>
          </p:nvCxnSpPr>
          <p:spPr>
            <a:xfrm>
              <a:off x="4103660" y="2424280"/>
              <a:ext cx="813673" cy="126190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C99B252D-27E1-4C8D-BBC9-7E5623814BEC}"/>
                </a:ext>
              </a:extLst>
            </p:cNvPr>
            <p:cNvCxnSpPr>
              <a:cxnSpLocks/>
              <a:stCxn id="6" idx="3"/>
              <a:endCxn id="13" idx="2"/>
            </p:cNvCxnSpPr>
            <p:nvPr/>
          </p:nvCxnSpPr>
          <p:spPr>
            <a:xfrm>
              <a:off x="4103660" y="2424280"/>
              <a:ext cx="813673" cy="20045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ED9DF669-B911-4BD6-9762-FC7B26DE50FC}"/>
                </a:ext>
              </a:extLst>
            </p:cNvPr>
            <p:cNvCxnSpPr>
              <a:cxnSpLocks/>
              <a:stCxn id="7" idx="3"/>
              <a:endCxn id="10" idx="2"/>
            </p:cNvCxnSpPr>
            <p:nvPr/>
          </p:nvCxnSpPr>
          <p:spPr>
            <a:xfrm flipV="1">
              <a:off x="4103660" y="2200832"/>
              <a:ext cx="813673" cy="81738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DDAE8FE5-3CED-4191-A58D-93361EDC0815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 flipV="1">
              <a:off x="4103660" y="2943506"/>
              <a:ext cx="813673" cy="7470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95475DD4-0CE2-41F1-89E1-24A69C2DE51F}"/>
                </a:ext>
              </a:extLst>
            </p:cNvPr>
            <p:cNvCxnSpPr>
              <a:cxnSpLocks/>
              <a:stCxn id="7" idx="3"/>
              <a:endCxn id="12" idx="2"/>
            </p:cNvCxnSpPr>
            <p:nvPr/>
          </p:nvCxnSpPr>
          <p:spPr>
            <a:xfrm>
              <a:off x="4103660" y="3018213"/>
              <a:ext cx="813673" cy="66796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79D9D238-630C-4FE1-85E2-879599A3F26E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4103660" y="3018213"/>
              <a:ext cx="813673" cy="141064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13507C8-74BC-4A1E-9860-3FC576B46831}"/>
                </a:ext>
              </a:extLst>
            </p:cNvPr>
            <p:cNvCxnSpPr>
              <a:cxnSpLocks/>
              <a:stCxn id="8" idx="3"/>
              <a:endCxn id="10" idx="2"/>
            </p:cNvCxnSpPr>
            <p:nvPr/>
          </p:nvCxnSpPr>
          <p:spPr>
            <a:xfrm flipV="1">
              <a:off x="4208813" y="2200832"/>
              <a:ext cx="708520" cy="141741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46E9517-9BDC-49AC-9197-E06BF09BFAE0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 flipV="1">
              <a:off x="4208813" y="2943506"/>
              <a:ext cx="708520" cy="67473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6F19ED3-5EA7-43DB-A7C3-2491FC1F4285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>
              <a:off x="4208813" y="3618244"/>
              <a:ext cx="708520" cy="6793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54421AF7-B517-4565-9C0D-DE81497FBC1A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>
              <a:off x="4208813" y="3618244"/>
              <a:ext cx="708520" cy="81061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328A914D-A360-4A45-A7E6-ED70CF370235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flipV="1">
              <a:off x="4235102" y="2200832"/>
              <a:ext cx="682231" cy="200339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5AF032A3-A303-4B05-9C50-8E85291136B7}"/>
                </a:ext>
              </a:extLst>
            </p:cNvPr>
            <p:cNvCxnSpPr>
              <a:cxnSpLocks/>
              <a:stCxn id="9" idx="3"/>
              <a:endCxn id="11" idx="2"/>
            </p:cNvCxnSpPr>
            <p:nvPr/>
          </p:nvCxnSpPr>
          <p:spPr>
            <a:xfrm flipV="1">
              <a:off x="4235102" y="2943506"/>
              <a:ext cx="682231" cy="12607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074EE8CE-9330-4394-B7A3-CC75AA69E8DD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4235102" y="3686180"/>
              <a:ext cx="682231" cy="51804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1134771C-6F41-43EC-B4A4-0B539D54542A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>
              <a:off x="4235102" y="4204227"/>
              <a:ext cx="682231" cy="2246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D33054A-C9E8-44B5-9811-AC6B99BF85FD}"/>
              </a:ext>
            </a:extLst>
          </p:cNvPr>
          <p:cNvSpPr txBox="1"/>
          <p:nvPr/>
        </p:nvSpPr>
        <p:spPr>
          <a:xfrm>
            <a:off x="2747049" y="159198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8E8A750-9881-4C4F-B9E7-51B427471A73}"/>
              </a:ext>
            </a:extLst>
          </p:cNvPr>
          <p:cNvSpPr txBox="1"/>
          <p:nvPr/>
        </p:nvSpPr>
        <p:spPr>
          <a:xfrm>
            <a:off x="4499550" y="158622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1</a:t>
            </a:r>
            <a:endParaRPr lang="zh-TW" altLang="en-US" sz="24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DBC5BF3-598A-46AD-8944-0DE5FAB539C1}"/>
              </a:ext>
            </a:extLst>
          </p:cNvPr>
          <p:cNvSpPr txBox="1"/>
          <p:nvPr/>
        </p:nvSpPr>
        <p:spPr>
          <a:xfrm>
            <a:off x="6094565" y="159198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2</a:t>
            </a:r>
            <a:endParaRPr lang="zh-TW" altLang="en-US" sz="24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3785D68B-C2AF-4552-BB96-814DF02C057F}"/>
              </a:ext>
            </a:extLst>
          </p:cNvPr>
          <p:cNvSpPr txBox="1"/>
          <p:nvPr/>
        </p:nvSpPr>
        <p:spPr>
          <a:xfrm>
            <a:off x="7556425" y="15862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輸出層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9FBFC7C-D9BD-47B6-9919-5AF5BF9EE079}"/>
              </a:ext>
            </a:extLst>
          </p:cNvPr>
          <p:cNvSpPr/>
          <p:nvPr/>
        </p:nvSpPr>
        <p:spPr>
          <a:xfrm>
            <a:off x="6590967" y="5988318"/>
            <a:ext cx="38300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忽略偏值與激活函數，增加閱讀性</a:t>
            </a:r>
            <a:endParaRPr lang="zh-TW" altLang="en-US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68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FED6F50-2458-4ED1-B1CB-4E064AC1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神經網路的學習過程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E174013-15B3-4B08-A4CB-78001BB48502}"/>
              </a:ext>
            </a:extLst>
          </p:cNvPr>
          <p:cNvGrpSpPr/>
          <p:nvPr/>
        </p:nvGrpSpPr>
        <p:grpSpPr>
          <a:xfrm>
            <a:off x="1567584" y="1476501"/>
            <a:ext cx="9015468" cy="4244566"/>
            <a:chOff x="1948617" y="1519631"/>
            <a:chExt cx="8207301" cy="3864073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C7B63FC-6F04-41F3-BBA7-FC7309AC6035}"/>
                </a:ext>
              </a:extLst>
            </p:cNvPr>
            <p:cNvGrpSpPr/>
            <p:nvPr/>
          </p:nvGrpSpPr>
          <p:grpSpPr>
            <a:xfrm>
              <a:off x="6458470" y="2232379"/>
              <a:ext cx="1633837" cy="577034"/>
              <a:chOff x="7127399" y="1559991"/>
              <a:chExt cx="1633837" cy="577034"/>
            </a:xfrm>
          </p:grpSpPr>
          <p:cxnSp>
            <p:nvCxnSpPr>
              <p:cNvPr id="10" name="接點: 弧形 98">
                <a:extLst>
                  <a:ext uri="{FF2B5EF4-FFF2-40B4-BE49-F238E27FC236}">
                    <a16:creationId xmlns:a16="http://schemas.microsoft.com/office/drawing/2014/main" id="{ED80D98A-C914-4D1F-ADDD-7CE70835E23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7789777" y="1463084"/>
                <a:ext cx="11563" cy="1336319"/>
              </a:xfrm>
              <a:prstGeom prst="curvedConnector3">
                <a:avLst>
                  <a:gd name="adj1" fmla="val -8024284"/>
                </a:avLst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FFE7EA-B235-4298-9A57-3452DB6F4ED9}"/>
                  </a:ext>
                </a:extLst>
              </p:cNvPr>
              <p:cNvSpPr/>
              <p:nvPr/>
            </p:nvSpPr>
            <p:spPr>
              <a:xfrm>
                <a:off x="7708345" y="1559991"/>
                <a:ext cx="1052891" cy="570675"/>
              </a:xfrm>
              <a:prstGeom prst="rect">
                <a:avLst/>
              </a:prstGeom>
              <a:solidFill>
                <a:srgbClr val="38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7432928-EACE-44C0-B3DD-46685CBE6C93}"/>
                </a:ext>
              </a:extLst>
            </p:cNvPr>
            <p:cNvSpPr txBox="1"/>
            <p:nvPr/>
          </p:nvSpPr>
          <p:spPr>
            <a:xfrm>
              <a:off x="6898570" y="3089302"/>
              <a:ext cx="1456680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標籤 </a:t>
              </a:r>
              <a:r>
                <a:rPr lang="en-US" altLang="zh-TW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(</a:t>
              </a:r>
              <a:r>
                <a:rPr lang="zh-TW" altLang="en-US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正確答案</a:t>
              </a:r>
              <a:r>
                <a:rPr lang="en-US" altLang="zh-TW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)</a:t>
              </a:r>
              <a:endParaRPr lang="zh-TW" altLang="en-US" sz="16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3" name="矩形: 圓角 57">
              <a:extLst>
                <a:ext uri="{FF2B5EF4-FFF2-40B4-BE49-F238E27FC236}">
                  <a16:creationId xmlns:a16="http://schemas.microsoft.com/office/drawing/2014/main" id="{CE0663C3-8AC8-4FA6-A7E6-DE1EB8641BF6}"/>
                </a:ext>
              </a:extLst>
            </p:cNvPr>
            <p:cNvSpPr/>
            <p:nvPr/>
          </p:nvSpPr>
          <p:spPr>
            <a:xfrm>
              <a:off x="9096957" y="3301546"/>
              <a:ext cx="1058961" cy="63267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2C5F322-C59D-482D-A7DA-DE10E216BCCE}"/>
                </a:ext>
              </a:extLst>
            </p:cNvPr>
            <p:cNvSpPr txBox="1"/>
            <p:nvPr/>
          </p:nvSpPr>
          <p:spPr>
            <a:xfrm>
              <a:off x="9132744" y="3467090"/>
              <a:ext cx="91527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損失函數</a:t>
              </a:r>
            </a:p>
          </p:txBody>
        </p:sp>
        <p:cxnSp>
          <p:nvCxnSpPr>
            <p:cNvPr id="15" name="直線單箭頭接點 59">
              <a:extLst>
                <a:ext uri="{FF2B5EF4-FFF2-40B4-BE49-F238E27FC236}">
                  <a16:creationId xmlns:a16="http://schemas.microsoft.com/office/drawing/2014/main" id="{6D9BABB0-A5B9-4A9B-9E31-9A1BD61C41B6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8355250" y="3243405"/>
              <a:ext cx="741708" cy="37447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0">
              <a:extLst>
                <a:ext uri="{FF2B5EF4-FFF2-40B4-BE49-F238E27FC236}">
                  <a16:creationId xmlns:a16="http://schemas.microsoft.com/office/drawing/2014/main" id="{D5062B7B-AFBA-49E3-97DA-E0024514D14A}"/>
                </a:ext>
              </a:extLst>
            </p:cNvPr>
            <p:cNvCxnSpPr>
              <a:cxnSpLocks/>
              <a:stCxn id="50" idx="3"/>
              <a:endCxn id="13" idx="1"/>
            </p:cNvCxnSpPr>
            <p:nvPr/>
          </p:nvCxnSpPr>
          <p:spPr>
            <a:xfrm flipV="1">
              <a:off x="8374054" y="3617883"/>
              <a:ext cx="722903" cy="34149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接點: 弧形 100">
              <a:extLst>
                <a:ext uri="{FF2B5EF4-FFF2-40B4-BE49-F238E27FC236}">
                  <a16:creationId xmlns:a16="http://schemas.microsoft.com/office/drawing/2014/main" id="{09D164E0-3206-443D-B731-932A9A9BE9C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866821" y="2169503"/>
              <a:ext cx="1226" cy="1194407"/>
            </a:xfrm>
            <a:prstGeom prst="curvedConnector3">
              <a:avLst>
                <a:gd name="adj1" fmla="val -7275619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接點: 弧形 107">
              <a:extLst>
                <a:ext uri="{FF2B5EF4-FFF2-40B4-BE49-F238E27FC236}">
                  <a16:creationId xmlns:a16="http://schemas.microsoft.com/office/drawing/2014/main" id="{76F65108-C268-4B1C-A9B9-B5F539998F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882" y="2129971"/>
              <a:ext cx="12700" cy="1274697"/>
            </a:xfrm>
            <a:prstGeom prst="curvedConnector3">
              <a:avLst>
                <a:gd name="adj1" fmla="val 716470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DD6D7B2-E26F-46DA-BCFE-6BA480A861CE}"/>
                </a:ext>
              </a:extLst>
            </p:cNvPr>
            <p:cNvSpPr txBox="1"/>
            <p:nvPr/>
          </p:nvSpPr>
          <p:spPr>
            <a:xfrm>
              <a:off x="5561290" y="1519631"/>
              <a:ext cx="550451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更新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BB66016-7285-4E86-83B8-6D24FBA6EB8A}"/>
                </a:ext>
              </a:extLst>
            </p:cNvPr>
            <p:cNvSpPr txBox="1"/>
            <p:nvPr/>
          </p:nvSpPr>
          <p:spPr>
            <a:xfrm>
              <a:off x="7156957" y="2369414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優化器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637D295-2FA2-4BA0-869C-AD85FEEB5F31}"/>
                </a:ext>
              </a:extLst>
            </p:cNvPr>
            <p:cNvSpPr txBox="1"/>
            <p:nvPr/>
          </p:nvSpPr>
          <p:spPr>
            <a:xfrm>
              <a:off x="8338354" y="2170609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損失值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3661F2-866A-445C-910A-25CCF4F8C000}"/>
                </a:ext>
              </a:extLst>
            </p:cNvPr>
            <p:cNvSpPr/>
            <p:nvPr/>
          </p:nvSpPr>
          <p:spPr>
            <a:xfrm>
              <a:off x="7039416" y="2237607"/>
              <a:ext cx="1028319" cy="56375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2FA390F9-D103-4033-85AF-4EF6913AA71E}"/>
                </a:ext>
              </a:extLst>
            </p:cNvPr>
            <p:cNvGrpSpPr/>
            <p:nvPr/>
          </p:nvGrpSpPr>
          <p:grpSpPr>
            <a:xfrm>
              <a:off x="1948617" y="2560646"/>
              <a:ext cx="6425437" cy="2823058"/>
              <a:chOff x="2438246" y="1903314"/>
              <a:chExt cx="6425437" cy="2823058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4709F78-0E07-40DE-86D2-64FE86201BF9}"/>
                  </a:ext>
                </a:extLst>
              </p:cNvPr>
              <p:cNvSpPr txBox="1"/>
              <p:nvPr/>
            </p:nvSpPr>
            <p:spPr>
              <a:xfrm>
                <a:off x="3372202" y="2250675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坪數</a:t>
                </a: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73A48C0-7713-40A8-B107-2A4DC71F6DB0}"/>
                  </a:ext>
                </a:extLst>
              </p:cNvPr>
              <p:cNvSpPr txBox="1"/>
              <p:nvPr/>
            </p:nvSpPr>
            <p:spPr>
              <a:xfrm>
                <a:off x="2625036" y="3444639"/>
                <a:ext cx="1288859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是否可以開伙</a:t>
                </a:r>
                <a:endParaRPr lang="zh-TW" altLang="en-US" sz="1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2E1B5E99-57FC-41C3-A4E8-1D8A520E9C21}"/>
                  </a:ext>
                </a:extLst>
              </p:cNvPr>
              <p:cNvSpPr txBox="1"/>
              <p:nvPr/>
            </p:nvSpPr>
            <p:spPr>
              <a:xfrm>
                <a:off x="2438246" y="4030622"/>
                <a:ext cx="1475651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是否可以養寵物</a:t>
                </a:r>
                <a:endParaRPr lang="zh-TW" altLang="en-US" sz="1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70C44BA6-4FD8-4374-833C-C355D47D3721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75E9E10D-4D48-4C9B-82AE-37E176976820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5DD2E74A-FF2C-466D-8118-C52C1C6FF030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45D3AC7A-4C0C-4CB7-931D-B123807D2BBD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C5AE92BD-49E2-40CF-8E35-9DB09E4CA4E3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57C1AFC0-0944-4091-A91B-10EAF4C54F5A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43613D0D-1D4F-4D25-9F03-DE3B87B8B8F7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FD36F60F-B931-4A56-BB90-13675D63B18C}"/>
                  </a:ext>
                </a:extLst>
              </p:cNvPr>
              <p:cNvCxnSpPr>
                <a:cxnSpLocks/>
                <a:stCxn id="24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2039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981031C2-3E47-445A-AED7-56A39546534A}"/>
                  </a:ext>
                </a:extLst>
              </p:cNvPr>
              <p:cNvCxnSpPr>
                <a:cxnSpLocks/>
                <a:stCxn id="24" idx="3"/>
                <a:endCxn id="29" idx="2"/>
              </p:cNvCxnSpPr>
              <p:nvPr/>
            </p:nvCxnSpPr>
            <p:spPr>
              <a:xfrm>
                <a:off x="3913897" y="2404777"/>
                <a:ext cx="1003436" cy="5387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89773EC-E1C5-4451-B5D3-D589342B141D}"/>
                  </a:ext>
                </a:extLst>
              </p:cNvPr>
              <p:cNvCxnSpPr>
                <a:cxnSpLocks/>
                <a:stCxn id="28" idx="6"/>
                <a:endCxn id="32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E321CA80-FE97-43A2-BF81-274730EAC341}"/>
                  </a:ext>
                </a:extLst>
              </p:cNvPr>
              <p:cNvCxnSpPr>
                <a:cxnSpLocks/>
                <a:stCxn id="28" idx="6"/>
                <a:endCxn id="33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4817D56A-8A78-4538-8788-B85CC5F79B86}"/>
                  </a:ext>
                </a:extLst>
              </p:cNvPr>
              <p:cNvCxnSpPr>
                <a:cxnSpLocks/>
                <a:stCxn id="28" idx="6"/>
                <a:endCxn id="34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61ECC02F-E269-42C9-BE28-65DDB5706945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065CD159-6313-4B74-93C5-90C4A2D7DD68}"/>
                  </a:ext>
                </a:extLst>
              </p:cNvPr>
              <p:cNvCxnSpPr>
                <a:cxnSpLocks/>
                <a:stCxn id="29" idx="6"/>
                <a:endCxn id="33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86A2C775-1E77-4B91-8DDE-44E0370C8AED}"/>
                  </a:ext>
                </a:extLst>
              </p:cNvPr>
              <p:cNvCxnSpPr>
                <a:cxnSpLocks/>
                <a:stCxn id="29" idx="6"/>
                <a:endCxn id="34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0867110-DA59-4E91-8CF6-8AE704AF1D5E}"/>
                  </a:ext>
                </a:extLst>
              </p:cNvPr>
              <p:cNvCxnSpPr>
                <a:cxnSpLocks/>
                <a:stCxn id="30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0A8B0FBC-AD4C-4AA0-95A2-4C5C181954EF}"/>
                  </a:ext>
                </a:extLst>
              </p:cNvPr>
              <p:cNvCxnSpPr>
                <a:cxnSpLocks/>
                <a:stCxn id="30" idx="6"/>
                <a:endCxn id="33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1240EC6C-813D-41D0-91BC-8B7A5F3B53F2}"/>
                  </a:ext>
                </a:extLst>
              </p:cNvPr>
              <p:cNvCxnSpPr>
                <a:cxnSpLocks/>
                <a:stCxn id="30" idx="6"/>
                <a:endCxn id="34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CB073506-338B-4AFD-A448-7C72113BA07F}"/>
                  </a:ext>
                </a:extLst>
              </p:cNvPr>
              <p:cNvCxnSpPr>
                <a:cxnSpLocks/>
                <a:stCxn id="31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FE94B328-0E1B-4928-B284-CBE20DCDBECF}"/>
                  </a:ext>
                </a:extLst>
              </p:cNvPr>
              <p:cNvCxnSpPr>
                <a:cxnSpLocks/>
                <a:stCxn id="31" idx="6"/>
                <a:endCxn id="33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49FF7407-69BB-4D53-936E-116FC8D8B151}"/>
                  </a:ext>
                </a:extLst>
              </p:cNvPr>
              <p:cNvCxnSpPr>
                <a:cxnSpLocks/>
                <a:stCxn id="31" idx="6"/>
                <a:endCxn id="34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6FA54E12-1938-4A2A-871A-CB313CD0A8E4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F1603CCB-1144-45B8-9809-7883CDF79A39}"/>
                  </a:ext>
                </a:extLst>
              </p:cNvPr>
              <p:cNvSpPr txBox="1"/>
              <p:nvPr/>
            </p:nvSpPr>
            <p:spPr>
              <a:xfrm>
                <a:off x="8135198" y="3147943"/>
                <a:ext cx="72848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預測值</a:t>
                </a:r>
              </a:p>
            </p:txBody>
          </p: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E8CA4DBB-ECA5-42FE-98D1-B7EE6558128C}"/>
                  </a:ext>
                </a:extLst>
              </p:cNvPr>
              <p:cNvCxnSpPr>
                <a:cxnSpLocks/>
                <a:stCxn id="49" idx="6"/>
                <a:endCxn id="50" idx="1"/>
              </p:cNvCxnSpPr>
              <p:nvPr/>
            </p:nvCxnSpPr>
            <p:spPr>
              <a:xfrm flipV="1">
                <a:off x="7717305" y="3302046"/>
                <a:ext cx="417893" cy="1279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>
                <a:extLst>
                  <a:ext uri="{FF2B5EF4-FFF2-40B4-BE49-F238E27FC236}">
                    <a16:creationId xmlns:a16="http://schemas.microsoft.com/office/drawing/2014/main" id="{956CD643-372A-42C6-AA7E-FB3C99615E0A}"/>
                  </a:ext>
                </a:extLst>
              </p:cNvPr>
              <p:cNvCxnSpPr>
                <a:cxnSpLocks/>
                <a:stCxn id="32" idx="6"/>
                <a:endCxn id="49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9C1AAF65-E11B-4547-A18A-AB189D8FC7DB}"/>
                  </a:ext>
                </a:extLst>
              </p:cNvPr>
              <p:cNvCxnSpPr>
                <a:cxnSpLocks/>
                <a:stCxn id="33" idx="6"/>
                <a:endCxn id="49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2EAD51D-D37D-441B-B575-E3106F253E54}"/>
                  </a:ext>
                </a:extLst>
              </p:cNvPr>
              <p:cNvCxnSpPr>
                <a:cxnSpLocks/>
                <a:stCxn id="34" idx="6"/>
                <a:endCxn id="49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1A4CCC69-9B02-40CC-8273-EA9F46D0EB3A}"/>
                  </a:ext>
                </a:extLst>
              </p:cNvPr>
              <p:cNvCxnSpPr>
                <a:cxnSpLocks/>
                <a:stCxn id="24" idx="3"/>
                <a:endCxn id="30" idx="2"/>
              </p:cNvCxnSpPr>
              <p:nvPr/>
            </p:nvCxnSpPr>
            <p:spPr>
              <a:xfrm>
                <a:off x="3913897" y="2404777"/>
                <a:ext cx="1003436" cy="128140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單箭頭接點 55">
                <a:extLst>
                  <a:ext uri="{FF2B5EF4-FFF2-40B4-BE49-F238E27FC236}">
                    <a16:creationId xmlns:a16="http://schemas.microsoft.com/office/drawing/2014/main" id="{B5EA8689-0E18-46A0-9E13-A73875DD209F}"/>
                  </a:ext>
                </a:extLst>
              </p:cNvPr>
              <p:cNvCxnSpPr>
                <a:cxnSpLocks/>
                <a:stCxn id="24" idx="3"/>
                <a:endCxn id="31" idx="2"/>
              </p:cNvCxnSpPr>
              <p:nvPr/>
            </p:nvCxnSpPr>
            <p:spPr>
              <a:xfrm>
                <a:off x="3913897" y="2404777"/>
                <a:ext cx="1003436" cy="202407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單箭頭接點 56">
                <a:extLst>
                  <a:ext uri="{FF2B5EF4-FFF2-40B4-BE49-F238E27FC236}">
                    <a16:creationId xmlns:a16="http://schemas.microsoft.com/office/drawing/2014/main" id="{E78479BD-42F7-45AC-9173-753A2E5C4BBB}"/>
                  </a:ext>
                </a:extLst>
              </p:cNvPr>
              <p:cNvCxnSpPr>
                <a:cxnSpLocks/>
                <a:stCxn id="8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79787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單箭頭接點 57">
                <a:extLst>
                  <a:ext uri="{FF2B5EF4-FFF2-40B4-BE49-F238E27FC236}">
                    <a16:creationId xmlns:a16="http://schemas.microsoft.com/office/drawing/2014/main" id="{3C1B6AB8-A801-4E1B-B4F4-199CF6703E0D}"/>
                  </a:ext>
                </a:extLst>
              </p:cNvPr>
              <p:cNvCxnSpPr>
                <a:cxnSpLocks/>
                <a:stCxn id="8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5520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單箭頭接點 58">
                <a:extLst>
                  <a:ext uri="{FF2B5EF4-FFF2-40B4-BE49-F238E27FC236}">
                    <a16:creationId xmlns:a16="http://schemas.microsoft.com/office/drawing/2014/main" id="{98586590-951B-4579-A87B-732997492A67}"/>
                  </a:ext>
                </a:extLst>
              </p:cNvPr>
              <p:cNvCxnSpPr>
                <a:cxnSpLocks/>
                <a:stCxn id="87" idx="3"/>
                <a:endCxn id="30" idx="2"/>
              </p:cNvCxnSpPr>
              <p:nvPr/>
            </p:nvCxnSpPr>
            <p:spPr>
              <a:xfrm>
                <a:off x="3913897" y="2998711"/>
                <a:ext cx="1003436" cy="68746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單箭頭接點 59">
                <a:extLst>
                  <a:ext uri="{FF2B5EF4-FFF2-40B4-BE49-F238E27FC236}">
                    <a16:creationId xmlns:a16="http://schemas.microsoft.com/office/drawing/2014/main" id="{068A176E-1A79-46F7-8081-D6420CFCB293}"/>
                  </a:ext>
                </a:extLst>
              </p:cNvPr>
              <p:cNvCxnSpPr>
                <a:cxnSpLocks/>
                <a:stCxn id="87" idx="3"/>
                <a:endCxn id="31" idx="2"/>
              </p:cNvCxnSpPr>
              <p:nvPr/>
            </p:nvCxnSpPr>
            <p:spPr>
              <a:xfrm>
                <a:off x="3913897" y="2998711"/>
                <a:ext cx="1003436" cy="143014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160C3013-A002-449E-BBE7-33BB42D15D7E}"/>
                  </a:ext>
                </a:extLst>
              </p:cNvPr>
              <p:cNvCxnSpPr>
                <a:cxnSpLocks/>
                <a:stCxn id="26" idx="3"/>
                <a:endCxn id="28" idx="2"/>
              </p:cNvCxnSpPr>
              <p:nvPr/>
            </p:nvCxnSpPr>
            <p:spPr>
              <a:xfrm flipV="1">
                <a:off x="3913895" y="2200833"/>
                <a:ext cx="1003438" cy="139790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>
                <a:extLst>
                  <a:ext uri="{FF2B5EF4-FFF2-40B4-BE49-F238E27FC236}">
                    <a16:creationId xmlns:a16="http://schemas.microsoft.com/office/drawing/2014/main" id="{5A5F2DE0-CE11-4B2C-8F70-80AAE71E5B0A}"/>
                  </a:ext>
                </a:extLst>
              </p:cNvPr>
              <p:cNvCxnSpPr>
                <a:cxnSpLocks/>
                <a:stCxn id="26" idx="3"/>
                <a:endCxn id="29" idx="2"/>
              </p:cNvCxnSpPr>
              <p:nvPr/>
            </p:nvCxnSpPr>
            <p:spPr>
              <a:xfrm flipV="1">
                <a:off x="3913895" y="2943507"/>
                <a:ext cx="1003438" cy="65523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>
                <a:extLst>
                  <a:ext uri="{FF2B5EF4-FFF2-40B4-BE49-F238E27FC236}">
                    <a16:creationId xmlns:a16="http://schemas.microsoft.com/office/drawing/2014/main" id="{5CD7B922-6243-412E-9FD1-95D0AB74C322}"/>
                  </a:ext>
                </a:extLst>
              </p:cNvPr>
              <p:cNvCxnSpPr>
                <a:cxnSpLocks/>
                <a:stCxn id="26" idx="3"/>
                <a:endCxn id="30" idx="2"/>
              </p:cNvCxnSpPr>
              <p:nvPr/>
            </p:nvCxnSpPr>
            <p:spPr>
              <a:xfrm>
                <a:off x="3913895" y="3598741"/>
                <a:ext cx="1003438" cy="8743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單箭頭接點 63">
                <a:extLst>
                  <a:ext uri="{FF2B5EF4-FFF2-40B4-BE49-F238E27FC236}">
                    <a16:creationId xmlns:a16="http://schemas.microsoft.com/office/drawing/2014/main" id="{EEA544DF-1D5E-4D7F-B22C-FE561C8F82A8}"/>
                  </a:ext>
                </a:extLst>
              </p:cNvPr>
              <p:cNvCxnSpPr>
                <a:cxnSpLocks/>
                <a:stCxn id="26" idx="3"/>
                <a:endCxn id="31" idx="2"/>
              </p:cNvCxnSpPr>
              <p:nvPr/>
            </p:nvCxnSpPr>
            <p:spPr>
              <a:xfrm>
                <a:off x="3913895" y="3598741"/>
                <a:ext cx="1003438" cy="83011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C4F2D02A-698A-4590-B4A0-F85206CB1C80}"/>
                  </a:ext>
                </a:extLst>
              </p:cNvPr>
              <p:cNvCxnSpPr>
                <a:cxnSpLocks/>
                <a:stCxn id="2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198389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0E239E99-2C89-4B8F-9336-F8AE10550511}"/>
                  </a:ext>
                </a:extLst>
              </p:cNvPr>
              <p:cNvCxnSpPr>
                <a:cxnSpLocks/>
                <a:stCxn id="2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124121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單箭頭接點 66">
                <a:extLst>
                  <a:ext uri="{FF2B5EF4-FFF2-40B4-BE49-F238E27FC236}">
                    <a16:creationId xmlns:a16="http://schemas.microsoft.com/office/drawing/2014/main" id="{1CD5D4E8-ABAE-46D8-A7A7-BF3C6649D4C7}"/>
                  </a:ext>
                </a:extLst>
              </p:cNvPr>
              <p:cNvCxnSpPr>
                <a:cxnSpLocks/>
                <a:stCxn id="27" idx="3"/>
                <a:endCxn id="30" idx="2"/>
              </p:cNvCxnSpPr>
              <p:nvPr/>
            </p:nvCxnSpPr>
            <p:spPr>
              <a:xfrm flipV="1">
                <a:off x="3913897" y="3686180"/>
                <a:ext cx="1003436" cy="4985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>
                <a:extLst>
                  <a:ext uri="{FF2B5EF4-FFF2-40B4-BE49-F238E27FC236}">
                    <a16:creationId xmlns:a16="http://schemas.microsoft.com/office/drawing/2014/main" id="{BE17763E-D67B-468E-B653-895F75C8B75B}"/>
                  </a:ext>
                </a:extLst>
              </p:cNvPr>
              <p:cNvCxnSpPr>
                <a:cxnSpLocks/>
                <a:stCxn id="27" idx="3"/>
                <a:endCxn id="31" idx="2"/>
              </p:cNvCxnSpPr>
              <p:nvPr/>
            </p:nvCxnSpPr>
            <p:spPr>
              <a:xfrm>
                <a:off x="3913897" y="4184725"/>
                <a:ext cx="1003436" cy="2441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B20E1CF5-BB9D-465C-BB8F-B878832DDB00}"/>
                  </a:ext>
                </a:extLst>
              </p:cNvPr>
              <p:cNvSpPr txBox="1"/>
              <p:nvPr/>
            </p:nvSpPr>
            <p:spPr>
              <a:xfrm>
                <a:off x="3372202" y="2844608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樓層</a:t>
                </a:r>
              </a:p>
            </p:txBody>
          </p:sp>
        </p:grpSp>
        <p:cxnSp>
          <p:nvCxnSpPr>
            <p:cNvPr id="69" name="接點: 肘形 68">
              <a:extLst>
                <a:ext uri="{FF2B5EF4-FFF2-40B4-BE49-F238E27FC236}">
                  <a16:creationId xmlns:a16="http://schemas.microsoft.com/office/drawing/2014/main" id="{4AB19BDE-BBAD-4A22-A0E8-4E5D5AB9CD5E}"/>
                </a:ext>
              </a:extLst>
            </p:cNvPr>
            <p:cNvCxnSpPr>
              <a:stCxn id="13" idx="0"/>
              <a:endCxn id="22" idx="3"/>
            </p:cNvCxnSpPr>
            <p:nvPr/>
          </p:nvCxnSpPr>
          <p:spPr>
            <a:xfrm rot="16200000" flipV="1">
              <a:off x="8456057" y="2131164"/>
              <a:ext cx="782060" cy="1558703"/>
            </a:xfrm>
            <a:prstGeom prst="bent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696236E0-23A4-4676-8460-44A8AEF7B38C}"/>
              </a:ext>
            </a:extLst>
          </p:cNvPr>
          <p:cNvSpPr/>
          <p:nvPr/>
        </p:nvSpPr>
        <p:spPr>
          <a:xfrm>
            <a:off x="3049341" y="59881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反向傳播法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(Backpropagation, BP)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04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3215008-9B89-4664-851F-B88B4FFC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損失函數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339562C-7C8A-4A65-B340-50A39E2358DC}"/>
              </a:ext>
            </a:extLst>
          </p:cNvPr>
          <p:cNvGrpSpPr/>
          <p:nvPr/>
        </p:nvGrpSpPr>
        <p:grpSpPr>
          <a:xfrm>
            <a:off x="2533223" y="1380316"/>
            <a:ext cx="7125553" cy="5095302"/>
            <a:chOff x="1939332" y="1528259"/>
            <a:chExt cx="7636747" cy="564187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C775D2B-0F55-4AB4-A262-5A7EEC7F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9332" y="1528259"/>
              <a:ext cx="7636747" cy="2913713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92A7828-44C6-482E-AE4F-1428CEC9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8" r="2116"/>
            <a:stretch/>
          </p:blipFill>
          <p:spPr>
            <a:xfrm>
              <a:off x="1939332" y="4441972"/>
              <a:ext cx="7636747" cy="2728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7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956B56F-9E38-4394-A955-1F1CD39AE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</a:t>
            </a:r>
            <a:r>
              <a:rPr kumimoji="1" lang="zh-TW" altLang="en-US" dirty="0">
                <a:solidFill>
                  <a:srgbClr val="33CCFF"/>
                </a:solidFill>
              </a:rPr>
              <a:t>度</a:t>
            </a:r>
            <a:r>
              <a:rPr kumimoji="1" lang="zh-TW" altLang="en-US">
                <a:solidFill>
                  <a:srgbClr val="33CCFF"/>
                </a:solidFill>
              </a:rPr>
              <a:t>下降 </a:t>
            </a:r>
            <a:r>
              <a:rPr kumimoji="1" lang="en-US" altLang="zh-TW" dirty="0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水, 飛行, 尋找, 坐 的圖片&#10;&#10;自動產生的描述">
            <a:extLst>
              <a:ext uri="{FF2B5EF4-FFF2-40B4-BE49-F238E27FC236}">
                <a16:creationId xmlns:a16="http://schemas.microsoft.com/office/drawing/2014/main" id="{13DBF59A-728D-48CD-AC63-AB3C3D6B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50565" y="2174439"/>
            <a:ext cx="4420839" cy="3665277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CC44E2C-A067-4976-B8DA-444314B9D09E}"/>
              </a:ext>
            </a:extLst>
          </p:cNvPr>
          <p:cNvSpPr txBox="1"/>
          <p:nvPr/>
        </p:nvSpPr>
        <p:spPr>
          <a:xfrm>
            <a:off x="6893773" y="5716676"/>
            <a:ext cx="18004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權重參數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20F21ED-CEE9-4A9D-AF90-8138889F6ED5}"/>
              </a:ext>
            </a:extLst>
          </p:cNvPr>
          <p:cNvSpPr txBox="1"/>
          <p:nvPr/>
        </p:nvSpPr>
        <p:spPr>
          <a:xfrm>
            <a:off x="2934539" y="1688688"/>
            <a:ext cx="19607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467FAD1-8B45-465F-A490-55A8A41912EB}"/>
              </a:ext>
            </a:extLst>
          </p:cNvPr>
          <p:cNvSpPr txBox="1"/>
          <p:nvPr/>
        </p:nvSpPr>
        <p:spPr>
          <a:xfrm>
            <a:off x="5437156" y="3528939"/>
            <a:ext cx="12362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最佳參數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328D8EE-08F9-4953-9BFA-DD97619E7206}"/>
              </a:ext>
            </a:extLst>
          </p:cNvPr>
          <p:cNvCxnSpPr/>
          <p:nvPr/>
        </p:nvCxnSpPr>
        <p:spPr>
          <a:xfrm>
            <a:off x="6042450" y="3929049"/>
            <a:ext cx="0" cy="1310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0B6F35B-F549-491E-BCB8-E15911A2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優化器：使用梯度下降 </a:t>
            </a:r>
            <a:r>
              <a:rPr kumimoji="1" lang="en-US" altLang="zh-TW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229023-A056-43ED-B11E-5D1A59163859}"/>
              </a:ext>
            </a:extLst>
          </p:cNvPr>
          <p:cNvGrpSpPr/>
          <p:nvPr/>
        </p:nvGrpSpPr>
        <p:grpSpPr>
          <a:xfrm>
            <a:off x="1256921" y="1851949"/>
            <a:ext cx="9678158" cy="4260824"/>
            <a:chOff x="1157468" y="1851949"/>
            <a:chExt cx="9678158" cy="426082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B4E68A6-102F-4EF5-8C59-1984C031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7468" y="1851949"/>
              <a:ext cx="9678158" cy="4260824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09AB05CC-8E47-40C4-81D0-BEBA6889E8E2}"/>
                </a:ext>
              </a:extLst>
            </p:cNvPr>
            <p:cNvSpPr txBox="1"/>
            <p:nvPr/>
          </p:nvSpPr>
          <p:spPr>
            <a:xfrm>
              <a:off x="6788424" y="3068211"/>
              <a:ext cx="800219" cy="461665"/>
            </a:xfrm>
            <a:prstGeom prst="rect">
              <a:avLst/>
            </a:prstGeom>
            <a:solidFill>
              <a:srgbClr val="383838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梯度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8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9E538E5-912A-45FB-8B57-27DB4592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學習率：介於 </a:t>
            </a:r>
            <a:r>
              <a:rPr kumimoji="1" lang="en-US" altLang="zh-TW">
                <a:solidFill>
                  <a:srgbClr val="33CCFF"/>
                </a:solidFill>
              </a:rPr>
              <a:t>0 ~ 1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調整步伐大小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7573A58-011D-4241-9D9E-E7DB2BDDEDE7}"/>
              </a:ext>
            </a:extLst>
          </p:cNvPr>
          <p:cNvGrpSpPr/>
          <p:nvPr/>
        </p:nvGrpSpPr>
        <p:grpSpPr>
          <a:xfrm>
            <a:off x="1818751" y="4170647"/>
            <a:ext cx="2982837" cy="2402380"/>
            <a:chOff x="2730998" y="1922745"/>
            <a:chExt cx="3268969" cy="2693683"/>
          </a:xfrm>
        </p:grpSpPr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CE7C922C-C79E-48FC-B284-BCE3476B832A}"/>
                </a:ext>
              </a:extLst>
            </p:cNvPr>
            <p:cNvCxnSpPr>
              <a:cxnSpLocks/>
            </p:cNvCxnSpPr>
            <p:nvPr/>
          </p:nvCxnSpPr>
          <p:spPr>
            <a:xfrm>
              <a:off x="2730998" y="4351995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7752EAEF-C400-4132-8DE6-7761F0152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332" y="1922745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18">
              <a:extLst>
                <a:ext uri="{FF2B5EF4-FFF2-40B4-BE49-F238E27FC236}">
                  <a16:creationId xmlns:a16="http://schemas.microsoft.com/office/drawing/2014/main" id="{FADAD4B8-7F2E-402D-B9A6-17EB19C7FB32}"/>
                </a:ext>
              </a:extLst>
            </p:cNvPr>
            <p:cNvCxnSpPr>
              <a:cxnSpLocks/>
            </p:cNvCxnSpPr>
            <p:nvPr/>
          </p:nvCxnSpPr>
          <p:spPr>
            <a:xfrm>
              <a:off x="3449974" y="2267606"/>
              <a:ext cx="699435" cy="1194636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箭頭接點 18">
              <a:extLst>
                <a:ext uri="{FF2B5EF4-FFF2-40B4-BE49-F238E27FC236}">
                  <a16:creationId xmlns:a16="http://schemas.microsoft.com/office/drawing/2014/main" id="{16AF4191-5ACE-4A33-9858-F4D4C973E020}"/>
                </a:ext>
              </a:extLst>
            </p:cNvPr>
            <p:cNvCxnSpPr>
              <a:cxnSpLocks/>
            </p:cNvCxnSpPr>
            <p:nvPr/>
          </p:nvCxnSpPr>
          <p:spPr>
            <a:xfrm>
              <a:off x="4159224" y="3469756"/>
              <a:ext cx="857360" cy="144192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箭頭接點 18">
              <a:extLst>
                <a:ext uri="{FF2B5EF4-FFF2-40B4-BE49-F238E27FC236}">
                  <a16:creationId xmlns:a16="http://schemas.microsoft.com/office/drawing/2014/main" id="{F15921AA-06A0-4CE7-8E33-9F891C0E6E26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640415" y="3229999"/>
              <a:ext cx="8232" cy="747977"/>
            </a:xfrm>
            <a:prstGeom prst="curvedConnector3">
              <a:avLst>
                <a:gd name="adj1" fmla="val -238496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箭頭接點 18">
              <a:extLst>
                <a:ext uri="{FF2B5EF4-FFF2-40B4-BE49-F238E27FC236}">
                  <a16:creationId xmlns:a16="http://schemas.microsoft.com/office/drawing/2014/main" id="{820E8710-5639-4B8B-8219-86B030807D1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35249" y="3241531"/>
              <a:ext cx="25536" cy="741882"/>
            </a:xfrm>
            <a:prstGeom prst="curvedConnector3">
              <a:avLst>
                <a:gd name="adj1" fmla="val -142383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箭頭接點 18">
              <a:extLst>
                <a:ext uri="{FF2B5EF4-FFF2-40B4-BE49-F238E27FC236}">
                  <a16:creationId xmlns:a16="http://schemas.microsoft.com/office/drawing/2014/main" id="{5DFCB685-3484-4826-8B52-420E7313AD7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664" y="3230028"/>
              <a:ext cx="23733" cy="744108"/>
            </a:xfrm>
            <a:prstGeom prst="curvedConnector3">
              <a:avLst>
                <a:gd name="adj1" fmla="val 276691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手繪多邊形 86">
              <a:extLst>
                <a:ext uri="{FF2B5EF4-FFF2-40B4-BE49-F238E27FC236}">
                  <a16:creationId xmlns:a16="http://schemas.microsoft.com/office/drawing/2014/main" id="{8D683496-5438-43B3-A0AF-70CAE38A3300}"/>
                </a:ext>
              </a:extLst>
            </p:cNvPr>
            <p:cNvSpPr/>
            <p:nvPr/>
          </p:nvSpPr>
          <p:spPr>
            <a:xfrm>
              <a:off x="3411986" y="2170460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C701641-9F4B-4551-8B28-A2CFB616B70F}"/>
              </a:ext>
            </a:extLst>
          </p:cNvPr>
          <p:cNvGrpSpPr/>
          <p:nvPr/>
        </p:nvGrpSpPr>
        <p:grpSpPr>
          <a:xfrm>
            <a:off x="1818751" y="1393760"/>
            <a:ext cx="2972078" cy="2402380"/>
            <a:chOff x="5392422" y="1995228"/>
            <a:chExt cx="3268969" cy="2693683"/>
          </a:xfrm>
        </p:grpSpPr>
        <p:cxnSp>
          <p:nvCxnSpPr>
            <p:cNvPr id="15" name="直線單箭頭接點 5">
              <a:extLst>
                <a:ext uri="{FF2B5EF4-FFF2-40B4-BE49-F238E27FC236}">
                  <a16:creationId xmlns:a16="http://schemas.microsoft.com/office/drawing/2014/main" id="{C7ED063B-5EC5-418A-8762-88AF57998AAE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22" y="442447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">
              <a:extLst>
                <a:ext uri="{FF2B5EF4-FFF2-40B4-BE49-F238E27FC236}">
                  <a16:creationId xmlns:a16="http://schemas.microsoft.com/office/drawing/2014/main" id="{2D324C85-E36E-4CD5-B4DC-7889A354E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756" y="199522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手繪多邊形 155">
              <a:extLst>
                <a:ext uri="{FF2B5EF4-FFF2-40B4-BE49-F238E27FC236}">
                  <a16:creationId xmlns:a16="http://schemas.microsoft.com/office/drawing/2014/main" id="{5A5EE070-06CD-4977-A08D-6AB16F7A7AF8}"/>
                </a:ext>
              </a:extLst>
            </p:cNvPr>
            <p:cNvSpPr/>
            <p:nvPr/>
          </p:nvSpPr>
          <p:spPr>
            <a:xfrm>
              <a:off x="6073410" y="224294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18" name="直線箭頭接點 191">
              <a:extLst>
                <a:ext uri="{FF2B5EF4-FFF2-40B4-BE49-F238E27FC236}">
                  <a16:creationId xmlns:a16="http://schemas.microsoft.com/office/drawing/2014/main" id="{6565E866-52B0-4C41-9DC9-AF7F19A4428C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6848746" y="3342069"/>
              <a:ext cx="924090" cy="2471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箭頭接點 192">
              <a:extLst>
                <a:ext uri="{FF2B5EF4-FFF2-40B4-BE49-F238E27FC236}">
                  <a16:creationId xmlns:a16="http://schemas.microsoft.com/office/drawing/2014/main" id="{087B25BD-6233-4485-955B-1655C6852E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8574" y="3214371"/>
              <a:ext cx="1484262" cy="12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箭頭接點 195">
              <a:extLst>
                <a:ext uri="{FF2B5EF4-FFF2-40B4-BE49-F238E27FC236}">
                  <a16:creationId xmlns:a16="http://schemas.microsoft.com/office/drawing/2014/main" id="{45C54A60-3AAE-493F-8952-64B1F58BA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574" y="2880125"/>
              <a:ext cx="1597094" cy="33424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箭頭接點 200">
              <a:extLst>
                <a:ext uri="{FF2B5EF4-FFF2-40B4-BE49-F238E27FC236}">
                  <a16:creationId xmlns:a16="http://schemas.microsoft.com/office/drawing/2014/main" id="{00436FDF-0FED-49DB-8D96-6436B531F1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1812" y="2497090"/>
              <a:ext cx="1753856" cy="3781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箭頭接點 202">
              <a:extLst>
                <a:ext uri="{FF2B5EF4-FFF2-40B4-BE49-F238E27FC236}">
                  <a16:creationId xmlns:a16="http://schemas.microsoft.com/office/drawing/2014/main" id="{739CC37A-3FE6-4E66-9318-BF45EC432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1812" y="2074099"/>
              <a:ext cx="1910617" cy="4172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4297529-38B9-48A9-9323-9EE153B4F740}"/>
              </a:ext>
            </a:extLst>
          </p:cNvPr>
          <p:cNvGrpSpPr/>
          <p:nvPr/>
        </p:nvGrpSpPr>
        <p:grpSpPr>
          <a:xfrm>
            <a:off x="7106870" y="1335208"/>
            <a:ext cx="3136585" cy="2460931"/>
            <a:chOff x="1766354" y="2082158"/>
            <a:chExt cx="3268969" cy="2693683"/>
          </a:xfrm>
        </p:grpSpPr>
        <p:cxnSp>
          <p:nvCxnSpPr>
            <p:cNvPr id="24" name="直線單箭頭接點 5">
              <a:extLst>
                <a:ext uri="{FF2B5EF4-FFF2-40B4-BE49-F238E27FC236}">
                  <a16:creationId xmlns:a16="http://schemas.microsoft.com/office/drawing/2014/main" id="{975A10D3-D80E-4094-9CE3-10769EDEE6BC}"/>
                </a:ext>
              </a:extLst>
            </p:cNvPr>
            <p:cNvCxnSpPr>
              <a:cxnSpLocks/>
            </p:cNvCxnSpPr>
            <p:nvPr/>
          </p:nvCxnSpPr>
          <p:spPr>
            <a:xfrm>
              <a:off x="1766354" y="451140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6">
              <a:extLst>
                <a:ext uri="{FF2B5EF4-FFF2-40B4-BE49-F238E27FC236}">
                  <a16:creationId xmlns:a16="http://schemas.microsoft.com/office/drawing/2014/main" id="{6B08BE40-471A-43E6-B1A8-411D26D1F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1688" y="208215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手繪多邊形 6">
              <a:extLst>
                <a:ext uri="{FF2B5EF4-FFF2-40B4-BE49-F238E27FC236}">
                  <a16:creationId xmlns:a16="http://schemas.microsoft.com/office/drawing/2014/main" id="{4F4B485E-EC20-4AF8-B400-B7605BDD130F}"/>
                </a:ext>
              </a:extLst>
            </p:cNvPr>
            <p:cNvSpPr/>
            <p:nvPr/>
          </p:nvSpPr>
          <p:spPr>
            <a:xfrm>
              <a:off x="2447342" y="232987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27" name="直線箭頭接點 11">
              <a:extLst>
                <a:ext uri="{FF2B5EF4-FFF2-40B4-BE49-F238E27FC236}">
                  <a16:creationId xmlns:a16="http://schemas.microsoft.com/office/drawing/2014/main" id="{BD4D70B0-2A27-4639-962B-6492B37D20E6}"/>
                </a:ext>
              </a:extLst>
            </p:cNvPr>
            <p:cNvCxnSpPr>
              <a:cxnSpLocks/>
            </p:cNvCxnSpPr>
            <p:nvPr/>
          </p:nvCxnSpPr>
          <p:spPr>
            <a:xfrm>
              <a:off x="2517819" y="2629132"/>
              <a:ext cx="35417" cy="2221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箭頭接點 16">
              <a:extLst>
                <a:ext uri="{FF2B5EF4-FFF2-40B4-BE49-F238E27FC236}">
                  <a16:creationId xmlns:a16="http://schemas.microsoft.com/office/drawing/2014/main" id="{70E66321-7D0B-462E-809D-3A9B7D279928}"/>
                </a:ext>
              </a:extLst>
            </p:cNvPr>
            <p:cNvCxnSpPr>
              <a:cxnSpLocks/>
            </p:cNvCxnSpPr>
            <p:nvPr/>
          </p:nvCxnSpPr>
          <p:spPr>
            <a:xfrm>
              <a:off x="2546797" y="280437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箭頭接點 18">
              <a:extLst>
                <a:ext uri="{FF2B5EF4-FFF2-40B4-BE49-F238E27FC236}">
                  <a16:creationId xmlns:a16="http://schemas.microsoft.com/office/drawing/2014/main" id="{A494CC3A-14B7-4C94-9892-88FF0BF1BD54}"/>
                </a:ext>
              </a:extLst>
            </p:cNvPr>
            <p:cNvCxnSpPr>
              <a:cxnSpLocks/>
            </p:cNvCxnSpPr>
            <p:nvPr/>
          </p:nvCxnSpPr>
          <p:spPr>
            <a:xfrm>
              <a:off x="2558066" y="286338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箭頭接點 19">
              <a:extLst>
                <a:ext uri="{FF2B5EF4-FFF2-40B4-BE49-F238E27FC236}">
                  <a16:creationId xmlns:a16="http://schemas.microsoft.com/office/drawing/2014/main" id="{B1CCC272-0334-42C4-BB0F-53634D270B73}"/>
                </a:ext>
              </a:extLst>
            </p:cNvPr>
            <p:cNvCxnSpPr>
              <a:cxnSpLocks/>
            </p:cNvCxnSpPr>
            <p:nvPr/>
          </p:nvCxnSpPr>
          <p:spPr>
            <a:xfrm>
              <a:off x="2562895" y="2892886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箭頭接點 20">
              <a:extLst>
                <a:ext uri="{FF2B5EF4-FFF2-40B4-BE49-F238E27FC236}">
                  <a16:creationId xmlns:a16="http://schemas.microsoft.com/office/drawing/2014/main" id="{16301732-99AA-4E8B-9D9B-9F421AEAB7A9}"/>
                </a:ext>
              </a:extLst>
            </p:cNvPr>
            <p:cNvCxnSpPr>
              <a:cxnSpLocks/>
            </p:cNvCxnSpPr>
            <p:nvPr/>
          </p:nvCxnSpPr>
          <p:spPr>
            <a:xfrm>
              <a:off x="2566115" y="2919169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箭頭接點 21">
              <a:extLst>
                <a:ext uri="{FF2B5EF4-FFF2-40B4-BE49-F238E27FC236}">
                  <a16:creationId xmlns:a16="http://schemas.microsoft.com/office/drawing/2014/main" id="{5565B0AA-E0B8-4AE0-98BD-14A8EDDF32C9}"/>
                </a:ext>
              </a:extLst>
            </p:cNvPr>
            <p:cNvCxnSpPr>
              <a:cxnSpLocks/>
            </p:cNvCxnSpPr>
            <p:nvPr/>
          </p:nvCxnSpPr>
          <p:spPr>
            <a:xfrm>
              <a:off x="2569335" y="294545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箭頭接點 22">
              <a:extLst>
                <a:ext uri="{FF2B5EF4-FFF2-40B4-BE49-F238E27FC236}">
                  <a16:creationId xmlns:a16="http://schemas.microsoft.com/office/drawing/2014/main" id="{B772992A-D553-4170-94D5-7A4CF82B6221}"/>
                </a:ext>
              </a:extLst>
            </p:cNvPr>
            <p:cNvCxnSpPr>
              <a:cxnSpLocks/>
            </p:cNvCxnSpPr>
            <p:nvPr/>
          </p:nvCxnSpPr>
          <p:spPr>
            <a:xfrm>
              <a:off x="2578993" y="297495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箭頭接點 23">
              <a:extLst>
                <a:ext uri="{FF2B5EF4-FFF2-40B4-BE49-F238E27FC236}">
                  <a16:creationId xmlns:a16="http://schemas.microsoft.com/office/drawing/2014/main" id="{7E1363B7-F4DD-4AA4-B7D3-11E5C6CC6294}"/>
                </a:ext>
              </a:extLst>
            </p:cNvPr>
            <p:cNvCxnSpPr>
              <a:cxnSpLocks/>
            </p:cNvCxnSpPr>
            <p:nvPr/>
          </p:nvCxnSpPr>
          <p:spPr>
            <a:xfrm>
              <a:off x="2583822" y="2998018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箭頭接點 24">
              <a:extLst>
                <a:ext uri="{FF2B5EF4-FFF2-40B4-BE49-F238E27FC236}">
                  <a16:creationId xmlns:a16="http://schemas.microsoft.com/office/drawing/2014/main" id="{047F6FB8-ED49-4683-A2D6-517744BB6E4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262" y="302108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箭頭接點 25">
              <a:extLst>
                <a:ext uri="{FF2B5EF4-FFF2-40B4-BE49-F238E27FC236}">
                  <a16:creationId xmlns:a16="http://schemas.microsoft.com/office/drawing/2014/main" id="{A317B0EB-3DD4-4D89-BED8-A77E15F388A1}"/>
                </a:ext>
              </a:extLst>
            </p:cNvPr>
            <p:cNvCxnSpPr>
              <a:cxnSpLocks/>
            </p:cNvCxnSpPr>
            <p:nvPr/>
          </p:nvCxnSpPr>
          <p:spPr>
            <a:xfrm>
              <a:off x="2598311" y="304167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箭頭接點 26">
              <a:extLst>
                <a:ext uri="{FF2B5EF4-FFF2-40B4-BE49-F238E27FC236}">
                  <a16:creationId xmlns:a16="http://schemas.microsoft.com/office/drawing/2014/main" id="{70E0D470-7FB1-4D34-80E5-0ACE20B91D97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6" y="3064734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339D714-A9CD-45F9-83FF-E7D7A194D91E}"/>
              </a:ext>
            </a:extLst>
          </p:cNvPr>
          <p:cNvSpPr txBox="1"/>
          <p:nvPr/>
        </p:nvSpPr>
        <p:spPr>
          <a:xfrm>
            <a:off x="445191" y="3772292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太大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EB96C8B-1498-499A-9833-498D5AA66AE3}"/>
              </a:ext>
            </a:extLst>
          </p:cNvPr>
          <p:cNvGrpSpPr/>
          <p:nvPr/>
        </p:nvGrpSpPr>
        <p:grpSpPr>
          <a:xfrm>
            <a:off x="7068362" y="4173112"/>
            <a:ext cx="3135600" cy="2437201"/>
            <a:chOff x="5646482" y="2082158"/>
            <a:chExt cx="3073976" cy="2693683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42B510B-004E-4832-83D1-409A2C5FB09D}"/>
                </a:ext>
              </a:extLst>
            </p:cNvPr>
            <p:cNvGrpSpPr/>
            <p:nvPr/>
          </p:nvGrpSpPr>
          <p:grpSpPr>
            <a:xfrm>
              <a:off x="5646482" y="2082158"/>
              <a:ext cx="3073976" cy="2693683"/>
              <a:chOff x="2730998" y="1922745"/>
              <a:chExt cx="3073976" cy="2693683"/>
            </a:xfrm>
          </p:grpSpPr>
          <p:cxnSp>
            <p:nvCxnSpPr>
              <p:cNvPr id="52" name="直線單箭頭接點 5">
                <a:extLst>
                  <a:ext uri="{FF2B5EF4-FFF2-40B4-BE49-F238E27FC236}">
                    <a16:creationId xmlns:a16="http://schemas.microsoft.com/office/drawing/2014/main" id="{0205764A-1B13-4464-9EF0-58CCB5723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998" y="4351995"/>
                <a:ext cx="3073976" cy="1298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6">
                <a:extLst>
                  <a:ext uri="{FF2B5EF4-FFF2-40B4-BE49-F238E27FC236}">
                    <a16:creationId xmlns:a16="http://schemas.microsoft.com/office/drawing/2014/main" id="{24BFC385-4F9C-4113-97FB-D07A14087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6332" y="1922745"/>
                <a:ext cx="0" cy="269368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手繪多邊形 46">
                <a:extLst>
                  <a:ext uri="{FF2B5EF4-FFF2-40B4-BE49-F238E27FC236}">
                    <a16:creationId xmlns:a16="http://schemas.microsoft.com/office/drawing/2014/main" id="{1D82167F-C53F-487C-B97D-A76FADF9EACA}"/>
                  </a:ext>
                </a:extLst>
              </p:cNvPr>
              <p:cNvSpPr/>
              <p:nvPr/>
            </p:nvSpPr>
            <p:spPr>
              <a:xfrm>
                <a:off x="3411986" y="2170460"/>
                <a:ext cx="1969020" cy="2063521"/>
              </a:xfrm>
              <a:custGeom>
                <a:avLst/>
                <a:gdLst>
                  <a:gd name="connsiteX0" fmla="*/ 2787041 w 2787041"/>
                  <a:gd name="connsiteY0" fmla="*/ 93945 h 2178217"/>
                  <a:gd name="connsiteX1" fmla="*/ 1947798 w 2787041"/>
                  <a:gd name="connsiteY1" fmla="*/ 2135688 h 2178217"/>
                  <a:gd name="connsiteX2" fmla="*/ 895611 w 2787041"/>
                  <a:gd name="connsiteY2" fmla="*/ 1446756 h 2178217"/>
                  <a:gd name="connsiteX3" fmla="*/ 325677 w 2787041"/>
                  <a:gd name="connsiteY3" fmla="*/ 1064713 h 2178217"/>
                  <a:gd name="connsiteX4" fmla="*/ 0 w 2787041"/>
                  <a:gd name="connsiteY4" fmla="*/ 0 h 2178217"/>
                  <a:gd name="connsiteX0" fmla="*/ 2797525 w 2797525"/>
                  <a:gd name="connsiteY0" fmla="*/ 0 h 2200120"/>
                  <a:gd name="connsiteX1" fmla="*/ 1947798 w 2797525"/>
                  <a:gd name="connsiteY1" fmla="*/ 2152051 h 2200120"/>
                  <a:gd name="connsiteX2" fmla="*/ 895611 w 2797525"/>
                  <a:gd name="connsiteY2" fmla="*/ 1463119 h 2200120"/>
                  <a:gd name="connsiteX3" fmla="*/ 325677 w 2797525"/>
                  <a:gd name="connsiteY3" fmla="*/ 1081076 h 2200120"/>
                  <a:gd name="connsiteX4" fmla="*/ 0 w 2797525"/>
                  <a:gd name="connsiteY4" fmla="*/ 16363 h 2200120"/>
                  <a:gd name="connsiteX0" fmla="*/ 2797525 w 2797525"/>
                  <a:gd name="connsiteY0" fmla="*/ 0 h 2197173"/>
                  <a:gd name="connsiteX1" fmla="*/ 1947798 w 2797525"/>
                  <a:gd name="connsiteY1" fmla="*/ 2152051 h 2197173"/>
                  <a:gd name="connsiteX2" fmla="*/ 1101574 w 2797525"/>
                  <a:gd name="connsiteY2" fmla="*/ 1433435 h 2197173"/>
                  <a:gd name="connsiteX3" fmla="*/ 325677 w 2797525"/>
                  <a:gd name="connsiteY3" fmla="*/ 1081076 h 2197173"/>
                  <a:gd name="connsiteX4" fmla="*/ 0 w 2797525"/>
                  <a:gd name="connsiteY4" fmla="*/ 16363 h 219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525" h="2197173">
                    <a:moveTo>
                      <a:pt x="2797525" y="0"/>
                    </a:moveTo>
                    <a:cubicBezTo>
                      <a:pt x="2535522" y="908137"/>
                      <a:pt x="2230456" y="1913145"/>
                      <a:pt x="1947798" y="2152051"/>
                    </a:cubicBezTo>
                    <a:cubicBezTo>
                      <a:pt x="1665140" y="2390957"/>
                      <a:pt x="1371927" y="1611931"/>
                      <a:pt x="1101574" y="1433435"/>
                    </a:cubicBezTo>
                    <a:cubicBezTo>
                      <a:pt x="831221" y="1254939"/>
                      <a:pt x="509273" y="1317255"/>
                      <a:pt x="325677" y="1081076"/>
                    </a:cubicBezTo>
                    <a:cubicBezTo>
                      <a:pt x="142081" y="844897"/>
                      <a:pt x="88204" y="428156"/>
                      <a:pt x="0" y="16363"/>
                    </a:cubicBezTo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chemeClr val="bg1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endParaRPr>
              </a:p>
            </p:txBody>
          </p:sp>
        </p:grpSp>
        <p:cxnSp>
          <p:nvCxnSpPr>
            <p:cNvPr id="42" name="直線箭頭接點 47">
              <a:extLst>
                <a:ext uri="{FF2B5EF4-FFF2-40B4-BE49-F238E27FC236}">
                  <a16:creationId xmlns:a16="http://schemas.microsoft.com/office/drawing/2014/main" id="{A459F0B9-F3B7-41F9-A538-939C30EF9B8F}"/>
                </a:ext>
              </a:extLst>
            </p:cNvPr>
            <p:cNvCxnSpPr>
              <a:cxnSpLocks/>
            </p:cNvCxnSpPr>
            <p:nvPr/>
          </p:nvCxnSpPr>
          <p:spPr>
            <a:xfrm>
              <a:off x="6379200" y="2530800"/>
              <a:ext cx="389110" cy="95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線箭頭接點 53">
              <a:extLst>
                <a:ext uri="{FF2B5EF4-FFF2-40B4-BE49-F238E27FC236}">
                  <a16:creationId xmlns:a16="http://schemas.microsoft.com/office/drawing/2014/main" id="{3A37BDB6-F6D5-4889-8073-7892F0B065E0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63" y="3715937"/>
              <a:ext cx="171437" cy="2872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曲線接點 58">
              <a:extLst>
                <a:ext uri="{FF2B5EF4-FFF2-40B4-BE49-F238E27FC236}">
                  <a16:creationId xmlns:a16="http://schemas.microsoft.com/office/drawing/2014/main" id="{BC9AE77B-45BB-4C6D-94E4-D8978401DDBD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10" y="3481200"/>
              <a:ext cx="400653" cy="241937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箭頭接點 64">
              <a:extLst>
                <a:ext uri="{FF2B5EF4-FFF2-40B4-BE49-F238E27FC236}">
                  <a16:creationId xmlns:a16="http://schemas.microsoft.com/office/drawing/2014/main" id="{F9D81DD2-CD80-4199-BA18-DDFF238571BD}"/>
                </a:ext>
              </a:extLst>
            </p:cNvPr>
            <p:cNvCxnSpPr>
              <a:cxnSpLocks/>
            </p:cNvCxnSpPr>
            <p:nvPr/>
          </p:nvCxnSpPr>
          <p:spPr>
            <a:xfrm>
              <a:off x="7326515" y="3969099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線箭頭接點 66">
              <a:extLst>
                <a:ext uri="{FF2B5EF4-FFF2-40B4-BE49-F238E27FC236}">
                  <a16:creationId xmlns:a16="http://schemas.microsoft.com/office/drawing/2014/main" id="{F31F276F-AA25-4394-962F-E4C21B11FD73}"/>
                </a:ext>
              </a:extLst>
            </p:cNvPr>
            <p:cNvCxnSpPr>
              <a:cxnSpLocks/>
            </p:cNvCxnSpPr>
            <p:nvPr/>
          </p:nvCxnSpPr>
          <p:spPr>
            <a:xfrm>
              <a:off x="7374857" y="4056906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線箭頭接點 67">
              <a:extLst>
                <a:ext uri="{FF2B5EF4-FFF2-40B4-BE49-F238E27FC236}">
                  <a16:creationId xmlns:a16="http://schemas.microsoft.com/office/drawing/2014/main" id="{6DA62213-3164-45A1-803C-809AC0ADAB71}"/>
                </a:ext>
              </a:extLst>
            </p:cNvPr>
            <p:cNvCxnSpPr>
              <a:cxnSpLocks/>
            </p:cNvCxnSpPr>
            <p:nvPr/>
          </p:nvCxnSpPr>
          <p:spPr>
            <a:xfrm>
              <a:off x="7406229" y="4126157"/>
              <a:ext cx="114685" cy="1809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箭頭接點 69">
              <a:extLst>
                <a:ext uri="{FF2B5EF4-FFF2-40B4-BE49-F238E27FC236}">
                  <a16:creationId xmlns:a16="http://schemas.microsoft.com/office/drawing/2014/main" id="{2AAC1415-B0C4-4B4A-9951-73D387648D1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256" y="4197874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箭頭接點 71">
              <a:extLst>
                <a:ext uri="{FF2B5EF4-FFF2-40B4-BE49-F238E27FC236}">
                  <a16:creationId xmlns:a16="http://schemas.microsoft.com/office/drawing/2014/main" id="{B42965C2-22AE-4F80-9F6A-4A4F09EC4B7E}"/>
                </a:ext>
              </a:extLst>
            </p:cNvPr>
            <p:cNvCxnSpPr>
              <a:cxnSpLocks/>
            </p:cNvCxnSpPr>
            <p:nvPr/>
          </p:nvCxnSpPr>
          <p:spPr>
            <a:xfrm>
              <a:off x="7476857" y="4208338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箭頭接點 72">
              <a:extLst>
                <a:ext uri="{FF2B5EF4-FFF2-40B4-BE49-F238E27FC236}">
                  <a16:creationId xmlns:a16="http://schemas.microsoft.com/office/drawing/2014/main" id="{EA46712C-FCD7-4D1B-976C-560C4059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546969" y="4333081"/>
              <a:ext cx="75429" cy="464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箭頭接點 74">
              <a:extLst>
                <a:ext uri="{FF2B5EF4-FFF2-40B4-BE49-F238E27FC236}">
                  <a16:creationId xmlns:a16="http://schemas.microsoft.com/office/drawing/2014/main" id="{9BC3D0FC-8F47-4EF6-9A9A-0668CA9EFE65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15" y="4325154"/>
              <a:ext cx="59485" cy="43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0CF1849-2A3D-4D9E-BDFA-38F146EC4F7C}"/>
              </a:ext>
            </a:extLst>
          </p:cNvPr>
          <p:cNvSpPr txBox="1"/>
          <p:nvPr/>
        </p:nvSpPr>
        <p:spPr>
          <a:xfrm>
            <a:off x="4429918" y="3486504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006D6E-1B51-4DA1-B1EE-760B8C21F973}"/>
              </a:ext>
            </a:extLst>
          </p:cNvPr>
          <p:cNvSpPr txBox="1"/>
          <p:nvPr/>
        </p:nvSpPr>
        <p:spPr>
          <a:xfrm>
            <a:off x="1146830" y="138385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A2649229-0ADE-43F7-BF6A-CE61908DC9C3}"/>
              </a:ext>
            </a:extLst>
          </p:cNvPr>
          <p:cNvSpPr txBox="1"/>
          <p:nvPr/>
        </p:nvSpPr>
        <p:spPr>
          <a:xfrm>
            <a:off x="4429918" y="6352645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1B42576-5FA6-4115-AA7E-4FCEA964F955}"/>
              </a:ext>
            </a:extLst>
          </p:cNvPr>
          <p:cNvSpPr txBox="1"/>
          <p:nvPr/>
        </p:nvSpPr>
        <p:spPr>
          <a:xfrm>
            <a:off x="1146830" y="4249994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DFB9304-1DFB-4393-8918-92B56D4C78F4}"/>
              </a:ext>
            </a:extLst>
          </p:cNvPr>
          <p:cNvSpPr txBox="1"/>
          <p:nvPr/>
        </p:nvSpPr>
        <p:spPr>
          <a:xfrm>
            <a:off x="9875011" y="349671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2BB3B21-6839-4E20-BAA8-D3EC9BCDC7D5}"/>
              </a:ext>
            </a:extLst>
          </p:cNvPr>
          <p:cNvSpPr txBox="1"/>
          <p:nvPr/>
        </p:nvSpPr>
        <p:spPr>
          <a:xfrm>
            <a:off x="6462533" y="139406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EE878B03-4B4D-4DD0-B58D-CD12FA188D2B}"/>
              </a:ext>
            </a:extLst>
          </p:cNvPr>
          <p:cNvSpPr txBox="1"/>
          <p:nvPr/>
        </p:nvSpPr>
        <p:spPr>
          <a:xfrm>
            <a:off x="9875011" y="634560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9F5F8B0-78EA-4C33-97C2-62270AEACEF8}"/>
              </a:ext>
            </a:extLst>
          </p:cNvPr>
          <p:cNvSpPr txBox="1"/>
          <p:nvPr/>
        </p:nvSpPr>
        <p:spPr>
          <a:xfrm>
            <a:off x="6462533" y="424295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19730939-1698-402A-AC85-4AC2BF7BE123}"/>
              </a:ext>
            </a:extLst>
          </p:cNvPr>
          <p:cNvSpPr txBox="1"/>
          <p:nvPr/>
        </p:nvSpPr>
        <p:spPr>
          <a:xfrm>
            <a:off x="6096909" y="2215373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太小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F1F8E15B-8E41-4D6A-93D8-FB8253587F48}"/>
              </a:ext>
            </a:extLst>
          </p:cNvPr>
          <p:cNvSpPr txBox="1"/>
          <p:nvPr/>
        </p:nvSpPr>
        <p:spPr>
          <a:xfrm>
            <a:off x="6096909" y="5160879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剛好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99DBC97-B9C4-4E2F-BAE9-153787C7D9AD}"/>
              </a:ext>
            </a:extLst>
          </p:cNvPr>
          <p:cNvSpPr txBox="1"/>
          <p:nvPr/>
        </p:nvSpPr>
        <p:spPr>
          <a:xfrm>
            <a:off x="4147445" y="291750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損失值爆炸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64A15AAC-274C-4BCB-B897-F12FE87C5931}"/>
              </a:ext>
            </a:extLst>
          </p:cNvPr>
          <p:cNvSpPr txBox="1"/>
          <p:nvPr/>
        </p:nvSpPr>
        <p:spPr>
          <a:xfrm>
            <a:off x="4130786" y="572838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損失值震盪</a:t>
            </a:r>
          </a:p>
        </p:txBody>
      </p:sp>
    </p:spTree>
    <p:extLst>
      <p:ext uri="{BB962C8B-B14F-4D97-AF65-F5344CB8AC3E}">
        <p14:creationId xmlns:p14="http://schemas.microsoft.com/office/powerpoint/2010/main" val="2262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B6FC39-1634-4AA5-906E-401CA61D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自適應 </a:t>
            </a:r>
            <a:r>
              <a:rPr kumimoji="1" lang="en-US" altLang="zh-TW">
                <a:solidFill>
                  <a:srgbClr val="33CCFF"/>
                </a:solidFill>
              </a:rPr>
              <a:t>(Adaptive )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F95F384-26A1-48C9-8171-10690F83E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自適應：自動調整學習率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370DA73-9053-42DF-A6FC-84267CF24B2E}"/>
              </a:ext>
            </a:extLst>
          </p:cNvPr>
          <p:cNvGrpSpPr/>
          <p:nvPr/>
        </p:nvGrpSpPr>
        <p:grpSpPr>
          <a:xfrm>
            <a:off x="3081315" y="2218917"/>
            <a:ext cx="5909314" cy="3751627"/>
            <a:chOff x="3885126" y="2704477"/>
            <a:chExt cx="4397165" cy="279161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D6BD215-E6EA-4284-88DE-933F6B38CF30}"/>
                </a:ext>
              </a:extLst>
            </p:cNvPr>
            <p:cNvGrpSpPr/>
            <p:nvPr/>
          </p:nvGrpSpPr>
          <p:grpSpPr>
            <a:xfrm>
              <a:off x="4373263" y="3058890"/>
              <a:ext cx="3334503" cy="2437201"/>
              <a:chOff x="5646482" y="2082158"/>
              <a:chExt cx="3268969" cy="2693683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97FAA3D4-EB96-42E8-9278-E7394786061D}"/>
                  </a:ext>
                </a:extLst>
              </p:cNvPr>
              <p:cNvGrpSpPr/>
              <p:nvPr/>
            </p:nvGrpSpPr>
            <p:grpSpPr>
              <a:xfrm>
                <a:off x="5646482" y="2082158"/>
                <a:ext cx="3268969" cy="2693683"/>
                <a:chOff x="2730998" y="1922745"/>
                <a:chExt cx="3268969" cy="2693683"/>
              </a:xfrm>
            </p:grpSpPr>
            <p:cxnSp>
              <p:nvCxnSpPr>
                <p:cNvPr id="17" name="直線單箭頭接點 5">
                  <a:extLst>
                    <a:ext uri="{FF2B5EF4-FFF2-40B4-BE49-F238E27FC236}">
                      <a16:creationId xmlns:a16="http://schemas.microsoft.com/office/drawing/2014/main" id="{7C22F716-900F-414F-9DD8-90009906D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0998" y="4351995"/>
                  <a:ext cx="3268969" cy="12987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單箭頭接點 6">
                  <a:extLst>
                    <a:ext uri="{FF2B5EF4-FFF2-40B4-BE49-F238E27FC236}">
                      <a16:creationId xmlns:a16="http://schemas.microsoft.com/office/drawing/2014/main" id="{E916629C-5F3B-4AFA-B9CD-68CAE51F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6332" y="1922745"/>
                  <a:ext cx="0" cy="269368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手繪多邊形 46">
                  <a:extLst>
                    <a:ext uri="{FF2B5EF4-FFF2-40B4-BE49-F238E27FC236}">
                      <a16:creationId xmlns:a16="http://schemas.microsoft.com/office/drawing/2014/main" id="{A34B7BEB-5A26-4FB7-8B7D-1B72AD5C79F2}"/>
                    </a:ext>
                  </a:extLst>
                </p:cNvPr>
                <p:cNvSpPr/>
                <p:nvPr/>
              </p:nvSpPr>
              <p:spPr>
                <a:xfrm>
                  <a:off x="3411986" y="2170460"/>
                  <a:ext cx="1969020" cy="2063521"/>
                </a:xfrm>
                <a:custGeom>
                  <a:avLst/>
                  <a:gdLst>
                    <a:gd name="connsiteX0" fmla="*/ 2787041 w 2787041"/>
                    <a:gd name="connsiteY0" fmla="*/ 93945 h 2178217"/>
                    <a:gd name="connsiteX1" fmla="*/ 1947798 w 2787041"/>
                    <a:gd name="connsiteY1" fmla="*/ 2135688 h 2178217"/>
                    <a:gd name="connsiteX2" fmla="*/ 895611 w 2787041"/>
                    <a:gd name="connsiteY2" fmla="*/ 1446756 h 2178217"/>
                    <a:gd name="connsiteX3" fmla="*/ 325677 w 2787041"/>
                    <a:gd name="connsiteY3" fmla="*/ 1064713 h 2178217"/>
                    <a:gd name="connsiteX4" fmla="*/ 0 w 2787041"/>
                    <a:gd name="connsiteY4" fmla="*/ 0 h 2178217"/>
                    <a:gd name="connsiteX0" fmla="*/ 2797525 w 2797525"/>
                    <a:gd name="connsiteY0" fmla="*/ 0 h 2200120"/>
                    <a:gd name="connsiteX1" fmla="*/ 1947798 w 2797525"/>
                    <a:gd name="connsiteY1" fmla="*/ 2152051 h 2200120"/>
                    <a:gd name="connsiteX2" fmla="*/ 895611 w 2797525"/>
                    <a:gd name="connsiteY2" fmla="*/ 1463119 h 2200120"/>
                    <a:gd name="connsiteX3" fmla="*/ 325677 w 2797525"/>
                    <a:gd name="connsiteY3" fmla="*/ 1081076 h 2200120"/>
                    <a:gd name="connsiteX4" fmla="*/ 0 w 2797525"/>
                    <a:gd name="connsiteY4" fmla="*/ 16363 h 2200120"/>
                    <a:gd name="connsiteX0" fmla="*/ 2797525 w 2797525"/>
                    <a:gd name="connsiteY0" fmla="*/ 0 h 2197173"/>
                    <a:gd name="connsiteX1" fmla="*/ 1947798 w 2797525"/>
                    <a:gd name="connsiteY1" fmla="*/ 2152051 h 2197173"/>
                    <a:gd name="connsiteX2" fmla="*/ 1101574 w 2797525"/>
                    <a:gd name="connsiteY2" fmla="*/ 1433435 h 2197173"/>
                    <a:gd name="connsiteX3" fmla="*/ 325677 w 2797525"/>
                    <a:gd name="connsiteY3" fmla="*/ 1081076 h 2197173"/>
                    <a:gd name="connsiteX4" fmla="*/ 0 w 2797525"/>
                    <a:gd name="connsiteY4" fmla="*/ 16363 h 219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525" h="2197173">
                      <a:moveTo>
                        <a:pt x="2797525" y="0"/>
                      </a:moveTo>
                      <a:cubicBezTo>
                        <a:pt x="2535522" y="908137"/>
                        <a:pt x="2230456" y="1913145"/>
                        <a:pt x="1947798" y="2152051"/>
                      </a:cubicBezTo>
                      <a:cubicBezTo>
                        <a:pt x="1665140" y="2390957"/>
                        <a:pt x="1371927" y="1611931"/>
                        <a:pt x="1101574" y="1433435"/>
                      </a:cubicBezTo>
                      <a:cubicBezTo>
                        <a:pt x="831221" y="1254939"/>
                        <a:pt x="509273" y="1317255"/>
                        <a:pt x="325677" y="1081076"/>
                      </a:cubicBezTo>
                      <a:cubicBezTo>
                        <a:pt x="142081" y="844897"/>
                        <a:pt x="88204" y="428156"/>
                        <a:pt x="0" y="16363"/>
                      </a:cubicBezTo>
                    </a:path>
                  </a:pathLst>
                </a:cu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solidFill>
                      <a:schemeClr val="bg1"/>
                    </a:solidFill>
                    <a:latin typeface="Consolas" panose="020B0609020204030204" pitchFamily="49" charset="0"/>
                  </a:endParaRPr>
                </a:p>
              </p:txBody>
            </p:sp>
          </p:grpSp>
          <p:cxnSp>
            <p:nvCxnSpPr>
              <p:cNvPr id="7" name="直線箭頭接點 47">
                <a:extLst>
                  <a:ext uri="{FF2B5EF4-FFF2-40B4-BE49-F238E27FC236}">
                    <a16:creationId xmlns:a16="http://schemas.microsoft.com/office/drawing/2014/main" id="{A4754587-9E38-4913-B403-DCF3C2D9E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9200" y="2530800"/>
                <a:ext cx="389110" cy="950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線箭頭接點 53">
                <a:extLst>
                  <a:ext uri="{FF2B5EF4-FFF2-40B4-BE49-F238E27FC236}">
                    <a16:creationId xmlns:a16="http://schemas.microsoft.com/office/drawing/2014/main" id="{8EF135C7-574E-4443-A6FF-5B0842CA8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6163" y="3715937"/>
                <a:ext cx="171437" cy="2872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曲線接點 58">
                <a:extLst>
                  <a:ext uri="{FF2B5EF4-FFF2-40B4-BE49-F238E27FC236}">
                    <a16:creationId xmlns:a16="http://schemas.microsoft.com/office/drawing/2014/main" id="{903C5091-44D6-4C47-AD59-D0F3CD29D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310" y="3481200"/>
                <a:ext cx="400653" cy="241937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直線箭頭接點 64">
                <a:extLst>
                  <a:ext uri="{FF2B5EF4-FFF2-40B4-BE49-F238E27FC236}">
                    <a16:creationId xmlns:a16="http://schemas.microsoft.com/office/drawing/2014/main" id="{4797ACB3-C6F8-40A0-956B-8822224A3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6515" y="3969099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箭頭接點 66">
                <a:extLst>
                  <a:ext uri="{FF2B5EF4-FFF2-40B4-BE49-F238E27FC236}">
                    <a16:creationId xmlns:a16="http://schemas.microsoft.com/office/drawing/2014/main" id="{2FF00632-3293-472F-9BA4-4D397B865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857" y="4056906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箭頭接點 67">
                <a:extLst>
                  <a:ext uri="{FF2B5EF4-FFF2-40B4-BE49-F238E27FC236}">
                    <a16:creationId xmlns:a16="http://schemas.microsoft.com/office/drawing/2014/main" id="{606C541E-A80B-435E-A891-597BC7D41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6229" y="4126157"/>
                <a:ext cx="114685" cy="18099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直線箭頭接點 69">
                <a:extLst>
                  <a:ext uri="{FF2B5EF4-FFF2-40B4-BE49-F238E27FC236}">
                    <a16:creationId xmlns:a16="http://schemas.microsoft.com/office/drawing/2014/main" id="{B7E76139-1A30-45EF-9C56-46FACA443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256" y="4197874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線箭頭接點 71">
                <a:extLst>
                  <a:ext uri="{FF2B5EF4-FFF2-40B4-BE49-F238E27FC236}">
                    <a16:creationId xmlns:a16="http://schemas.microsoft.com/office/drawing/2014/main" id="{7082246C-8136-4A99-8D41-12CDF7A13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857" y="4208338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線箭頭接點 72">
                <a:extLst>
                  <a:ext uri="{FF2B5EF4-FFF2-40B4-BE49-F238E27FC236}">
                    <a16:creationId xmlns:a16="http://schemas.microsoft.com/office/drawing/2014/main" id="{78A52191-F7E9-489F-A32E-C54E53E25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6969" y="4333081"/>
                <a:ext cx="75429" cy="4643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箭頭接點 74">
                <a:extLst>
                  <a:ext uri="{FF2B5EF4-FFF2-40B4-BE49-F238E27FC236}">
                    <a16:creationId xmlns:a16="http://schemas.microsoft.com/office/drawing/2014/main" id="{72843E1C-3BA4-42E7-8527-980BA9402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1315" y="4325154"/>
                <a:ext cx="59485" cy="436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638BFE3-08D2-47CD-8F1F-9A2148D8CEDA}"/>
                </a:ext>
              </a:extLst>
            </p:cNvPr>
            <p:cNvSpPr txBox="1"/>
            <p:nvPr/>
          </p:nvSpPr>
          <p:spPr>
            <a:xfrm>
              <a:off x="3885126" y="2889143"/>
              <a:ext cx="8643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Consolas" panose="020B0609020204030204" pitchFamily="49" charset="0"/>
                </a:rPr>
                <a:t>loss</a:t>
              </a:r>
              <a:endParaRPr lang="zh-TW" altLang="en-US" sz="24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90E9DB7-06E9-485E-9772-7E83519E687A}"/>
                </a:ext>
              </a:extLst>
            </p:cNvPr>
            <p:cNvSpPr txBox="1"/>
            <p:nvPr/>
          </p:nvSpPr>
          <p:spPr>
            <a:xfrm>
              <a:off x="4835031" y="2704477"/>
              <a:ext cx="34472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隨著訓練週期，逐漸縮小學習率</a:t>
              </a:r>
            </a:p>
          </p:txBody>
        </p: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2A3206E-0359-42C2-BE60-CDC841E01263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096000" y="3073809"/>
              <a:ext cx="462661" cy="14831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C12670-4B0E-459F-809B-105CE65C2EAC}"/>
              </a:ext>
            </a:extLst>
          </p:cNvPr>
          <p:cNvSpPr txBox="1"/>
          <p:nvPr/>
        </p:nvSpPr>
        <p:spPr>
          <a:xfrm>
            <a:off x="7927371" y="5664803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286957B-CBDE-4B89-BB79-7DBB1585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動量 </a:t>
            </a:r>
            <a:r>
              <a:rPr kumimoji="1" lang="en-US" altLang="zh-TW" dirty="0">
                <a:solidFill>
                  <a:srgbClr val="33CCFF"/>
                </a:solidFill>
              </a:rPr>
              <a:t>(Momentum)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77864593-E741-442E-A13F-69B0E969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動量：解決兩個問題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32A49D-EF67-41EC-8A48-0C7DDAB3E561}"/>
              </a:ext>
            </a:extLst>
          </p:cNvPr>
          <p:cNvGrpSpPr/>
          <p:nvPr/>
        </p:nvGrpSpPr>
        <p:grpSpPr>
          <a:xfrm>
            <a:off x="6180354" y="1768439"/>
            <a:ext cx="4914652" cy="4323461"/>
            <a:chOff x="5455683" y="3455403"/>
            <a:chExt cx="3268969" cy="2693683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4D0366FA-FFA1-485D-A1D1-BB12D83A0971}"/>
                </a:ext>
              </a:extLst>
            </p:cNvPr>
            <p:cNvSpPr/>
            <p:nvPr/>
          </p:nvSpPr>
          <p:spPr>
            <a:xfrm>
              <a:off x="5853953" y="3810000"/>
              <a:ext cx="2554941" cy="2006795"/>
            </a:xfrm>
            <a:custGeom>
              <a:avLst/>
              <a:gdLst>
                <a:gd name="connsiteX0" fmla="*/ 0 w 2554941"/>
                <a:gd name="connsiteY0" fmla="*/ 0 h 2006795"/>
                <a:gd name="connsiteX1" fmla="*/ 564776 w 2554941"/>
                <a:gd name="connsiteY1" fmla="*/ 860612 h 2006795"/>
                <a:gd name="connsiteX2" fmla="*/ 1210235 w 2554941"/>
                <a:gd name="connsiteY2" fmla="*/ 770965 h 2006795"/>
                <a:gd name="connsiteX3" fmla="*/ 1864659 w 2554941"/>
                <a:gd name="connsiteY3" fmla="*/ 1999129 h 2006795"/>
                <a:gd name="connsiteX4" fmla="*/ 2554941 w 2554941"/>
                <a:gd name="connsiteY4" fmla="*/ 98612 h 200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941" h="2006795">
                  <a:moveTo>
                    <a:pt x="0" y="0"/>
                  </a:moveTo>
                  <a:cubicBezTo>
                    <a:pt x="181535" y="366059"/>
                    <a:pt x="363070" y="732118"/>
                    <a:pt x="564776" y="860612"/>
                  </a:cubicBezTo>
                  <a:cubicBezTo>
                    <a:pt x="766482" y="989106"/>
                    <a:pt x="993588" y="581212"/>
                    <a:pt x="1210235" y="770965"/>
                  </a:cubicBezTo>
                  <a:cubicBezTo>
                    <a:pt x="1426882" y="960718"/>
                    <a:pt x="1640541" y="2111188"/>
                    <a:pt x="1864659" y="1999129"/>
                  </a:cubicBezTo>
                  <a:cubicBezTo>
                    <a:pt x="2088777" y="1887070"/>
                    <a:pt x="2321859" y="992841"/>
                    <a:pt x="2554941" y="98612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ACBFB5B0-E83C-492D-B956-611565BBA6AD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83" y="5884653"/>
              <a:ext cx="3268969" cy="12987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C624B9D7-242B-4262-B3BF-63EDF2CA7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1017" y="3455403"/>
              <a:ext cx="0" cy="2693683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F02DC4-0A28-43E4-A40B-FD68CD939137}"/>
              </a:ext>
            </a:extLst>
          </p:cNvPr>
          <p:cNvSpPr txBox="1"/>
          <p:nvPr/>
        </p:nvSpPr>
        <p:spPr>
          <a:xfrm>
            <a:off x="4454742" y="4498660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7C1F3D2-7273-4A21-BE42-AF41E144BA79}"/>
              </a:ext>
            </a:extLst>
          </p:cNvPr>
          <p:cNvSpPr txBox="1"/>
          <p:nvPr/>
        </p:nvSpPr>
        <p:spPr>
          <a:xfrm>
            <a:off x="7067505" y="5933805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全域解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24C17BE-E399-44C1-8764-750DB0620482}"/>
              </a:ext>
            </a:extLst>
          </p:cNvPr>
          <p:cNvSpPr txBox="1"/>
          <p:nvPr/>
        </p:nvSpPr>
        <p:spPr>
          <a:xfrm>
            <a:off x="10825170" y="570297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7A171F-C560-45DB-861A-DA89E95B85AF}"/>
              </a:ext>
            </a:extLst>
          </p:cNvPr>
          <p:cNvSpPr txBox="1"/>
          <p:nvPr/>
        </p:nvSpPr>
        <p:spPr>
          <a:xfrm>
            <a:off x="5615143" y="158954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cxnSp>
        <p:nvCxnSpPr>
          <p:cNvPr id="13" name="接點: 弧形 12">
            <a:extLst>
              <a:ext uri="{FF2B5EF4-FFF2-40B4-BE49-F238E27FC236}">
                <a16:creationId xmlns:a16="http://schemas.microsoft.com/office/drawing/2014/main" id="{9A999DCC-045F-4738-B3C8-12B2F36F7158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5989641" y="2767619"/>
            <a:ext cx="750140" cy="2711942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接點: 弧形 13">
            <a:extLst>
              <a:ext uri="{FF2B5EF4-FFF2-40B4-BE49-F238E27FC236}">
                <a16:creationId xmlns:a16="http://schemas.microsoft.com/office/drawing/2014/main" id="{AFABEE25-C61A-469E-8959-0BC924D5103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175501" y="5569446"/>
            <a:ext cx="1373980" cy="59519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99DF31F-47FA-46E3-985A-02F9DB664D84}"/>
              </a:ext>
            </a:extLst>
          </p:cNvPr>
          <p:cNvCxnSpPr>
            <a:cxnSpLocks/>
          </p:cNvCxnSpPr>
          <p:nvPr/>
        </p:nvCxnSpPr>
        <p:spPr>
          <a:xfrm>
            <a:off x="6818150" y="2299260"/>
            <a:ext cx="494317" cy="9729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92CF76D9-6B6E-4D3E-BA43-6F791FD9BEB1}"/>
              </a:ext>
            </a:extLst>
          </p:cNvPr>
          <p:cNvCxnSpPr>
            <a:cxnSpLocks/>
          </p:cNvCxnSpPr>
          <p:nvPr/>
        </p:nvCxnSpPr>
        <p:spPr>
          <a:xfrm>
            <a:off x="7356320" y="3286841"/>
            <a:ext cx="579253" cy="35274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294854C-DBE8-4CAD-B734-627F58BDEF14}"/>
              </a:ext>
            </a:extLst>
          </p:cNvPr>
          <p:cNvCxnSpPr>
            <a:cxnSpLocks/>
          </p:cNvCxnSpPr>
          <p:nvPr/>
        </p:nvCxnSpPr>
        <p:spPr>
          <a:xfrm flipV="1">
            <a:off x="8043092" y="3371814"/>
            <a:ext cx="510346" cy="17660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1DAD7F-8B58-42EB-A9C7-BCF09B1EF135}"/>
              </a:ext>
            </a:extLst>
          </p:cNvPr>
          <p:cNvCxnSpPr>
            <a:cxnSpLocks/>
          </p:cNvCxnSpPr>
          <p:nvPr/>
        </p:nvCxnSpPr>
        <p:spPr>
          <a:xfrm>
            <a:off x="8637680" y="3460116"/>
            <a:ext cx="253215" cy="39066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9E47841-5A8B-4A5D-A368-F024F5D1275C}"/>
              </a:ext>
            </a:extLst>
          </p:cNvPr>
          <p:cNvCxnSpPr>
            <a:cxnSpLocks/>
          </p:cNvCxnSpPr>
          <p:nvPr/>
        </p:nvCxnSpPr>
        <p:spPr>
          <a:xfrm>
            <a:off x="8892072" y="3928248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1075874-A9D9-4D85-AF72-043516D402BD}"/>
              </a:ext>
            </a:extLst>
          </p:cNvPr>
          <p:cNvCxnSpPr>
            <a:cxnSpLocks/>
          </p:cNvCxnSpPr>
          <p:nvPr/>
        </p:nvCxnSpPr>
        <p:spPr>
          <a:xfrm>
            <a:off x="9043876" y="4369603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7D49A05F-A4D0-420D-A7F1-00577B630039}"/>
              </a:ext>
            </a:extLst>
          </p:cNvPr>
          <p:cNvCxnSpPr>
            <a:cxnSpLocks/>
          </p:cNvCxnSpPr>
          <p:nvPr/>
        </p:nvCxnSpPr>
        <p:spPr>
          <a:xfrm>
            <a:off x="9195680" y="4822458"/>
            <a:ext cx="88400" cy="28524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AAB35EA-28D5-4068-9434-F118B1542631}"/>
              </a:ext>
            </a:extLst>
          </p:cNvPr>
          <p:cNvCxnSpPr>
            <a:cxnSpLocks/>
          </p:cNvCxnSpPr>
          <p:nvPr/>
        </p:nvCxnSpPr>
        <p:spPr>
          <a:xfrm>
            <a:off x="9261220" y="5051125"/>
            <a:ext cx="107558" cy="2127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83BE007-0852-4060-9499-20708C0E9D26}"/>
              </a:ext>
            </a:extLst>
          </p:cNvPr>
          <p:cNvCxnSpPr>
            <a:cxnSpLocks/>
          </p:cNvCxnSpPr>
          <p:nvPr/>
        </p:nvCxnSpPr>
        <p:spPr>
          <a:xfrm>
            <a:off x="9356621" y="5221380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B844384-92D6-4BD2-A8B1-0942216CE05E}"/>
              </a:ext>
            </a:extLst>
          </p:cNvPr>
          <p:cNvCxnSpPr>
            <a:cxnSpLocks/>
          </p:cNvCxnSpPr>
          <p:nvPr/>
        </p:nvCxnSpPr>
        <p:spPr>
          <a:xfrm>
            <a:off x="9396490" y="5307359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7D652804-C584-4163-B190-6FBC7067A33B}"/>
              </a:ext>
            </a:extLst>
          </p:cNvPr>
          <p:cNvCxnSpPr>
            <a:cxnSpLocks/>
          </p:cNvCxnSpPr>
          <p:nvPr/>
        </p:nvCxnSpPr>
        <p:spPr>
          <a:xfrm>
            <a:off x="9436359" y="5361701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36A482C-AE80-4988-AC6F-F90B491949EF}"/>
              </a:ext>
            </a:extLst>
          </p:cNvPr>
          <p:cNvSpPr txBox="1"/>
          <p:nvPr/>
        </p:nvSpPr>
        <p:spPr>
          <a:xfrm>
            <a:off x="838200" y="1703179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學習速度太慢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：如果連續幾次梯度都很大，則動量可以讓移動速度加快。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460575-EED4-42C2-B05A-E274DCA447E2}"/>
              </a:ext>
            </a:extLst>
          </p:cNvPr>
          <p:cNvSpPr txBox="1"/>
          <p:nvPr/>
        </p:nvSpPr>
        <p:spPr>
          <a:xfrm>
            <a:off x="838200" y="2519693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停留在區域最低點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：加上動量，跳離區域解。</a:t>
            </a:r>
          </a:p>
        </p:txBody>
      </p:sp>
    </p:spTree>
    <p:extLst>
      <p:ext uri="{BB962C8B-B14F-4D97-AF65-F5344CB8AC3E}">
        <p14:creationId xmlns:p14="http://schemas.microsoft.com/office/powerpoint/2010/main" val="10563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03EF95-9040-4D58-93D5-B3883BB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 </a:t>
            </a:r>
            <a:r>
              <a:rPr kumimoji="1" lang="en-US" altLang="zh-TW" dirty="0">
                <a:solidFill>
                  <a:srgbClr val="33CCFF"/>
                </a:solidFill>
              </a:rPr>
              <a:t>AI </a:t>
            </a:r>
            <a:r>
              <a:rPr kumimoji="1" lang="zh-TW" altLang="en-US" dirty="0">
                <a:solidFill>
                  <a:srgbClr val="33CCFF"/>
                </a:solidFill>
              </a:rPr>
              <a:t>時的重要</a:t>
            </a:r>
            <a:r>
              <a:rPr kumimoji="1" lang="zh-TW" altLang="en-US">
                <a:solidFill>
                  <a:srgbClr val="33CCFF"/>
                </a:solidFill>
              </a:rPr>
              <a:t>工具 </a:t>
            </a:r>
            <a:r>
              <a:rPr kumimoji="1" lang="en-US" altLang="zh-TW">
                <a:solidFill>
                  <a:srgbClr val="33CCFF"/>
                </a:solidFill>
              </a:rPr>
              <a:t>-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Python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C70F70-EA4B-47C2-99C9-C2F255E1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57" y="2018582"/>
            <a:ext cx="3723886" cy="37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E0D64-0011-4695-A0FF-8624A01D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的最基礎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9343CC-D51E-47D1-B301-00A36C5A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物件</a:t>
            </a:r>
            <a:endParaRPr lang="en-US" altLang="zh-TW"/>
          </a:p>
          <a:p>
            <a:r>
              <a:rPr lang="zh-TW" altLang="en-US"/>
              <a:t>物件的資料型別</a:t>
            </a:r>
            <a:endParaRPr lang="en-US" altLang="zh-TW"/>
          </a:p>
          <a:p>
            <a:r>
              <a:rPr lang="zh-TW" altLang="en-US"/>
              <a:t>整數</a:t>
            </a:r>
            <a:r>
              <a:rPr lang="zh-TW" altLang="en-US">
                <a:latin typeface="Arial" panose="020B0604020202020204" pitchFamily="34" charset="0"/>
              </a:rPr>
              <a:t>與</a:t>
            </a:r>
            <a:r>
              <a:rPr lang="zh-TW" altLang="en-US"/>
              <a:t>浮點數物件</a:t>
            </a:r>
            <a:endParaRPr lang="en-US" altLang="zh-TW"/>
          </a:p>
          <a:p>
            <a:r>
              <a:rPr lang="zh-TW" altLang="en-US"/>
              <a:t>變數</a:t>
            </a:r>
            <a:endParaRPr lang="en-US" altLang="zh-TW"/>
          </a:p>
          <a:p>
            <a:r>
              <a:rPr lang="zh-TW" altLang="en-US"/>
              <a:t>內建函式</a:t>
            </a:r>
            <a:endParaRPr lang="en-US" altLang="zh-TW"/>
          </a:p>
          <a:p>
            <a:r>
              <a:rPr lang="zh-TW" altLang="en-US"/>
              <a:t>匯入模組</a:t>
            </a:r>
            <a:endParaRPr lang="en-US" altLang="zh-TW"/>
          </a:p>
          <a:p>
            <a:endParaRPr lang="en-US" altLang="zh-TW">
              <a:solidFill>
                <a:srgbClr val="7F7F7F"/>
              </a:solidFill>
            </a:endParaRPr>
          </a:p>
          <a:p>
            <a:endParaRPr lang="en-US" altLang="zh-TW">
              <a:solidFill>
                <a:srgbClr val="7F7F7F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70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7C27E13A-6F60-4C5B-843C-5D1DD05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olidFill>
                  <a:srgbClr val="00B0F0"/>
                </a:solidFill>
              </a:rPr>
              <a:t>Coder, Hacker, and Maker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D72AF88-B11D-4819-920B-F569BC780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程式設計師 (</a:t>
            </a:r>
            <a:r>
              <a:rPr lang="en-US" altLang="zh-TW"/>
              <a:t>c</a:t>
            </a:r>
            <a:r>
              <a:rPr lang="zh-TW" altLang="en-US"/>
              <a:t>oder</a:t>
            </a:r>
            <a:r>
              <a:rPr lang="zh-TW" altLang="en-US">
                <a:solidFill>
                  <a:schemeClr val="bg1"/>
                </a:solidFill>
              </a:rPr>
              <a:t>, 或 </a:t>
            </a:r>
            <a:r>
              <a:rPr lang="en-US" altLang="zh-TW"/>
              <a:t>p</a:t>
            </a:r>
            <a:r>
              <a:rPr lang="zh-TW" altLang="en-US"/>
              <a:t>rogrammer)</a:t>
            </a:r>
            <a:endParaRPr lang="zh-TW" altLang="en-US">
              <a:solidFill>
                <a:schemeClr val="bg1"/>
              </a:solidFill>
            </a:endParaRP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主要透過編輯程式，簡稱編程 (</a:t>
            </a:r>
            <a:r>
              <a:rPr lang="en-US" altLang="zh-TW">
                <a:solidFill>
                  <a:schemeClr val="bg1"/>
                </a:solidFill>
              </a:rPr>
              <a:t>c</a:t>
            </a:r>
            <a:r>
              <a:rPr lang="zh-TW" altLang="en-US">
                <a:solidFill>
                  <a:schemeClr val="bg1"/>
                </a:solidFill>
              </a:rPr>
              <a:t>oding)，它可以指在程式設計</a:t>
            </a:r>
            <a:r>
              <a:rPr lang="zh-TW" altLang="en-US">
                <a:solidFill>
                  <a:srgbClr val="FFFF00"/>
                </a:solidFill>
              </a:rPr>
              <a:t>某個專業領域的專業人士</a:t>
            </a:r>
            <a:r>
              <a:rPr lang="zh-TW" altLang="en-US">
                <a:solidFill>
                  <a:schemeClr val="bg1"/>
                </a:solidFill>
              </a:rPr>
              <a:t>，或是從事軟體撰寫，程式開發、維護的專業人員。</a:t>
            </a:r>
          </a:p>
          <a:p>
            <a:r>
              <a:rPr lang="zh-TW" altLang="en-US">
                <a:solidFill>
                  <a:schemeClr val="bg1"/>
                </a:solidFill>
              </a:rPr>
              <a:t>駭客 </a:t>
            </a:r>
            <a:r>
              <a:rPr lang="en-US" altLang="zh-TW">
                <a:solidFill>
                  <a:schemeClr val="bg1"/>
                </a:solidFill>
              </a:rPr>
              <a:t>(hacker)</a:t>
            </a: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除了</a:t>
            </a:r>
            <a:r>
              <a:rPr lang="zh-TW" altLang="en-US">
                <a:solidFill>
                  <a:srgbClr val="FFFF00"/>
                </a:solidFill>
              </a:rPr>
              <a:t>精通</a:t>
            </a:r>
            <a:r>
              <a:rPr lang="zh-TW" altLang="en-US">
                <a:solidFill>
                  <a:schemeClr val="bg1"/>
                </a:solidFill>
              </a:rPr>
              <a:t>程式設計、作業系統的人可以被視作駭客，對硬體裝置做創新的工程師通常也被認為是駭客，精通網路入侵的人也被看作是駭客。</a:t>
            </a:r>
            <a:endParaRPr lang="en-US" altLang="zh-TW">
              <a:solidFill>
                <a:schemeClr val="bg1"/>
              </a:solidFill>
            </a:endParaRPr>
          </a:p>
          <a:p>
            <a:r>
              <a:rPr lang="zh-TW" altLang="en-US">
                <a:solidFill>
                  <a:schemeClr val="bg1"/>
                </a:solidFill>
              </a:rPr>
              <a:t>創客 </a:t>
            </a:r>
            <a:r>
              <a:rPr lang="en-US" altLang="zh-TW">
                <a:solidFill>
                  <a:schemeClr val="bg1"/>
                </a:solidFill>
              </a:rPr>
              <a:t>(maker)</a:t>
            </a: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又稱自造者。是一群酷愛科技、熱衷實踐的人群，他們以分享技術、</a:t>
            </a:r>
            <a:r>
              <a:rPr lang="zh-TW" altLang="en-US">
                <a:solidFill>
                  <a:srgbClr val="FFFF00"/>
                </a:solidFill>
              </a:rPr>
              <a:t>激發的創造力</a:t>
            </a:r>
            <a:r>
              <a:rPr lang="zh-TW" altLang="en-US">
                <a:solidFill>
                  <a:schemeClr val="bg1"/>
                </a:solidFill>
              </a:rPr>
              <a:t>與交流思想為樂。</a:t>
            </a:r>
            <a:endParaRPr lang="en-US" altLang="zh-TW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>
            <a:extLst>
              <a:ext uri="{FF2B5EF4-FFF2-40B4-BE49-F238E27FC236}">
                <a16:creationId xmlns:a16="http://schemas.microsoft.com/office/drawing/2014/main" id="{C9EB884A-A820-47F3-A775-5A5547ED0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物件</a:t>
            </a:r>
          </a:p>
        </p:txBody>
      </p:sp>
      <p:sp>
        <p:nvSpPr>
          <p:cNvPr id="69635" name="內容版面配置區 2">
            <a:extLst>
              <a:ext uri="{FF2B5EF4-FFF2-40B4-BE49-F238E27FC236}">
                <a16:creationId xmlns:a16="http://schemas.microsoft.com/office/drawing/2014/main" id="{F2268D0B-48F8-4922-919A-56F5F8CDAA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659437"/>
          </a:xfrm>
        </p:spPr>
        <p:txBody>
          <a:bodyPr/>
          <a:lstStyle/>
          <a:p>
            <a:pPr eaLnBrk="1" hangingPunct="1"/>
            <a:r>
              <a:rPr lang="zh-TW" altLang="en-US"/>
              <a:t>英文一般寫句子時，會以</a:t>
            </a:r>
            <a:r>
              <a:rPr lang="zh-TW" altLang="en-US">
                <a:solidFill>
                  <a:srgbClr val="FF0000"/>
                </a:solidFill>
              </a:rPr>
              <a:t>名詞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F0000"/>
                </a:solidFill>
              </a:rPr>
              <a:t>動詞</a:t>
            </a:r>
            <a:r>
              <a:rPr lang="zh-TW" altLang="en-US"/>
              <a:t>。</a:t>
            </a:r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若方法有多個參數，以逗點分隔。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50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的速度，向左轉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30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度。</a:t>
            </a:r>
          </a:p>
          <a:p>
            <a:pPr lvl="1"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EDEBCB-3114-41F3-817C-6D1DA2AB2C8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68F39409-0E3F-4127-86D2-CFF83572828C}"/>
              </a:ext>
            </a:extLst>
          </p:cNvPr>
          <p:cNvGraphicFramePr>
            <a:graphicFrameLocks noGrp="1"/>
          </p:cNvGraphicFramePr>
          <p:nvPr/>
        </p:nvGraphicFramePr>
        <p:xfrm>
          <a:off x="1363663" y="2281238"/>
          <a:ext cx="94646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文章寫作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寫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程式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車子向前進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方法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>
            <a:extLst>
              <a:ext uri="{FF2B5EF4-FFF2-40B4-BE49-F238E27FC236}">
                <a16:creationId xmlns:a16="http://schemas.microsoft.com/office/drawing/2014/main" id="{ABD1D777-7B6B-4FA6-9054-46C2287D1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字串物件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D27449F-E48C-423E-8C88-9940BAE8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/>
              <a:t>在互動模式中，輸入下列敘述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0FBB0A-4D4E-4968-A8CD-1B6949258D08}"/>
              </a:ext>
            </a:extLst>
          </p:cNvPr>
          <p:cNvSpPr/>
          <p:nvPr/>
        </p:nvSpPr>
        <p:spPr>
          <a:xfrm>
            <a:off x="636588" y="1839913"/>
            <a:ext cx="10926762" cy="3924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"abc".upper()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'abc'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"abc".find('b')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"abc".replace('b', 'z')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'azc'</a:t>
            </a:r>
          </a:p>
        </p:txBody>
      </p:sp>
      <p:sp>
        <p:nvSpPr>
          <p:cNvPr id="70661" name="內容版面配置區 5">
            <a:extLst>
              <a:ext uri="{FF2B5EF4-FFF2-40B4-BE49-F238E27FC236}">
                <a16:creationId xmlns:a16="http://schemas.microsoft.com/office/drawing/2014/main" id="{74FEDF77-48E9-4062-B38B-D3B830D4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949950"/>
            <a:ext cx="11369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不同的物件會有不同的方法。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例如：字串物件與整數物件。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0662" name="文字方塊 8">
            <a:extLst>
              <a:ext uri="{FF2B5EF4-FFF2-40B4-BE49-F238E27FC236}">
                <a16:creationId xmlns:a16="http://schemas.microsoft.com/office/drawing/2014/main" id="{EB650D03-A6F2-42DF-ACB1-62BE29CF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020888"/>
            <a:ext cx="458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使用字串物件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"abc"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upper()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60BA4D-8FE0-4EFE-B8E3-5ADA14B3500A}"/>
              </a:ext>
            </a:extLst>
          </p:cNvPr>
          <p:cNvCxnSpPr>
            <a:cxnSpLocks/>
          </p:cNvCxnSpPr>
          <p:nvPr/>
        </p:nvCxnSpPr>
        <p:spPr>
          <a:xfrm>
            <a:off x="4405313" y="2363788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1A8C474-6839-4FDD-AC93-7690CB0740AF}"/>
              </a:ext>
            </a:extLst>
          </p:cNvPr>
          <p:cNvCxnSpPr>
            <a:cxnSpLocks/>
          </p:cNvCxnSpPr>
          <p:nvPr/>
        </p:nvCxnSpPr>
        <p:spPr>
          <a:xfrm>
            <a:off x="4810125" y="3506788"/>
            <a:ext cx="576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文字方塊 14">
            <a:extLst>
              <a:ext uri="{FF2B5EF4-FFF2-40B4-BE49-F238E27FC236}">
                <a16:creationId xmlns:a16="http://schemas.microsoft.com/office/drawing/2014/main" id="{33D01C88-4FDC-4998-9293-A19B3677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314325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find()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方法尋找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b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的位置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0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開始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6DB6F0D-59F2-40BE-BE1D-B27C269EB490}"/>
              </a:ext>
            </a:extLst>
          </p:cNvPr>
          <p:cNvCxnSpPr>
            <a:cxnSpLocks/>
          </p:cNvCxnSpPr>
          <p:nvPr/>
        </p:nvCxnSpPr>
        <p:spPr>
          <a:xfrm>
            <a:off x="6364288" y="4683125"/>
            <a:ext cx="576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7" name="文字方塊 21">
            <a:extLst>
              <a:ext uri="{FF2B5EF4-FFF2-40B4-BE49-F238E27FC236}">
                <a16:creationId xmlns:a16="http://schemas.microsoft.com/office/drawing/2014/main" id="{22F55B92-914F-4B06-A04F-048247D6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319588"/>
            <a:ext cx="278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replace()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方法將所有的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'b'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取代成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z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'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B743F51-E81E-4294-A350-5223327E61F6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>
            <a:extLst>
              <a:ext uri="{FF2B5EF4-FFF2-40B4-BE49-F238E27FC236}">
                <a16:creationId xmlns:a16="http://schemas.microsoft.com/office/drawing/2014/main" id="{BCF18D93-FCFA-4954-B15E-23FD604C7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資料型別</a:t>
            </a:r>
          </a:p>
        </p:txBody>
      </p:sp>
      <p:sp>
        <p:nvSpPr>
          <p:cNvPr id="71683" name="內容版面配置區 5">
            <a:extLst>
              <a:ext uri="{FF2B5EF4-FFF2-40B4-BE49-F238E27FC236}">
                <a16:creationId xmlns:a16="http://schemas.microsoft.com/office/drawing/2014/main" id="{068D4161-5F97-4885-B0C9-9692FD3AA2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308100"/>
          </a:xfrm>
        </p:spPr>
        <p:txBody>
          <a:bodyPr/>
          <a:lstStyle/>
          <a:p>
            <a:pPr eaLnBrk="1" hangingPunct="1"/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物件，例如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111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與 </a:t>
            </a:r>
            <a:r>
              <a:rPr lang="en-US" altLang="zh-TW"/>
              <a:t>11.1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859F07-6ED0-4516-BEF4-C41764037ED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68AA1C-AC3D-440F-8543-36CB482C11CA}"/>
              </a:ext>
            </a:extLst>
          </p:cNvPr>
          <p:cNvSpPr/>
          <p:nvPr/>
        </p:nvSpPr>
        <p:spPr>
          <a:xfrm>
            <a:off x="646113" y="2460625"/>
            <a:ext cx="10926762" cy="2592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+ 111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"111"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'111111'</a:t>
            </a:r>
          </a:p>
        </p:txBody>
      </p:sp>
      <p:sp>
        <p:nvSpPr>
          <p:cNvPr id="71686" name="內容版面配置區 2">
            <a:extLst>
              <a:ext uri="{FF2B5EF4-FFF2-40B4-BE49-F238E27FC236}">
                <a16:creationId xmlns:a16="http://schemas.microsoft.com/office/drawing/2014/main" id="{E17D6B70-1C24-49DC-847B-C727C544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5456238"/>
            <a:ext cx="1137126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上述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+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的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運算，因物件的資料不同而產生不同的結果。物件的種類，程式語言稱之為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物件型態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或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資料型態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Arial" panose="020B0604020202020204" pitchFamily="34" charset="0"/>
              </a:rPr>
              <a:t>』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(Data Type)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71687" name="文字方塊 9">
            <a:extLst>
              <a:ext uri="{FF2B5EF4-FFF2-40B4-BE49-F238E27FC236}">
                <a16:creationId xmlns:a16="http://schemas.microsoft.com/office/drawing/2014/main" id="{6134F26D-61F3-40D2-864B-BAE4A85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2693988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EFD0229-2318-4876-97A8-7E7DEC47F584}"/>
              </a:ext>
            </a:extLst>
          </p:cNvPr>
          <p:cNvCxnSpPr>
            <a:cxnSpLocks/>
          </p:cNvCxnSpPr>
          <p:nvPr/>
        </p:nvCxnSpPr>
        <p:spPr>
          <a:xfrm>
            <a:off x="3536950" y="2898775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9" name="文字方塊 11">
            <a:extLst>
              <a:ext uri="{FF2B5EF4-FFF2-40B4-BE49-F238E27FC236}">
                <a16:creationId xmlns:a16="http://schemas.microsoft.com/office/drawing/2014/main" id="{2F0A80B1-FAD8-4017-AAE7-7CFE707B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3860800"/>
            <a:ext cx="3567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A4C2FD7-8E30-4E0D-8A0B-4FFAC13E9252}"/>
              </a:ext>
            </a:extLst>
          </p:cNvPr>
          <p:cNvCxnSpPr>
            <a:cxnSpLocks/>
          </p:cNvCxnSpPr>
          <p:nvPr/>
        </p:nvCxnSpPr>
        <p:spPr>
          <a:xfrm>
            <a:off x="4310063" y="4064000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50CA60F5-7309-44F5-902D-BBBC306BDB9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>
            <a:extLst>
              <a:ext uri="{FF2B5EF4-FFF2-40B4-BE49-F238E27FC236}">
                <a16:creationId xmlns:a16="http://schemas.microsoft.com/office/drawing/2014/main" id="{68C13EF4-F9F3-49DA-9BBE-37351DF8C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：要分清楚</a:t>
            </a:r>
            <a:r>
              <a:rPr>
                <a:solidFill>
                  <a:srgbClr val="7F7F7F"/>
                </a:solidFill>
              </a:rPr>
              <a:t>資料型別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2707" name="內容版面配置區 5">
            <a:extLst>
              <a:ext uri="{FF2B5EF4-FFF2-40B4-BE49-F238E27FC236}">
                <a16:creationId xmlns:a16="http://schemas.microsoft.com/office/drawing/2014/main" id="{84478C72-BACD-4DB9-8434-E9F622DE8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FAF52A-0BB8-453F-BEBA-F54A756D7661}"/>
              </a:ext>
            </a:extLst>
          </p:cNvPr>
          <p:cNvSpPr/>
          <p:nvPr/>
        </p:nvSpPr>
        <p:spPr>
          <a:xfrm>
            <a:off x="646113" y="1960563"/>
            <a:ext cx="10926762" cy="42830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Traceback (most recent call last):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File "&lt;ipython-input-6-4832c22160be&gt;", line 1, in &lt;module&gt;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   111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TypeError: unsupported operand type(s) for +: 'int' and 'str'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709" name="文字方塊 6">
            <a:extLst>
              <a:ext uri="{FF2B5EF4-FFF2-40B4-BE49-F238E27FC236}">
                <a16:creationId xmlns:a16="http://schemas.microsoft.com/office/drawing/2014/main" id="{5439F5A8-1E78-4F99-B892-57DF68E3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193925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不同型別的資料相加發生錯誤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DBE065D-A792-4D71-907D-BDF778E7A5EA}"/>
              </a:ext>
            </a:extLst>
          </p:cNvPr>
          <p:cNvCxnSpPr>
            <a:cxnSpLocks/>
          </p:cNvCxnSpPr>
          <p:nvPr/>
        </p:nvCxnSpPr>
        <p:spPr>
          <a:xfrm>
            <a:off x="4008438" y="2397125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6299393A-02C5-4268-9D35-628B4FA6926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>
            <a:extLst>
              <a:ext uri="{FF2B5EF4-FFF2-40B4-BE49-F238E27FC236}">
                <a16:creationId xmlns:a16="http://schemas.microsoft.com/office/drawing/2014/main" id="{1E730F11-3DAB-4150-BBA3-EBF0B10C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型別轉換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3731" name="內容版面配置區 5">
            <a:extLst>
              <a:ext uri="{FF2B5EF4-FFF2-40B4-BE49-F238E27FC236}">
                <a16:creationId xmlns:a16="http://schemas.microsoft.com/office/drawing/2014/main" id="{8938AA9C-0281-4AF4-8C92-EDF7C1CD98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兩個資料型別若要運算，可以使用型別轉換。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EE612F-7866-4154-BAC4-CC1DE7314011}"/>
              </a:ext>
            </a:extLst>
          </p:cNvPr>
          <p:cNvSpPr/>
          <p:nvPr/>
        </p:nvSpPr>
        <p:spPr>
          <a:xfrm>
            <a:off x="646113" y="1960563"/>
            <a:ext cx="10926762" cy="252571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str(111)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'111111'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111 + int("111")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</a:p>
        </p:txBody>
      </p:sp>
      <p:sp>
        <p:nvSpPr>
          <p:cNvPr id="73733" name="文字方塊 6">
            <a:extLst>
              <a:ext uri="{FF2B5EF4-FFF2-40B4-BE49-F238E27FC236}">
                <a16:creationId xmlns:a16="http://schemas.microsoft.com/office/drawing/2014/main" id="{06B9BD73-8791-4D78-A504-C24D46FA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018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str()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可轉換物件為字串型別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317F3A9-5269-4133-B36C-07D06631A9B8}"/>
              </a:ext>
            </a:extLst>
          </p:cNvPr>
          <p:cNvCxnSpPr>
            <a:cxnSpLocks/>
          </p:cNvCxnSpPr>
          <p:nvPr/>
        </p:nvCxnSpPr>
        <p:spPr>
          <a:xfrm>
            <a:off x="5103813" y="24050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6" name="文字方塊 6">
            <a:extLst>
              <a:ext uri="{FF2B5EF4-FFF2-40B4-BE49-F238E27FC236}">
                <a16:creationId xmlns:a16="http://schemas.microsoft.com/office/drawing/2014/main" id="{66A61E08-656D-45EE-AB0D-313A53C3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32686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int()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可轉換物件為整數型別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E18F782-0D14-4D8D-B0E0-66ABD37E9CC3}"/>
              </a:ext>
            </a:extLst>
          </p:cNvPr>
          <p:cNvCxnSpPr>
            <a:cxnSpLocks/>
          </p:cNvCxnSpPr>
          <p:nvPr/>
        </p:nvCxnSpPr>
        <p:spPr>
          <a:xfrm>
            <a:off x="5092700" y="3471863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65F34ADC-C8C8-4822-AFE9-B04033FC60A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A6E0D02F-6015-4EF5-9149-2A7CB83B0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整數</a:t>
            </a:r>
            <a:r>
              <a:rPr>
                <a:solidFill>
                  <a:srgbClr val="7F7F7F"/>
                </a:solidFill>
                <a:latin typeface="Arial" panose="020B0604020202020204" pitchFamily="34" charset="0"/>
              </a:rPr>
              <a:t>與</a:t>
            </a:r>
            <a:r>
              <a:rPr>
                <a:solidFill>
                  <a:srgbClr val="7F7F7F"/>
                </a:solidFill>
              </a:rPr>
              <a:t>浮點數</a:t>
            </a:r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F58B2D2B-97D6-4F49-8B4C-56EBA01BB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029950" cy="1949450"/>
          </a:xfrm>
        </p:spPr>
        <p:txBody>
          <a:bodyPr/>
          <a:lstStyle/>
          <a:p>
            <a:pPr eaLnBrk="1" hangingPunct="1"/>
            <a:r>
              <a:rPr lang="zh-TW" altLang="en-US"/>
              <a:t>整數</a:t>
            </a:r>
            <a:r>
              <a:rPr lang="zh-TW" altLang="en-US">
                <a:latin typeface="Arial" panose="020B0604020202020204" pitchFamily="34" charset="0"/>
              </a:rPr>
              <a:t>與</a:t>
            </a:r>
            <a:r>
              <a:rPr lang="zh-TW" altLang="en-US"/>
              <a:t>浮點數的數學運算</a:t>
            </a:r>
            <a:endParaRPr lang="en-US" altLang="zh-TW"/>
          </a:p>
          <a:p>
            <a:pPr lvl="1" eaLnBrk="1" hangingPunct="1"/>
            <a:r>
              <a:rPr lang="en-US" altLang="zh-TW"/>
              <a:t>+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加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-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減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乘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取商，整數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%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取餘數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**</a:t>
            </a:r>
            <a:r>
              <a:rPr lang="en-US" altLang="zh-TW">
                <a:ea typeface="新細明體" panose="02020500000000000000" pitchFamily="18" charset="-120"/>
              </a:rPr>
              <a:t> </a:t>
            </a:r>
            <a:r>
              <a:rPr lang="en-US" altLang="zh-TW">
                <a:latin typeface="Noto Sans CJK TC Regular" panose="020B0500000000000000" pitchFamily="34" charset="-120"/>
              </a:rPr>
              <a:t>(</a:t>
            </a:r>
            <a:r>
              <a:rPr lang="zh-TW" altLang="en-US">
                <a:latin typeface="Noto Sans CJK TC Regular" panose="020B0500000000000000" pitchFamily="34" charset="-120"/>
              </a:rPr>
              <a:t>指數</a:t>
            </a:r>
            <a:r>
              <a:rPr lang="en-US" altLang="zh-TW">
                <a:latin typeface="Noto Sans CJK TC Regular" panose="020B0500000000000000" pitchFamily="34" charset="-120"/>
              </a:rPr>
              <a:t>)</a:t>
            </a:r>
            <a:r>
              <a:rPr lang="zh-TW" altLang="en-US">
                <a:latin typeface="Noto Sans CJK TC Regular" panose="020B0500000000000000" pitchFamily="34" charset="-120"/>
              </a:rPr>
              <a:t>。 </a:t>
            </a:r>
            <a:endParaRPr lang="en-US" altLang="zh-TW"/>
          </a:p>
          <a:p>
            <a:pPr lvl="1" eaLnBrk="1" hangingPunct="1"/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允許整數與浮點數直接運算，執行下列程式</a:t>
            </a:r>
            <a:r>
              <a:rPr lang="zh-TW" altLang="en-US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/>
          </a:p>
        </p:txBody>
      </p:sp>
      <p:sp>
        <p:nvSpPr>
          <p:cNvPr id="74756" name="內容版面配置區 2">
            <a:extLst>
              <a:ext uri="{FF2B5EF4-FFF2-40B4-BE49-F238E27FC236}">
                <a16:creationId xmlns:a16="http://schemas.microsoft.com/office/drawing/2014/main" id="{387FA61A-33E9-426B-93B9-91C92906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0972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加法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(+)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153621-DCEF-44B4-903C-01EB19BBBE2A}"/>
              </a:ext>
            </a:extLst>
          </p:cNvPr>
          <p:cNvSpPr/>
          <p:nvPr/>
        </p:nvSpPr>
        <p:spPr>
          <a:xfrm>
            <a:off x="806450" y="36210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10 + 5.5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15.5</a:t>
            </a:r>
          </a:p>
        </p:txBody>
      </p:sp>
      <p:sp>
        <p:nvSpPr>
          <p:cNvPr id="74758" name="內容版面配置區 2">
            <a:extLst>
              <a:ext uri="{FF2B5EF4-FFF2-40B4-BE49-F238E27FC236}">
                <a16:creationId xmlns:a16="http://schemas.microsoft.com/office/drawing/2014/main" id="{6CDA69BE-891D-47D2-9B45-A90AF5535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9260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減法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(-)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C6D026-C40C-45E0-9365-7FFADB2B2D84}"/>
              </a:ext>
            </a:extLst>
          </p:cNvPr>
          <p:cNvSpPr/>
          <p:nvPr/>
        </p:nvSpPr>
        <p:spPr>
          <a:xfrm>
            <a:off x="806450" y="54498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10 - 5.5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4.5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4FEFAD-AA91-42C1-8D25-D536E0E8FBA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DF0FA1-45C5-4DD6-8CBA-E82B90A0375B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內容版面配置區 2">
            <a:extLst>
              <a:ext uri="{FF2B5EF4-FFF2-40B4-BE49-F238E27FC236}">
                <a16:creationId xmlns:a16="http://schemas.microsoft.com/office/drawing/2014/main" id="{50E8D685-8B2B-462B-847C-C7276B2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55588"/>
            <a:ext cx="10645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乘法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(*)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5779" name="內容版面配置區 2">
            <a:extLst>
              <a:ext uri="{FF2B5EF4-FFF2-40B4-BE49-F238E27FC236}">
                <a16:creationId xmlns:a16="http://schemas.microsoft.com/office/drawing/2014/main" id="{EBA69F30-A044-4BE0-B95A-291A63D7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44316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除法取商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6B102A-ABDE-4991-A70B-17B6BA388E9A}"/>
              </a:ext>
            </a:extLst>
          </p:cNvPr>
          <p:cNvSpPr/>
          <p:nvPr/>
        </p:nvSpPr>
        <p:spPr>
          <a:xfrm>
            <a:off x="806450" y="990600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*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55.0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BB5FA2-DD69-4BD1-B0A2-4729A6B11701}"/>
              </a:ext>
            </a:extLst>
          </p:cNvPr>
          <p:cNvSpPr/>
          <p:nvPr/>
        </p:nvSpPr>
        <p:spPr>
          <a:xfrm>
            <a:off x="806450" y="3121025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1.8181818181818181</a:t>
            </a:r>
          </a:p>
        </p:txBody>
      </p:sp>
      <p:sp>
        <p:nvSpPr>
          <p:cNvPr id="75782" name="內容版面配置區 2">
            <a:extLst>
              <a:ext uri="{FF2B5EF4-FFF2-40B4-BE49-F238E27FC236}">
                <a16:creationId xmlns:a16="http://schemas.microsoft.com/office/drawing/2014/main" id="{6856E922-C9EB-4B54-901E-FDA42845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606925"/>
            <a:ext cx="106457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除法取整數商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(//)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434443-5C03-4837-9537-461415C036C7}"/>
              </a:ext>
            </a:extLst>
          </p:cNvPr>
          <p:cNvSpPr/>
          <p:nvPr/>
        </p:nvSpPr>
        <p:spPr>
          <a:xfrm>
            <a:off x="806450" y="53371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//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1.0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8CE4C8-860F-4154-B5E4-005B7DD047C6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內容版面配置區 2">
            <a:extLst>
              <a:ext uri="{FF2B5EF4-FFF2-40B4-BE49-F238E27FC236}">
                <a16:creationId xmlns:a16="http://schemas.microsoft.com/office/drawing/2014/main" id="{EB89E380-695C-4BC2-9AE9-EEF16A78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765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取餘數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(%)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10EEFC-F97D-46FB-A6B1-99873013DEA1}"/>
              </a:ext>
            </a:extLst>
          </p:cNvPr>
          <p:cNvSpPr/>
          <p:nvPr/>
        </p:nvSpPr>
        <p:spPr>
          <a:xfrm>
            <a:off x="806450" y="9810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10 %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4.5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858E6F5-1B90-4F5E-A28B-055403A65807}"/>
              </a:ext>
            </a:extLst>
          </p:cNvPr>
          <p:cNvGraphicFramePr>
            <a:graphicFrameLocks noGrp="1"/>
          </p:cNvGraphicFramePr>
          <p:nvPr/>
        </p:nvGraphicFramePr>
        <p:xfrm>
          <a:off x="806450" y="5110163"/>
          <a:ext cx="1054735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TIP</a:t>
                      </a:r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整數與浮點數做運算，結果一定為浮點數。</a:t>
                      </a:r>
                      <a:endParaRPr lang="en-US" altLang="zh-TW" sz="28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只有整數與整數做除法，結果為浮點數。</a:t>
                      </a: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4" marR="91434" marT="45734" marB="45734"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814" name="內容版面配置區 2">
            <a:extLst>
              <a:ext uri="{FF2B5EF4-FFF2-40B4-BE49-F238E27FC236}">
                <a16:creationId xmlns:a16="http://schemas.microsoft.com/office/drawing/2014/main" id="{BDA569AA-115D-4F29-95B6-85A33900C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5110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指數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(**)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8C719B-FAB4-497B-8902-011A89CB5455}"/>
              </a:ext>
            </a:extLst>
          </p:cNvPr>
          <p:cNvSpPr/>
          <p:nvPr/>
        </p:nvSpPr>
        <p:spPr>
          <a:xfrm>
            <a:off x="806450" y="318452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4 ** 0.5, 8 ** (1/3)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(2.0, 2.0)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DB88CCC-81B2-4533-8E23-240A3F03C835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674635-0A2F-4195-9C63-3D82E967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常用的變數運算</a:t>
            </a:r>
          </a:p>
        </p:txBody>
      </p:sp>
      <p:sp>
        <p:nvSpPr>
          <p:cNvPr id="77827" name="內容版面配置區 2">
            <a:extLst>
              <a:ext uri="{FF2B5EF4-FFF2-40B4-BE49-F238E27FC236}">
                <a16:creationId xmlns:a16="http://schemas.microsoft.com/office/drawing/2014/main" id="{6EE23BE5-4549-4F17-9E85-22F129EAEF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/>
            <a:r>
              <a:rPr lang="zh-TW" altLang="en-US"/>
              <a:t>把整數加上特定的值：</a:t>
            </a:r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ts val="3600"/>
              </a:spcBef>
            </a:pPr>
            <a:r>
              <a:rPr lang="zh-TW" altLang="en-US"/>
              <a:t>常用的簡式：</a:t>
            </a:r>
          </a:p>
          <a:p>
            <a:pPr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5D06C8-010F-4312-A85F-A91012C708CD}"/>
              </a:ext>
            </a:extLst>
          </p:cNvPr>
          <p:cNvSpPr/>
          <p:nvPr/>
        </p:nvSpPr>
        <p:spPr>
          <a:xfrm>
            <a:off x="806450" y="1809750"/>
            <a:ext cx="10547350" cy="2089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 =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 = x + 1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x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D083DA3F-7A4C-457E-B1CA-512EE1D42B44}"/>
              </a:ext>
            </a:extLst>
          </p:cNvPr>
          <p:cNvGraphicFramePr>
            <a:graphicFrameLocks noGrp="1"/>
          </p:cNvGraphicFramePr>
          <p:nvPr/>
        </p:nvGraphicFramePr>
        <p:xfrm>
          <a:off x="935038" y="4708525"/>
          <a:ext cx="45497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/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Arial" panose="020B0604020202020204" pitchFamily="34" charset="0"/>
                        </a:rPr>
                        <a:t>x += 2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+ 2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-=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–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*=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*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表格 7">
            <a:extLst>
              <a:ext uri="{FF2B5EF4-FFF2-40B4-BE49-F238E27FC236}">
                <a16:creationId xmlns:a16="http://schemas.microsoft.com/office/drawing/2014/main" id="{10AD222F-B231-43EE-AAE0-9ADDE097806C}"/>
              </a:ext>
            </a:extLst>
          </p:cNvPr>
          <p:cNvGraphicFramePr>
            <a:graphicFrameLocks noGrp="1"/>
          </p:cNvGraphicFramePr>
          <p:nvPr/>
        </p:nvGraphicFramePr>
        <p:xfrm>
          <a:off x="6199188" y="4702175"/>
          <a:ext cx="4846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%=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350C94EE-6423-4DFA-83EA-D06A5F3DFB85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ex1-6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>
            <a:extLst>
              <a:ext uri="{FF2B5EF4-FFF2-40B4-BE49-F238E27FC236}">
                <a16:creationId xmlns:a16="http://schemas.microsoft.com/office/drawing/2014/main" id="{A2620B27-57F1-456C-B8F7-FDB67DCDE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變數</a:t>
            </a:r>
          </a:p>
        </p:txBody>
      </p:sp>
      <p:sp>
        <p:nvSpPr>
          <p:cNvPr id="78851" name="內容版面配置區 5">
            <a:extLst>
              <a:ext uri="{FF2B5EF4-FFF2-40B4-BE49-F238E27FC236}">
                <a16:creationId xmlns:a16="http://schemas.microsoft.com/office/drawing/2014/main" id="{034365DC-033B-48E8-8680-2356D7CD10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10648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</a:rPr>
              <a:t>變數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(variable)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/>
              <a:t>就像是掛在物件的名牌，幫物件取名之後，讓我們方便識別物件與操作，其語法為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7ECF36-CD95-4503-A752-1BC90ED5C27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853" name="內容版面配置區 2">
            <a:extLst>
              <a:ext uri="{FF2B5EF4-FFF2-40B4-BE49-F238E27FC236}">
                <a16:creationId xmlns:a16="http://schemas.microsoft.com/office/drawing/2014/main" id="{F64E3993-A956-402B-BC89-7BCE063D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316288"/>
            <a:ext cx="113712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例如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：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5095D7-8B0C-458D-8BB1-F2FBF5985126}"/>
              </a:ext>
            </a:extLst>
          </p:cNvPr>
          <p:cNvSpPr/>
          <p:nvPr/>
        </p:nvSpPr>
        <p:spPr>
          <a:xfrm>
            <a:off x="806450" y="2349500"/>
            <a:ext cx="10547350" cy="792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變數名稱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=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物件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D83E50-411C-48F5-9419-CCFFDE8B1989}"/>
              </a:ext>
            </a:extLst>
          </p:cNvPr>
          <p:cNvSpPr/>
          <p:nvPr/>
        </p:nvSpPr>
        <p:spPr>
          <a:xfrm>
            <a:off x="646113" y="4030663"/>
            <a:ext cx="10926762" cy="259238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= 123456789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n2 = 987654321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n1 + n2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1111111110</a:t>
            </a:r>
          </a:p>
        </p:txBody>
      </p:sp>
      <p:sp>
        <p:nvSpPr>
          <p:cNvPr id="78856" name="文字方塊 7">
            <a:extLst>
              <a:ext uri="{FF2B5EF4-FFF2-40B4-BE49-F238E27FC236}">
                <a16:creationId xmlns:a16="http://schemas.microsoft.com/office/drawing/2014/main" id="{A4A34A49-AC5F-4005-AE5D-7CB1D0B2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230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123456789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n1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8DDC496-9C92-467A-B5E6-67C171C7F019}"/>
              </a:ext>
            </a:extLst>
          </p:cNvPr>
          <p:cNvCxnSpPr>
            <a:cxnSpLocks/>
          </p:cNvCxnSpPr>
          <p:nvPr/>
        </p:nvCxnSpPr>
        <p:spPr>
          <a:xfrm>
            <a:off x="4579938" y="4460875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文字方塊 14">
            <a:extLst>
              <a:ext uri="{FF2B5EF4-FFF2-40B4-BE49-F238E27FC236}">
                <a16:creationId xmlns:a16="http://schemas.microsoft.com/office/drawing/2014/main" id="{2639CDE7-4358-43C1-8EA3-41D2F662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818063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將整數物件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987654321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指派給變數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n2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9FFA51C-EC27-471B-8C51-398E378618C3}"/>
              </a:ext>
            </a:extLst>
          </p:cNvPr>
          <p:cNvCxnSpPr>
            <a:cxnSpLocks/>
          </p:cNvCxnSpPr>
          <p:nvPr/>
        </p:nvCxnSpPr>
        <p:spPr>
          <a:xfrm>
            <a:off x="4579938" y="5049838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57EC83A-4E0C-4511-A862-E7614BCE636E}"/>
              </a:ext>
            </a:extLst>
          </p:cNvPr>
          <p:cNvCxnSpPr>
            <a:cxnSpLocks/>
            <a:endCxn id="78861" idx="1"/>
          </p:cNvCxnSpPr>
          <p:nvPr/>
        </p:nvCxnSpPr>
        <p:spPr>
          <a:xfrm flipV="1">
            <a:off x="3171825" y="5605463"/>
            <a:ext cx="21129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1" name="文字方塊 13">
            <a:extLst>
              <a:ext uri="{FF2B5EF4-FFF2-40B4-BE49-F238E27FC236}">
                <a16:creationId xmlns:a16="http://schemas.microsoft.com/office/drawing/2014/main" id="{A5D32EC6-E5A8-431D-BC0C-4FAA7423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5373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實際上是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123456789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+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987654321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Light" panose="020B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A985C81-39BE-4521-9FEA-5026BCD5AAFB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ex1-7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6336CCA-062D-4DFB-A388-1971120CB57C}"/>
              </a:ext>
            </a:extLst>
          </p:cNvPr>
          <p:cNvSpPr/>
          <p:nvPr/>
        </p:nvSpPr>
        <p:spPr>
          <a:xfrm>
            <a:off x="1816100" y="1795463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Application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EAA1A0-E7DC-4BB9-A933-049C15175087}"/>
              </a:ext>
            </a:extLst>
          </p:cNvPr>
          <p:cNvSpPr/>
          <p:nvPr/>
        </p:nvSpPr>
        <p:spPr>
          <a:xfrm>
            <a:off x="3735388" y="974725"/>
            <a:ext cx="1260475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Web 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D40B81-7B07-4B9A-95B7-00E2F0F007FB}"/>
              </a:ext>
            </a:extLst>
          </p:cNvPr>
          <p:cNvSpPr/>
          <p:nvPr/>
        </p:nvSpPr>
        <p:spPr>
          <a:xfrm>
            <a:off x="3735388" y="4376738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Mobile APP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5897C-8743-49F7-813C-D49AA38B65C8}"/>
              </a:ext>
            </a:extLst>
          </p:cNvPr>
          <p:cNvSpPr/>
          <p:nvPr/>
        </p:nvSpPr>
        <p:spPr>
          <a:xfrm>
            <a:off x="3735388" y="5992813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PC APP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3C4326F-A89B-4BA9-81BC-C8880F6A3B50}"/>
              </a:ext>
            </a:extLst>
          </p:cNvPr>
          <p:cNvSpPr/>
          <p:nvPr/>
        </p:nvSpPr>
        <p:spPr>
          <a:xfrm>
            <a:off x="1793875" y="2903538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OS</a:t>
            </a: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|</a:t>
            </a: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Driver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40521B-7777-48CD-9792-D74CFFA5F278}"/>
              </a:ext>
            </a:extLst>
          </p:cNvPr>
          <p:cNvSpPr/>
          <p:nvPr/>
        </p:nvSpPr>
        <p:spPr>
          <a:xfrm>
            <a:off x="1793875" y="4156075"/>
            <a:ext cx="1296988" cy="3603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Firmware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541ED1D-D012-41A6-943C-048F37EC8CBD}"/>
              </a:ext>
            </a:extLst>
          </p:cNvPr>
          <p:cNvSpPr/>
          <p:nvPr/>
        </p:nvSpPr>
        <p:spPr>
          <a:xfrm>
            <a:off x="1793875" y="4910138"/>
            <a:ext cx="1296988" cy="3603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Hardware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D8174-A720-49DC-A0A4-95B5F32ED662}"/>
              </a:ext>
            </a:extLst>
          </p:cNvPr>
          <p:cNvSpPr/>
          <p:nvPr/>
        </p:nvSpPr>
        <p:spPr>
          <a:xfrm>
            <a:off x="231775" y="4156075"/>
            <a:ext cx="1223963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韌體工程師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0562692-9AB1-49F4-903C-ECD968FFFFE7}"/>
              </a:ext>
            </a:extLst>
          </p:cNvPr>
          <p:cNvSpPr/>
          <p:nvPr/>
        </p:nvSpPr>
        <p:spPr>
          <a:xfrm>
            <a:off x="231775" y="4910138"/>
            <a:ext cx="1223963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硬體工程師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B34269B-CBE7-46DB-8FED-5998246CB4CE}"/>
              </a:ext>
            </a:extLst>
          </p:cNvPr>
          <p:cNvSpPr/>
          <p:nvPr/>
        </p:nvSpPr>
        <p:spPr>
          <a:xfrm>
            <a:off x="147638" y="5438775"/>
            <a:ext cx="3338512" cy="102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硬體平台：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X86/ARM/MIPS/DSP/GPU/FPGA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硬體描述語言：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VHDL/VerilogHDL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設計工具：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EDA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AD5188-F8C9-4014-85D2-85A530C89651}"/>
              </a:ext>
            </a:extLst>
          </p:cNvPr>
          <p:cNvSpPr/>
          <p:nvPr/>
        </p:nvSpPr>
        <p:spPr>
          <a:xfrm>
            <a:off x="5383213" y="5689600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852106C-5916-4F62-8DD1-77D734A5B777}"/>
              </a:ext>
            </a:extLst>
          </p:cNvPr>
          <p:cNvSpPr/>
          <p:nvPr/>
        </p:nvSpPr>
        <p:spPr>
          <a:xfrm>
            <a:off x="6805613" y="5689600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1A182F5-2043-4F0D-8C19-B218CD84631C}"/>
              </a:ext>
            </a:extLst>
          </p:cNvPr>
          <p:cNvSpPr/>
          <p:nvPr/>
        </p:nvSpPr>
        <p:spPr>
          <a:xfrm>
            <a:off x="8620125" y="5689600"/>
            <a:ext cx="2273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MFC/QT, C/C++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BEFEF6-A78B-4FB9-A917-79C480EE3BAE}"/>
              </a:ext>
            </a:extLst>
          </p:cNvPr>
          <p:cNvSpPr/>
          <p:nvPr/>
        </p:nvSpPr>
        <p:spPr>
          <a:xfrm>
            <a:off x="5383213" y="6297613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Linux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4964581-A49D-4D64-9705-233D0A74CBDF}"/>
              </a:ext>
            </a:extLst>
          </p:cNvPr>
          <p:cNvSpPr/>
          <p:nvPr/>
        </p:nvSpPr>
        <p:spPr>
          <a:xfrm>
            <a:off x="6805613" y="6297613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Linux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E408BF6-0353-40BD-8506-A2B237B02F6A}"/>
              </a:ext>
            </a:extLst>
          </p:cNvPr>
          <p:cNvSpPr/>
          <p:nvPr/>
        </p:nvSpPr>
        <p:spPr>
          <a:xfrm>
            <a:off x="8620125" y="6297613"/>
            <a:ext cx="1609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QT, C/C++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618" name="文字方塊 74">
            <a:extLst>
              <a:ext uri="{FF2B5EF4-FFF2-40B4-BE49-F238E27FC236}">
                <a16:creationId xmlns:a16="http://schemas.microsoft.com/office/drawing/2014/main" id="{ED2DD3DF-B5BF-4D73-ABBE-73669436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527550"/>
            <a:ext cx="898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619" name="文字方塊 78">
            <a:extLst>
              <a:ext uri="{FF2B5EF4-FFF2-40B4-BE49-F238E27FC236}">
                <a16:creationId xmlns:a16="http://schemas.microsoft.com/office/drawing/2014/main" id="{8BAB3CDC-8B44-4227-AA38-2927CD49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36703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硬體介面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B043EC-C366-4CAC-A3BE-F19E40432F14}"/>
              </a:ext>
            </a:extLst>
          </p:cNvPr>
          <p:cNvSpPr/>
          <p:nvPr/>
        </p:nvSpPr>
        <p:spPr>
          <a:xfrm>
            <a:off x="5383213" y="42799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4DD6338-C86B-4128-BB98-8C7D7DDEA085}"/>
              </a:ext>
            </a:extLst>
          </p:cNvPr>
          <p:cNvSpPr/>
          <p:nvPr/>
        </p:nvSpPr>
        <p:spPr>
          <a:xfrm>
            <a:off x="6805613" y="42799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4EC5B1-BE61-4276-B4F4-219D459A55E5}"/>
              </a:ext>
            </a:extLst>
          </p:cNvPr>
          <p:cNvSpPr/>
          <p:nvPr/>
        </p:nvSpPr>
        <p:spPr>
          <a:xfrm>
            <a:off x="8620125" y="4279900"/>
            <a:ext cx="227330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 system, Java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C0966E-0FE1-4121-914D-C788CE553A8B}"/>
              </a:ext>
            </a:extLst>
          </p:cNvPr>
          <p:cNvSpPr/>
          <p:nvPr/>
        </p:nvSpPr>
        <p:spPr>
          <a:xfrm>
            <a:off x="5383213" y="3673475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23925B-BAFC-494D-BC2D-EFC8BC380BA2}"/>
              </a:ext>
            </a:extLst>
          </p:cNvPr>
          <p:cNvSpPr/>
          <p:nvPr/>
        </p:nvSpPr>
        <p:spPr>
          <a:xfrm>
            <a:off x="6805613" y="3673475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923313-173E-4A59-8757-B72584575CB9}"/>
              </a:ext>
            </a:extLst>
          </p:cNvPr>
          <p:cNvSpPr/>
          <p:nvPr/>
        </p:nvSpPr>
        <p:spPr>
          <a:xfrm>
            <a:off x="8620125" y="3673475"/>
            <a:ext cx="33401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 system, Objective-C/Swift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FD07D8-D064-479A-ABA8-81DA861827F4}"/>
              </a:ext>
            </a:extLst>
          </p:cNvPr>
          <p:cNvSpPr/>
          <p:nvPr/>
        </p:nvSpPr>
        <p:spPr>
          <a:xfrm>
            <a:off x="5383213" y="4887913"/>
            <a:ext cx="1079500" cy="554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Phone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0A9E398-BBAB-48FB-B885-F49398C4AA9A}"/>
              </a:ext>
            </a:extLst>
          </p:cNvPr>
          <p:cNvSpPr/>
          <p:nvPr/>
        </p:nvSpPr>
        <p:spPr>
          <a:xfrm>
            <a:off x="6805613" y="498475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WP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8FDEBF3-05B0-485C-ABAF-DC8D156E59E8}"/>
              </a:ext>
            </a:extLst>
          </p:cNvPr>
          <p:cNvSpPr/>
          <p:nvPr/>
        </p:nvSpPr>
        <p:spPr>
          <a:xfrm>
            <a:off x="8620125" y="4984750"/>
            <a:ext cx="28130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SDK, C#/C++/VB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C1F63C-CF7C-492B-8AAD-14715002E126}"/>
              </a:ext>
            </a:extLst>
          </p:cNvPr>
          <p:cNvSpPr/>
          <p:nvPr/>
        </p:nvSpPr>
        <p:spPr>
          <a:xfrm>
            <a:off x="5383213" y="1524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前端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A32D22-5087-40AD-9084-6EB54AB37949}"/>
              </a:ext>
            </a:extLst>
          </p:cNvPr>
          <p:cNvSpPr/>
          <p:nvPr/>
        </p:nvSpPr>
        <p:spPr>
          <a:xfrm>
            <a:off x="5383213" y="1795463"/>
            <a:ext cx="1079500" cy="3603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後端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0F54E9-AE2C-4E1A-903D-178F1B79F567}"/>
              </a:ext>
            </a:extLst>
          </p:cNvPr>
          <p:cNvSpPr/>
          <p:nvPr/>
        </p:nvSpPr>
        <p:spPr>
          <a:xfrm>
            <a:off x="6805613" y="1524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前端工程師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7518B9D-6CEC-4FEC-9B6C-9FB90434AEE5}"/>
              </a:ext>
            </a:extLst>
          </p:cNvPr>
          <p:cNvSpPr/>
          <p:nvPr/>
        </p:nvSpPr>
        <p:spPr>
          <a:xfrm>
            <a:off x="8620125" y="152400"/>
            <a:ext cx="25558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HTML/CSS/JavaScript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31CD72E-2922-4829-96CD-56B0E9253ED3}"/>
              </a:ext>
            </a:extLst>
          </p:cNvPr>
          <p:cNvSpPr/>
          <p:nvPr/>
        </p:nvSpPr>
        <p:spPr>
          <a:xfrm>
            <a:off x="6805613" y="83502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Java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5D91389-4CA4-4459-BC78-1E941889F1A8}"/>
              </a:ext>
            </a:extLst>
          </p:cNvPr>
          <p:cNvSpPr/>
          <p:nvPr/>
        </p:nvSpPr>
        <p:spPr>
          <a:xfrm>
            <a:off x="8620125" y="835025"/>
            <a:ext cx="36147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Java, JVM, Spring, Database (</a:t>
            </a: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資料庫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8D50B5-1AB3-47FE-9BA6-11FA1B90BDD9}"/>
              </a:ext>
            </a:extLst>
          </p:cNvPr>
          <p:cNvSpPr/>
          <p:nvPr/>
        </p:nvSpPr>
        <p:spPr>
          <a:xfrm>
            <a:off x="6805613" y="14478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PHP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6FC3C2F-D48E-4C58-A8FD-43DD4D5E2A5E}"/>
              </a:ext>
            </a:extLst>
          </p:cNvPr>
          <p:cNvSpPr/>
          <p:nvPr/>
        </p:nvSpPr>
        <p:spPr>
          <a:xfrm>
            <a:off x="8620125" y="1447800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PHP, Linux/Apache, Database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BE998DE-8199-49FB-82FD-F304F2CDD680}"/>
              </a:ext>
            </a:extLst>
          </p:cNvPr>
          <p:cNvSpPr/>
          <p:nvPr/>
        </p:nvSpPr>
        <p:spPr>
          <a:xfrm>
            <a:off x="6805613" y="206057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C#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4301833-EE88-4C54-B20F-F6D3478B62C7}"/>
              </a:ext>
            </a:extLst>
          </p:cNvPr>
          <p:cNvSpPr/>
          <p:nvPr/>
        </p:nvSpPr>
        <p:spPr>
          <a:xfrm>
            <a:off x="8620125" y="2060575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C#, ASP.net, Database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D1C1154-7C94-4A0C-A516-E319EE321436}"/>
              </a:ext>
            </a:extLst>
          </p:cNvPr>
          <p:cNvSpPr/>
          <p:nvPr/>
        </p:nvSpPr>
        <p:spPr>
          <a:xfrm>
            <a:off x="6805613" y="2674938"/>
            <a:ext cx="1795462" cy="646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Python, Ruby, Nodejs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5E98E55-C908-46A8-8302-251BEE5F5CAD}"/>
              </a:ext>
            </a:extLst>
          </p:cNvPr>
          <p:cNvSpPr/>
          <p:nvPr/>
        </p:nvSpPr>
        <p:spPr>
          <a:xfrm>
            <a:off x="8620125" y="2811463"/>
            <a:ext cx="30543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Python, Ruby, Nodejs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00F043D7-78E8-4458-8184-B9141624F5BB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3113088" y="1154113"/>
            <a:ext cx="622300" cy="822325"/>
          </a:xfrm>
          <a:prstGeom prst="bentConnector3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5F2380BC-CB87-4646-B990-6C7F9BACCB14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113088" y="1976438"/>
            <a:ext cx="622300" cy="25812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D1B7CEA-6946-41CA-BDCB-BAB50EC7251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113088" y="1976438"/>
            <a:ext cx="622300" cy="41973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15F72E1B-34FD-4E31-A170-E6DFC634D9C9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4995863" y="333375"/>
            <a:ext cx="387350" cy="82073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A7EE0BB9-88DB-416E-B767-DDD9EF69056B}"/>
              </a:ext>
            </a:extLst>
          </p:cNvPr>
          <p:cNvCxnSpPr>
            <a:cxnSpLocks/>
            <a:stCxn id="5" idx="3"/>
            <a:endCxn id="21" idx="1"/>
          </p:cNvCxnSpPr>
          <p:nvPr/>
        </p:nvCxnSpPr>
        <p:spPr>
          <a:xfrm>
            <a:off x="4995863" y="1154113"/>
            <a:ext cx="387350" cy="8223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1C93E725-7DA0-4B16-AB4A-73C4900B1AE3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4995863" y="3852863"/>
            <a:ext cx="387350" cy="7048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接點: 肘形 132">
            <a:extLst>
              <a:ext uri="{FF2B5EF4-FFF2-40B4-BE49-F238E27FC236}">
                <a16:creationId xmlns:a16="http://schemas.microsoft.com/office/drawing/2014/main" id="{0F5AED76-A427-4BDB-97FB-20DA4C0EB93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>
            <a:off x="4995863" y="4557713"/>
            <a:ext cx="387350" cy="6064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955BC361-6D52-4FCF-B9D1-5DE7798BEE10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4995863" y="6173788"/>
            <a:ext cx="387350" cy="30321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81CD632A-3F9D-4DB5-884B-59BFF20BB48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995863" y="5868988"/>
            <a:ext cx="387350" cy="30480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D2E1F022-FF51-4E78-84B9-B77A5AC83E9E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462713" y="1014413"/>
            <a:ext cx="342900" cy="9620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A587ACF4-615D-4431-80C5-5C18E7FC7F6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6462713" y="1976438"/>
            <a:ext cx="342900" cy="102076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線單箭頭接點 2065">
            <a:extLst>
              <a:ext uri="{FF2B5EF4-FFF2-40B4-BE49-F238E27FC236}">
                <a16:creationId xmlns:a16="http://schemas.microsoft.com/office/drawing/2014/main" id="{3682C8F5-B129-4D18-B257-57A0818B98D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6462713" y="3333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AF9A48C4-9F4E-449D-B0C0-8315E7B4FDA9}"/>
              </a:ext>
            </a:extLst>
          </p:cNvPr>
          <p:cNvCxnSpPr>
            <a:cxnSpLocks/>
            <a:stCxn id="15" idx="3"/>
            <a:endCxn id="49" idx="1"/>
          </p:cNvCxnSpPr>
          <p:nvPr/>
        </p:nvCxnSpPr>
        <p:spPr>
          <a:xfrm>
            <a:off x="6462713" y="3852863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D04C4B20-B671-40CC-A77D-29E5930DDC00}"/>
              </a:ext>
            </a:extLst>
          </p:cNvPr>
          <p:cNvCxnSpPr>
            <a:cxnSpLocks/>
            <a:stCxn id="17" idx="3"/>
            <a:endCxn id="51" idx="1"/>
          </p:cNvCxnSpPr>
          <p:nvPr/>
        </p:nvCxnSpPr>
        <p:spPr>
          <a:xfrm>
            <a:off x="6462713" y="44608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EAD1A91C-815C-41AC-A366-16D829DC8ABA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462713" y="516413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585147E5-B84B-4E20-B424-5AFABB941557}"/>
              </a:ext>
            </a:extLst>
          </p:cNvPr>
          <p:cNvCxnSpPr>
            <a:cxnSpLocks/>
            <a:stCxn id="11" idx="3"/>
            <a:endCxn id="41" idx="1"/>
          </p:cNvCxnSpPr>
          <p:nvPr/>
        </p:nvCxnSpPr>
        <p:spPr>
          <a:xfrm>
            <a:off x="6462713" y="586898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D4D4D907-2F32-47A9-9112-BD68FC834EC7}"/>
              </a:ext>
            </a:extLst>
          </p:cNvPr>
          <p:cNvCxnSpPr>
            <a:cxnSpLocks/>
            <a:stCxn id="13" idx="3"/>
            <a:endCxn id="43" idx="1"/>
          </p:cNvCxnSpPr>
          <p:nvPr/>
        </p:nvCxnSpPr>
        <p:spPr>
          <a:xfrm>
            <a:off x="6462713" y="6477000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2A447E58-BB6D-427D-A096-909FBCDFC59D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flipH="1">
            <a:off x="1455738" y="4337050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CB0A0228-37F8-4BA5-8052-794403CD19B7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1455738" y="5091113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5" name="矩形 2104">
            <a:extLst>
              <a:ext uri="{FF2B5EF4-FFF2-40B4-BE49-F238E27FC236}">
                <a16:creationId xmlns:a16="http://schemas.microsoft.com/office/drawing/2014/main" id="{4320D364-E418-4F2E-BEFA-1E1770928BA5}"/>
              </a:ext>
            </a:extLst>
          </p:cNvPr>
          <p:cNvSpPr/>
          <p:nvPr/>
        </p:nvSpPr>
        <p:spPr>
          <a:xfrm>
            <a:off x="147638" y="4076700"/>
            <a:ext cx="3200400" cy="24003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661" name="文字方塊 2105">
            <a:extLst>
              <a:ext uri="{FF2B5EF4-FFF2-40B4-BE49-F238E27FC236}">
                <a16:creationId xmlns:a16="http://schemas.microsoft.com/office/drawing/2014/main" id="{00C94C31-28E3-447F-AFEB-E7B87F4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64865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除此外，都是軟體工程師</a:t>
            </a:r>
          </a:p>
        </p:txBody>
      </p:sp>
      <p:sp>
        <p:nvSpPr>
          <p:cNvPr id="25662" name="文字方塊 203">
            <a:extLst>
              <a:ext uri="{FF2B5EF4-FFF2-40B4-BE49-F238E27FC236}">
                <a16:creationId xmlns:a16="http://schemas.microsoft.com/office/drawing/2014/main" id="{6E844C38-2650-4D41-BB40-35EB90BE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519113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網路頁面設計</a:t>
            </a:r>
          </a:p>
        </p:txBody>
      </p:sp>
      <p:sp>
        <p:nvSpPr>
          <p:cNvPr id="25663" name="文字方塊 2107">
            <a:extLst>
              <a:ext uri="{FF2B5EF4-FFF2-40B4-BE49-F238E27FC236}">
                <a16:creationId xmlns:a16="http://schemas.microsoft.com/office/drawing/2014/main" id="{7827CFD9-FB9A-4917-8422-BF61FC7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2166938"/>
            <a:ext cx="13430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伺服器管理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資料庫架設管理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架網站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管理網站的數據資料</a:t>
            </a:r>
          </a:p>
        </p:txBody>
      </p:sp>
      <p:sp>
        <p:nvSpPr>
          <p:cNvPr id="25664" name="文字方塊 2110">
            <a:extLst>
              <a:ext uri="{FF2B5EF4-FFF2-40B4-BE49-F238E27FC236}">
                <a16:creationId xmlns:a16="http://schemas.microsoft.com/office/drawing/2014/main" id="{47325C11-CFF6-4069-B927-D6980627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268663"/>
            <a:ext cx="17351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作業系統程式設計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驅動程式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主晶片程式設計</a:t>
            </a:r>
          </a:p>
        </p:txBody>
      </p:sp>
      <p:sp>
        <p:nvSpPr>
          <p:cNvPr id="25665" name="文字方塊 127">
            <a:extLst>
              <a:ext uri="{FF2B5EF4-FFF2-40B4-BE49-F238E27FC236}">
                <a16:creationId xmlns:a16="http://schemas.microsoft.com/office/drawing/2014/main" id="{CB6238C1-0DD2-46E2-8ECE-2D00401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4527550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控制晶片程式設計	</a:t>
            </a:r>
          </a:p>
        </p:txBody>
      </p:sp>
      <p:sp>
        <p:nvSpPr>
          <p:cNvPr id="25666" name="文字方塊 131">
            <a:extLst>
              <a:ext uri="{FF2B5EF4-FFF2-40B4-BE49-F238E27FC236}">
                <a16:creationId xmlns:a16="http://schemas.microsoft.com/office/drawing/2014/main" id="{650C99EA-BFC5-4719-9DB0-4913C99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5243513"/>
            <a:ext cx="12239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en-US" altLang="zh-TW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IC </a:t>
            </a: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設計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電路設計	</a:t>
            </a:r>
          </a:p>
        </p:txBody>
      </p:sp>
      <p:sp>
        <p:nvSpPr>
          <p:cNvPr id="25667" name="文字方塊 134">
            <a:extLst>
              <a:ext uri="{FF2B5EF4-FFF2-40B4-BE49-F238E27FC236}">
                <a16:creationId xmlns:a16="http://schemas.microsoft.com/office/drawing/2014/main" id="{EF61EADB-A3E3-47BB-937C-BB71FD95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14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科技業工程師</a:t>
            </a:r>
          </a:p>
        </p:txBody>
      </p:sp>
      <p:sp>
        <p:nvSpPr>
          <p:cNvPr id="25668" name="文字方塊 136">
            <a:extLst>
              <a:ext uri="{FF2B5EF4-FFF2-40B4-BE49-F238E27FC236}">
                <a16:creationId xmlns:a16="http://schemas.microsoft.com/office/drawing/2014/main" id="{4D3482AF-B213-48A4-85C0-93AEDC07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8826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主要分類</a:t>
            </a:r>
          </a:p>
        </p:txBody>
      </p:sp>
      <p:grpSp>
        <p:nvGrpSpPr>
          <p:cNvPr id="25669" name="群組 142">
            <a:extLst>
              <a:ext uri="{FF2B5EF4-FFF2-40B4-BE49-F238E27FC236}">
                <a16:creationId xmlns:a16="http://schemas.microsoft.com/office/drawing/2014/main" id="{FC3CDCD6-41F1-46B4-874C-24F5B19892AB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506663"/>
            <a:ext cx="1223963" cy="1152525"/>
            <a:chOff x="232113" y="2507426"/>
            <a:chExt cx="1224000" cy="1151834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7E5A420-74FA-47D6-89F3-265310FABD0D}"/>
                </a:ext>
              </a:extLst>
            </p:cNvPr>
            <p:cNvSpPr/>
            <p:nvPr/>
          </p:nvSpPr>
          <p:spPr>
            <a:xfrm>
              <a:off x="232113" y="3299113"/>
              <a:ext cx="1224000" cy="360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BSP</a:t>
              </a:r>
              <a:r>
                <a:rPr lang="zh-TW" altLang="en-US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 工程師</a:t>
              </a: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65F80BB-773C-4F79-B712-E659E172FE73}"/>
                </a:ext>
              </a:extLst>
            </p:cNvPr>
            <p:cNvSpPr/>
            <p:nvPr/>
          </p:nvSpPr>
          <p:spPr>
            <a:xfrm>
              <a:off x="232113" y="2507426"/>
              <a:ext cx="1224000" cy="3601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OS</a:t>
              </a:r>
              <a:r>
                <a:rPr lang="zh-TW" altLang="en-US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 工程師</a:t>
              </a:r>
            </a:p>
          </p:txBody>
        </p:sp>
      </p:grpSp>
      <p:sp>
        <p:nvSpPr>
          <p:cNvPr id="25670" name="文字方塊 139">
            <a:extLst>
              <a:ext uri="{FF2B5EF4-FFF2-40B4-BE49-F238E27FC236}">
                <a16:creationId xmlns:a16="http://schemas.microsoft.com/office/drawing/2014/main" id="{6E256FE9-AAE6-4075-A4C4-14A94E31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8702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231" name="接點: 肘形 230">
            <a:extLst>
              <a:ext uri="{FF2B5EF4-FFF2-40B4-BE49-F238E27FC236}">
                <a16:creationId xmlns:a16="http://schemas.microsoft.com/office/drawing/2014/main" id="{4BD27667-04FC-4320-8983-BE6E9A598BCF}"/>
              </a:ext>
            </a:extLst>
          </p:cNvPr>
          <p:cNvCxnSpPr>
            <a:cxnSpLocks/>
            <a:stCxn id="33" idx="1"/>
            <a:endCxn id="138" idx="3"/>
          </p:cNvCxnSpPr>
          <p:nvPr/>
        </p:nvCxnSpPr>
        <p:spPr>
          <a:xfrm rot="10800000">
            <a:off x="1455738" y="2687638"/>
            <a:ext cx="338137" cy="3952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接點: 肘形 233">
            <a:extLst>
              <a:ext uri="{FF2B5EF4-FFF2-40B4-BE49-F238E27FC236}">
                <a16:creationId xmlns:a16="http://schemas.microsoft.com/office/drawing/2014/main" id="{DEED3849-67A9-4F4F-9B1C-89A115BEE743}"/>
              </a:ext>
            </a:extLst>
          </p:cNvPr>
          <p:cNvCxnSpPr>
            <a:cxnSpLocks/>
            <a:stCxn id="33" idx="1"/>
            <a:endCxn id="77" idx="3"/>
          </p:cNvCxnSpPr>
          <p:nvPr/>
        </p:nvCxnSpPr>
        <p:spPr>
          <a:xfrm rot="10800000" flipV="1">
            <a:off x="1455738" y="3082925"/>
            <a:ext cx="338137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629B8BD4-D02F-4311-9337-51CCCFB035AC}"/>
              </a:ext>
            </a:extLst>
          </p:cNvPr>
          <p:cNvCxnSpPr>
            <a:cxnSpLocks/>
            <a:stCxn id="25661" idx="1"/>
          </p:cNvCxnSpPr>
          <p:nvPr/>
        </p:nvCxnSpPr>
        <p:spPr>
          <a:xfrm rot="10800000">
            <a:off x="655638" y="6497638"/>
            <a:ext cx="103187" cy="173037"/>
          </a:xfrm>
          <a:prstGeom prst="bentConnector2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74" name="文字方塊 152">
            <a:extLst>
              <a:ext uri="{FF2B5EF4-FFF2-40B4-BE49-F238E27FC236}">
                <a16:creationId xmlns:a16="http://schemas.microsoft.com/office/drawing/2014/main" id="{DA643969-4716-43B6-9544-1068D070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2168525"/>
            <a:ext cx="17351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電腦應用軟體 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手機平板 </a:t>
            </a:r>
            <a:r>
              <a:rPr lang="en-US" altLang="zh-TW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APP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遊戲軟體	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4EA0F01-02A3-44C8-B4B7-FEE165125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648290"/>
              </p:ext>
            </p:extLst>
          </p:nvPr>
        </p:nvGraphicFramePr>
        <p:xfrm>
          <a:off x="3809444" y="2374055"/>
          <a:ext cx="1061499" cy="1255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99">
                  <a:extLst>
                    <a:ext uri="{9D8B030D-6E8A-4147-A177-3AD203B41FA5}">
                      <a16:colId xmlns:a16="http://schemas.microsoft.com/office/drawing/2014/main" val="983539649"/>
                    </a:ext>
                  </a:extLst>
                </a:gridCol>
              </a:tblGrid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APP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633394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OS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632458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Driver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72349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HW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068222"/>
                  </a:ext>
                </a:extLst>
              </a:tr>
            </a:tbl>
          </a:graphicData>
        </a:graphic>
      </p:graphicFrame>
      <p:sp>
        <p:nvSpPr>
          <p:cNvPr id="78" name="文字方塊 2105">
            <a:extLst>
              <a:ext uri="{FF2B5EF4-FFF2-40B4-BE49-F238E27FC236}">
                <a16:creationId xmlns:a16="http://schemas.microsoft.com/office/drawing/2014/main" id="{E116C64B-AC09-4977-B627-979144047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788" y="2047660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電腦科技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CF011B42-CE48-4C72-B61D-D3BCD098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(1/2)</a:t>
            </a:r>
            <a:endParaRPr sz="2400"/>
          </a:p>
        </p:txBody>
      </p:sp>
      <p:sp>
        <p:nvSpPr>
          <p:cNvPr id="79875" name="內容版面配置區 2">
            <a:extLst>
              <a:ext uri="{FF2B5EF4-FFF2-40B4-BE49-F238E27FC236}">
                <a16:creationId xmlns:a16="http://schemas.microsoft.com/office/drawing/2014/main" id="{3FFE3AA3-81B5-44C7-8526-B9DA0639B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600075"/>
          </a:xfrm>
        </p:spPr>
        <p:txBody>
          <a:bodyPr/>
          <a:lstStyle/>
          <a:p>
            <a:pPr eaLnBrk="1" hangingPunct="1"/>
            <a:r>
              <a:rPr lang="zh-TW" altLang="en-US"/>
              <a:t>使用有意義的變數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(variable)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的名稱。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91BEBF-95F4-49F4-888F-9287F652F5D5}"/>
              </a:ext>
            </a:extLst>
          </p:cNvPr>
          <p:cNvSpPr/>
          <p:nvPr/>
        </p:nvSpPr>
        <p:spPr>
          <a:xfrm>
            <a:off x="806450" y="1974850"/>
            <a:ext cx="10547350" cy="1708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a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b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c = a * b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b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A1175C-2EB6-477B-928F-67AA45A1FEB4}"/>
              </a:ext>
            </a:extLst>
          </p:cNvPr>
          <p:cNvSpPr/>
          <p:nvPr/>
        </p:nvSpPr>
        <p:spPr>
          <a:xfrm>
            <a:off x="801688" y="4022725"/>
            <a:ext cx="10547350" cy="223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pi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radius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circle_area = pi * radius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radius</a:t>
            </a:r>
          </a:p>
        </p:txBody>
      </p:sp>
      <p:sp>
        <p:nvSpPr>
          <p:cNvPr id="6" name="甜甜圈 2">
            <a:extLst>
              <a:ext uri="{FF2B5EF4-FFF2-40B4-BE49-F238E27FC236}">
                <a16:creationId xmlns:a16="http://schemas.microsoft.com/office/drawing/2014/main" id="{10D6D77E-918D-432A-8831-C02265BF9ECD}"/>
              </a:ext>
            </a:extLst>
          </p:cNvPr>
          <p:cNvSpPr/>
          <p:nvPr/>
        </p:nvSpPr>
        <p:spPr>
          <a:xfrm>
            <a:off x="8670925" y="4749800"/>
            <a:ext cx="898525" cy="900113"/>
          </a:xfrm>
          <a:prstGeom prst="donut">
            <a:avLst>
              <a:gd name="adj" fmla="val 108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乘號 6">
            <a:extLst>
              <a:ext uri="{FF2B5EF4-FFF2-40B4-BE49-F238E27FC236}">
                <a16:creationId xmlns:a16="http://schemas.microsoft.com/office/drawing/2014/main" id="{0EDA5BE9-CDEF-4CF7-9E76-DE4278A8E0BA}"/>
              </a:ext>
            </a:extLst>
          </p:cNvPr>
          <p:cNvSpPr/>
          <p:nvPr/>
        </p:nvSpPr>
        <p:spPr>
          <a:xfrm>
            <a:off x="8580438" y="2289175"/>
            <a:ext cx="1079500" cy="1079500"/>
          </a:xfrm>
          <a:prstGeom prst="mathMultiply">
            <a:avLst>
              <a:gd name="adj1" fmla="val 12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8D308E-7225-4493-86E6-B711F76E90E7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ex1-8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A4C16933-C9C8-45FC-90E3-77DA6C72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(2/2)</a:t>
            </a:r>
            <a:endParaRPr/>
          </a:p>
        </p:txBody>
      </p:sp>
      <p:sp>
        <p:nvSpPr>
          <p:cNvPr id="9219" name="內容版面配置區 2">
            <a:extLst>
              <a:ext uri="{FF2B5EF4-FFF2-40B4-BE49-F238E27FC236}">
                <a16:creationId xmlns:a16="http://schemas.microsoft.com/office/drawing/2014/main" id="{423093AF-EB53-4B50-B707-4D7A48EE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將程式加上註解。</a:t>
            </a:r>
            <a:endParaRPr lang="en-US" altLang="zh-TW"/>
          </a:p>
          <a:p>
            <a:pPr lvl="1" eaLnBrk="1" hangingPunct="1">
              <a:defRPr/>
            </a:pPr>
            <a:r>
              <a:rPr lang="zh-TW" altLang="en-US"/>
              <a:t>註解可以幫助其他人了解這個程式。</a:t>
            </a:r>
            <a:endParaRPr lang="en-US" altLang="zh-TW"/>
          </a:p>
          <a:p>
            <a:pPr eaLnBrk="1" hangingPunct="1">
              <a:defRPr/>
            </a:pPr>
            <a:r>
              <a:rPr lang="zh-TW" altLang="en-US"/>
              <a:t>較佳的註解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en-US" altLang="zh-TW" sz="140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zh-TW" sz="8800"/>
          </a:p>
          <a:p>
            <a:pPr eaLnBrk="1" hangingPunct="1">
              <a:spcBef>
                <a:spcPts val="3600"/>
              </a:spcBef>
              <a:defRPr/>
            </a:pPr>
            <a:r>
              <a:rPr lang="zh-TW" altLang="en-US"/>
              <a:t>不好閱讀的註解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>
              <a:defRPr/>
            </a:pP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FE7E63-2D10-4C2A-A124-7D6D9CEF2572}"/>
              </a:ext>
            </a:extLst>
          </p:cNvPr>
          <p:cNvSpPr/>
          <p:nvPr/>
        </p:nvSpPr>
        <p:spPr>
          <a:xfrm>
            <a:off x="822325" y="2916238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：使用公式計算圓面積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C44099-AF01-4996-BF45-1E16AB7F755C}"/>
              </a:ext>
            </a:extLst>
          </p:cNvPr>
          <p:cNvSpPr/>
          <p:nvPr/>
        </p:nvSpPr>
        <p:spPr>
          <a:xfrm>
            <a:off x="806450" y="4551363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：將圓周率乘半徑乘半徑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>
            <a:extLst>
              <a:ext uri="{FF2B5EF4-FFF2-40B4-BE49-F238E27FC236}">
                <a16:creationId xmlns:a16="http://schemas.microsoft.com/office/drawing/2014/main" id="{5514707E-1000-499B-B727-89782B3DC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內建函式</a:t>
            </a:r>
          </a:p>
        </p:txBody>
      </p:sp>
      <p:sp>
        <p:nvSpPr>
          <p:cNvPr id="81923" name="內容版面配置區 5">
            <a:extLst>
              <a:ext uri="{FF2B5EF4-FFF2-40B4-BE49-F238E27FC236}">
                <a16:creationId xmlns:a16="http://schemas.microsoft.com/office/drawing/2014/main" id="{70C140A0-C57E-4D2B-A6D9-16EC9F2D06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87483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(function)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是一段預先寫好的程式，方便重複使用。而程式先將經常使用到的功能以函式的形式先寫好，稱為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hangingPunct="1"/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print()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是最常用的顯示函數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26BD3A-B799-42A4-A575-18F372C1E34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5555DB-F8E3-47F3-A193-0C79346A5006}"/>
              </a:ext>
            </a:extLst>
          </p:cNvPr>
          <p:cNvSpPr/>
          <p:nvPr/>
        </p:nvSpPr>
        <p:spPr>
          <a:xfrm>
            <a:off x="646113" y="2952750"/>
            <a:ext cx="10926762" cy="3749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print("abc".upper())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print(111 + 111)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222</a:t>
            </a:r>
          </a:p>
        </p:txBody>
      </p:sp>
      <p:sp>
        <p:nvSpPr>
          <p:cNvPr id="81926" name="文字方塊 6">
            <a:extLst>
              <a:ext uri="{FF2B5EF4-FFF2-40B4-BE49-F238E27FC236}">
                <a16:creationId xmlns:a16="http://schemas.microsoft.com/office/drawing/2014/main" id="{E5FF46E4-D048-4A63-9018-95697CAB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148013"/>
            <a:ext cx="213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31B5577-BD7E-4575-8ADA-8AE2CECAF8AC}"/>
              </a:ext>
            </a:extLst>
          </p:cNvPr>
          <p:cNvCxnSpPr>
            <a:cxnSpLocks/>
          </p:cNvCxnSpPr>
          <p:nvPr/>
        </p:nvCxnSpPr>
        <p:spPr>
          <a:xfrm>
            <a:off x="4114800" y="33782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8" name="文字方塊 8">
            <a:extLst>
              <a:ext uri="{FF2B5EF4-FFF2-40B4-BE49-F238E27FC236}">
                <a16:creationId xmlns:a16="http://schemas.microsoft.com/office/drawing/2014/main" id="{4A5CEC03-DC18-4D17-BD2F-1AB532D3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303713"/>
            <a:ext cx="4459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顯示字串物件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.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DBA7452-ABCD-415A-8620-A9F9B29DAF22}"/>
              </a:ext>
            </a:extLst>
          </p:cNvPr>
          <p:cNvCxnSpPr>
            <a:cxnSpLocks/>
          </p:cNvCxnSpPr>
          <p:nvPr/>
        </p:nvCxnSpPr>
        <p:spPr>
          <a:xfrm>
            <a:off x="5664200" y="45339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文字方塊 10">
            <a:extLst>
              <a:ext uri="{FF2B5EF4-FFF2-40B4-BE49-F238E27FC236}">
                <a16:creationId xmlns:a16="http://schemas.microsoft.com/office/drawing/2014/main" id="{283F3091-D595-425F-A471-06B61B06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457825"/>
            <a:ext cx="445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BBB402C-73AA-4BB5-A665-4769AE4CE8EC}"/>
              </a:ext>
            </a:extLst>
          </p:cNvPr>
          <p:cNvCxnSpPr>
            <a:cxnSpLocks/>
          </p:cNvCxnSpPr>
          <p:nvPr/>
        </p:nvCxnSpPr>
        <p:spPr>
          <a:xfrm>
            <a:off x="4868863" y="5689600"/>
            <a:ext cx="703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358C623A-8E4A-4A25-9A52-E8F9F27F02C1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ex1-9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>
            <a:extLst>
              <a:ext uri="{FF2B5EF4-FFF2-40B4-BE49-F238E27FC236}">
                <a16:creationId xmlns:a16="http://schemas.microsoft.com/office/drawing/2014/main" id="{8A23D682-3BE2-4A1D-B969-CC817868F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D735AA-239D-4BA1-A330-7A26F830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221773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>
                <a:latin typeface="Noto Sans CJK TC Regular" panose="020B0500000000000000" pitchFamily="34" charset="-120"/>
              </a:rPr>
              <a:t>內建函式不就越多越好？若內建函式無限制增加，會導致啟動速度越來越慢，執行時佔用的記憶體越來越多。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(module)</a:t>
            </a:r>
            <a:r>
              <a:rPr lang="zh-TW" altLang="en-US">
                <a:latin typeface="Noto Sans CJK TC Regular" panose="020B0500000000000000" pitchFamily="34" charset="-120"/>
              </a:rPr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匯入</a:t>
            </a:r>
            <a:r>
              <a:rPr lang="zh-TW" altLang="en-US">
                <a:latin typeface="Noto Sans CJK TC Regular" panose="020B0500000000000000" pitchFamily="34" charset="-120"/>
              </a:rPr>
              <a:t> </a:t>
            </a:r>
            <a:r>
              <a:rPr lang="en-US" altLang="zh-TW"/>
              <a:t>(import)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的方式啟用。預先寫好的稱為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zh-TW" altLang="en-US">
              <a:latin typeface="Noto Sans CJK TC Regular" panose="020B0500000000000000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12EC65-BD6E-4566-B9EB-714B8D2B371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DE9419-6292-4207-AC1A-280E387B42EB}"/>
              </a:ext>
            </a:extLst>
          </p:cNvPr>
          <p:cNvSpPr/>
          <p:nvPr/>
        </p:nvSpPr>
        <p:spPr>
          <a:xfrm>
            <a:off x="646113" y="3467100"/>
            <a:ext cx="10926762" cy="306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import time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time.sleep(3)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from time import sleep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&gt;&gt;&gt; sleep(5)</a:t>
            </a:r>
          </a:p>
        </p:txBody>
      </p:sp>
      <p:sp>
        <p:nvSpPr>
          <p:cNvPr id="82950" name="文字方塊 6">
            <a:extLst>
              <a:ext uri="{FF2B5EF4-FFF2-40B4-BE49-F238E27FC236}">
                <a16:creationId xmlns:a16="http://schemas.microsoft.com/office/drawing/2014/main" id="{936398A4-871A-45BB-A093-178BF3C6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3649663"/>
            <a:ext cx="3370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匯入時間相關的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CCE6B27-3A21-4B4D-B31F-60673305C86E}"/>
              </a:ext>
            </a:extLst>
          </p:cNvPr>
          <p:cNvCxnSpPr>
            <a:cxnSpLocks/>
          </p:cNvCxnSpPr>
          <p:nvPr/>
        </p:nvCxnSpPr>
        <p:spPr>
          <a:xfrm>
            <a:off x="4016375" y="38449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文字方塊 8">
            <a:extLst>
              <a:ext uri="{FF2B5EF4-FFF2-40B4-BE49-F238E27FC236}">
                <a16:creationId xmlns:a16="http://schemas.microsoft.com/office/drawing/2014/main" id="{4B51D5BF-6517-417B-861A-02963985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4221163"/>
            <a:ext cx="5716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模組的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3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840B86E-C350-445D-A842-EAB5DD09D412}"/>
              </a:ext>
            </a:extLst>
          </p:cNvPr>
          <p:cNvCxnSpPr>
            <a:cxnSpLocks/>
          </p:cNvCxnSpPr>
          <p:nvPr/>
        </p:nvCxnSpPr>
        <p:spPr>
          <a:xfrm>
            <a:off x="4660900" y="44164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4" name="文字方塊 10">
            <a:extLst>
              <a:ext uri="{FF2B5EF4-FFF2-40B4-BE49-F238E27FC236}">
                <a16:creationId xmlns:a16="http://schemas.microsoft.com/office/drawing/2014/main" id="{A2AE652D-E1BE-423D-9920-5C925492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5386388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從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模組裡匯入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9BD50D0-9BA2-4056-B6AF-3C8179E29F67}"/>
              </a:ext>
            </a:extLst>
          </p:cNvPr>
          <p:cNvCxnSpPr>
            <a:cxnSpLocks/>
          </p:cNvCxnSpPr>
          <p:nvPr/>
        </p:nvCxnSpPr>
        <p:spPr>
          <a:xfrm>
            <a:off x="6110288" y="5581650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6" name="文字方塊 12">
            <a:extLst>
              <a:ext uri="{FF2B5EF4-FFF2-40B4-BE49-F238E27FC236}">
                <a16:creationId xmlns:a16="http://schemas.microsoft.com/office/drawing/2014/main" id="{77EA7A7A-8048-49AE-A495-C3262D5A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943600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執行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sleep()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函式，暫停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5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25E3395-30E4-4C52-B814-D178FA779282}"/>
              </a:ext>
            </a:extLst>
          </p:cNvPr>
          <p:cNvCxnSpPr>
            <a:cxnSpLocks/>
          </p:cNvCxnSpPr>
          <p:nvPr/>
        </p:nvCxnSpPr>
        <p:spPr>
          <a:xfrm>
            <a:off x="3303588" y="61388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AD037B86-6E74-4D25-BF6F-E0D6B22E5AC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ex1-10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>
            <a:extLst>
              <a:ext uri="{FF2B5EF4-FFF2-40B4-BE49-F238E27FC236}">
                <a16:creationId xmlns:a16="http://schemas.microsoft.com/office/drawing/2014/main" id="{B3608905-AB6F-4C67-B235-2D1DD3079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匯入模組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1E881BA-E39B-40CD-9692-0275DFB39F29}"/>
              </a:ext>
            </a:extLst>
          </p:cNvPr>
          <p:cNvSpPr/>
          <p:nvPr/>
        </p:nvSpPr>
        <p:spPr>
          <a:xfrm>
            <a:off x="647700" y="2268538"/>
            <a:ext cx="10926763" cy="2987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358018-03D6-4DFE-B641-A2A1425CC4F7}"/>
              </a:ext>
            </a:extLst>
          </p:cNvPr>
          <p:cNvSpPr/>
          <p:nvPr/>
        </p:nvSpPr>
        <p:spPr>
          <a:xfrm>
            <a:off x="817563" y="2413000"/>
            <a:ext cx="10583862" cy="27003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#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　暫停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3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秒後，印出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Hello World!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Mono CJK TC Regular" panose="020B0500000000000000" pitchFamily="34" charset="-120"/>
                <a:cs typeface="+mn-cs"/>
              </a:rPr>
              <a:t> 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Mono CJK TC Regular" panose="020B05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from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time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import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 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sleep(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print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"Hello World!"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029D5C2A-775D-4446-B86E-E87A253870EA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1501775"/>
          <a:ext cx="10926762" cy="51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</a:t>
                      </a:r>
                      <a:r>
                        <a:rPr lang="en-US" altLang="zh-TW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 b="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字串物件</a:t>
                      </a: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6" name="文字方塊 11">
            <a:extLst>
              <a:ext uri="{FF2B5EF4-FFF2-40B4-BE49-F238E27FC236}">
                <a16:creationId xmlns:a16="http://schemas.microsoft.com/office/drawing/2014/main" id="{DBFF72F3-17DD-45D5-9735-9FA72225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737225"/>
            <a:ext cx="5705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CJK TC Light" panose="020B0300000000000000" pitchFamily="34" charset="-120"/>
                <a:cs typeface="Arial" panose="020B0604020202020204" pitchFamily="34" charset="0"/>
              </a:rPr>
              <a:t>指的是在程式編輯窗格中編輯與執行。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1E0C9DC-732B-47DA-871E-9F427E577948}"/>
              </a:ext>
            </a:extLst>
          </p:cNvPr>
          <p:cNvCxnSpPr>
            <a:cxnSpLocks/>
            <a:stCxn id="7" idx="2"/>
            <a:endCxn id="83976" idx="0"/>
          </p:cNvCxnSpPr>
          <p:nvPr/>
        </p:nvCxnSpPr>
        <p:spPr>
          <a:xfrm>
            <a:off x="6111875" y="5256213"/>
            <a:ext cx="1588" cy="4810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33E0725D-BB59-47FB-B909-AF8F422F8AD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ADE744E-B97C-4A03-ABDE-637522A5B41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352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31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觀念整理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07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各種程式語言的語法邏輯都差不多，就像人類語言的文法。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268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程式的每一個東西都是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物件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，有些物件有其特定的操作方法。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基本物件有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資料型別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，型別不同，結果不同。甚至有時會錯誤。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變數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是物件的名牌而已，也方便程式設計師操作。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使用有意義的變數名稱與註解。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內建函式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是經常用的函式，預先寫好的。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適當的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匯入模組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，能精簡效能。 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A74BCE-70B5-314D-A381-997123FA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64" y="1768826"/>
            <a:ext cx="8890000" cy="3924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0FE3F2-F48E-6040-B6E7-67D8818A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72" y="2275630"/>
            <a:ext cx="2918392" cy="986499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E6F55E2-2FE4-4F55-B713-EF22F0E6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免費的雲計算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26C63D-0924-4E9F-8B17-B9CBD78C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>
                <a:solidFill>
                  <a:srgbClr val="FFFF00"/>
                </a:solidFill>
              </a:rPr>
              <a:t>快速上手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雲端虛擬主機的管理與設定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C175E91-E79C-4B9E-BA8F-65BDB7B4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DCA4B2E-D8DC-499C-87A3-141EE19C05DE}"/>
              </a:ext>
            </a:extLst>
          </p:cNvPr>
          <p:cNvGrpSpPr/>
          <p:nvPr/>
        </p:nvGrpSpPr>
        <p:grpSpPr>
          <a:xfrm>
            <a:off x="2055340" y="3229776"/>
            <a:ext cx="8081319" cy="803190"/>
            <a:chOff x="2335425" y="3583459"/>
            <a:chExt cx="8081319" cy="80319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F5135D6-743B-6841-9F98-224F2ED1A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4" t="43412" r="12581" b="43412"/>
            <a:stretch/>
          </p:blipFill>
          <p:spPr>
            <a:xfrm>
              <a:off x="2335425" y="3583459"/>
              <a:ext cx="8081319" cy="80319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87A3752-670C-D746-9CFD-BB68A1C22A20}"/>
                </a:ext>
              </a:extLst>
            </p:cNvPr>
            <p:cNvSpPr txBox="1"/>
            <p:nvPr/>
          </p:nvSpPr>
          <p:spPr>
            <a:xfrm>
              <a:off x="2458992" y="3649302"/>
              <a:ext cx="1244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dirty="0" err="1"/>
                <a:t>Colab</a:t>
              </a:r>
              <a:endParaRPr kumimoji="1" lang="zh-TW" altLang="en-US" sz="3600" dirty="0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4281E938-6D15-47E0-85C7-1F9AF15A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7F390AA-8F0E-434F-92D3-01411A1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07" y="1096341"/>
            <a:ext cx="9889230" cy="554818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F19B0A7-AC9C-5249-9D33-774DAFC69C42}"/>
              </a:ext>
            </a:extLst>
          </p:cNvPr>
          <p:cNvSpPr/>
          <p:nvPr/>
        </p:nvSpPr>
        <p:spPr>
          <a:xfrm>
            <a:off x="9820909" y="1627682"/>
            <a:ext cx="877330" cy="420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1FE395F-C1AF-ED4D-814F-057C00A1B379}"/>
              </a:ext>
            </a:extLst>
          </p:cNvPr>
          <p:cNvSpPr txBox="1"/>
          <p:nvPr/>
        </p:nvSpPr>
        <p:spPr>
          <a:xfrm>
            <a:off x="7843196" y="1678479"/>
            <a:ext cx="1107996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請先登入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16F26A09-09C6-814B-9D49-948F45FF6BC0}"/>
              </a:ext>
            </a:extLst>
          </p:cNvPr>
          <p:cNvCxnSpPr>
            <a:cxnSpLocks/>
            <a:stCxn id="15" idx="0"/>
            <a:endCxn id="16" idx="0"/>
          </p:cNvCxnSpPr>
          <p:nvPr/>
        </p:nvCxnSpPr>
        <p:spPr>
          <a:xfrm rot="16200000" flipH="1" flipV="1">
            <a:off x="9302985" y="721890"/>
            <a:ext cx="50797" cy="1862380"/>
          </a:xfrm>
          <a:prstGeom prst="bentConnector3">
            <a:avLst>
              <a:gd name="adj1" fmla="val -45002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中括弧 20">
            <a:extLst>
              <a:ext uri="{FF2B5EF4-FFF2-40B4-BE49-F238E27FC236}">
                <a16:creationId xmlns:a16="http://schemas.microsoft.com/office/drawing/2014/main" id="{6E481830-8ABF-8044-BC01-DA31EC68E3BB}"/>
              </a:ext>
            </a:extLst>
          </p:cNvPr>
          <p:cNvSpPr/>
          <p:nvPr/>
        </p:nvSpPr>
        <p:spPr>
          <a:xfrm>
            <a:off x="10035711" y="2739961"/>
            <a:ext cx="132895" cy="166799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A39ED8-6830-DC4D-A954-D7D3737D8AB9}"/>
              </a:ext>
            </a:extLst>
          </p:cNvPr>
          <p:cNvSpPr txBox="1"/>
          <p:nvPr/>
        </p:nvSpPr>
        <p:spPr>
          <a:xfrm>
            <a:off x="10565826" y="3389290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HTML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0499A8DF-146C-3F44-B8AF-66474098E1E4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 flipV="1">
            <a:off x="10168606" y="3573956"/>
            <a:ext cx="39722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右中括弧 37">
            <a:extLst>
              <a:ext uri="{FF2B5EF4-FFF2-40B4-BE49-F238E27FC236}">
                <a16:creationId xmlns:a16="http://schemas.microsoft.com/office/drawing/2014/main" id="{C180AD5D-7BE0-784F-A51C-69FDB58F87E6}"/>
              </a:ext>
            </a:extLst>
          </p:cNvPr>
          <p:cNvSpPr/>
          <p:nvPr/>
        </p:nvSpPr>
        <p:spPr>
          <a:xfrm>
            <a:off x="10069097" y="4588927"/>
            <a:ext cx="99509" cy="101866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2E4E815-7CC0-6C48-AAE9-71AE9A890131}"/>
              </a:ext>
            </a:extLst>
          </p:cNvPr>
          <p:cNvSpPr txBox="1"/>
          <p:nvPr/>
        </p:nvSpPr>
        <p:spPr>
          <a:xfrm>
            <a:off x="10569286" y="4915435"/>
            <a:ext cx="1197764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Markdown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D11E898-B3B9-F449-86EF-AD28349CDE3F}"/>
              </a:ext>
            </a:extLst>
          </p:cNvPr>
          <p:cNvCxnSpPr>
            <a:cxnSpLocks/>
            <a:stCxn id="38" idx="2"/>
            <a:endCxn id="39" idx="1"/>
          </p:cNvCxnSpPr>
          <p:nvPr/>
        </p:nvCxnSpPr>
        <p:spPr>
          <a:xfrm>
            <a:off x="10168606" y="5098258"/>
            <a:ext cx="400680" cy="18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右中括弧 42">
            <a:extLst>
              <a:ext uri="{FF2B5EF4-FFF2-40B4-BE49-F238E27FC236}">
                <a16:creationId xmlns:a16="http://schemas.microsoft.com/office/drawing/2014/main" id="{F53951F0-FA70-9C41-8A06-2A288FF17FC1}"/>
              </a:ext>
            </a:extLst>
          </p:cNvPr>
          <p:cNvSpPr/>
          <p:nvPr/>
        </p:nvSpPr>
        <p:spPr>
          <a:xfrm>
            <a:off x="10052403" y="5906411"/>
            <a:ext cx="99509" cy="42068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1BAC5E-3910-9E49-8240-883291768777}"/>
              </a:ext>
            </a:extLst>
          </p:cNvPr>
          <p:cNvSpPr txBox="1"/>
          <p:nvPr/>
        </p:nvSpPr>
        <p:spPr>
          <a:xfrm>
            <a:off x="10569286" y="5925205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7F8847ED-5FD2-E44D-9D91-EFD47120E60C}"/>
              </a:ext>
            </a:extLst>
          </p:cNvPr>
          <p:cNvCxnSpPr>
            <a:cxnSpLocks/>
            <a:stCxn id="43" idx="2"/>
            <a:endCxn id="44" idx="1"/>
          </p:cNvCxnSpPr>
          <p:nvPr/>
        </p:nvCxnSpPr>
        <p:spPr>
          <a:xfrm flipV="1">
            <a:off x="10151912" y="6109871"/>
            <a:ext cx="417374" cy="6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AFA736D-477B-48EE-B18B-658A226DF9A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F9D7748-7E2E-4EA4-9963-AA09EF19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E3373-DE7F-42BB-A86D-4B3397AA4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(1/2)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BF2B0-398F-48D8-97B1-A6028E90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學會了運算思維，讓我們也能擁有電腦科學家面對問題時，所持有的科學方法。各種領域都需要運算思維，例如：</a:t>
            </a:r>
            <a:endParaRPr lang="en-US" altLang="zh-TW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zh-TW" altLang="en-US">
                <a:solidFill>
                  <a:srgbClr val="FFFF00"/>
                </a:solidFill>
              </a:rPr>
              <a:t>科學與工程領域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利用運算模擬建築結構，以確認安全性。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利用運算預測氣象，以增加準確性。</a:t>
            </a:r>
          </a:p>
          <a:p>
            <a:pPr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zh-TW" altLang="en-US">
                <a:solidFill>
                  <a:srgbClr val="FFFF00"/>
                </a:solidFill>
              </a:rPr>
              <a:t>金融領域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利用運算研究經濟大數據。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利用運算完成自動交易。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/>
          </a:p>
          <a:p>
            <a:pPr lvl="1"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- </a:t>
            </a:r>
            <a:r>
              <a:rPr kumimoji="1" lang="zh-CN" altLang="en-US" dirty="0">
                <a:solidFill>
                  <a:srgbClr val="33CCFF"/>
                </a:solidFill>
              </a:rPr>
              <a:t>新建筆記本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6D30FD-CC95-AC45-8E3C-72D86847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7" b="47748"/>
          <a:stretch/>
        </p:blipFill>
        <p:spPr>
          <a:xfrm>
            <a:off x="512474" y="2749029"/>
            <a:ext cx="11264047" cy="243428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292531" y="1798415"/>
            <a:ext cx="4144106" cy="584775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File/New notebook</a:t>
            </a:r>
            <a:endParaRPr kumimoji="1" lang="zh-TW" altLang="en-US" sz="32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1679590" y="3101196"/>
            <a:ext cx="506627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1932905" y="2090802"/>
            <a:ext cx="2359627" cy="1010393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8195720" y="3535645"/>
            <a:ext cx="1132702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571404" y="4845844"/>
            <a:ext cx="238133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點此連接虛擬主機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5746BA54-7B78-6A46-A19B-CE93CA28285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8762071" y="3912526"/>
            <a:ext cx="0" cy="9333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圓角矩形圖說文字 23">
            <a:extLst>
              <a:ext uri="{FF2B5EF4-FFF2-40B4-BE49-F238E27FC236}">
                <a16:creationId xmlns:a16="http://schemas.microsoft.com/office/drawing/2014/main" id="{F509CF17-CB45-714C-99CB-D6067E70BC8F}"/>
              </a:ext>
            </a:extLst>
          </p:cNvPr>
          <p:cNvSpPr/>
          <p:nvPr/>
        </p:nvSpPr>
        <p:spPr>
          <a:xfrm>
            <a:off x="3724951" y="4523485"/>
            <a:ext cx="2961191" cy="460765"/>
          </a:xfrm>
          <a:prstGeom prst="wedgeRoundRectCallout">
            <a:avLst>
              <a:gd name="adj1" fmla="val -36774"/>
              <a:gd name="adj2" fmla="val -76526"/>
              <a:gd name="adj3" fmla="val 16667"/>
            </a:avLst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Cell : Code/Text</a:t>
            </a:r>
            <a:endParaRPr kumimoji="1" lang="zh-TW" altLang="en-US" sz="2400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3EFD6D7-D76A-46AB-8576-D1D2A739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D6A645-DFFE-DC46-B73C-AB3CDF02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6074" r="-904" b="44161"/>
          <a:stretch/>
        </p:blipFill>
        <p:spPr>
          <a:xfrm>
            <a:off x="626888" y="2347787"/>
            <a:ext cx="10938222" cy="27270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執行程式碼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404670" y="1787382"/>
            <a:ext cx="954107" cy="400110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改檔名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2262466" y="2522554"/>
            <a:ext cx="1444560" cy="294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2984746" y="1987436"/>
            <a:ext cx="1419924" cy="535117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5169243" y="4544411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962337" y="4555858"/>
            <a:ext cx="331238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滑鼠移到此處可增加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1899416" y="3871518"/>
            <a:ext cx="36305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1332100" y="5249564"/>
            <a:ext cx="149768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執行程式碼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610B290-0B34-6A49-983C-927C8A67CE2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2080941" y="4294523"/>
            <a:ext cx="1" cy="9550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8367175" y="3617653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7562336" y="1867530"/>
            <a:ext cx="361923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刪除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複製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剪下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9371953" y="2267640"/>
            <a:ext cx="1" cy="13500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888EEE5C-E067-0A44-912E-A5017B90E7AB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7339902" y="4755913"/>
            <a:ext cx="62243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35135DE5-01C1-450B-BB9B-EA9EB5D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8E78023-8C5C-4FF2-B0A5-3090CFD5703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>
                <a:solidFill>
                  <a:srgbClr val="FFFF00"/>
                </a:solidFill>
              </a:rPr>
              <a:t>雲端虛擬主機的管理與設定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75253C-A43C-C045-A83C-305B9F3B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b="19279"/>
          <a:stretch/>
        </p:blipFill>
        <p:spPr>
          <a:xfrm>
            <a:off x="626889" y="1774689"/>
            <a:ext cx="10938222" cy="43275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61781" y="5556904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03844" y="2102540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917947" y="2113987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87186" y="5556904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3AB1CB1-8B31-4BC6-A9D7-EE661533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6BA6698-E442-462E-A8DC-351D80CB3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8" b="18342"/>
          <a:stretch/>
        </p:blipFill>
        <p:spPr>
          <a:xfrm>
            <a:off x="626889" y="1717625"/>
            <a:ext cx="10938222" cy="444740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0C7DEF0-BFE4-4579-A666-420DE23DAC07}"/>
              </a:ext>
            </a:extLst>
          </p:cNvPr>
          <p:cNvSpPr/>
          <p:nvPr/>
        </p:nvSpPr>
        <p:spPr>
          <a:xfrm>
            <a:off x="6314326" y="4328451"/>
            <a:ext cx="234780" cy="21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2A6BBC3-0F33-4B71-A5D9-EFB0389886C4}"/>
              </a:ext>
            </a:extLst>
          </p:cNvPr>
          <p:cNvSpPr txBox="1"/>
          <p:nvPr/>
        </p:nvSpPr>
        <p:spPr>
          <a:xfrm>
            <a:off x="6611075" y="4255637"/>
            <a:ext cx="33104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4DB3532-7E42-4765-A3EC-78E6A3AE0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2" t="51735" r="45553" b="22488"/>
          <a:stretch/>
        </p:blipFill>
        <p:spPr>
          <a:xfrm>
            <a:off x="5802780" y="4579147"/>
            <a:ext cx="755204" cy="176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EB83D64-0511-43F5-9090-ADCD8A231EF5}"/>
              </a:ext>
            </a:extLst>
          </p:cNvPr>
          <p:cNvSpPr/>
          <p:nvPr/>
        </p:nvSpPr>
        <p:spPr>
          <a:xfrm>
            <a:off x="5817082" y="5251561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22F1AF-933C-436E-B89C-B8B349E44B75}"/>
              </a:ext>
            </a:extLst>
          </p:cNvPr>
          <p:cNvSpPr txBox="1"/>
          <p:nvPr/>
        </p:nvSpPr>
        <p:spPr>
          <a:xfrm>
            <a:off x="5389236" y="5263689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A6AC763-3564-4B38-99E3-B0E3DB45DF9A}"/>
              </a:ext>
            </a:extLst>
          </p:cNvPr>
          <p:cNvSpPr/>
          <p:nvPr/>
        </p:nvSpPr>
        <p:spPr>
          <a:xfrm>
            <a:off x="7890006" y="5512338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5603273-B778-4BF3-9EAC-CFB1A0C3DE66}"/>
              </a:ext>
            </a:extLst>
          </p:cNvPr>
          <p:cNvSpPr txBox="1"/>
          <p:nvPr/>
        </p:nvSpPr>
        <p:spPr>
          <a:xfrm>
            <a:off x="8701675" y="5525011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00357B7-E9B4-4864-863D-8B28F3533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B2513D-419E-234B-9CCD-E6B5E024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41"/>
          <a:stretch/>
        </p:blipFill>
        <p:spPr>
          <a:xfrm>
            <a:off x="644141" y="1375823"/>
            <a:ext cx="10938222" cy="56824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53161" y="5652127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26895" y="1726283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861096" y="1737730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78566" y="5634371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C0EF1F-8BB3-40A9-A106-2416406666CD}"/>
              </a:ext>
            </a:extLst>
          </p:cNvPr>
          <p:cNvSpPr/>
          <p:nvPr/>
        </p:nvSpPr>
        <p:spPr>
          <a:xfrm>
            <a:off x="7551439" y="2109060"/>
            <a:ext cx="144456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C4F94B8-0EE0-4D08-909A-D6D2E2908629}"/>
              </a:ext>
            </a:extLst>
          </p:cNvPr>
          <p:cNvSpPr txBox="1"/>
          <p:nvPr/>
        </p:nvSpPr>
        <p:spPr>
          <a:xfrm>
            <a:off x="7845621" y="1375823"/>
            <a:ext cx="2283000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查看當前資源用量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1EDC1B9-C9F4-4F0D-AEA4-F85E54E244FA}"/>
              </a:ext>
            </a:extLst>
          </p:cNvPr>
          <p:cNvCxnSpPr>
            <a:cxnSpLocks/>
          </p:cNvCxnSpPr>
          <p:nvPr/>
        </p:nvCxnSpPr>
        <p:spPr>
          <a:xfrm>
            <a:off x="8407209" y="1775933"/>
            <a:ext cx="0" cy="333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D0819EA2-F5C4-4D71-A60A-9E1AD34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815A8E1-FFD8-40A1-BCF0-7A9E4C86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1" b="12072"/>
          <a:stretch/>
        </p:blipFill>
        <p:spPr>
          <a:xfrm>
            <a:off x="369482" y="1534361"/>
            <a:ext cx="10938222" cy="48771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A509B62-A752-45ED-AFE3-22770B5A20FF}"/>
              </a:ext>
            </a:extLst>
          </p:cNvPr>
          <p:cNvSpPr/>
          <p:nvPr/>
        </p:nvSpPr>
        <p:spPr>
          <a:xfrm>
            <a:off x="9214770" y="3338598"/>
            <a:ext cx="986618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097638-EFFE-498A-8CB9-5F556B5E3FC9}"/>
              </a:ext>
            </a:extLst>
          </p:cNvPr>
          <p:cNvSpPr txBox="1"/>
          <p:nvPr/>
        </p:nvSpPr>
        <p:spPr>
          <a:xfrm>
            <a:off x="8345805" y="3863037"/>
            <a:ext cx="296189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點此可以關閉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Session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2F8182-F40C-40A0-A260-341BAD36A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>
                <a:solidFill>
                  <a:srgbClr val="FFFF00"/>
                </a:solidFill>
              </a:rPr>
              <a:t>目錄窗格與檔案管理</a:t>
            </a:r>
            <a:endParaRPr kumimoji="1" lang="en-US" altLang="zh-CN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11902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36551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858614" y="4453649"/>
            <a:ext cx="5770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3543590" y="1699937"/>
            <a:ext cx="233081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點此上傳本機檔案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1435616" y="3736551"/>
            <a:ext cx="10132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858614" y="1699937"/>
            <a:ext cx="209688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開</a:t>
            </a:r>
            <a:r>
              <a:rPr kumimoji="1" lang="en-US" altLang="zh-CN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/</a:t>
            </a:r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關</a:t>
            </a:r>
            <a:r>
              <a:rPr kumimoji="1"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目錄窗格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</p:cNvCxnSpPr>
          <p:nvPr/>
        </p:nvCxnSpPr>
        <p:spPr>
          <a:xfrm flipH="1">
            <a:off x="1076529" y="2113852"/>
            <a:ext cx="1" cy="2339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681755" y="5601060"/>
            <a:ext cx="232279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點此掛載雲端硬碟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1B84329A-5712-0343-87B1-5034923EF5CF}"/>
              </a:ext>
            </a:extLst>
          </p:cNvPr>
          <p:cNvCxnSpPr>
            <a:stCxn id="29" idx="0"/>
            <a:endCxn id="22" idx="2"/>
          </p:cNvCxnSpPr>
          <p:nvPr/>
        </p:nvCxnSpPr>
        <p:spPr>
          <a:xfrm rot="5400000" flipH="1" flipV="1">
            <a:off x="2507366" y="1534921"/>
            <a:ext cx="1636504" cy="2766756"/>
          </a:xfrm>
          <a:prstGeom prst="bentConnector3">
            <a:avLst>
              <a:gd name="adj1" fmla="val 3214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4DB070E-D022-2241-B79C-DFD632F402D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169562" y="5341108"/>
            <a:ext cx="0" cy="435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07868958-9707-A24F-BD5E-B4C8FFFADEE6}"/>
              </a:ext>
            </a:extLst>
          </p:cNvPr>
          <p:cNvSpPr/>
          <p:nvPr/>
        </p:nvSpPr>
        <p:spPr>
          <a:xfrm>
            <a:off x="1245914" y="5009721"/>
            <a:ext cx="3847295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BF5749A-6D4F-334B-9202-9E9DCF656740}"/>
              </a:ext>
            </a:extLst>
          </p:cNvPr>
          <p:cNvSpPr txBox="1"/>
          <p:nvPr/>
        </p:nvSpPr>
        <p:spPr>
          <a:xfrm>
            <a:off x="2164218" y="5781404"/>
            <a:ext cx="232279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虛擬主機剩餘容量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32" name="肘形接點 31">
            <a:extLst>
              <a:ext uri="{FF2B5EF4-FFF2-40B4-BE49-F238E27FC236}">
                <a16:creationId xmlns:a16="http://schemas.microsoft.com/office/drawing/2014/main" id="{93A89DF7-8360-2149-AD0B-45DD45FB0E9F}"/>
              </a:ext>
            </a:extLst>
          </p:cNvPr>
          <p:cNvCxnSpPr>
            <a:cxnSpLocks/>
            <a:stCxn id="24" idx="0"/>
            <a:endCxn id="25" idx="3"/>
          </p:cNvCxnSpPr>
          <p:nvPr/>
        </p:nvCxnSpPr>
        <p:spPr>
          <a:xfrm rot="16200000" flipV="1">
            <a:off x="5032281" y="3790186"/>
            <a:ext cx="1698815" cy="1922933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01E9CE2-E264-4D94-89BE-348C2BFB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03275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27924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023601" y="3659201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EED79A-A4A2-4BB6-B542-D6D07BFF1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91A99274-283B-4F21-9E46-675DEC35D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(2/2)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69BFE7E2-9151-4897-AD9C-E0DBB9E7F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人文與社會領域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利用運算分析，並優化廣告投放策略。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利用運算分析人口老化趨勢，與醫療資源分布。</a:t>
            </a:r>
          </a:p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藝術領域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利用運算建構三維動畫。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利用運算創作數位音樂。</a:t>
            </a:r>
            <a:endParaRPr lang="en-US" altLang="zh-TW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工業設計</a:t>
            </a:r>
            <a:endParaRPr lang="en-US" altLang="zh-TW">
              <a:solidFill>
                <a:srgbClr val="FFFF00"/>
              </a:solidFill>
            </a:endParaRP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利用運算實現工業 </a:t>
            </a:r>
            <a:r>
              <a:rPr lang="en-US" altLang="zh-TW">
                <a:solidFill>
                  <a:schemeClr val="bg1"/>
                </a:solidFill>
              </a:rPr>
              <a:t>4.0</a:t>
            </a:r>
            <a:r>
              <a:rPr lang="zh-TW" altLang="en-US">
                <a:solidFill>
                  <a:schemeClr val="bg1"/>
                </a:solidFill>
              </a:rPr>
              <a:t>。</a:t>
            </a:r>
            <a:endParaRPr lang="en-US" altLang="zh-TW">
              <a:solidFill>
                <a:schemeClr val="bg1"/>
              </a:solidFill>
            </a:endParaRPr>
          </a:p>
          <a:p>
            <a:pPr lvl="1" eaLnBrk="1" hangingPunct="1"/>
            <a:r>
              <a:rPr lang="zh-TW" altLang="en-US"/>
              <a:t>利用運算實現更多的加值應用，例如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自動化與智慧化。</a:t>
            </a:r>
          </a:p>
          <a:p>
            <a:pPr lvl="1" eaLnBrk="1" hangingPunct="1"/>
            <a:endParaRPr lang="en-US" altLang="zh-TW"/>
          </a:p>
          <a:p>
            <a:pPr lvl="1" eaLnBrk="1" hangingPunct="1"/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D53C3F1-D9C9-4ACF-B25D-4574349A4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6" b="29189"/>
          <a:stretch/>
        </p:blipFill>
        <p:spPr>
          <a:xfrm>
            <a:off x="540132" y="1893509"/>
            <a:ext cx="11282130" cy="40735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CE24700-9E44-45F7-8CCF-98781F760FF3}"/>
              </a:ext>
            </a:extLst>
          </p:cNvPr>
          <p:cNvSpPr/>
          <p:nvPr/>
        </p:nvSpPr>
        <p:spPr>
          <a:xfrm>
            <a:off x="8072965" y="5272625"/>
            <a:ext cx="243913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02BAA99-A3FE-4658-9E22-EB397FE1DDA1}"/>
              </a:ext>
            </a:extLst>
          </p:cNvPr>
          <p:cNvSpPr txBox="1"/>
          <p:nvPr/>
        </p:nvSpPr>
        <p:spPr>
          <a:xfrm>
            <a:off x="8072965" y="4778398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35D935-E76B-4E30-A29F-59C42C16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24682" y="2130747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406203" y="3555396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4902233" y="3486673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1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1F3E65-CDB1-6C4E-B249-CF2816E9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6" b="29189"/>
          <a:stretch/>
        </p:blipFill>
        <p:spPr>
          <a:xfrm>
            <a:off x="350352" y="2130747"/>
            <a:ext cx="11282130" cy="407355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DF4FE11-67C2-8443-8DCF-EAF0DA32E01C}"/>
              </a:ext>
            </a:extLst>
          </p:cNvPr>
          <p:cNvSpPr txBox="1"/>
          <p:nvPr/>
        </p:nvSpPr>
        <p:spPr>
          <a:xfrm>
            <a:off x="7883185" y="5015636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2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733B049-0D0A-EB4A-924E-D6810EC9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04" y="1313250"/>
            <a:ext cx="6285210" cy="474695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B806722-39A2-664D-B1EF-0D7FA3785EFE}"/>
              </a:ext>
            </a:extLst>
          </p:cNvPr>
          <p:cNvSpPr/>
          <p:nvPr/>
        </p:nvSpPr>
        <p:spPr>
          <a:xfrm>
            <a:off x="3822854" y="4730173"/>
            <a:ext cx="2766621" cy="454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D4BB68B-1AA7-A64D-A690-8DDDCD4FF5ED}"/>
              </a:ext>
            </a:extLst>
          </p:cNvPr>
          <p:cNvSpPr txBox="1"/>
          <p:nvPr/>
        </p:nvSpPr>
        <p:spPr>
          <a:xfrm>
            <a:off x="3822855" y="4206723"/>
            <a:ext cx="38393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B371BA-140B-4CBD-8EDE-130D42A91FA1}"/>
              </a:ext>
            </a:extLst>
          </p:cNvPr>
          <p:cNvSpPr/>
          <p:nvPr/>
        </p:nvSpPr>
        <p:spPr>
          <a:xfrm>
            <a:off x="5099457" y="4827826"/>
            <a:ext cx="1472075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5DEA9BC-ABE0-4E22-955C-392AEE7FB8F1}"/>
              </a:ext>
            </a:extLst>
          </p:cNvPr>
          <p:cNvSpPr/>
          <p:nvPr/>
        </p:nvSpPr>
        <p:spPr>
          <a:xfrm>
            <a:off x="6612013" y="4870445"/>
            <a:ext cx="16857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7E209-5DD3-47BA-A00C-D41D234DAABF}"/>
              </a:ext>
            </a:extLst>
          </p:cNvPr>
          <p:cNvSpPr/>
          <p:nvPr/>
        </p:nvSpPr>
        <p:spPr>
          <a:xfrm>
            <a:off x="8982527" y="4852252"/>
            <a:ext cx="10598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8C0906A-F83C-4D06-9979-B1E0B51ADCC4}"/>
              </a:ext>
            </a:extLst>
          </p:cNvPr>
          <p:cNvSpPr txBox="1"/>
          <p:nvPr/>
        </p:nvSpPr>
        <p:spPr>
          <a:xfrm>
            <a:off x="6685832" y="4756880"/>
            <a:ext cx="276276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選擇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Google 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帳戶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94164B3-6771-48CB-838F-64A578D3C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E084902-E648-2E4A-A8F4-E8574CFE3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22163"/>
          <a:stretch/>
        </p:blipFill>
        <p:spPr>
          <a:xfrm>
            <a:off x="595540" y="1676407"/>
            <a:ext cx="11000920" cy="45349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45967" y="3686627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266709" y="3652265"/>
            <a:ext cx="331944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掛載成功後會看到此資料夾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2491720" y="5395978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4012234" y="5361616"/>
            <a:ext cx="309290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對檔案按右鍵可取得路徑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E7889C-1629-413C-9CFF-9B06C999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4FD6A7-369D-354B-BAD0-8384A29D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6" b="20540"/>
          <a:stretch/>
        </p:blipFill>
        <p:spPr>
          <a:xfrm>
            <a:off x="406606" y="1555775"/>
            <a:ext cx="11240767" cy="47148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線上解壓縮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26385" y="4480916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837698" y="3642798"/>
            <a:ext cx="474691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利用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en-US" altLang="zh-CN" sz="2000" dirty="0" err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linux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指令和剛剛複製的路徑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5820815" y="4092075"/>
            <a:ext cx="3859656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1910739" y="4900651"/>
            <a:ext cx="250598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按右鍵取得路徑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E94F933-4B07-E14F-A8D2-00764A8EF2CF}"/>
              </a:ext>
            </a:extLst>
          </p:cNvPr>
          <p:cNvSpPr txBox="1"/>
          <p:nvPr/>
        </p:nvSpPr>
        <p:spPr>
          <a:xfrm>
            <a:off x="5005358" y="4900651"/>
            <a:ext cx="216319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執行此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579084-3210-BB40-B8FB-4C49DE573123}"/>
              </a:ext>
            </a:extLst>
          </p:cNvPr>
          <p:cNvSpPr/>
          <p:nvPr/>
        </p:nvSpPr>
        <p:spPr>
          <a:xfrm>
            <a:off x="1730504" y="3599390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04E695E-5653-1649-B6C9-39FC3D42559D}"/>
              </a:ext>
            </a:extLst>
          </p:cNvPr>
          <p:cNvSpPr txBox="1"/>
          <p:nvPr/>
        </p:nvSpPr>
        <p:spPr>
          <a:xfrm>
            <a:off x="1910741" y="3152954"/>
            <a:ext cx="216092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解壓縮成功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9302B31-2F9D-494C-B7AB-8FA0325A2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77B97F5-0067-44B5-8634-0057E60550C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6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/>
              <a:t>目錄窗格與檔案管理</a:t>
            </a:r>
            <a:endParaRPr kumimoji="1" lang="en-US" altLang="zh-CN"/>
          </a:p>
          <a:p>
            <a:r>
              <a:rPr kumimoji="1" lang="zh-CN" altLang="en-US" sz="2800">
                <a:solidFill>
                  <a:srgbClr val="FFFF00"/>
                </a:solidFill>
              </a:rPr>
              <a:t>偏好設定</a:t>
            </a:r>
            <a:endParaRPr kumimoji="1" lang="zh-TW" altLang="en-US" sz="2800">
              <a:solidFill>
                <a:srgbClr val="FFFF00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</a:t>
            </a:r>
            <a:r>
              <a:rPr kumimoji="1" lang="zh-CN" altLang="en-US" dirty="0">
                <a:solidFill>
                  <a:srgbClr val="33CCFF"/>
                </a:solidFill>
              </a:rPr>
              <a:t>設定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C6B8CC-EE00-C543-9CB5-2969716A1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34415"/>
          <a:stretch/>
        </p:blipFill>
        <p:spPr>
          <a:xfrm>
            <a:off x="450513" y="2070105"/>
            <a:ext cx="11290973" cy="373174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197FD6-1297-3F46-B1F6-BDCA3A32FE17}"/>
              </a:ext>
            </a:extLst>
          </p:cNvPr>
          <p:cNvSpPr/>
          <p:nvPr/>
        </p:nvSpPr>
        <p:spPr>
          <a:xfrm>
            <a:off x="9802068" y="2286358"/>
            <a:ext cx="481914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805BA1C-D4F3-CA42-8D22-3882B3C52121}"/>
              </a:ext>
            </a:extLst>
          </p:cNvPr>
          <p:cNvSpPr/>
          <p:nvPr/>
        </p:nvSpPr>
        <p:spPr>
          <a:xfrm>
            <a:off x="4875842" y="3386102"/>
            <a:ext cx="10338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66B3D0-5B11-F547-A86F-7605F8332728}"/>
              </a:ext>
            </a:extLst>
          </p:cNvPr>
          <p:cNvSpPr txBox="1"/>
          <p:nvPr/>
        </p:nvSpPr>
        <p:spPr>
          <a:xfrm>
            <a:off x="6792991" y="2985992"/>
            <a:ext cx="366398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這兩個地方皆可進入設定頁面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0" name="肘形接點 8">
            <a:extLst>
              <a:ext uri="{FF2B5EF4-FFF2-40B4-BE49-F238E27FC236}">
                <a16:creationId xmlns:a16="http://schemas.microsoft.com/office/drawing/2014/main" id="{F4B69DE8-31B4-470D-A2A2-49C97E502BD3}"/>
              </a:ext>
            </a:extLst>
          </p:cNvPr>
          <p:cNvCxnSpPr>
            <a:cxnSpLocks/>
            <a:stCxn id="16" idx="3"/>
            <a:endCxn id="17" idx="2"/>
          </p:cNvCxnSpPr>
          <p:nvPr/>
        </p:nvCxnSpPr>
        <p:spPr>
          <a:xfrm flipV="1">
            <a:off x="5909690" y="3386102"/>
            <a:ext cx="2715294" cy="165694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8">
            <a:extLst>
              <a:ext uri="{FF2B5EF4-FFF2-40B4-BE49-F238E27FC236}">
                <a16:creationId xmlns:a16="http://schemas.microsoft.com/office/drawing/2014/main" id="{6899D033-1278-411A-AD00-5CBCA326F053}"/>
              </a:ext>
            </a:extLst>
          </p:cNvPr>
          <p:cNvCxnSpPr>
            <a:cxnSpLocks/>
            <a:stCxn id="17" idx="0"/>
            <a:endCxn id="15" idx="2"/>
          </p:cNvCxnSpPr>
          <p:nvPr/>
        </p:nvCxnSpPr>
        <p:spPr>
          <a:xfrm rot="5400000" flipH="1" flipV="1">
            <a:off x="9149881" y="2092849"/>
            <a:ext cx="368247" cy="1418041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0C636DAE-048E-4759-8ADC-DF09BEB3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E4C597-A27E-774D-8120-5E3B84678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7748"/>
          <a:stretch/>
        </p:blipFill>
        <p:spPr>
          <a:xfrm>
            <a:off x="792034" y="1281369"/>
            <a:ext cx="10540781" cy="52269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96F8F3-4E4D-43D0-AB5A-78D9DFCF847E}"/>
              </a:ext>
            </a:extLst>
          </p:cNvPr>
          <p:cNvSpPr/>
          <p:nvPr/>
        </p:nvSpPr>
        <p:spPr>
          <a:xfrm>
            <a:off x="6406871" y="2716476"/>
            <a:ext cx="34779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E90D79-A17A-4C09-BD9F-0B0E64B2B8A3}"/>
              </a:ext>
            </a:extLst>
          </p:cNvPr>
          <p:cNvSpPr txBox="1"/>
          <p:nvPr/>
        </p:nvSpPr>
        <p:spPr>
          <a:xfrm>
            <a:off x="6857012" y="2682114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C375AF1-078E-4B0A-AEA5-CCEC1C06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7E69710-4233-4AED-9EDB-085F7280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5" b="10996"/>
          <a:stretch/>
        </p:blipFill>
        <p:spPr>
          <a:xfrm>
            <a:off x="576647" y="1294892"/>
            <a:ext cx="11038706" cy="535212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6FC7B1C-6477-4EDF-AC4D-2759E3B42942}"/>
              </a:ext>
            </a:extLst>
          </p:cNvPr>
          <p:cNvSpPr/>
          <p:nvPr/>
        </p:nvSpPr>
        <p:spPr>
          <a:xfrm>
            <a:off x="5670958" y="3275756"/>
            <a:ext cx="1043115" cy="437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52AD02-13EE-40CF-B6B3-536912264217}"/>
              </a:ext>
            </a:extLst>
          </p:cNvPr>
          <p:cNvSpPr txBox="1"/>
          <p:nvPr/>
        </p:nvSpPr>
        <p:spPr>
          <a:xfrm>
            <a:off x="6807090" y="3280327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1721C79-BD05-477C-958E-5A589BB0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8B6286-326E-5541-9F3A-D6CCCD1ED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94" b="9910"/>
          <a:stretch/>
        </p:blipFill>
        <p:spPr>
          <a:xfrm>
            <a:off x="742609" y="1393026"/>
            <a:ext cx="10540781" cy="517748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F41B495-6A08-4C4A-808A-22F15A62C046}"/>
              </a:ext>
            </a:extLst>
          </p:cNvPr>
          <p:cNvSpPr/>
          <p:nvPr/>
        </p:nvSpPr>
        <p:spPr>
          <a:xfrm>
            <a:off x="2206664" y="4431517"/>
            <a:ext cx="1520742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43AF19-00B8-3C43-87C7-C36F38FDC00F}"/>
              </a:ext>
            </a:extLst>
          </p:cNvPr>
          <p:cNvSpPr txBox="1"/>
          <p:nvPr/>
        </p:nvSpPr>
        <p:spPr>
          <a:xfrm>
            <a:off x="3850973" y="449217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4237AB-0B49-0246-BF70-90D9A20998DA}"/>
              </a:ext>
            </a:extLst>
          </p:cNvPr>
          <p:cNvSpPr/>
          <p:nvPr/>
        </p:nvSpPr>
        <p:spPr>
          <a:xfrm>
            <a:off x="3965443" y="3381600"/>
            <a:ext cx="1520742" cy="607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B3005D-D805-AC4C-8CD5-6BED25A16349}"/>
              </a:ext>
            </a:extLst>
          </p:cNvPr>
          <p:cNvSpPr txBox="1"/>
          <p:nvPr/>
        </p:nvSpPr>
        <p:spPr>
          <a:xfrm>
            <a:off x="5609752" y="3442261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F4E3B5-0E8C-AE47-855A-95F94B16C126}"/>
              </a:ext>
            </a:extLst>
          </p:cNvPr>
          <p:cNvSpPr/>
          <p:nvPr/>
        </p:nvSpPr>
        <p:spPr>
          <a:xfrm>
            <a:off x="9259738" y="5918447"/>
            <a:ext cx="740376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A60528E-B33D-A648-AFEF-3F583A422230}"/>
              </a:ext>
            </a:extLst>
          </p:cNvPr>
          <p:cNvSpPr txBox="1"/>
          <p:nvPr/>
        </p:nvSpPr>
        <p:spPr>
          <a:xfrm>
            <a:off x="10151772" y="597910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3EE9FA4-4220-4AE7-9BE0-89330976D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A8452BD-7524-44A5-8DCC-E1BCD046C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6" b="11539"/>
          <a:stretch/>
        </p:blipFill>
        <p:spPr>
          <a:xfrm>
            <a:off x="462717" y="1268315"/>
            <a:ext cx="11066057" cy="53680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8E9C6C-CFF2-4DF0-8A43-729B9E92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F3805E-27DB-4018-8F35-238F72FC4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5E73B78-8787-4CEE-B646-3E3B233FCBC8}"/>
              </a:ext>
            </a:extLst>
          </p:cNvPr>
          <p:cNvSpPr txBox="1">
            <a:spLocks/>
          </p:cNvSpPr>
          <p:nvPr/>
        </p:nvSpPr>
        <p:spPr bwMode="auto">
          <a:xfrm>
            <a:off x="881122" y="2699874"/>
            <a:ext cx="4001429" cy="1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</a:rPr>
              <a:t>因為有這些程式</a:t>
            </a:r>
            <a:endParaRPr lang="en-US" altLang="zh-TW" sz="320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</a:rPr>
              <a:t>生活更美</a:t>
            </a:r>
            <a:r>
              <a:rPr lang="zh-TW" altLang="en-US" sz="320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chemeClr val="bg1"/>
                </a:solidFill>
              </a:rPr>
              <a:t>更好</a:t>
            </a:r>
            <a:endParaRPr lang="en-US" altLang="zh-TW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56F9FFC-6085-4686-9C3D-46C3D801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Keras</a:t>
            </a:r>
            <a:r>
              <a:rPr kumimoji="1" lang="en-US" altLang="zh-TW" dirty="0">
                <a:solidFill>
                  <a:srgbClr val="33CCFF"/>
                </a:solidFill>
              </a:rPr>
              <a:t> </a:t>
            </a:r>
            <a:r>
              <a:rPr kumimoji="1" lang="zh-TW" altLang="en-US" dirty="0">
                <a:solidFill>
                  <a:srgbClr val="33CCFF"/>
                </a:solidFill>
              </a:rPr>
              <a:t>基本介紹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6EEC63C-3AE2-4251-949F-3104CCABA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</a:t>
            </a:r>
            <a:r>
              <a:rPr lang="zh-TW" altLang="en-US" dirty="0"/>
              <a:t>神經網路像是堆積</a:t>
            </a:r>
            <a:r>
              <a:rPr lang="zh-TW" altLang="en-US"/>
              <a:t>木一樣，簡單明瞭。</a:t>
            </a:r>
            <a:endParaRPr lang="zh-TW" altLang="en-US" dirty="0"/>
          </a:p>
          <a:p>
            <a:r>
              <a:rPr lang="zh-TW" altLang="en-US" dirty="0"/>
              <a:t>支援處理影像辨識、</a:t>
            </a:r>
            <a:r>
              <a:rPr lang="zh-TW" altLang="en-US"/>
              <a:t>文字</a:t>
            </a:r>
            <a:r>
              <a:rPr lang="en-US" altLang="zh-TW"/>
              <a:t>…</a:t>
            </a:r>
            <a:r>
              <a:rPr lang="zh-TW" altLang="en-US"/>
              <a:t>，等</a:t>
            </a:r>
            <a:r>
              <a:rPr lang="zh-TW" altLang="en-US" dirty="0"/>
              <a:t>內容的神經網路 </a:t>
            </a:r>
            <a:r>
              <a:rPr lang="en-US" altLang="zh-TW" dirty="0"/>
              <a:t>(ex</a:t>
            </a:r>
            <a:r>
              <a:rPr lang="zh-TW" altLang="en-US" dirty="0"/>
              <a:t>：</a:t>
            </a:r>
            <a:r>
              <a:rPr lang="en-US" altLang="zh-TW" dirty="0"/>
              <a:t>CNN</a:t>
            </a:r>
            <a:r>
              <a:rPr lang="zh-TW" altLang="en-US" dirty="0"/>
              <a:t>、</a:t>
            </a:r>
            <a:r>
              <a:rPr lang="en-US" altLang="zh-TW"/>
              <a:t>RNN)</a:t>
            </a:r>
            <a:r>
              <a:rPr lang="zh-TW" altLang="en-US"/>
              <a:t>。</a:t>
            </a:r>
            <a:endParaRPr lang="zh-TW" altLang="en-US" dirty="0"/>
          </a:p>
          <a:p>
            <a:r>
              <a:rPr lang="zh-TW" altLang="en-US" dirty="0"/>
              <a:t>程式碼在更換硬體</a:t>
            </a:r>
            <a:r>
              <a:rPr lang="zh-TW" altLang="en-US"/>
              <a:t>環境時 </a:t>
            </a:r>
            <a:r>
              <a:rPr lang="en-US" altLang="zh-TW"/>
              <a:t>(</a:t>
            </a:r>
            <a:r>
              <a:rPr lang="en-US" altLang="zh-TW" dirty="0"/>
              <a:t>CPU</a:t>
            </a:r>
            <a:r>
              <a:rPr lang="zh-TW" altLang="en-US" dirty="0"/>
              <a:t>、</a:t>
            </a:r>
            <a:r>
              <a:rPr lang="en-US" altLang="zh-TW"/>
              <a:t>GPU)</a:t>
            </a:r>
            <a:r>
              <a:rPr lang="zh-TW" altLang="en-US"/>
              <a:t>，無須</a:t>
            </a:r>
            <a:r>
              <a:rPr lang="zh-TW" altLang="en-US" dirty="0"/>
              <a:t>做</a:t>
            </a:r>
            <a:r>
              <a:rPr lang="zh-TW" altLang="en-US"/>
              <a:t>任何更改。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9CCC42-79D9-4CC3-BA6C-215232CB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8" y="224411"/>
            <a:ext cx="708514" cy="73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6E6691-CF85-4D6F-B57A-85033D3E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用 </a:t>
            </a:r>
            <a:r>
              <a:rPr kumimoji="1" lang="en-US" altLang="zh-TW" dirty="0" err="1">
                <a:solidFill>
                  <a:srgbClr val="33CCFF"/>
                </a:solidFill>
              </a:rPr>
              <a:t>Keras</a:t>
            </a:r>
            <a:r>
              <a:rPr kumimoji="1" lang="zh-TW" altLang="en-US" dirty="0">
                <a:solidFill>
                  <a:srgbClr val="33CCFF"/>
                </a:solidFill>
              </a:rPr>
              <a:t> 建構神經網路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542F8C-A952-48A6-8ECE-B764498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04685" y="1752803"/>
            <a:ext cx="5382630" cy="41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1DDC6D0-E057-48B1-8126-02647678F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建立空的神經網路模型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A85948-6BBF-4402-BDBB-B473F23A3FFF}"/>
              </a:ext>
            </a:extLst>
          </p:cNvPr>
          <p:cNvSpPr/>
          <p:nvPr/>
        </p:nvSpPr>
        <p:spPr>
          <a:xfrm>
            <a:off x="410664" y="1897729"/>
            <a:ext cx="1137067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 dirty="0" err="1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的序列式模型類別</a:t>
            </a:r>
          </a:p>
          <a:p>
            <a:r>
              <a:rPr lang="en-US" altLang="zh-TW" sz="2400" b="1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tensorflow.keras.</a:t>
            </a:r>
            <a:r>
              <a:rPr lang="en-US" altLang="zh-TW" sz="240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models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Sequential</a:t>
            </a: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en-US" altLang="zh-TW" sz="2400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的密集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層類別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tensorflow.keras</a:t>
            </a:r>
            <a:r>
              <a:rPr lang="en-US" altLang="zh-TW" sz="240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.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layers </a:t>
            </a:r>
            <a:r>
              <a:rPr lang="en-US" altLang="zh-TW" sz="2400" b="1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Dense </a:t>
            </a:r>
          </a:p>
          <a:p>
            <a:endParaRPr lang="en-US" altLang="zh-TW" sz="2400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建立神經網路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Sequential()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建立序列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模型物件，並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指定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給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model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這時的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model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就是一個神經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網路了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內容是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空的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6EABFF-C3B2-48BC-91B0-750A20BF02C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2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428DB-3500-4BE3-8772-F8027922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加入第一層的神經</a:t>
            </a:r>
            <a:r>
              <a:rPr kumimoji="1" lang="zh-TW" altLang="en-US">
                <a:solidFill>
                  <a:srgbClr val="33CCFF"/>
                </a:solidFill>
              </a:rPr>
              <a:t>層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包含</a:t>
            </a:r>
            <a:r>
              <a:rPr kumimoji="1" lang="zh-TW" altLang="en-US" dirty="0">
                <a:solidFill>
                  <a:srgbClr val="33CCFF"/>
                </a:solidFill>
              </a:rPr>
              <a:t>輸入</a:t>
            </a:r>
            <a:r>
              <a:rPr kumimoji="1" lang="zh-TW" altLang="en-US">
                <a:solidFill>
                  <a:srgbClr val="33CCFF"/>
                </a:solidFill>
              </a:rPr>
              <a:t>層功能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9" name="內容版面配置區 8" descr="一張含有 畫畫 的圖片&#10;&#10;自動產生的描述">
            <a:extLst>
              <a:ext uri="{FF2B5EF4-FFF2-40B4-BE49-F238E27FC236}">
                <a16:creationId xmlns:a16="http://schemas.microsoft.com/office/drawing/2014/main" id="{6D920B4B-933A-4002-9B35-54F984DE0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449527" y="3299375"/>
            <a:ext cx="1542422" cy="2859272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0BE331-DFDD-4367-ADD4-E24D9E916F2E}"/>
              </a:ext>
            </a:extLst>
          </p:cNvPr>
          <p:cNvSpPr/>
          <p:nvPr/>
        </p:nvSpPr>
        <p:spPr>
          <a:xfrm>
            <a:off x="29631" y="2500749"/>
            <a:ext cx="1210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密集層 </a:t>
            </a:r>
            <a:r>
              <a:rPr lang="en-US" altLang="zh-TW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(Dense layer</a:t>
            </a:r>
            <a:r>
              <a:rPr lang="en-US" altLang="zh-TW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) 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是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最普通的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神經層，它的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每一個神經元都會與上一層的每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個神經元連接，又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稱為全連接層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3EC385C-6336-4595-B29F-964D43F1D824}"/>
              </a:ext>
            </a:extLst>
          </p:cNvPr>
          <p:cNvSpPr/>
          <p:nvPr/>
        </p:nvSpPr>
        <p:spPr>
          <a:xfrm>
            <a:off x="3608192" y="3170208"/>
            <a:ext cx="3818374" cy="322630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14F7F71-C713-4084-A9CD-38D94F69EA21}"/>
              </a:ext>
            </a:extLst>
          </p:cNvPr>
          <p:cNvSpPr/>
          <p:nvPr/>
        </p:nvSpPr>
        <p:spPr>
          <a:xfrm>
            <a:off x="5277055" y="3388039"/>
            <a:ext cx="480648" cy="2683631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81DA57-16D1-4091-B589-D641D9C6CA4D}"/>
              </a:ext>
            </a:extLst>
          </p:cNvPr>
          <p:cNvSpPr txBox="1"/>
          <p:nvPr/>
        </p:nvSpPr>
        <p:spPr>
          <a:xfrm>
            <a:off x="3766763" y="4529800"/>
            <a:ext cx="9733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22267D4-1C07-4FE5-967C-D6E6B45CE9C7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4740106" y="4729855"/>
            <a:ext cx="536949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2BB48C8-65D4-4D74-B3C2-DE3833F5C743}"/>
              </a:ext>
            </a:extLst>
          </p:cNvPr>
          <p:cNvSpPr txBox="1"/>
          <p:nvPr/>
        </p:nvSpPr>
        <p:spPr>
          <a:xfrm>
            <a:off x="8123738" y="4593353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第一層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F4257C7-3CB5-4F79-9861-3E97AD53E5A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426566" y="4783360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FCE7655-1A05-4D84-8CAE-33F53590C183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model.add(Dense(4, activation='relu', input_shape= (4, )))</a:t>
            </a:r>
            <a:r>
              <a:rPr lang="en-US" altLang="zh-TW" sz="2400">
                <a:latin typeface="Courier New" panose="02070309020205020404" pitchFamily="49" charset="0"/>
              </a:rPr>
              <a:t> </a:t>
            </a:r>
            <a:r>
              <a:rPr lang="en-US" altLang="zh-TW" sz="2400">
                <a:latin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輸入層形狀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22F434-C430-4237-9EFD-8BABAD10FE2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0C5097-19C3-4F1F-BAE7-72E752F5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加入第二層的神經層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1ED7498B-7897-49AD-9695-875F7A28D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044237" y="3118221"/>
            <a:ext cx="2731245" cy="2859272"/>
          </a:xfr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922E32C-B1FF-4D87-9B73-6EE4834CE762}"/>
              </a:ext>
            </a:extLst>
          </p:cNvPr>
          <p:cNvSpPr/>
          <p:nvPr/>
        </p:nvSpPr>
        <p:spPr>
          <a:xfrm>
            <a:off x="5697721" y="3280884"/>
            <a:ext cx="1266094" cy="250428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69244B-E2E3-4EA1-826F-78EB323555FB}"/>
              </a:ext>
            </a:extLst>
          </p:cNvPr>
          <p:cNvSpPr txBox="1"/>
          <p:nvPr/>
        </p:nvSpPr>
        <p:spPr>
          <a:xfrm>
            <a:off x="7812545" y="4336997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第二層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F5BDE36-B1FC-4CD7-BC3E-241C14570AE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15373" y="4527004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4834A153-25FA-463C-A82E-1598BBE68484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model.add(Dense(3, activation='relu'))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除第一層之外都不用指定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input_shape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參數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DC25AD-E4B5-442D-B650-3A6CAEA90C56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5438C5-2429-45C6-AAE7-D5F5675F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加入輸出層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6C25A18-F614-4E3B-A21A-D6E1BBA7E4E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0755" y="2953988"/>
            <a:ext cx="4341830" cy="3318146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ED41E95-3888-4E9E-BAA1-D6CE4E663FF6}"/>
              </a:ext>
            </a:extLst>
          </p:cNvPr>
          <p:cNvSpPr/>
          <p:nvPr/>
        </p:nvSpPr>
        <p:spPr>
          <a:xfrm>
            <a:off x="6339394" y="3738879"/>
            <a:ext cx="1266094" cy="194056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6DE7C4-BAF5-45CD-ABED-04B4A6ECBB94}"/>
              </a:ext>
            </a:extLst>
          </p:cNvPr>
          <p:cNvSpPr txBox="1"/>
          <p:nvPr/>
        </p:nvSpPr>
        <p:spPr>
          <a:xfrm>
            <a:off x="8430771" y="4422109"/>
            <a:ext cx="20543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第三層 </a:t>
            </a:r>
            <a:r>
              <a:rPr lang="en-US" altLang="zh-TW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(</a:t>
            </a:r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輸出層</a:t>
            </a:r>
            <a:r>
              <a:rPr lang="en-US" altLang="zh-TW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sz="20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E8ABF44-4159-40B6-8E1C-58FEE6F5E69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733599" y="4612120"/>
            <a:ext cx="697172" cy="1004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7F67038-211C-4D9F-8FD0-3A95B22F687F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model.add(Dense(1))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再加入一個密集層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只有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個神經元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並且不使用激活函數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929C81-1AAA-45B7-8126-FFC6F9CD8ED5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42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CEF986B-E592-4E4E-B210-3A70F302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顯示當前模型架構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FADF8A-303C-45E2-92A2-722AC7789F1B}"/>
              </a:ext>
            </a:extLst>
          </p:cNvPr>
          <p:cNvSpPr/>
          <p:nvPr/>
        </p:nvSpPr>
        <p:spPr>
          <a:xfrm>
            <a:off x="410664" y="2605093"/>
            <a:ext cx="11370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model.summary()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顯示當前模型架構及參數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627C10-240D-4CC5-99A7-722986A5811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B5EBD2A-8755-4C97-BAC8-E06CDCED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46" y="1549080"/>
            <a:ext cx="8489865" cy="244855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FA667C36-FE18-4C21-972F-32E1280DCF6C}"/>
              </a:ext>
            </a:extLst>
          </p:cNvPr>
          <p:cNvSpPr/>
          <p:nvPr/>
        </p:nvSpPr>
        <p:spPr>
          <a:xfrm>
            <a:off x="1876946" y="4521197"/>
            <a:ext cx="1849120" cy="599440"/>
          </a:xfrm>
          <a:prstGeom prst="roundRect">
            <a:avLst/>
          </a:prstGeom>
          <a:solidFill>
            <a:srgbClr val="E2E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645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開發環境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4A9DD0-330C-4E60-AC00-74340EA77FF3}"/>
              </a:ext>
            </a:extLst>
          </p:cNvPr>
          <p:cNvSpPr txBox="1"/>
          <p:nvPr/>
        </p:nvSpPr>
        <p:spPr>
          <a:xfrm>
            <a:off x="1876946" y="5257222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>
                <a:solidFill>
                  <a:schemeClr val="bg1"/>
                </a:solidFill>
              </a:rPr>
              <a:t>Colab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8BB7B7-6AF6-4B04-B59B-9623AE87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9BE2C9F-A7A9-4540-A46C-626F8D1D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>
                <a:effectLst/>
              </a:rPr>
              <a:t>此資料集蒐集自</a:t>
            </a:r>
            <a:r>
              <a:rPr lang="en-US" altLang="zh-TW" b="0" i="0">
                <a:effectLst/>
              </a:rPr>
              <a:t>『591 </a:t>
            </a:r>
            <a:r>
              <a:rPr lang="zh-TW" altLang="en-US" b="0" i="0">
                <a:effectLst/>
              </a:rPr>
              <a:t>房屋交易網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，地點為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台北市中山區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，每筆資料蒐集了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坪數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、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樓層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、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是否可以開伙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和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是否可以養寵物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共 </a:t>
            </a:r>
            <a:r>
              <a:rPr lang="en-US" altLang="zh-TW" b="0" i="0">
                <a:effectLst/>
              </a:rPr>
              <a:t>4 </a:t>
            </a:r>
            <a:r>
              <a:rPr lang="zh-TW" altLang="en-US" b="0" i="0">
                <a:effectLst/>
              </a:rPr>
              <a:t>種特徵，並有對應的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房租價格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。</a:t>
            </a:r>
            <a:endParaRPr lang="en-US" altLang="zh-TW" b="0" i="0">
              <a:effectLst/>
            </a:endParaRPr>
          </a:p>
          <a:p>
            <a:pPr lvl="1"/>
            <a:r>
              <a:rPr lang="zh-TW" altLang="en-US" b="0" i="0">
                <a:effectLst/>
              </a:rPr>
              <a:t>總資料數</a:t>
            </a:r>
            <a:r>
              <a:rPr lang="en-US" altLang="zh-TW"/>
              <a:t>：</a:t>
            </a:r>
            <a:r>
              <a:rPr lang="en-US" altLang="zh-TW" b="0" i="0">
                <a:effectLst/>
              </a:rPr>
              <a:t>689</a:t>
            </a:r>
          </a:p>
          <a:p>
            <a:pPr lvl="1"/>
            <a:r>
              <a:rPr lang="zh-TW" altLang="en-US" b="0" i="0">
                <a:effectLst/>
              </a:rPr>
              <a:t>特徵資料數量</a:t>
            </a:r>
            <a:r>
              <a:rPr lang="en-US" altLang="zh-TW"/>
              <a:t>：</a:t>
            </a:r>
            <a:r>
              <a:rPr lang="en-US" altLang="zh-TW" b="0" i="0">
                <a:effectLst/>
              </a:rPr>
              <a:t>4</a:t>
            </a:r>
          </a:p>
          <a:p>
            <a:pPr lvl="1"/>
            <a:r>
              <a:rPr lang="zh-TW" altLang="en-US" b="0" i="0">
                <a:effectLst/>
              </a:rPr>
              <a:t>標籤資料數量</a:t>
            </a:r>
            <a:r>
              <a:rPr lang="en-US" altLang="zh-TW"/>
              <a:t>：1 (</a:t>
            </a:r>
            <a:r>
              <a:rPr lang="zh-TW" altLang="en-US" b="0" i="0">
                <a:effectLst/>
              </a:rPr>
              <a:t>房租價格</a:t>
            </a:r>
            <a:r>
              <a:rPr lang="en-US" altLang="zh-TW" b="0" i="0">
                <a:effectLst/>
              </a:rPr>
              <a:t>)</a:t>
            </a:r>
            <a:endParaRPr lang="zh-TW" altLang="en-US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78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上傳房屋資料、第三方模組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匯入「房屋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txt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檔」和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第三方函式庫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』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到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Colab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google.colab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files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匯入房屋 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.txt 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匯入第三方函式庫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keras_lite_convertor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1961AC-5764-4E95-A83C-3976CCA7735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ex1-16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97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41A46-8092-4AC3-BE2E-5DD3FC3D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科技業的下一個神話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A4972-F520-4D66-BE2C-FC1E6831BC83}"/>
              </a:ext>
            </a:extLst>
          </p:cNvPr>
          <p:cNvSpPr txBox="1"/>
          <p:nvPr/>
        </p:nvSpPr>
        <p:spPr>
          <a:xfrm>
            <a:off x="1154140" y="4357139"/>
            <a:ext cx="9935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物聯網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人工智慧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區塊鏈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332E3-6D5E-4FFE-B223-DEC582E52DB2}"/>
              </a:ext>
            </a:extLst>
          </p:cNvPr>
          <p:cNvSpPr txBox="1"/>
          <p:nvPr/>
        </p:nvSpPr>
        <p:spPr>
          <a:xfrm>
            <a:off x="596659" y="1935675"/>
            <a:ext cx="1105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電子商務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社群網路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串流媒體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29A8D933-6223-4B92-919C-1A4E1749916B}"/>
              </a:ext>
            </a:extLst>
          </p:cNvPr>
          <p:cNvSpPr/>
          <p:nvPr/>
        </p:nvSpPr>
        <p:spPr>
          <a:xfrm>
            <a:off x="5807015" y="3183625"/>
            <a:ext cx="577969" cy="8410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9C5D309-EFFE-4058-AB53-BC54E1D8F104}"/>
              </a:ext>
            </a:extLst>
          </p:cNvPr>
          <p:cNvSpPr txBox="1"/>
          <p:nvPr/>
        </p:nvSpPr>
        <p:spPr>
          <a:xfrm>
            <a:off x="1848214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063193B-BF48-4C44-8719-F914237328DB}"/>
              </a:ext>
            </a:extLst>
          </p:cNvPr>
          <p:cNvSpPr txBox="1"/>
          <p:nvPr/>
        </p:nvSpPr>
        <p:spPr>
          <a:xfrm>
            <a:off x="5406247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8B2F02-8882-4F52-A83F-5D0A03333DC5}"/>
              </a:ext>
            </a:extLst>
          </p:cNvPr>
          <p:cNvSpPr txBox="1"/>
          <p:nvPr/>
        </p:nvSpPr>
        <p:spPr>
          <a:xfrm>
            <a:off x="8948823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讀取檔案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319759"/>
            <a:ext cx="11370672" cy="37627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讀取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house.txt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檔案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並得出特徵和標籤</a:t>
            </a:r>
            <a:endParaRPr lang="en-US" altLang="zh-TW" sz="2400" b="0">
              <a:solidFill>
                <a:srgbClr val="BFBFBF"/>
              </a:solidFill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keras_lite_convertor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kc</a:t>
            </a:r>
          </a:p>
          <a:p>
            <a:pPr marL="0" indent="0">
              <a:lnSpc>
                <a:spcPts val="3200"/>
              </a:lnSpc>
              <a:buNone/>
            </a:pPr>
            <a:b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path_name = 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'house.txt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檔案路徑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Data_reader = kc.Data_reader(path_name, mode = 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regression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指定讀檔模式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(regression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適用於迴歸預測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data, label = Data_reader.read(random_seed =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12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#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將檔案讀到的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5 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種資料分為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』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標籤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』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，並設定亂數種子為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12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(data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為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numpy.ndarray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格式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5EE401-002F-4332-A73E-486B92A2728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ex1-17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20367D6-EA90-4940-878F-82C04DE6DFFE}"/>
              </a:ext>
            </a:extLst>
          </p:cNvPr>
          <p:cNvSpPr txBox="1"/>
          <p:nvPr/>
        </p:nvSpPr>
        <p:spPr>
          <a:xfrm>
            <a:off x="406654" y="5172119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物件一定有資料型態，可用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type(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物件或變數名稱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查詢。例如：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type(data)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：會回傳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numpy.ndarray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862E14C-8CE0-4ED4-A39D-BD5AC6ED6ED3}"/>
              </a:ext>
            </a:extLst>
          </p:cNvPr>
          <p:cNvSpPr txBox="1"/>
          <p:nvPr/>
        </p:nvSpPr>
        <p:spPr>
          <a:xfrm>
            <a:off x="406654" y="5974178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等號左邊是指定變數，不會顯示物件內容。可用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變數名稱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或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，來檢查物件的內容。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print(data)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：會回傳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物件的內容。</a:t>
            </a:r>
          </a:p>
        </p:txBody>
      </p:sp>
    </p:spTree>
    <p:extLst>
      <p:ext uri="{BB962C8B-B14F-4D97-AF65-F5344CB8AC3E}">
        <p14:creationId xmlns:p14="http://schemas.microsoft.com/office/powerpoint/2010/main" val="36884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Python 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的資料結構 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容器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)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的基本資料結構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字串容器：由字元組成。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string = "52python"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en-US" altLang="zh-TW"/>
              <a:t>tuple </a:t>
            </a:r>
            <a:r>
              <a:rPr lang="zh-TW" altLang="en-US"/>
              <a:t>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tuple = (1, (2, ),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3)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串列容器：由資料物件組成。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list = [1, [2],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3]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集合容器：由資料物件組成。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set = {1, 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字典容器：由資料物件組成，以鍵：值表示。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dick = {'A':1, 'B':'2',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'C':3}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ADE217-FAB4-4D5E-922A-FDC804CB0AB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ex1-18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1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的第三方資料結構：</a:t>
            </a:r>
            <a:r>
              <a:rPr kumimoji="1" lang="en-US" altLang="zh-TW">
                <a:solidFill>
                  <a:srgbClr val="33CCFF"/>
                </a:solidFill>
              </a:rPr>
              <a:t>numpy.array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Numpy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Python</a:t>
            </a:r>
            <a:r>
              <a:rPr lang="zh-TW" altLang="en-US"/>
              <a:t> 的擴充模組，常用於資料處理。</a:t>
            </a:r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numpy 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np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</a:t>
            </a: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a = np.array([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45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建立五個元素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(a)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len()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會回傳容器內元素的數量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a[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 ~ 3)</a:t>
            </a:r>
          </a:p>
          <a:p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a[: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 ~ 3)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28095D-078B-4051-A459-5056B496075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ex1-19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897FE3B-E725-4D88-B15C-799A277F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訓練集、驗證集、測試集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213DE82-D1B7-440F-B38D-7AE51058E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訓練集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：神經網路訓練時只會看到</a:t>
            </a:r>
            <a:r>
              <a:rPr lang="zh-TW" altLang="en-US" sz="2400">
                <a:latin typeface="Consolas" panose="020B0609020204030204" pitchFamily="49" charset="0"/>
              </a:rPr>
              <a:t>訓練集。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就像學生在學習時，寫的例題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驗證集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：訓練過程使用驗證集來模擬測試。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就像學生的習題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測試集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：訓練完畢，用</a:t>
            </a:r>
            <a:r>
              <a:rPr lang="zh-TW" altLang="en-US" sz="2400">
                <a:latin typeface="Consolas" panose="020B0609020204030204" pitchFamily="49" charset="0"/>
              </a:rPr>
              <a:t>測試集來考他。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就像學生的期末考試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476EE6D9-F578-498D-9935-30533AA7B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42" y="2993366"/>
            <a:ext cx="7561715" cy="35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kumimoji="1" lang="zh-TW" altLang="en-US">
                <a:solidFill>
                  <a:srgbClr val="33CCFF"/>
                </a:solidFill>
              </a:rPr>
              <a:t>訓練集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資料預處理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取資料中的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90%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當作訓練集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split_num = 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(data) *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0.9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train_data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data[:split_num]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label[:split_num] 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ACF56F-5856-4475-AC9B-91D9157B69A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ex1-20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BBEB07-B63B-46FE-BB19-8D3B915A69A4}"/>
              </a:ext>
            </a:extLst>
          </p:cNvPr>
          <p:cNvSpPr txBox="1"/>
          <p:nvPr/>
        </p:nvSpPr>
        <p:spPr>
          <a:xfrm>
            <a:off x="406654" y="3921292"/>
            <a:ext cx="11370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容器的元素個素，可用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容器的變數名稱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查詢。例如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len(train_data)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：會回傳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620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len(train_label)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：會回傳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620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91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資料正規化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每種特徵值的屬性和範圍都不太一樣，例如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/>
          </a:p>
          <a:p>
            <a:pPr lvl="1"/>
            <a:r>
              <a:rPr lang="zh-TW" altLang="en-US"/>
              <a:t>坪數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範圍介於 </a:t>
            </a:r>
            <a:r>
              <a:rPr lang="en-US" altLang="zh-TW"/>
              <a:t>4</a:t>
            </a:r>
            <a:r>
              <a:rPr lang="zh-TW" altLang="en-US"/>
              <a:t> </a:t>
            </a:r>
            <a:r>
              <a:rPr lang="en-US" altLang="zh-TW"/>
              <a:t>~ 26 </a:t>
            </a:r>
            <a:r>
              <a:rPr lang="zh-TW" altLang="en-US"/>
              <a:t>坪。</a:t>
            </a:r>
            <a:endParaRPr lang="en-US" altLang="zh-TW"/>
          </a:p>
          <a:p>
            <a:pPr lvl="1"/>
            <a:r>
              <a:rPr lang="zh-TW" altLang="en-US"/>
              <a:t>是否可以樣寵物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只有</a:t>
            </a:r>
            <a:r>
              <a:rPr lang="en-US" altLang="zh-TW"/>
              <a:t> 0 </a:t>
            </a:r>
            <a:r>
              <a:rPr lang="zh-TW" altLang="en-US"/>
              <a:t>與 </a:t>
            </a:r>
            <a:r>
              <a:rPr lang="en-US" altLang="zh-TW"/>
              <a:t>1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這會導致數值越大，對權重的影響也越大，解決方式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lvl="1"/>
            <a:r>
              <a:rPr lang="zh-TW" altLang="en-US"/>
              <a:t>讓每種特徵使用</a:t>
            </a:r>
            <a:r>
              <a:rPr lang="zh-TW" altLang="en-US">
                <a:solidFill>
                  <a:srgbClr val="00B0F0"/>
                </a:solidFill>
              </a:rPr>
              <a:t>相同的計量標準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特徵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先將</a:t>
            </a:r>
            <a:r>
              <a:rPr lang="zh-TW" altLang="en-US">
                <a:solidFill>
                  <a:srgbClr val="FFFF00"/>
                </a:solidFill>
              </a:rPr>
              <a:t>資料減掉平均，再將其除以標準差</a:t>
            </a:r>
            <a:r>
              <a:rPr lang="zh-TW" altLang="en-US"/>
              <a:t>。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以 </a:t>
            </a:r>
            <a:r>
              <a:rPr lang="en-US" altLang="zh-TW"/>
              <a:t>0</a:t>
            </a:r>
            <a:r>
              <a:rPr lang="zh-TW" altLang="en-US"/>
              <a:t> 作為基準，標準差作為單位</a:t>
            </a:r>
            <a:r>
              <a:rPr lang="en-US" altLang="zh-TW"/>
              <a:t>)</a:t>
            </a:r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標籤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除以標籤的最大值</a:t>
            </a:r>
            <a:r>
              <a:rPr lang="zh-TW" altLang="en-US"/>
              <a:t>。</a:t>
            </a:r>
            <a:r>
              <a:rPr lang="en-US" altLang="zh-TW"/>
              <a:t>(</a:t>
            </a:r>
            <a:r>
              <a:rPr lang="zh-TW" altLang="en-US"/>
              <a:t>落在 </a:t>
            </a:r>
            <a:r>
              <a:rPr lang="en-US" altLang="zh-TW"/>
              <a:t>0 ~ 1</a:t>
            </a:r>
            <a:r>
              <a:rPr lang="zh-TW" altLang="en-US"/>
              <a:t> 之間</a:t>
            </a:r>
            <a:r>
              <a:rPr lang="en-US" altLang="zh-TW"/>
              <a:t>)</a:t>
            </a:r>
          </a:p>
          <a:p>
            <a:pPr marL="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30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例如</a:t>
            </a:r>
            <a:r>
              <a:rPr lang="zh-TW" altLang="en-US"/>
              <a:t>：一群孩童年齡的數值為 </a:t>
            </a:r>
            <a:r>
              <a:rPr lang="en-US" altLang="zh-TW"/>
              <a:t>{5, 6, 8, 9}</a:t>
            </a:r>
          </a:p>
          <a:p>
            <a:pPr lvl="1"/>
            <a:r>
              <a:rPr lang="zh-TW" altLang="en-US"/>
              <a:t>第一步：計算平均值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CAB502-B0A4-48C7-900B-EE6C5F2E4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2465573"/>
            <a:ext cx="7729535" cy="38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TW" altLang="en-US"/>
              <a:t>第二步：計算標準差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D0481A-6B11-4F11-B1CD-50E511252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3" y="1604339"/>
            <a:ext cx="5258534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47840-9167-4838-A1DA-DC8C7DD3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3A0FBD-4F6A-4C57-B8A1-E3EA64E10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98" y="1078303"/>
            <a:ext cx="5681326" cy="5317167"/>
          </a:xfrm>
        </p:spPr>
        <p:txBody>
          <a:bodyPr/>
          <a:lstStyle/>
          <a:p>
            <a:r>
              <a:rPr lang="en-US" altLang="zh-TW" sz="2400"/>
              <a:t>{5, 6, 8, 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平均值</a:t>
            </a:r>
            <a:r>
              <a:rPr lang="zh-TW" altLang="en-US" sz="2000">
                <a:latin typeface="Noto Sans CJK TC Regular" panose="020B0500000000000000" pitchFamily="34" charset="-120"/>
              </a:rPr>
              <a:t>：</a:t>
            </a:r>
            <a:r>
              <a:rPr lang="en-US" altLang="zh-TW" sz="2000"/>
              <a:t>7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CJK TC Regular" panose="020B0500000000000000" pitchFamily="34" charset="-120"/>
              </a:rPr>
              <a:t>標準差：</a:t>
            </a:r>
            <a:r>
              <a:rPr lang="en-US" altLang="zh-TW" sz="2000">
                <a:latin typeface="Noto Sans CJK TC Regular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先將</a:t>
            </a:r>
            <a:r>
              <a:rPr lang="zh-TW" altLang="en-US" sz="2000">
                <a:solidFill>
                  <a:srgbClr val="FFFF00"/>
                </a:solidFill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</a:endParaRPr>
          </a:p>
          <a:p>
            <a:pPr lvl="2"/>
            <a:r>
              <a:rPr lang="en-US" altLang="zh-TW"/>
              <a:t>5 – 7 = -2, </a:t>
            </a:r>
            <a:r>
              <a:rPr lang="en-US" altLang="zh-TW"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/>
              <a:t>6 – 7 = -1, </a:t>
            </a:r>
            <a:r>
              <a:rPr lang="en-US" altLang="zh-TW">
                <a:sym typeface="Wingdings" panose="05000000000000000000" pitchFamily="2" charset="2"/>
              </a:rPr>
              <a:t>-1/1.5811 = -0.6324</a:t>
            </a:r>
            <a:endParaRPr lang="en-US" altLang="zh-TW"/>
          </a:p>
          <a:p>
            <a:pPr lvl="2"/>
            <a:r>
              <a:rPr lang="en-US" altLang="zh-TW"/>
              <a:t>8 – 7 = 1, </a:t>
            </a:r>
            <a:r>
              <a:rPr lang="en-US" altLang="zh-TW">
                <a:sym typeface="Wingdings" panose="05000000000000000000" pitchFamily="2" charset="2"/>
              </a:rPr>
              <a:t>1/1.5811 = 0.6324</a:t>
            </a:r>
            <a:endParaRPr lang="en-US" altLang="zh-TW"/>
          </a:p>
          <a:p>
            <a:pPr lvl="2"/>
            <a:r>
              <a:rPr lang="en-US" altLang="zh-TW"/>
              <a:t>9 – 7 = 2, </a:t>
            </a:r>
            <a:r>
              <a:rPr lang="en-US" altLang="zh-TW">
                <a:sym typeface="Wingdings" panose="05000000000000000000" pitchFamily="2" charset="2"/>
              </a:rPr>
              <a:t>2/1.5811 = 1.264</a:t>
            </a: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1D48121-A684-47C6-8E32-AE7ACCD6E318}"/>
              </a:ext>
            </a:extLst>
          </p:cNvPr>
          <p:cNvSpPr txBox="1">
            <a:spLocks/>
          </p:cNvSpPr>
          <p:nvPr/>
        </p:nvSpPr>
        <p:spPr bwMode="auto">
          <a:xfrm>
            <a:off x="5840085" y="1078303"/>
            <a:ext cx="6014879" cy="53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1950" indent="-361950" algn="l" rtl="0" eaLnBrk="0" fontAlgn="base" hangingPunct="0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/>
              <a:t>{15, 16, 18, 19}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平均值</a:t>
            </a:r>
            <a:r>
              <a:rPr lang="zh-TW" altLang="en-US" sz="2000">
                <a:latin typeface="Noto Sans CJK TC Regular" panose="020B0500000000000000" pitchFamily="34" charset="-120"/>
              </a:rPr>
              <a:t>：</a:t>
            </a:r>
            <a:r>
              <a:rPr lang="en-US" altLang="zh-TW" sz="2000">
                <a:latin typeface="Noto Sans CJK TC Regular" panose="020B0500000000000000" pitchFamily="34" charset="-120"/>
              </a:rPr>
              <a:t>17</a:t>
            </a:r>
            <a:endParaRPr lang="en-US" altLang="zh-TW" sz="2000"/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CJK TC Regular" panose="020B0500000000000000" pitchFamily="34" charset="-120"/>
              </a:rPr>
              <a:t>標準差：</a:t>
            </a:r>
            <a:r>
              <a:rPr lang="en-US" altLang="zh-TW" sz="2000">
                <a:latin typeface="Noto Sans CJK TC Regular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先將</a:t>
            </a:r>
            <a:r>
              <a:rPr lang="zh-TW" altLang="en-US" sz="2000">
                <a:solidFill>
                  <a:srgbClr val="FFFF00"/>
                </a:solidFill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</a:endParaRPr>
          </a:p>
          <a:p>
            <a:pPr lvl="2"/>
            <a:r>
              <a:rPr lang="en-US" altLang="zh-TW"/>
              <a:t>15 – 17 = -2, </a:t>
            </a:r>
            <a:r>
              <a:rPr lang="en-US" altLang="zh-TW"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/>
              <a:t>16 – 17 = -1, </a:t>
            </a:r>
            <a:r>
              <a:rPr lang="en-US" altLang="zh-TW">
                <a:sym typeface="Wingdings" panose="05000000000000000000" pitchFamily="2" charset="2"/>
              </a:rPr>
              <a:t>-1/1.5811 = -0.6324</a:t>
            </a:r>
            <a:endParaRPr lang="en-US" altLang="zh-TW"/>
          </a:p>
          <a:p>
            <a:pPr lvl="2"/>
            <a:r>
              <a:rPr lang="en-US" altLang="zh-TW"/>
              <a:t>18 – 17 = 1, </a:t>
            </a:r>
            <a:r>
              <a:rPr lang="en-US" altLang="zh-TW">
                <a:sym typeface="Wingdings" panose="05000000000000000000" pitchFamily="2" charset="2"/>
              </a:rPr>
              <a:t>1/1.5811 = 0.6324</a:t>
            </a:r>
            <a:endParaRPr lang="en-US" altLang="zh-TW"/>
          </a:p>
          <a:p>
            <a:pPr lvl="2"/>
            <a:r>
              <a:rPr lang="en-US" altLang="zh-TW"/>
              <a:t>19 – 17 = 2, </a:t>
            </a:r>
            <a:r>
              <a:rPr lang="en-US" altLang="zh-TW">
                <a:sym typeface="Wingdings" panose="05000000000000000000" pitchFamily="2" charset="2"/>
              </a:rPr>
              <a:t>2/1.5811 = 1.264</a:t>
            </a: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1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9251</TotalTime>
  <Words>5566</Words>
  <Application>Microsoft Office PowerPoint</Application>
  <PresentationFormat>寬螢幕</PresentationFormat>
  <Paragraphs>797</Paragraphs>
  <Slides>110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110</vt:i4>
      </vt:variant>
    </vt:vector>
  </HeadingPairs>
  <TitlesOfParts>
    <vt:vector size="125" baseType="lpstr">
      <vt:lpstr>Wingdings</vt:lpstr>
      <vt:lpstr>Constantia</vt:lpstr>
      <vt:lpstr>Courier New</vt:lpstr>
      <vt:lpstr>arial</vt:lpstr>
      <vt:lpstr>微軟正黑體</vt:lpstr>
      <vt:lpstr>新細明體</vt:lpstr>
      <vt:lpstr>Abel</vt:lpstr>
      <vt:lpstr>Raleway</vt:lpstr>
      <vt:lpstr>Calibri Light</vt:lpstr>
      <vt:lpstr>Calibri</vt:lpstr>
      <vt:lpstr>新細明體</vt:lpstr>
      <vt:lpstr>Noto Sans CJK TC Light</vt:lpstr>
      <vt:lpstr>Consolas</vt:lpstr>
      <vt:lpstr>Noto Sans CJK TC Regular</vt:lpstr>
      <vt:lpstr>2_Office 佈景主題</vt:lpstr>
      <vt:lpstr>Chapter 1：Python X 機器學習</vt:lpstr>
      <vt:lpstr>PowerPoint 簡報</vt:lpstr>
      <vt:lpstr>Outline</vt:lpstr>
      <vt:lpstr>Coder, Hacker, and Maker</vt:lpstr>
      <vt:lpstr>PowerPoint 簡報</vt:lpstr>
      <vt:lpstr>運算思維為何很重要？ (1/2)</vt:lpstr>
      <vt:lpstr>運算思維為何很重要？ (2/2)</vt:lpstr>
      <vt:lpstr>PowerPoint 簡報</vt:lpstr>
      <vt:lpstr>科技業的下一個神話</vt:lpstr>
      <vt:lpstr>PowerPoint 簡報</vt:lpstr>
      <vt:lpstr>PowerPoint 簡報</vt:lpstr>
      <vt:lpstr>Outline</vt:lpstr>
      <vt:lpstr>現在的人工智慧</vt:lpstr>
      <vt:lpstr>PowerPoint 簡報</vt:lpstr>
      <vt:lpstr>PowerPoint 簡報</vt:lpstr>
      <vt:lpstr>8 小時的課程</vt:lpstr>
      <vt:lpstr>PowerPoint 簡報</vt:lpstr>
      <vt:lpstr>初探 AI-神經網路 (主流的機器學習技術)</vt:lpstr>
      <vt:lpstr>人工神經元</vt:lpstr>
      <vt:lpstr>神經元如何學習迴歸問題</vt:lpstr>
      <vt:lpstr>迴歸問題</vt:lpstr>
      <vt:lpstr>迴歸線 (函數)</vt:lpstr>
      <vt:lpstr>迴歸線 (函數)</vt:lpstr>
      <vt:lpstr>非線性問題</vt:lpstr>
      <vt:lpstr>激活函數 (activation function)</vt:lpstr>
      <vt:lpstr>ReLU 函數 (線性整流函數，增加非線性度)</vt:lpstr>
      <vt:lpstr>ReLU 函數 (線性整流函數，增加非線性度)</vt:lpstr>
      <vt:lpstr>更貼近資料：多神經元串聯</vt:lpstr>
      <vt:lpstr>更貼近資料：多神經元串聯</vt:lpstr>
      <vt:lpstr>神經網路 (又稱為模型)</vt:lpstr>
      <vt:lpstr>神經網路的學習過程</vt:lpstr>
      <vt:lpstr>損失函數</vt:lpstr>
      <vt:lpstr>優化器：使用梯度下降 (Gradient descent)</vt:lpstr>
      <vt:lpstr>優化器：使用梯度下降 (Gradient descent)</vt:lpstr>
      <vt:lpstr>學習率：介於 0 ~ 1 (調整步伐大小)</vt:lpstr>
      <vt:lpstr>自適應 (Adaptive )</vt:lpstr>
      <vt:lpstr>動量 (Momentum)</vt:lpstr>
      <vt:lpstr>學習 AI 時的重要工具 - Python</vt:lpstr>
      <vt:lpstr>Python 的最基礎</vt:lpstr>
      <vt:lpstr>物件</vt:lpstr>
      <vt:lpstr>練習：字串物件</vt:lpstr>
      <vt:lpstr>資料型別</vt:lpstr>
      <vt:lpstr>練習：要分清楚資料型別</vt:lpstr>
      <vt:lpstr>型別轉換</vt:lpstr>
      <vt:lpstr>整數與浮點數</vt:lpstr>
      <vt:lpstr>PowerPoint 簡報</vt:lpstr>
      <vt:lpstr>PowerPoint 簡報</vt:lpstr>
      <vt:lpstr>常用的變數運算</vt:lpstr>
      <vt:lpstr>變數</vt:lpstr>
      <vt:lpstr>寫出可讀性高的程式 (1/2)</vt:lpstr>
      <vt:lpstr>寫出可讀性高的程式 (2/2)</vt:lpstr>
      <vt:lpstr>內建函式</vt:lpstr>
      <vt:lpstr>匯入模組</vt:lpstr>
      <vt:lpstr>練習：匯入模組</vt:lpstr>
      <vt:lpstr>PowerPoint 簡報</vt:lpstr>
      <vt:lpstr>免費的雲計算</vt:lpstr>
      <vt:lpstr>Welcome To Colaboratory</vt:lpstr>
      <vt:lpstr>快速上手</vt:lpstr>
      <vt:lpstr>快速上手</vt:lpstr>
      <vt:lpstr>快速上手 - 新建筆記本</vt:lpstr>
      <vt:lpstr>快速上手 – 執行程式碼</vt:lpstr>
      <vt:lpstr>Welcome To Colaboratory</vt:lpstr>
      <vt:lpstr>雲端主機的管理與設定 - GPU 加速</vt:lpstr>
      <vt:lpstr>雲端主機的管理與設定 - GPU 加速</vt:lpstr>
      <vt:lpstr>雲端主機的管理與設定 – Session 管理</vt:lpstr>
      <vt:lpstr>雲端主機的管理與設定 – Session 管理</vt:lpstr>
      <vt:lpstr>Welcome To Colaboratory</vt:lpstr>
      <vt:lpstr>目錄窗格與檔案管理</vt:lpstr>
      <vt:lpstr>目錄窗格與檔案管理 – 掛載雲端</vt:lpstr>
      <vt:lpstr>目錄窗格與檔案管理 – 掛載雲端</vt:lpstr>
      <vt:lpstr>目錄窗格與檔案管理 – 掛載雲端</vt:lpstr>
      <vt:lpstr>目錄窗格與檔案管理 – 掛載雲端</vt:lpstr>
      <vt:lpstr>目錄窗格與檔案管理 – 線上解壓縮</vt:lpstr>
      <vt:lpstr>Welcome To Colaboratory</vt:lpstr>
      <vt:lpstr>偏好設定</vt:lpstr>
      <vt:lpstr>偏好設定 – 主題設定 (暗黑)</vt:lpstr>
      <vt:lpstr>偏好設定 – 主題設定 (暗黑)</vt:lpstr>
      <vt:lpstr>偏好設定 – 柯基犬與小貓模式</vt:lpstr>
      <vt:lpstr>偏好設定 – 柯基犬與小貓模式</vt:lpstr>
      <vt:lpstr>Keras 基本介紹</vt:lpstr>
      <vt:lpstr>用 Keras 建構神經網路</vt:lpstr>
      <vt:lpstr>建立空的神經網路模型</vt:lpstr>
      <vt:lpstr>加入第一層的神經層 (包含輸入層功能)</vt:lpstr>
      <vt:lpstr>加入第二層的神經層</vt:lpstr>
      <vt:lpstr>加入輸出層</vt:lpstr>
      <vt:lpstr>顯示當前模型架構</vt:lpstr>
      <vt:lpstr>PowerPoint 簡報</vt:lpstr>
      <vt:lpstr>資料介紹</vt:lpstr>
      <vt:lpstr>上傳房屋資料、第三方模組</vt:lpstr>
      <vt:lpstr>讀取檔案</vt:lpstr>
      <vt:lpstr>PowerPoint 簡報</vt:lpstr>
      <vt:lpstr>Python 的基本資料結構</vt:lpstr>
      <vt:lpstr>Python 的第三方資料結構：numpy.array </vt:lpstr>
      <vt:lpstr>訓練集、驗證集、測試集</vt:lpstr>
      <vt:lpstr> 訓練集</vt:lpstr>
      <vt:lpstr>資料正規化</vt:lpstr>
      <vt:lpstr>標準差的計算</vt:lpstr>
      <vt:lpstr>標準差的計算</vt:lpstr>
      <vt:lpstr>標準差的計算</vt:lpstr>
      <vt:lpstr>特徵正規化</vt:lpstr>
      <vt:lpstr>標籤正規化</vt:lpstr>
      <vt:lpstr>訓練集、驗證集、測試集的資料形狀</vt:lpstr>
      <vt:lpstr>訓練集、驗證集、測試集的資料形狀</vt:lpstr>
      <vt:lpstr>建立神經網路架構</vt:lpstr>
      <vt:lpstr>編譯及訓練模型</vt:lpstr>
      <vt:lpstr>查看損失值</vt:lpstr>
      <vt:lpstr>資料比較圖</vt:lpstr>
      <vt:lpstr>最後測試：資料預測</vt:lpstr>
      <vt:lpstr>PowerPoint 簡報</vt:lpstr>
      <vt:lpstr>迴歸問題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allwow-1F</cp:lastModifiedBy>
  <cp:revision>1939</cp:revision>
  <dcterms:created xsi:type="dcterms:W3CDTF">2016-10-10T14:48:34Z</dcterms:created>
  <dcterms:modified xsi:type="dcterms:W3CDTF">2021-12-12T11:38:36Z</dcterms:modified>
</cp:coreProperties>
</file>