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82" r:id="rId1"/>
  </p:sldMasterIdLst>
  <p:notesMasterIdLst>
    <p:notesMasterId r:id="rId41"/>
  </p:notesMasterIdLst>
  <p:handoutMasterIdLst>
    <p:handoutMasterId r:id="rId42"/>
  </p:handoutMasterIdLst>
  <p:sldIdLst>
    <p:sldId id="807" r:id="rId2"/>
    <p:sldId id="809" r:id="rId3"/>
    <p:sldId id="810" r:id="rId4"/>
    <p:sldId id="811" r:id="rId5"/>
    <p:sldId id="812" r:id="rId6"/>
    <p:sldId id="814" r:id="rId7"/>
    <p:sldId id="813" r:id="rId8"/>
    <p:sldId id="815" r:id="rId9"/>
    <p:sldId id="816" r:id="rId10"/>
    <p:sldId id="817" r:id="rId11"/>
    <p:sldId id="819" r:id="rId12"/>
    <p:sldId id="818" r:id="rId13"/>
    <p:sldId id="843" r:id="rId14"/>
    <p:sldId id="846" r:id="rId15"/>
    <p:sldId id="835" r:id="rId16"/>
    <p:sldId id="820" r:id="rId17"/>
    <p:sldId id="841" r:id="rId18"/>
    <p:sldId id="821" r:id="rId19"/>
    <p:sldId id="822" r:id="rId20"/>
    <p:sldId id="823" r:id="rId21"/>
    <p:sldId id="840" r:id="rId22"/>
    <p:sldId id="836" r:id="rId23"/>
    <p:sldId id="824" r:id="rId24"/>
    <p:sldId id="837" r:id="rId25"/>
    <p:sldId id="838" r:id="rId26"/>
    <p:sldId id="839" r:id="rId27"/>
    <p:sldId id="845" r:id="rId28"/>
    <p:sldId id="842" r:id="rId29"/>
    <p:sldId id="844" r:id="rId30"/>
    <p:sldId id="825" r:id="rId31"/>
    <p:sldId id="826" r:id="rId32"/>
    <p:sldId id="827" r:id="rId33"/>
    <p:sldId id="828" r:id="rId34"/>
    <p:sldId id="829" r:id="rId35"/>
    <p:sldId id="830" r:id="rId36"/>
    <p:sldId id="831" r:id="rId37"/>
    <p:sldId id="832" r:id="rId38"/>
    <p:sldId id="833" r:id="rId39"/>
    <p:sldId id="834" r:id="rId40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onsolas" panose="020B0609020204030204" pitchFamily="49" charset="0"/>
      <p:regular r:id="rId47"/>
      <p:bold r:id="rId48"/>
      <p:italic r:id="rId49"/>
      <p:boldItalic r:id="rId50"/>
    </p:embeddedFont>
    <p:embeddedFont>
      <p:font typeface="Noto Sans CJK TC Light" panose="020B0300000000000000" pitchFamily="34" charset="-120"/>
      <p:regular r:id="rId51"/>
    </p:embeddedFont>
    <p:embeddedFont>
      <p:font typeface="Noto Sans CJK TC Regular" panose="020B0500000000000000" pitchFamily="34" charset="-120"/>
      <p:regular r:id="rId52"/>
    </p:embeddedFont>
    <p:embeddedFont>
      <p:font typeface="Raleway" pitchFamily="2" charset="0"/>
      <p:regular r:id="rId53"/>
      <p:bold r:id="rId54"/>
      <p:italic r:id="rId55"/>
      <p:boldItalic r:id="rId56"/>
    </p:embeddedFont>
  </p:embeddedFontLst>
  <p:defaultTextStyle>
    <a:defPPr>
      <a:defRPr lang="id-ID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BFBFBF"/>
    <a:srgbClr val="FF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27" autoAdjust="0"/>
    <p:restoredTop sz="91686" autoAdjust="0"/>
  </p:normalViewPr>
  <p:slideViewPr>
    <p:cSldViewPr snapToGrid="0">
      <p:cViewPr varScale="1">
        <p:scale>
          <a:sx n="111" d="100"/>
          <a:sy n="111" d="100"/>
        </p:scale>
        <p:origin x="804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006802-B298-46B6-BA13-0F15E19115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409666-E4F4-454F-AC6C-0A435E1FE5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6E4FDBE-4380-458F-92E2-060177105A82}" type="datetimeFigureOut">
              <a:rPr lang="id-ID"/>
              <a:pPr>
                <a:defRPr/>
              </a:pPr>
              <a:t>21/12/2021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0C6160-F52D-42BB-B1F8-AD4EFC6288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F0F56-2A42-43E6-8809-B95941780E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013FF5E2-A35D-48AB-88FD-8495C4483744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6EBF86-0FD1-4553-BF17-8A07D6D35A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625D9-1465-4E04-A726-CA595EC647E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0391F79-ECD0-49F3-80F2-8A76B96B72C9}" type="datetimeFigureOut">
              <a:rPr lang="id-ID"/>
              <a:pPr>
                <a:defRPr/>
              </a:pPr>
              <a:t>21/12/2021</a:t>
            </a:fld>
            <a:endParaRPr lang="id-ID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73D040A-476E-41CF-AC3C-200F6B7AF6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d-ID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B77FC16-5BC6-42E0-9277-861D55D1AC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d-ID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6E410-438C-4B58-9C2E-53ACF1E844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6A486-B08C-4918-806B-EC43503224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029F58E9-F467-403B-8C6D-9A8C789358E8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69CC1D-64E8-4BEC-9AC4-5549F2710E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FE3647F-8EA4-4DB4-A1BA-F892786607DC}"/>
              </a:ext>
            </a:extLst>
          </p:cNvPr>
          <p:cNvSpPr/>
          <p:nvPr userDrawn="1"/>
        </p:nvSpPr>
        <p:spPr>
          <a:xfrm>
            <a:off x="296863" y="2520950"/>
            <a:ext cx="2471737" cy="2471738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AA3820D-273F-4ED3-BFAC-55145A851FEF}"/>
              </a:ext>
            </a:extLst>
          </p:cNvPr>
          <p:cNvSpPr/>
          <p:nvPr userDrawn="1"/>
        </p:nvSpPr>
        <p:spPr>
          <a:xfrm>
            <a:off x="1101725" y="1516063"/>
            <a:ext cx="2471738" cy="2471737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2A4E691-E284-47BD-B8E9-2F0B4B1346C2}"/>
              </a:ext>
            </a:extLst>
          </p:cNvPr>
          <p:cNvSpPr/>
          <p:nvPr userDrawn="1"/>
        </p:nvSpPr>
        <p:spPr>
          <a:xfrm>
            <a:off x="0" y="5816600"/>
            <a:ext cx="12192000" cy="10414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693988" y="2349039"/>
            <a:ext cx="6974011" cy="116092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693988" y="3817688"/>
            <a:ext cx="6974011" cy="685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2841595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9">
            <a:extLst>
              <a:ext uri="{FF2B5EF4-FFF2-40B4-BE49-F238E27FC236}">
                <a16:creationId xmlns:a16="http://schemas.microsoft.com/office/drawing/2014/main" id="{3A91EA4D-FAD9-4833-96FA-C2B1E64C41D7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3">
            <a:extLst>
              <a:ext uri="{FF2B5EF4-FFF2-40B4-BE49-F238E27FC236}">
                <a16:creationId xmlns:a16="http://schemas.microsoft.com/office/drawing/2014/main" id="{FD3047A2-4A12-4B3D-B4B9-62F1158A6CFE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227D3E5B-B17B-4577-83DB-A6EA3498EB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EC486492-4B25-46BB-B51E-198F5564C18A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1200"/>
              </a:spcBef>
              <a:defRPr sz="28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44978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AC3FA18D-F8F1-4762-A1AF-B230BAB244AD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6D901F15-32D0-4DAD-9193-3DC3BD1BE6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DC43A098-93AD-4EBC-B555-5D0F541148E6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560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10938"/>
      </p:ext>
    </p:extLst>
  </p:cSld>
  <p:clrMapOvr>
    <a:masterClrMapping/>
  </p:clrMapOvr>
  <p:transition spd="slow" advClick="0" advTm="10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6DC862E-BDD5-4770-AC85-FE165DF2B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1398A-63F9-4EF1-8D51-2FE81F42B73B}" type="datetimeFigureOut">
              <a:rPr lang="en-US" altLang="zh-TW"/>
              <a:pPr>
                <a:defRPr/>
              </a:pPr>
              <a:t>12/21/2021</a:t>
            </a:fld>
            <a:endParaRPr lang="en-US" altLang="zh-TW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CA1837CB-7C0F-44D2-84C7-E36A5A73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7A5232C7-CE1E-4E28-8711-CF1D781CC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786F5-DB03-46B8-9122-B320DEC1C8E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1034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9">
            <a:extLst>
              <a:ext uri="{FF2B5EF4-FFF2-40B4-BE49-F238E27FC236}">
                <a16:creationId xmlns:a16="http://schemas.microsoft.com/office/drawing/2014/main" id="{F813B169-1F95-4F92-9314-38FED5AE7F4C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標題 1">
            <a:extLst>
              <a:ext uri="{FF2B5EF4-FFF2-40B4-BE49-F238E27FC236}">
                <a16:creationId xmlns:a16="http://schemas.microsoft.com/office/drawing/2014/main" id="{7319F838-31BB-499E-8CAA-BC78BC4E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214B815E-B5D5-4C71-9CE3-66BA6C813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1200"/>
              </a:spcBef>
              <a:defRPr sz="28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626549837"/>
      </p:ext>
    </p:extLst>
  </p:cSld>
  <p:clrMapOvr>
    <a:masterClrMapping/>
  </p:clrMapOvr>
  <p:transition spd="slow" advClick="0" advTm="10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版面配置區 1">
            <a:extLst>
              <a:ext uri="{FF2B5EF4-FFF2-40B4-BE49-F238E27FC236}">
                <a16:creationId xmlns:a16="http://schemas.microsoft.com/office/drawing/2014/main" id="{9E8BB421-1FC3-418D-8F57-5244AAAF6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7938" y="287338"/>
            <a:ext cx="1007586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123" name="文字版面配置區 2">
            <a:extLst>
              <a:ext uri="{FF2B5EF4-FFF2-40B4-BE49-F238E27FC236}">
                <a16:creationId xmlns:a16="http://schemas.microsoft.com/office/drawing/2014/main" id="{A36348FD-6DFD-47AA-B29D-7C7411643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1079500"/>
            <a:ext cx="1137285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7" r:id="rId4"/>
    <p:sldLayoutId id="2147483868" r:id="rId5"/>
    <p:sldLayoutId id="2147483882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TW" altLang="en-US" sz="3600" kern="12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9pPr>
    </p:titleStyle>
    <p:bodyStyle>
      <a:lvl1pPr marL="449263" indent="-449263" algn="l" rtl="0" eaLnBrk="0" fontAlgn="base" hangingPunct="0">
        <a:lnSpc>
          <a:spcPts val="36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x543.com/debugger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5C7FAE3F-473D-4EC5-BC68-678B7D6DD349}"/>
              </a:ext>
            </a:extLst>
          </p:cNvPr>
          <p:cNvCxnSpPr>
            <a:cxnSpLocks/>
          </p:cNvCxnSpPr>
          <p:nvPr/>
        </p:nvCxnSpPr>
        <p:spPr>
          <a:xfrm>
            <a:off x="3693989" y="3618568"/>
            <a:ext cx="7528193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241300" dist="127000" dir="5400000" algn="ctr" rotWithShape="0">
              <a:srgbClr val="000000">
                <a:alpha val="88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9E236B32-2967-4DBA-88B6-CCDEF68F29F5}"/>
              </a:ext>
            </a:extLst>
          </p:cNvPr>
          <p:cNvSpPr/>
          <p:nvPr/>
        </p:nvSpPr>
        <p:spPr>
          <a:xfrm>
            <a:off x="6035317" y="4374695"/>
            <a:ext cx="2997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spc="300">
                <a:solidFill>
                  <a:srgbClr val="FFFFF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賴秉樑 </a:t>
            </a:r>
            <a:r>
              <a:rPr lang="en-US" altLang="zh-TW" sz="2400" spc="300" dirty="0">
                <a:solidFill>
                  <a:srgbClr val="FFFF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debugger</a:t>
            </a:r>
            <a:endParaRPr lang="zh-TW" altLang="en-US" sz="2400" spc="300">
              <a:solidFill>
                <a:srgbClr val="FFFFF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F72C1367-7420-4730-B6F5-AEEB8A373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0188" y="2570670"/>
            <a:ext cx="7528194" cy="1042807"/>
          </a:xfrm>
        </p:spPr>
        <p:txBody>
          <a:bodyPr anchor="ctr"/>
          <a:lstStyle/>
          <a:p>
            <a:r>
              <a:rPr lang="en-US" altLang="zh-TW" sz="3800" b="0">
                <a:solidFill>
                  <a:srgbClr val="FFFF00"/>
                </a:solidFill>
                <a:latin typeface="Consolas" panose="020B0609020204030204" pitchFamily="49" charset="0"/>
              </a:rPr>
              <a:t>Chapter 2</a:t>
            </a:r>
            <a:r>
              <a:rPr lang="zh-TW" altLang="en-US" sz="3800" b="0">
                <a:solidFill>
                  <a:srgbClr val="FFFF00"/>
                </a:solidFill>
                <a:latin typeface="Noto Sans CJK TC Regular" panose="020B0500000000000000" pitchFamily="34" charset="-120"/>
              </a:rPr>
              <a:t>：</a:t>
            </a:r>
            <a:r>
              <a:rPr lang="zh-TW" altLang="en-US" sz="3800" b="0">
                <a:solidFill>
                  <a:srgbClr val="FFFF00"/>
                </a:solidFill>
                <a:latin typeface="Consolas" panose="020B0609020204030204" pitchFamily="49" charset="0"/>
              </a:rPr>
              <a:t>影像處理</a:t>
            </a:r>
            <a:r>
              <a:rPr lang="it-IT" altLang="zh-TW" sz="3800" b="0">
                <a:solidFill>
                  <a:srgbClr val="FFFF00"/>
                </a:solidFill>
              </a:rPr>
              <a:t> </a:t>
            </a:r>
            <a:r>
              <a:rPr lang="it-IT" altLang="zh-TW" sz="3800" b="0">
                <a:solidFill>
                  <a:srgbClr val="FFFF00"/>
                </a:solidFill>
                <a:latin typeface="Consolas" panose="020B0609020204030204" pitchFamily="49" charset="0"/>
              </a:rPr>
              <a:t>X</a:t>
            </a:r>
            <a:r>
              <a:rPr lang="zh-TW" altLang="en-US" sz="3800" b="0">
                <a:solidFill>
                  <a:srgbClr val="FFFF00"/>
                </a:solidFill>
              </a:rPr>
              <a:t> </a:t>
            </a:r>
            <a:r>
              <a:rPr lang="zh-TW" altLang="en-US" sz="3800" b="0">
                <a:solidFill>
                  <a:srgbClr val="FFFF00"/>
                </a:solidFill>
                <a:latin typeface="Consolas" panose="020B0609020204030204" pitchFamily="49" charset="0"/>
              </a:rPr>
              <a:t>深度學習</a:t>
            </a:r>
            <a:endParaRPr lang="zh-TW" altLang="en-US" sz="3800" b="0" dirty="0">
              <a:solidFill>
                <a:srgbClr val="FFFF00"/>
              </a:solidFill>
              <a:latin typeface="Consolas" panose="020B0609020204030204" pitchFamily="49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190885B-4689-4329-A4EC-3736C9AF766C}"/>
              </a:ext>
            </a:extLst>
          </p:cNvPr>
          <p:cNvSpPr/>
          <p:nvPr/>
        </p:nvSpPr>
        <p:spPr>
          <a:xfrm>
            <a:off x="6832811" y="4817180"/>
            <a:ext cx="1402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spc="300" dirty="0">
                <a:solidFill>
                  <a:srgbClr val="FFFFF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學院創辦人</a:t>
            </a:r>
            <a:endParaRPr lang="zh-TW" altLang="en-US" sz="1600" spc="300" dirty="0">
              <a:solidFill>
                <a:srgbClr val="FFFFF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6C2D36BD-CF1E-4DAE-8453-BE27A8408327}"/>
              </a:ext>
            </a:extLst>
          </p:cNvPr>
          <p:cNvGrpSpPr/>
          <p:nvPr/>
        </p:nvGrpSpPr>
        <p:grpSpPr>
          <a:xfrm>
            <a:off x="4516805" y="6043481"/>
            <a:ext cx="3262432" cy="694179"/>
            <a:chOff x="4516805" y="5988065"/>
            <a:chExt cx="3262432" cy="694179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0D00D9DC-CBA3-4953-99C1-C26B23885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16805" y="5988065"/>
              <a:ext cx="1051340" cy="402936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560F262-81FB-46E3-A9BC-C9DB2F20DCBF}"/>
                </a:ext>
              </a:extLst>
            </p:cNvPr>
            <p:cNvSpPr/>
            <p:nvPr/>
          </p:nvSpPr>
          <p:spPr>
            <a:xfrm>
              <a:off x="5566925" y="6052003"/>
              <a:ext cx="2108269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200" spc="300">
                  <a:solidFill>
                    <a:srgbClr val="FFFFFF"/>
                  </a:solidFill>
                  <a:latin typeface="Noto Sans CJK TC Light" panose="020B0300000000000000" pitchFamily="34" charset="-120"/>
                  <a:ea typeface="Noto Sans CJK TC Light" panose="020B0300000000000000" pitchFamily="34" charset="-120"/>
                </a:rPr>
                <a:t>極限翻轉學院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EFA5F29-9D0B-46D4-9BC4-2ED23B529299}"/>
                </a:ext>
              </a:extLst>
            </p:cNvPr>
            <p:cNvSpPr/>
            <p:nvPr/>
          </p:nvSpPr>
          <p:spPr>
            <a:xfrm>
              <a:off x="4516805" y="6374467"/>
              <a:ext cx="32624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400" spc="1000">
                  <a:solidFill>
                    <a:srgbClr val="FFFFFF"/>
                  </a:solidFill>
                  <a:latin typeface="Noto Sans CJK TC Light" panose="020B0300000000000000" pitchFamily="34" charset="-120"/>
                  <a:ea typeface="Noto Sans CJK TC Light" panose="020B0300000000000000" pitchFamily="34" charset="-120"/>
                </a:rPr>
                <a:t>青少年與兒童程式教育</a:t>
              </a:r>
              <a:endParaRPr lang="en-US" altLang="zh-TW" sz="1400" spc="1000" dirty="0">
                <a:solidFill>
                  <a:srgbClr val="FFFFFF"/>
                </a:solidFill>
                <a:latin typeface="Noto Sans CJK TC Light" panose="020B0300000000000000" pitchFamily="34" charset="-120"/>
                <a:ea typeface="Noto Sans CJK TC Light" panose="020B0300000000000000" pitchFamily="34" charset="-120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2E2C412F-F526-482B-AECA-6373FDC6A89E}"/>
              </a:ext>
            </a:extLst>
          </p:cNvPr>
          <p:cNvSpPr/>
          <p:nvPr/>
        </p:nvSpPr>
        <p:spPr>
          <a:xfrm>
            <a:off x="5066244" y="5253169"/>
            <a:ext cx="4783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>
                <a:solidFill>
                  <a:srgbClr val="FFFF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課程網址</a:t>
            </a:r>
            <a:r>
              <a:rPr lang="zh-TW" altLang="en-US">
                <a:solidFill>
                  <a:srgbClr val="FFFFF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     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https://max543.com/debugger</a:t>
            </a:r>
            <a:endParaRPr lang="zh-TW" altLang="en-US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0897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BFA7BC-67FA-4A76-A322-1E0103861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機器學習的目的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4A715A9-0944-4BA7-88CE-F771C172A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以手寫辦識數字為例：至少超過 </a:t>
            </a:r>
            <a:r>
              <a:rPr lang="en-US" altLang="zh-TW"/>
              <a:t>13,000</a:t>
            </a:r>
            <a:r>
              <a:rPr lang="zh-TW" altLang="en-US"/>
              <a:t> 個要調整的參數。</a:t>
            </a:r>
            <a:endParaRPr lang="en-US" altLang="zh-TW"/>
          </a:p>
          <a:p>
            <a:r>
              <a:rPr lang="zh-TW" altLang="en-US"/>
              <a:t>用機器學習的運算來達成這浩大的工程。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3CAE12F-6D03-48B3-A2DB-2E326AC29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352" y="2615211"/>
            <a:ext cx="9449295" cy="350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1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992692-942D-48DA-AC08-1FA31A959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影像處理的 </a:t>
            </a:r>
            <a:r>
              <a:rPr lang="en-US" altLang="zh-TW"/>
              <a:t>"Hello World"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r>
              <a:rPr lang="en-US" altLang="zh-TW"/>
              <a:t>Mnist </a:t>
            </a:r>
            <a:r>
              <a:rPr lang="zh-TW" altLang="en-US"/>
              <a:t>資料集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C4E2531-32C3-429A-B47F-ACA1E42BF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辨識手寫數字 </a:t>
            </a:r>
            <a:r>
              <a:rPr lang="en-US" altLang="zh-TW"/>
              <a:t>0 ~ 9</a:t>
            </a:r>
            <a:r>
              <a:rPr lang="zh-TW" altLang="en-US"/>
              <a:t>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F9266BD-A654-4293-88EC-855058FD8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556" y="1796959"/>
            <a:ext cx="8726888" cy="407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78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EF8577A-1497-4071-A7FD-D2F0D2F7C20C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先看機器</a:t>
            </a: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學習的例子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768D171-EE6F-4CDD-AF1F-7C9FE16F4497}"/>
              </a:ext>
            </a:extLst>
          </p:cNvPr>
          <p:cNvSpPr txBox="1"/>
          <p:nvPr/>
        </p:nvSpPr>
        <p:spPr>
          <a:xfrm>
            <a:off x="2153920" y="3752165"/>
            <a:ext cx="7884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影像識別</a:t>
            </a:r>
            <a:r>
              <a:rPr lang="zh-TW" altLang="en-US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：多層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神經網路 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(MLP)</a:t>
            </a:r>
            <a:endParaRPr lang="zh-TW" altLang="en-US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469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103AA2-2AD8-4FF9-A1B0-D7E3E17B4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kern="100">
                <a:effectLst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Anaconda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14095C6-F826-443B-9004-8BAA725F4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1800" kern="100">
                <a:effectLst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Anaconda </a:t>
            </a:r>
            <a:r>
              <a:rPr lang="zh-TW" altLang="zh-TW" sz="1800" kern="100">
                <a:effectLst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包含了</a:t>
            </a:r>
            <a:r>
              <a:rPr lang="en-US" altLang="zh-TW" sz="1800" kern="100">
                <a:effectLst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Python </a:t>
            </a:r>
            <a:r>
              <a:rPr lang="zh-TW" altLang="zh-TW" sz="1800" kern="100">
                <a:effectLst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直譯器與許多好用的開發工具，而且提供了數百個第三方的函式庫，涵蓋科學、數學、工程、數據分析的</a:t>
            </a:r>
            <a:r>
              <a:rPr lang="en-US" altLang="zh-TW" sz="1800" kern="100">
                <a:effectLst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Python </a:t>
            </a:r>
            <a:r>
              <a:rPr lang="zh-TW" altLang="zh-TW" sz="1800" kern="100">
                <a:effectLst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模組。</a:t>
            </a:r>
            <a:endParaRPr lang="zh-TW" altLang="zh-TW" sz="1800" kern="10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877888" lvl="1" indent="-34290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zh-TW" altLang="zh-TW" sz="1400" kern="100">
                <a:effectLst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網址：</a:t>
            </a:r>
            <a:r>
              <a:rPr lang="en-US" altLang="zh-TW" sz="1400" kern="100">
                <a:effectLst/>
                <a:latin typeface="Consolas" panose="020B0609020204030204" pitchFamily="49" charset="0"/>
                <a:ea typeface="新細明體" panose="02020500000000000000" pitchFamily="18" charset="-120"/>
                <a:cs typeface="Times New Roman" panose="02020603050405020304" pitchFamily="18" charset="0"/>
              </a:rPr>
              <a:t>https://www.anaconda.com/products/individual</a:t>
            </a:r>
            <a:r>
              <a:rPr lang="zh-TW" altLang="zh-TW" sz="1400" kern="100">
                <a:effectLst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，下載並安裝適當的版本。</a:t>
            </a:r>
            <a:endParaRPr lang="zh-TW" altLang="zh-TW" sz="1400" kern="10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877888" lvl="1" indent="-34290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zh-TW" altLang="zh-TW" sz="1400" kern="100">
                <a:effectLst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安裝後，執行</a:t>
            </a:r>
            <a:r>
              <a:rPr lang="en-US" altLang="zh-TW" sz="1400" kern="100">
                <a:effectLst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Anaconda </a:t>
            </a:r>
            <a:r>
              <a:rPr lang="zh-TW" altLang="zh-TW" sz="1400" kern="100">
                <a:effectLst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的整合開發環境</a:t>
            </a:r>
            <a:r>
              <a:rPr lang="en-US" altLang="zh-TW" sz="1400" kern="100">
                <a:effectLst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(IDE)</a:t>
            </a:r>
            <a:r>
              <a:rPr lang="zh-TW" altLang="zh-TW" sz="1400" kern="100">
                <a:effectLst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：</a:t>
            </a:r>
            <a:r>
              <a:rPr lang="en-US" altLang="zh-TW" sz="1400" kern="100">
                <a:effectLst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Spyder</a:t>
            </a:r>
            <a:r>
              <a:rPr lang="zh-TW" altLang="zh-TW" sz="1400" kern="100">
                <a:effectLst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。</a:t>
            </a:r>
            <a:endParaRPr lang="zh-TW" altLang="zh-TW" sz="1400" kern="10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C02D3EB-8BCF-47B9-8387-1ECA3D9BB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67" y="2786332"/>
            <a:ext cx="6794266" cy="354012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7B88BC3-4985-4FAB-9ECB-DFFEA16775AA}"/>
              </a:ext>
            </a:extLst>
          </p:cNvPr>
          <p:cNvSpPr txBox="1"/>
          <p:nvPr/>
        </p:nvSpPr>
        <p:spPr>
          <a:xfrm>
            <a:off x="7462820" y="2786332"/>
            <a:ext cx="4411813" cy="2644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IPython </a:t>
            </a:r>
            <a:r>
              <a:rPr lang="zh-TW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主控台：用來測次單行程式碼，以及程式的輸出資訊。</a:t>
            </a:r>
            <a:endParaRPr lang="zh-TW" altLang="zh-TW" sz="1400" kern="10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程式編輯窗格：編寫程式專案的地方。</a:t>
            </a:r>
            <a:endParaRPr lang="zh-TW" altLang="zh-TW" sz="1400" kern="10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語法錯誤提示：在執行程式前，可事先發現語法錯誤的程式碼。</a:t>
            </a:r>
            <a:endParaRPr lang="zh-TW" altLang="zh-TW" sz="1400" kern="10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變數窗格：可知道目前程式物件的值為何。</a:t>
            </a:r>
            <a:endParaRPr lang="zh-TW" altLang="zh-TW" sz="1400" kern="10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Debug (</a:t>
            </a:r>
            <a:r>
              <a:rPr lang="zh-TW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除錯選單</a:t>
            </a:r>
            <a:r>
              <a:rPr lang="en-US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)</a:t>
            </a:r>
            <a:r>
              <a:rPr lang="zh-TW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：可依序執行程式碼，用來查找錯誤與追蹤變數值。</a:t>
            </a:r>
            <a:endParaRPr lang="zh-TW" altLang="zh-TW" sz="1400" kern="10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843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EF8577A-1497-4071-A7FD-D2F0D2F7C20C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若使用 </a:t>
            </a:r>
            <a:r>
              <a:rPr lang="en-US" altLang="zh-TW" sz="3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Anacodna</a:t>
            </a: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，需安裝模型框架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43816FE-BA5A-4F63-97A1-19337F545FF2}"/>
              </a:ext>
            </a:extLst>
          </p:cNvPr>
          <p:cNvSpPr txBox="1"/>
          <p:nvPr/>
        </p:nvSpPr>
        <p:spPr>
          <a:xfrm>
            <a:off x="2153920" y="4398496"/>
            <a:ext cx="7884160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本範例會用到 </a:t>
            </a:r>
            <a:r>
              <a:rPr lang="en-US" altLang="zh-TW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tensorflow 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與 </a:t>
            </a:r>
            <a:r>
              <a:rPr lang="en-US" altLang="zh-TW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keras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endParaRPr lang="en-US" altLang="zh-TW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開啟 </a:t>
            </a:r>
            <a:r>
              <a:rPr lang="en-US" altLang="zh-TW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Anacodna Prompt 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視窗，輸入下列指令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endParaRPr lang="en-US" altLang="zh-TW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&gt;&gt;&gt;</a:t>
            </a:r>
            <a:r>
              <a:rPr lang="zh-TW" altLang="en-US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pip install</a:t>
            </a:r>
            <a:r>
              <a:rPr lang="zh-TW" altLang="en-US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tensorflow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&gt;&gt;&gt;</a:t>
            </a:r>
            <a:r>
              <a:rPr lang="zh-TW" altLang="en-US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pip install</a:t>
            </a:r>
            <a:r>
              <a:rPr lang="zh-TW" altLang="en-US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keras</a:t>
            </a:r>
          </a:p>
        </p:txBody>
      </p:sp>
    </p:spTree>
    <p:extLst>
      <p:ext uri="{BB962C8B-B14F-4D97-AF65-F5344CB8AC3E}">
        <p14:creationId xmlns:p14="http://schemas.microsoft.com/office/powerpoint/2010/main" val="173498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6660E5-F873-4E10-A677-8FB39A048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訓練與預測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3939F3-2848-4505-8F0E-E3F9D71D1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2000"/>
              <a:t>訓練 </a:t>
            </a:r>
            <a:r>
              <a:rPr lang="en-US" altLang="zh-TW" sz="2000"/>
              <a:t>(Train)</a:t>
            </a:r>
            <a:r>
              <a:rPr lang="zh-TW" altLang="en-US" sz="2000"/>
              <a:t>：</a:t>
            </a:r>
            <a:r>
              <a:rPr lang="en-US" altLang="zh-TW" sz="2000"/>
              <a:t>Mnist </a:t>
            </a:r>
            <a:r>
              <a:rPr lang="zh-TW" altLang="en-US" sz="2000"/>
              <a:t>共有 </a:t>
            </a:r>
            <a:r>
              <a:rPr lang="en-US" altLang="zh-TW" sz="2000"/>
              <a:t>60,000 </a:t>
            </a:r>
            <a:r>
              <a:rPr lang="zh-TW" altLang="en-US" sz="2000"/>
              <a:t>訓練資料，將 </a:t>
            </a:r>
            <a:r>
              <a:rPr lang="en-US" altLang="zh-TW" sz="2000"/>
              <a:t>Feature (</a:t>
            </a:r>
            <a:r>
              <a:rPr lang="zh-TW" altLang="en-US" sz="2000"/>
              <a:t>數字圖片特徵值</a:t>
            </a:r>
            <a:r>
              <a:rPr lang="en-US" altLang="zh-TW" sz="2000"/>
              <a:t>)</a:t>
            </a:r>
            <a:r>
              <a:rPr lang="zh-TW" altLang="en-US" sz="2000"/>
              <a:t> 與</a:t>
            </a:r>
            <a:br>
              <a:rPr lang="en-US" altLang="zh-TW" sz="2000"/>
            </a:br>
            <a:r>
              <a:rPr lang="en-US" altLang="zh-TW" sz="2000"/>
              <a:t>Label</a:t>
            </a:r>
            <a:r>
              <a:rPr lang="zh-TW" altLang="en-US" sz="2000"/>
              <a:t> </a:t>
            </a:r>
            <a:r>
              <a:rPr lang="en-US" altLang="zh-TW" sz="2000"/>
              <a:t>(</a:t>
            </a:r>
            <a:r>
              <a:rPr lang="zh-TW" altLang="en-US" sz="2000"/>
              <a:t>數字真實值</a:t>
            </a:r>
            <a:r>
              <a:rPr lang="en-US" altLang="zh-TW" sz="2000"/>
              <a:t>)</a:t>
            </a:r>
            <a:r>
              <a:rPr lang="zh-TW" altLang="en-US" sz="2000"/>
              <a:t> 經過預處理，然後進行訓練。</a:t>
            </a:r>
            <a:endParaRPr lang="en-US" altLang="zh-TW" sz="200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2000"/>
              <a:t>預測 </a:t>
            </a:r>
            <a:r>
              <a:rPr lang="en-US" altLang="zh-TW" sz="2000"/>
              <a:t>(Predict)</a:t>
            </a:r>
            <a:r>
              <a:rPr lang="zh-TW" altLang="en-US" sz="2000"/>
              <a:t>：將要預測的數字圖片，先經過預處理，送給模型作預測。</a:t>
            </a:r>
            <a:endParaRPr lang="en-US" altLang="zh-TW" sz="200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F102AF5-3573-47D5-82B9-499B7FEB4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647" y="2833229"/>
            <a:ext cx="7085601" cy="316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77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資料預處理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05A2FDD-2B72-4B4B-8E6E-887A399B4E4B}"/>
              </a:ext>
            </a:extLst>
          </p:cNvPr>
          <p:cNvSpPr txBox="1"/>
          <p:nvPr/>
        </p:nvSpPr>
        <p:spPr>
          <a:xfrm>
            <a:off x="2549199" y="499452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將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Feature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特徵值換為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784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個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float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數字標準化，將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Label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轉換為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One-Hot Encoding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編碼。</a:t>
            </a:r>
            <a:endParaRPr lang="zh-TW" altLang="en-US" sz="1600">
              <a:solidFill>
                <a:srgbClr val="FFFF00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62197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</a:rPr>
              <a:t>圖片預測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1932336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</a:rPr>
              <a:t>建立多重感知器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5E306D9-B26B-4D52-A3FA-A121FFF9D673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>
            <a:off x="1278506" y="2301668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8AF53F9-6181-4431-ADA5-B7946130E0DC}"/>
              </a:ext>
            </a:extLst>
          </p:cNvPr>
          <p:cNvSpPr txBox="1"/>
          <p:nvPr/>
        </p:nvSpPr>
        <p:spPr>
          <a:xfrm>
            <a:off x="281077" y="176983"/>
            <a:ext cx="19912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Keras_Mnist_MLP.py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E025A2B-2D37-43D8-9108-0027E2F8ECFB}"/>
              </a:ext>
            </a:extLst>
          </p:cNvPr>
          <p:cNvSpPr txBox="1"/>
          <p:nvPr/>
        </p:nvSpPr>
        <p:spPr>
          <a:xfrm>
            <a:off x="336071" y="33614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</a:rPr>
              <a:t>訓練模型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E5B46F-A638-4CC9-9DD3-7DD18A766EF9}"/>
              </a:ext>
            </a:extLst>
          </p:cNvPr>
          <p:cNvSpPr txBox="1"/>
          <p:nvPr/>
        </p:nvSpPr>
        <p:spPr>
          <a:xfrm>
            <a:off x="336071" y="4790638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</a:rPr>
              <a:t>評估準確率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8C0C19B-66F9-4A3F-94D7-7C8D96D7B4AE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1278506" y="3730819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>
            <a:off x="1278506" y="5159970"/>
            <a:ext cx="0" cy="10598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C5105718-2424-4B5F-B21C-1EB3387E38C3}"/>
              </a:ext>
            </a:extLst>
          </p:cNvPr>
          <p:cNvSpPr/>
          <p:nvPr/>
        </p:nvSpPr>
        <p:spPr>
          <a:xfrm>
            <a:off x="2649579" y="903883"/>
            <a:ext cx="8932094" cy="565738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匯入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mnist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資料集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from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keras.datasets </a:t>
            </a:r>
            <a:r>
              <a:rPr lang="en-US" altLang="zh-TW" sz="16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mnist</a:t>
            </a:r>
          </a:p>
          <a:p>
            <a:pPr>
              <a:lnSpc>
                <a:spcPct val="120000"/>
              </a:lnSpc>
            </a:pPr>
            <a:r>
              <a:rPr lang="en-US" altLang="zh-TW" sz="16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from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keras.utils </a:t>
            </a:r>
            <a:r>
              <a:rPr lang="en-US" altLang="zh-TW" sz="16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np_utils</a:t>
            </a:r>
          </a:p>
          <a:p>
            <a:pPr marL="0" indent="0">
              <a:lnSpc>
                <a:spcPct val="120000"/>
              </a:lnSpc>
              <a:buNone/>
            </a:pPr>
            <a:b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</a:b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建立訓練資料和測試資料，包括訓練特徵集、訓練標籤和測試特徵集、測試標籤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(train_feature, train_label), (test_feature, test_label) = mnist.load_data()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zh-TW" sz="105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將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Features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特徵值換為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784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個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float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數字的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維向量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train_feature_vector = train_feature.reshape(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len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(train_feature),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784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).astype(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'float32'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test_feature_vector = test_feature.reshape(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len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(test_feature),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784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).astype(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'float32'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zh-TW" sz="1000">
              <a:solidFill>
                <a:srgbClr val="33CCF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Features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特徵值標準化，將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~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255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的數字，除以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255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得到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 ~ 1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之間的浮點數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train_feature_normalize = train_feature_vector/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255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test_feature_normalize = test_feature_vector/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255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zh-TW" sz="100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Label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轉換為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One-Hot Encoding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編碼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train_label_onehot = np_utils.to_categorical(train_label)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test_label_onehot = np_utils.to_categorical(test_label)</a:t>
            </a:r>
          </a:p>
        </p:txBody>
      </p:sp>
    </p:spTree>
    <p:extLst>
      <p:ext uri="{BB962C8B-B14F-4D97-AF65-F5344CB8AC3E}">
        <p14:creationId xmlns:p14="http://schemas.microsoft.com/office/powerpoint/2010/main" val="39437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20CE87-53DA-4868-9F41-ABAD0B3FE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Label </a:t>
            </a:r>
            <a:r>
              <a:rPr lang="zh-TW" altLang="en-US"/>
              <a:t>資料預處理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7F8A074-A031-4CD1-9244-247644F0F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400"/>
              <a:t>0 ~ 9 </a:t>
            </a:r>
            <a:r>
              <a:rPr lang="zh-TW" altLang="en-US" sz="2400"/>
              <a:t>數字的 </a:t>
            </a:r>
            <a:r>
              <a:rPr lang="en-US" altLang="zh-TW" sz="2400"/>
              <a:t>One-Hot Encoding (</a:t>
            </a:r>
            <a:r>
              <a:rPr lang="zh-TW" altLang="en-US" sz="2400"/>
              <a:t>一位有效編碼</a:t>
            </a:r>
            <a:r>
              <a:rPr lang="en-US" altLang="zh-TW" sz="2400"/>
              <a:t>)</a:t>
            </a:r>
            <a:r>
              <a:rPr lang="zh-TW" altLang="en-US" sz="2400"/>
              <a:t>，增加模型效率</a:t>
            </a:r>
            <a:r>
              <a:rPr lang="zh-TW" altLang="en-US" sz="2400">
                <a:latin typeface="Noto Sans CJK TC Regular" panose="020B0500000000000000" pitchFamily="34" charset="-120"/>
              </a:rPr>
              <a:t>：</a:t>
            </a:r>
            <a:endParaRPr lang="zh-TW" altLang="en-US" sz="240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7CD9323-C980-4E2C-BBE8-4A8603D73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500" y="2518405"/>
            <a:ext cx="8345000" cy="273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7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資料預處理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05A2FDD-2B72-4B4B-8E6E-887A399B4E4B}"/>
              </a:ext>
            </a:extLst>
          </p:cNvPr>
          <p:cNvSpPr txBox="1"/>
          <p:nvPr/>
        </p:nvSpPr>
        <p:spPr>
          <a:xfrm>
            <a:off x="2549199" y="499452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建立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Sequential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模型。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62197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</a:rPr>
              <a:t>圖片預測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1932336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建立多重感知器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5E306D9-B26B-4D52-A3FA-A121FFF9D673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>
            <a:off x="1278506" y="2301668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8AF53F9-6181-4431-ADA5-B7946130E0DC}"/>
              </a:ext>
            </a:extLst>
          </p:cNvPr>
          <p:cNvSpPr txBox="1"/>
          <p:nvPr/>
        </p:nvSpPr>
        <p:spPr>
          <a:xfrm>
            <a:off x="281077" y="176983"/>
            <a:ext cx="19912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Keras_Mnist_MLP.py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E025A2B-2D37-43D8-9108-0027E2F8ECFB}"/>
              </a:ext>
            </a:extLst>
          </p:cNvPr>
          <p:cNvSpPr txBox="1"/>
          <p:nvPr/>
        </p:nvSpPr>
        <p:spPr>
          <a:xfrm>
            <a:off x="336071" y="33614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</a:rPr>
              <a:t>訓練模型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E5B46F-A638-4CC9-9DD3-7DD18A766EF9}"/>
              </a:ext>
            </a:extLst>
          </p:cNvPr>
          <p:cNvSpPr txBox="1"/>
          <p:nvPr/>
        </p:nvSpPr>
        <p:spPr>
          <a:xfrm>
            <a:off x="336071" y="4790638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</a:rPr>
              <a:t>評估準確率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8C0C19B-66F9-4A3F-94D7-7C8D96D7B4AE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1278506" y="3730819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>
            <a:off x="1278506" y="5159970"/>
            <a:ext cx="0" cy="10598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C5105718-2424-4B5F-B21C-1EB3387E38C3}"/>
              </a:ext>
            </a:extLst>
          </p:cNvPr>
          <p:cNvSpPr/>
          <p:nvPr/>
        </p:nvSpPr>
        <p:spPr>
          <a:xfrm>
            <a:off x="2649579" y="903883"/>
            <a:ext cx="8932094" cy="42077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匯入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keras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的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Sequential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模型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from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keras.models </a:t>
            </a:r>
            <a:r>
              <a:rPr lang="en-US" altLang="zh-TW" sz="16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Sequential</a:t>
            </a:r>
          </a:p>
          <a:p>
            <a:pPr marL="0" indent="0">
              <a:lnSpc>
                <a:spcPct val="120000"/>
              </a:lnSpc>
              <a:buNone/>
            </a:pPr>
            <a:b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</a:b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建立模型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 = Sequential()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zh-TW" sz="160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輸入層：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784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，隱藏層：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256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，輸出層：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10</a:t>
            </a:r>
          </a:p>
          <a:p>
            <a:pPr>
              <a:lnSpc>
                <a:spcPct val="120000"/>
              </a:lnSpc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model.add(Dense(units =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256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               input_dim =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784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               kernel_initializer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'normal'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               activation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'relu'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))</a:t>
            </a:r>
          </a:p>
          <a:p>
            <a:pPr>
              <a:lnSpc>
                <a:spcPct val="120000"/>
              </a:lnSpc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model.add(Dense(units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10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               kernel_initializer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'normal'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               activation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'softmax'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))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6A2B1F2-EA28-4060-AD9A-40486469D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78" y="1058184"/>
            <a:ext cx="3119532" cy="254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4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資料預處理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05A2FDD-2B72-4B4B-8E6E-887A399B4E4B}"/>
              </a:ext>
            </a:extLst>
          </p:cNvPr>
          <p:cNvSpPr txBox="1"/>
          <p:nvPr/>
        </p:nvSpPr>
        <p:spPr>
          <a:xfrm>
            <a:off x="2549199" y="499452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以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compile()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法定義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Loss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損失函式、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Optimizer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最佳化方法，和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metrics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評估準確率的方法。</a:t>
            </a:r>
            <a:endParaRPr lang="zh-TW" altLang="en-US" sz="1600">
              <a:solidFill>
                <a:srgbClr val="FFFF00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62197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</a:rPr>
              <a:t>圖片預測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1932336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建立多重感知器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5E306D9-B26B-4D52-A3FA-A121FFF9D673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>
            <a:off x="1278506" y="2301668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8AF53F9-6181-4431-ADA5-B7946130E0DC}"/>
              </a:ext>
            </a:extLst>
          </p:cNvPr>
          <p:cNvSpPr txBox="1"/>
          <p:nvPr/>
        </p:nvSpPr>
        <p:spPr>
          <a:xfrm>
            <a:off x="281077" y="176983"/>
            <a:ext cx="19912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Keras_Mnist_MLP.py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E025A2B-2D37-43D8-9108-0027E2F8ECFB}"/>
              </a:ext>
            </a:extLst>
          </p:cNvPr>
          <p:cNvSpPr txBox="1"/>
          <p:nvPr/>
        </p:nvSpPr>
        <p:spPr>
          <a:xfrm>
            <a:off x="336071" y="3361487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訓練模型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E5B46F-A638-4CC9-9DD3-7DD18A766EF9}"/>
              </a:ext>
            </a:extLst>
          </p:cNvPr>
          <p:cNvSpPr txBox="1"/>
          <p:nvPr/>
        </p:nvSpPr>
        <p:spPr>
          <a:xfrm>
            <a:off x="336071" y="4790638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</a:rPr>
              <a:t>評估準確率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8C0C19B-66F9-4A3F-94D7-7C8D96D7B4AE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1278506" y="3730819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>
            <a:off x="1278506" y="5159970"/>
            <a:ext cx="0" cy="10598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C5105718-2424-4B5F-B21C-1EB3387E38C3}"/>
              </a:ext>
            </a:extLst>
          </p:cNvPr>
          <p:cNvSpPr/>
          <p:nvPr/>
        </p:nvSpPr>
        <p:spPr>
          <a:xfrm>
            <a:off x="2649579" y="903883"/>
            <a:ext cx="8932094" cy="273042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定義訓練方式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model.compile(loss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'categorical_crossentropy'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             optimizer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'adam'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, metrics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[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'accuracy'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])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TW" sz="16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以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(train_feature_normalize,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train_label_onehot)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資料訓練，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訓練資料保留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20%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作驗證，訓練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10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次、每批次讀取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200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筆資料，顯示簡易訓練過程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train_history =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model.fit(x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train_feature_normalize,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                        y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train_label_onehot,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validation_split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0.2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                        epochs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10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, batch_size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200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,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verbose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AD7DD632-23B0-4A21-87C4-69189E9F6184}"/>
              </a:ext>
            </a:extLst>
          </p:cNvPr>
          <p:cNvSpPr txBox="1"/>
          <p:nvPr/>
        </p:nvSpPr>
        <p:spPr>
          <a:xfrm>
            <a:off x="2549199" y="3809120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fit()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可以進行訓練，訓練時必須設定訓練資料和標籤。語法如下：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62FF4ED-32C9-4C4B-B69D-EE33DF24CEEF}"/>
              </a:ext>
            </a:extLst>
          </p:cNvPr>
          <p:cNvSpPr/>
          <p:nvPr/>
        </p:nvSpPr>
        <p:spPr>
          <a:xfrm>
            <a:off x="2649579" y="4260728"/>
            <a:ext cx="8932094" cy="66248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model.fit(x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= 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特徵值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, y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標籤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,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validation_split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驗證資料百分比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         epochs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訓練次數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, batch_size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每批次有多少筆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,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verbose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n)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901598F-1EBA-4298-97EF-28967C21BD43}"/>
              </a:ext>
            </a:extLst>
          </p:cNvPr>
          <p:cNvSpPr txBox="1"/>
          <p:nvPr/>
        </p:nvSpPr>
        <p:spPr>
          <a:xfrm>
            <a:off x="2549199" y="5032568"/>
            <a:ext cx="949327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validation_split：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例如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0.2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表示將訓練資料保留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20%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當作驗證資料。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verbose：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是否顯示訓練過程。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</a:t>
            </a:r>
            <a:r>
              <a:rPr lang="zh-TW" altLang="en-US" sz="16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：不顯示，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zh-TW" altLang="en-US" sz="16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：詳細顯示，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</a:t>
            </a:r>
            <a:r>
              <a:rPr lang="zh-TW" altLang="en-US" sz="16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：簡易顯示。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endParaRPr lang="zh-TW" altLang="en-US" sz="160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43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87B001-79EF-4A86-9C35-447CE1034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人類的大腦神經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78427B3-2A2A-4423-9A42-62436E4A6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人類辨識影像很簡單</a:t>
            </a:r>
            <a:r>
              <a:rPr lang="en-US" altLang="zh-TW"/>
              <a:t>…</a:t>
            </a:r>
            <a:r>
              <a:rPr lang="zh-TW" altLang="en-US"/>
              <a:t>，但電腦辨識卻很難</a:t>
            </a:r>
            <a:r>
              <a:rPr lang="en-US" altLang="zh-TW"/>
              <a:t>…</a:t>
            </a:r>
            <a:r>
              <a:rPr lang="zh-TW" altLang="en-US"/>
              <a:t>。</a:t>
            </a:r>
          </a:p>
        </p:txBody>
      </p:sp>
      <p:pic>
        <p:nvPicPr>
          <p:cNvPr id="4" name="內容版面配置區 12">
            <a:extLst>
              <a:ext uri="{FF2B5EF4-FFF2-40B4-BE49-F238E27FC236}">
                <a16:creationId xmlns:a16="http://schemas.microsoft.com/office/drawing/2014/main" id="{3708741A-A41C-43EF-9695-1AB990B38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588" y="2336015"/>
            <a:ext cx="11232824" cy="311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836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資料預處理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05A2FDD-2B72-4B4B-8E6E-887A399B4E4B}"/>
              </a:ext>
            </a:extLst>
          </p:cNvPr>
          <p:cNvSpPr txBox="1"/>
          <p:nvPr/>
        </p:nvSpPr>
        <p:spPr>
          <a:xfrm>
            <a:off x="2549199" y="499452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evaluate()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會回傳串列，代表評估模型的損失函式誤差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[0]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和準確率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[1]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。</a:t>
            </a:r>
            <a:endParaRPr lang="zh-TW" altLang="en-US" sz="1600">
              <a:solidFill>
                <a:srgbClr val="FFFF00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62197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</a:rPr>
              <a:t>圖片預測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1932336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建立多重感知器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5E306D9-B26B-4D52-A3FA-A121FFF9D673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>
            <a:off x="1278506" y="2301668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8AF53F9-6181-4431-ADA5-B7946130E0DC}"/>
              </a:ext>
            </a:extLst>
          </p:cNvPr>
          <p:cNvSpPr txBox="1"/>
          <p:nvPr/>
        </p:nvSpPr>
        <p:spPr>
          <a:xfrm>
            <a:off x="281077" y="176983"/>
            <a:ext cx="19912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Keras_Mnist_MLP.py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E025A2B-2D37-43D8-9108-0027E2F8ECFB}"/>
              </a:ext>
            </a:extLst>
          </p:cNvPr>
          <p:cNvSpPr txBox="1"/>
          <p:nvPr/>
        </p:nvSpPr>
        <p:spPr>
          <a:xfrm>
            <a:off x="336071" y="33614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訓練模型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E5B46F-A638-4CC9-9DD3-7DD18A766EF9}"/>
              </a:ext>
            </a:extLst>
          </p:cNvPr>
          <p:cNvSpPr txBox="1"/>
          <p:nvPr/>
        </p:nvSpPr>
        <p:spPr>
          <a:xfrm>
            <a:off x="336071" y="4790638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評估準確率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8C0C19B-66F9-4A3F-94D7-7C8D96D7B4AE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1278506" y="3730819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>
            <a:off x="1278506" y="5159970"/>
            <a:ext cx="0" cy="10598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C5105718-2424-4B5F-B21C-1EB3387E38C3}"/>
              </a:ext>
            </a:extLst>
          </p:cNvPr>
          <p:cNvSpPr/>
          <p:nvPr/>
        </p:nvSpPr>
        <p:spPr>
          <a:xfrm>
            <a:off x="2649579" y="903883"/>
            <a:ext cx="8932094" cy="9579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評估準確率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scores = model.evaluate(test_feature_normalize, test_label_onehot)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print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'\n</a:t>
            </a:r>
            <a:r>
              <a:rPr lang="zh-TW" altLang="en-US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準確率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,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scores[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263720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資料預處理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05A2FDD-2B72-4B4B-8E6E-887A399B4E4B}"/>
              </a:ext>
            </a:extLst>
          </p:cNvPr>
          <p:cNvSpPr txBox="1"/>
          <p:nvPr/>
        </p:nvSpPr>
        <p:spPr>
          <a:xfrm>
            <a:off x="2549199" y="499452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預測測試特徵圖片，並顯示圖像</a:t>
            </a:r>
            <a:endParaRPr lang="zh-TW" altLang="en-US" sz="1600">
              <a:solidFill>
                <a:srgbClr val="FFFF00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6219787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圖片預測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1932336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建立多重感知器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5E306D9-B26B-4D52-A3FA-A121FFF9D673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>
            <a:off x="1278506" y="2301668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8AF53F9-6181-4431-ADA5-B7946130E0DC}"/>
              </a:ext>
            </a:extLst>
          </p:cNvPr>
          <p:cNvSpPr txBox="1"/>
          <p:nvPr/>
        </p:nvSpPr>
        <p:spPr>
          <a:xfrm>
            <a:off x="281077" y="176983"/>
            <a:ext cx="19912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Keras_Mnist_MLP.py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E025A2B-2D37-43D8-9108-0027E2F8ECFB}"/>
              </a:ext>
            </a:extLst>
          </p:cNvPr>
          <p:cNvSpPr txBox="1"/>
          <p:nvPr/>
        </p:nvSpPr>
        <p:spPr>
          <a:xfrm>
            <a:off x="336071" y="33614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訓練模型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E5B46F-A638-4CC9-9DD3-7DD18A766EF9}"/>
              </a:ext>
            </a:extLst>
          </p:cNvPr>
          <p:cNvSpPr txBox="1"/>
          <p:nvPr/>
        </p:nvSpPr>
        <p:spPr>
          <a:xfrm>
            <a:off x="336071" y="4790638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評估準確率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8C0C19B-66F9-4A3F-94D7-7C8D96D7B4AE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1278506" y="3730819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>
            <a:off x="1278506" y="5159970"/>
            <a:ext cx="0" cy="10598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C5105718-2424-4B5F-B21C-1EB3387E38C3}"/>
              </a:ext>
            </a:extLst>
          </p:cNvPr>
          <p:cNvSpPr/>
          <p:nvPr/>
        </p:nvSpPr>
        <p:spPr>
          <a:xfrm>
            <a:off x="2649579" y="903883"/>
            <a:ext cx="8932094" cy="18440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預測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prediction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model.predict(test_feature_normalize)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prediction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np.argmax(prediction, axis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TW" sz="16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顯示圖像、預測值、真實值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show_images_labels_predictions(test_feature,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test_label,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prediction,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954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EF8577A-1497-4071-A7FD-D2F0D2F7C20C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模型儲存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768D171-EE6F-4CDD-AF1F-7C9FE16F4497}"/>
              </a:ext>
            </a:extLst>
          </p:cNvPr>
          <p:cNvSpPr txBox="1"/>
          <p:nvPr/>
        </p:nvSpPr>
        <p:spPr>
          <a:xfrm>
            <a:off x="2153920" y="3752165"/>
            <a:ext cx="7884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影像識別</a:t>
            </a:r>
            <a:r>
              <a:rPr lang="zh-TW" altLang="en-US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：多層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神經網路 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(MLP)</a:t>
            </a:r>
            <a:endParaRPr lang="zh-TW" altLang="en-US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881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資料預處理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6219787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模型儲存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1932336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建立多重感知器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5E306D9-B26B-4D52-A3FA-A121FFF9D673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>
            <a:off x="1278506" y="2301668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E025A2B-2D37-43D8-9108-0027E2F8ECFB}"/>
              </a:ext>
            </a:extLst>
          </p:cNvPr>
          <p:cNvSpPr txBox="1"/>
          <p:nvPr/>
        </p:nvSpPr>
        <p:spPr>
          <a:xfrm>
            <a:off x="336071" y="33614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訓練模型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E5B46F-A638-4CC9-9DD3-7DD18A766EF9}"/>
              </a:ext>
            </a:extLst>
          </p:cNvPr>
          <p:cNvSpPr txBox="1"/>
          <p:nvPr/>
        </p:nvSpPr>
        <p:spPr>
          <a:xfrm>
            <a:off x="336071" y="4790638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評估準確率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8C0C19B-66F9-4A3F-94D7-7C8D96D7B4AE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1278506" y="3730819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>
            <a:off x="1278506" y="5159970"/>
            <a:ext cx="0" cy="10598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605A2FDD-2B72-4B4B-8E6E-887A399B4E4B}"/>
              </a:ext>
            </a:extLst>
          </p:cNvPr>
          <p:cNvSpPr txBox="1"/>
          <p:nvPr/>
        </p:nvSpPr>
        <p:spPr>
          <a:xfrm>
            <a:off x="2549199" y="499452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Keras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使用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HDF5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檔案系統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(.h5)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來儲存模型。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5105718-2424-4B5F-B21C-1EB3387E38C3}"/>
              </a:ext>
            </a:extLst>
          </p:cNvPr>
          <p:cNvSpPr/>
          <p:nvPr/>
        </p:nvSpPr>
        <p:spPr>
          <a:xfrm>
            <a:off x="2649579" y="903883"/>
            <a:ext cx="8932094" cy="12531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將模型儲存至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HDF5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檔案中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model.save(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'Mnist_mlp_model.h5'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print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"Mnist_mlp_model.h5 </a:t>
            </a:r>
            <a:r>
              <a:rPr lang="zh-TW" altLang="en-US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模型儲存完畢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!"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del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model 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94DEF87-549B-4958-BEDF-3746B60D0324}"/>
              </a:ext>
            </a:extLst>
          </p:cNvPr>
          <p:cNvSpPr txBox="1"/>
          <p:nvPr/>
        </p:nvSpPr>
        <p:spPr>
          <a:xfrm>
            <a:off x="5029" y="176983"/>
            <a:ext cx="255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</a:t>
            </a:r>
            <a:r>
              <a:rPr lang="en-US" altLang="zh-TW" sz="1400">
                <a:solidFill>
                  <a:schemeClr val="bg1"/>
                </a:solidFill>
                <a:latin typeface="Consolas" panose="020B0609020204030204" pitchFamily="49" charset="0"/>
              </a:rPr>
              <a:t>saveModel</a:t>
            </a:r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.py</a:t>
            </a:r>
          </a:p>
        </p:txBody>
      </p:sp>
    </p:spTree>
    <p:extLst>
      <p:ext uri="{BB962C8B-B14F-4D97-AF65-F5344CB8AC3E}">
        <p14:creationId xmlns:p14="http://schemas.microsoft.com/office/powerpoint/2010/main" val="91811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EF8577A-1497-4071-A7FD-D2F0D2F7C20C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載入模型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768D171-EE6F-4CDD-AF1F-7C9FE16F4497}"/>
              </a:ext>
            </a:extLst>
          </p:cNvPr>
          <p:cNvSpPr txBox="1"/>
          <p:nvPr/>
        </p:nvSpPr>
        <p:spPr>
          <a:xfrm>
            <a:off x="2153920" y="3752165"/>
            <a:ext cx="7884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影像識別</a:t>
            </a:r>
            <a:r>
              <a:rPr lang="zh-TW" altLang="en-US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：多層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神經網路 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(MLP)</a:t>
            </a:r>
            <a:endParaRPr lang="zh-TW" altLang="en-US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822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資料預處理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62197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圖片預測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2408719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載入模型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153620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E5B46F-A638-4CC9-9DD3-7DD18A766EF9}"/>
              </a:ext>
            </a:extLst>
          </p:cNvPr>
          <p:cNvSpPr txBox="1"/>
          <p:nvPr/>
        </p:nvSpPr>
        <p:spPr>
          <a:xfrm>
            <a:off x="336071" y="4314253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評估準確率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8C0C19B-66F9-4A3F-94D7-7C8D96D7B4AE}"/>
              </a:ext>
            </a:extLst>
          </p:cNvPr>
          <p:cNvCxnSpPr>
            <a:cxnSpLocks/>
            <a:stCxn id="8" idx="2"/>
            <a:endCxn id="19" idx="0"/>
          </p:cNvCxnSpPr>
          <p:nvPr/>
        </p:nvCxnSpPr>
        <p:spPr>
          <a:xfrm>
            <a:off x="1278506" y="2778051"/>
            <a:ext cx="0" cy="153620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>
            <a:off x="1278506" y="4683585"/>
            <a:ext cx="0" cy="153620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605A2FDD-2B72-4B4B-8E6E-887A399B4E4B}"/>
              </a:ext>
            </a:extLst>
          </p:cNvPr>
          <p:cNvSpPr txBox="1"/>
          <p:nvPr/>
        </p:nvSpPr>
        <p:spPr>
          <a:xfrm>
            <a:off x="2549199" y="499452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Keras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使用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HDF5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檔案系統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(.h5)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來儲存模型。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5105718-2424-4B5F-B21C-1EB3387E38C3}"/>
              </a:ext>
            </a:extLst>
          </p:cNvPr>
          <p:cNvSpPr/>
          <p:nvPr/>
        </p:nvSpPr>
        <p:spPr>
          <a:xfrm>
            <a:off x="2649579" y="903883"/>
            <a:ext cx="8932094" cy="18440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匯入模組的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load_model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方法</a:t>
            </a:r>
            <a:endParaRPr lang="en-US" altLang="zh-TW" sz="16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from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keras.models </a:t>
            </a:r>
            <a:r>
              <a:rPr lang="en-US" altLang="zh-TW" sz="16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load_model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TW" sz="16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從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HDF5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檔案中載入模型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print(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"</a:t>
            </a:r>
            <a:r>
              <a:rPr lang="zh-TW" altLang="en-US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載入模型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Mnist_mlp_model.h5"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 = load_model(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'Mnist_mlp_model.h5'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94DEF87-549B-4958-BEDF-3746B60D0324}"/>
              </a:ext>
            </a:extLst>
          </p:cNvPr>
          <p:cNvSpPr txBox="1"/>
          <p:nvPr/>
        </p:nvSpPr>
        <p:spPr>
          <a:xfrm>
            <a:off x="5029" y="176983"/>
            <a:ext cx="255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</a:t>
            </a:r>
            <a:r>
              <a:rPr lang="en-US" altLang="zh-TW" sz="1400">
                <a:solidFill>
                  <a:schemeClr val="bg1"/>
                </a:solidFill>
                <a:latin typeface="Consolas" panose="020B0609020204030204" pitchFamily="49" charset="0"/>
              </a:rPr>
              <a:t>LoadModel</a:t>
            </a:r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.py</a:t>
            </a:r>
          </a:p>
        </p:txBody>
      </p:sp>
    </p:spTree>
    <p:extLst>
      <p:ext uri="{BB962C8B-B14F-4D97-AF65-F5344CB8AC3E}">
        <p14:creationId xmlns:p14="http://schemas.microsoft.com/office/powerpoint/2010/main" val="12917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EF8577A-1497-4071-A7FD-D2F0D2F7C20C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預測自己的圖片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768D171-EE6F-4CDD-AF1F-7C9FE16F4497}"/>
              </a:ext>
            </a:extLst>
          </p:cNvPr>
          <p:cNvSpPr txBox="1"/>
          <p:nvPr/>
        </p:nvSpPr>
        <p:spPr>
          <a:xfrm>
            <a:off x="2153920" y="3752165"/>
            <a:ext cx="7884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影像識別</a:t>
            </a:r>
            <a:r>
              <a:rPr lang="zh-TW" altLang="en-US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：多層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神經網路 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(MLP)</a:t>
            </a:r>
            <a:endParaRPr lang="zh-TW" altLang="en-US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43816FE-BA5A-4F63-97A1-19337F545FF2}"/>
              </a:ext>
            </a:extLst>
          </p:cNvPr>
          <p:cNvSpPr txBox="1"/>
          <p:nvPr/>
        </p:nvSpPr>
        <p:spPr>
          <a:xfrm>
            <a:off x="2153920" y="4398496"/>
            <a:ext cx="78841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本範例會用到 </a:t>
            </a:r>
            <a:r>
              <a:rPr lang="en-US" altLang="zh-TW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OpenCV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endParaRPr lang="en-US" altLang="zh-TW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開啟 </a:t>
            </a:r>
            <a:r>
              <a:rPr lang="en-US" altLang="zh-TW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Anacodna Prompt 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視窗，輸入下列指令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endParaRPr lang="en-US" altLang="zh-TW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&gt;&gt;&gt;</a:t>
            </a:r>
            <a:r>
              <a:rPr lang="zh-TW" altLang="en-US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pip install opencv-python</a:t>
            </a:r>
            <a:endParaRPr lang="zh-TW" altLang="en-US" b="0" i="0" u="none" strike="noStrike" baseline="0">
              <a:solidFill>
                <a:srgbClr val="33CCF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501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資料預處理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52708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圖片預測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288703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載入模型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201451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8" idx="2"/>
            <a:endCxn id="6" idx="0"/>
          </p:cNvCxnSpPr>
          <p:nvPr/>
        </p:nvCxnSpPr>
        <p:spPr>
          <a:xfrm>
            <a:off x="1278506" y="3256367"/>
            <a:ext cx="0" cy="201451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605A2FDD-2B72-4B4B-8E6E-887A399B4E4B}"/>
              </a:ext>
            </a:extLst>
          </p:cNvPr>
          <p:cNvSpPr txBox="1"/>
          <p:nvPr/>
        </p:nvSpPr>
        <p:spPr>
          <a:xfrm>
            <a:off x="2549199" y="499452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Keras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使用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HDF5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檔案系統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(.h5)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來儲存模型。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5105718-2424-4B5F-B21C-1EB3387E38C3}"/>
              </a:ext>
            </a:extLst>
          </p:cNvPr>
          <p:cNvSpPr/>
          <p:nvPr/>
        </p:nvSpPr>
        <p:spPr>
          <a:xfrm>
            <a:off x="2649579" y="903883"/>
            <a:ext cx="8932094" cy="59264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匯入相關模組</a:t>
            </a:r>
            <a:endParaRPr lang="en-US" altLang="zh-TW" sz="15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glob,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cv2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TW" sz="40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建立測試特徵集、測試標籤	  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files = glob.glob(</a:t>
            </a:r>
            <a:r>
              <a:rPr lang="en-US" altLang="zh-TW" sz="15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"imagedata\*.jpg"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test_feature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[]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test_label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[]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for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file </a:t>
            </a:r>
            <a:r>
              <a:rPr lang="en-US" altLang="zh-TW" sz="15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in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files: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   img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cv2.imread(file)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   img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cv2.cvtColor(img,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cv2.COLOR_BGR2GRAY)	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灰階  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  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_, img = cv2.threshold(img, </a:t>
            </a:r>
            <a:r>
              <a:rPr lang="en-US" altLang="zh-TW" sz="15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120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15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255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, cv2.THRESH_BINARY_INV)	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轉為反相黑白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  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test_feature.append(img)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   label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file[</a:t>
            </a:r>
            <a:r>
              <a:rPr lang="en-US" altLang="zh-TW" sz="15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10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:</a:t>
            </a:r>
            <a:r>
              <a:rPr lang="en-US" altLang="zh-TW" sz="15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11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]  		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"imagedata\1.jpg" 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第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10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個字元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為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label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   test_label.append(</a:t>
            </a:r>
            <a:r>
              <a:rPr lang="en-US" altLang="zh-TW" sz="1500">
                <a:solidFill>
                  <a:srgbClr val="00B05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int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(label))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TW" sz="4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test_feature=np.array(test_feature)		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串列轉為矩陣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test_label=np.array(test_label)			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串列轉為矩陣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zh-TW" altLang="en-US" sz="4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將 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Features 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特徵值換為 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784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個 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float 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數字的 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 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維向量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test_feature_vector = test_feature.reshape(</a:t>
            </a:r>
            <a:r>
              <a:rPr lang="en-US" altLang="zh-TW" sz="15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len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(test_feature), </a:t>
            </a:r>
            <a:r>
              <a:rPr lang="en-US" altLang="zh-TW" sz="15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784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).astype(</a:t>
            </a:r>
            <a:r>
              <a:rPr lang="en-US" altLang="zh-TW" sz="15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'float32'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TW" sz="5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Features 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特徵值標準化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test_feature_normalize = test_feature_vector/</a:t>
            </a:r>
            <a:r>
              <a:rPr lang="en-US" altLang="zh-TW" sz="15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25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94DEF87-549B-4958-BEDF-3746B60D0324}"/>
              </a:ext>
            </a:extLst>
          </p:cNvPr>
          <p:cNvSpPr txBox="1"/>
          <p:nvPr/>
        </p:nvSpPr>
        <p:spPr>
          <a:xfrm>
            <a:off x="5029" y="176983"/>
            <a:ext cx="255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</a:t>
            </a:r>
            <a:r>
              <a:rPr lang="en-US" altLang="zh-TW" sz="1400">
                <a:solidFill>
                  <a:schemeClr val="bg1"/>
                </a:solidFill>
                <a:latin typeface="Consolas" panose="020B0609020204030204" pitchFamily="49" charset="0"/>
              </a:rPr>
              <a:t>Predict</a:t>
            </a:r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.py</a:t>
            </a:r>
          </a:p>
        </p:txBody>
      </p:sp>
    </p:spTree>
    <p:extLst>
      <p:ext uri="{BB962C8B-B14F-4D97-AF65-F5344CB8AC3E}">
        <p14:creationId xmlns:p14="http://schemas.microsoft.com/office/powerpoint/2010/main" val="213157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資料預處理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52708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圖片預測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2887035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載入模型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201451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8" idx="2"/>
            <a:endCxn id="6" idx="0"/>
          </p:cNvCxnSpPr>
          <p:nvPr/>
        </p:nvCxnSpPr>
        <p:spPr>
          <a:xfrm>
            <a:off x="1278506" y="3256367"/>
            <a:ext cx="0" cy="201451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605A2FDD-2B72-4B4B-8E6E-887A399B4E4B}"/>
              </a:ext>
            </a:extLst>
          </p:cNvPr>
          <p:cNvSpPr txBox="1"/>
          <p:nvPr/>
        </p:nvSpPr>
        <p:spPr>
          <a:xfrm>
            <a:off x="2549199" y="499452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Keras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使用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HDF5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檔案系統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(.h5)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來儲存模型。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5105718-2424-4B5F-B21C-1EB3387E38C3}"/>
              </a:ext>
            </a:extLst>
          </p:cNvPr>
          <p:cNvSpPr/>
          <p:nvPr/>
        </p:nvSpPr>
        <p:spPr>
          <a:xfrm>
            <a:off x="2649579" y="903883"/>
            <a:ext cx="8932094" cy="18440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匯入模組的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load_model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方法</a:t>
            </a:r>
            <a:endParaRPr lang="en-US" altLang="zh-TW" sz="16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from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keras.models </a:t>
            </a:r>
            <a:r>
              <a:rPr lang="en-US" altLang="zh-TW" sz="16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load_model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TW" sz="16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從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HDF5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檔案中載入模型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print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"</a:t>
            </a:r>
            <a:r>
              <a:rPr lang="zh-TW" altLang="en-US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載入模型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Mnist_mlp_model.h5"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 = load_model(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'Mnist_mlp_model.h5'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94DEF87-549B-4958-BEDF-3746B60D0324}"/>
              </a:ext>
            </a:extLst>
          </p:cNvPr>
          <p:cNvSpPr txBox="1"/>
          <p:nvPr/>
        </p:nvSpPr>
        <p:spPr>
          <a:xfrm>
            <a:off x="5029" y="176983"/>
            <a:ext cx="255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</a:t>
            </a:r>
            <a:r>
              <a:rPr lang="en-US" altLang="zh-TW" sz="1400">
                <a:solidFill>
                  <a:schemeClr val="bg1"/>
                </a:solidFill>
                <a:latin typeface="Consolas" panose="020B0609020204030204" pitchFamily="49" charset="0"/>
              </a:rPr>
              <a:t>Predict</a:t>
            </a:r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.py</a:t>
            </a:r>
          </a:p>
        </p:txBody>
      </p:sp>
    </p:spTree>
    <p:extLst>
      <p:ext uri="{BB962C8B-B14F-4D97-AF65-F5344CB8AC3E}">
        <p14:creationId xmlns:p14="http://schemas.microsoft.com/office/powerpoint/2010/main" val="15583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443EA4C-7554-458D-8B9D-9E904D6E8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345" y="3342631"/>
            <a:ext cx="6856561" cy="3203720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B16DF1CB-35DC-4959-9796-77426AC6E31A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資料預處理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550B1FFD-9AE0-4EA6-973F-CFEC2B238462}"/>
              </a:ext>
            </a:extLst>
          </p:cNvPr>
          <p:cNvSpPr txBox="1"/>
          <p:nvPr/>
        </p:nvSpPr>
        <p:spPr>
          <a:xfrm>
            <a:off x="336071" y="5270885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圖片預測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AA3F8D6-AE1B-4555-A24F-7A5990B278A7}"/>
              </a:ext>
            </a:extLst>
          </p:cNvPr>
          <p:cNvSpPr txBox="1"/>
          <p:nvPr/>
        </p:nvSpPr>
        <p:spPr>
          <a:xfrm>
            <a:off x="336071" y="288703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載入模型</a:t>
            </a: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978CC02D-0515-4C3D-A900-D714A6B9CE4A}"/>
              </a:ext>
            </a:extLst>
          </p:cNvPr>
          <p:cNvCxnSpPr>
            <a:cxnSpLocks/>
            <a:stCxn id="22" idx="2"/>
            <a:endCxn id="25" idx="0"/>
          </p:cNvCxnSpPr>
          <p:nvPr/>
        </p:nvCxnSpPr>
        <p:spPr>
          <a:xfrm>
            <a:off x="1278506" y="872517"/>
            <a:ext cx="0" cy="201451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3DF6B5C5-B44E-42D6-B929-1A1915827394}"/>
              </a:ext>
            </a:extLst>
          </p:cNvPr>
          <p:cNvCxnSpPr>
            <a:cxnSpLocks/>
            <a:stCxn id="25" idx="2"/>
            <a:endCxn id="24" idx="0"/>
          </p:cNvCxnSpPr>
          <p:nvPr/>
        </p:nvCxnSpPr>
        <p:spPr>
          <a:xfrm>
            <a:off x="1278506" y="3256367"/>
            <a:ext cx="0" cy="201451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A8CB8F4-F569-4143-8B44-694291CB9A91}"/>
              </a:ext>
            </a:extLst>
          </p:cNvPr>
          <p:cNvSpPr txBox="1"/>
          <p:nvPr/>
        </p:nvSpPr>
        <p:spPr>
          <a:xfrm>
            <a:off x="5029" y="176983"/>
            <a:ext cx="255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</a:t>
            </a:r>
            <a:r>
              <a:rPr lang="en-US" altLang="zh-TW" sz="1400">
                <a:solidFill>
                  <a:schemeClr val="bg1"/>
                </a:solidFill>
                <a:latin typeface="Consolas" panose="020B0609020204030204" pitchFamily="49" charset="0"/>
              </a:rPr>
              <a:t>Predict</a:t>
            </a:r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.py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88C8474A-ABCE-4834-AD3D-E5E361F4BE6F}"/>
              </a:ext>
            </a:extLst>
          </p:cNvPr>
          <p:cNvSpPr txBox="1"/>
          <p:nvPr/>
        </p:nvSpPr>
        <p:spPr>
          <a:xfrm>
            <a:off x="2549199" y="499452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預測測試特徵圖片，並顯示圖像</a:t>
            </a:r>
            <a:endParaRPr lang="zh-TW" altLang="en-US" sz="1600">
              <a:solidFill>
                <a:srgbClr val="FFFF00"/>
              </a:solidFill>
              <a:latin typeface="Consolas" panose="020B0609020204030204" pitchFamily="49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B828D1B-8583-4E8E-AB81-2FC2BCFD99B4}"/>
              </a:ext>
            </a:extLst>
          </p:cNvPr>
          <p:cNvSpPr/>
          <p:nvPr/>
        </p:nvSpPr>
        <p:spPr>
          <a:xfrm>
            <a:off x="2649579" y="903883"/>
            <a:ext cx="8932094" cy="21394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預測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prediction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model.predict(test_feature_normalize)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prediction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np.argmax(prediction, axis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TW" sz="16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顯示圖像、預測值、真實值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show_images_labels_predictions(test_feature, test_label, prediction,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, len(test_feature))</a:t>
            </a:r>
          </a:p>
        </p:txBody>
      </p:sp>
    </p:spTree>
    <p:extLst>
      <p:ext uri="{BB962C8B-B14F-4D97-AF65-F5344CB8AC3E}">
        <p14:creationId xmlns:p14="http://schemas.microsoft.com/office/powerpoint/2010/main" val="304229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6D54DE-1464-4228-9659-3478ED4B9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神經網路 </a:t>
            </a:r>
            <a:r>
              <a:rPr lang="en-US" altLang="zh-TW"/>
              <a:t>(Neural Network)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4D3671B-DF52-4676-9527-E41FE9CBE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闕值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r>
              <a:rPr lang="zh-TW" altLang="en-US"/>
              <a:t>設下一個門檻，當 </a:t>
            </a:r>
            <a:r>
              <a:rPr lang="en-US" altLang="zh-TW"/>
              <a:t>(</a:t>
            </a:r>
            <a:r>
              <a:rPr lang="zh-TW" altLang="en-US"/>
              <a:t>輸入 </a:t>
            </a:r>
            <a:r>
              <a:rPr lang="en-US" altLang="zh-TW"/>
              <a:t>X</a:t>
            </a:r>
            <a:r>
              <a:rPr lang="zh-TW" altLang="en-US"/>
              <a:t> 權重</a:t>
            </a:r>
            <a:r>
              <a:rPr lang="en-US" altLang="zh-TW"/>
              <a:t>)</a:t>
            </a:r>
            <a:r>
              <a:rPr lang="zh-TW" altLang="en-US"/>
              <a:t> 與闕值做比較，大於闕值則經過激勵函式轉換，輸出到下一個神經元。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B80CE10-298D-4EF3-974C-1D4E82643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08" y="2846522"/>
            <a:ext cx="9642815" cy="282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85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EF8577A-1497-4071-A7FD-D2F0D2F7C20C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再看深度</a:t>
            </a: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學習的例子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76B974F-85D1-4E80-B02F-2F7EE546974D}"/>
              </a:ext>
            </a:extLst>
          </p:cNvPr>
          <p:cNvSpPr txBox="1"/>
          <p:nvPr/>
        </p:nvSpPr>
        <p:spPr>
          <a:xfrm>
            <a:off x="2153920" y="3752165"/>
            <a:ext cx="7884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影像識別</a:t>
            </a:r>
            <a:r>
              <a:rPr lang="zh-TW" altLang="en-US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卷積神經網路 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(CNN)</a:t>
            </a:r>
            <a:endParaRPr lang="zh-TW" altLang="en-US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345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992692-942D-48DA-AC08-1FA31A959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MLP</a:t>
            </a:r>
            <a:r>
              <a:rPr lang="zh-TW" altLang="en-US"/>
              <a:t> </a:t>
            </a:r>
            <a:r>
              <a:rPr lang="en-US" altLang="zh-TW"/>
              <a:t>vs CNN </a:t>
            </a:r>
            <a:r>
              <a:rPr lang="zh-TW" altLang="en-US"/>
              <a:t>結構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A3B9591-387D-4420-9201-2B3CE062E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984" y="1221009"/>
            <a:ext cx="6280031" cy="543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21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FF66BB-3B7F-4527-B83F-4AB55C0C3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卷積層 </a:t>
            </a:r>
            <a:r>
              <a:rPr lang="en-US" altLang="zh-TW"/>
              <a:t>(Convolution Layer)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06740F7-8958-466F-A2C7-83327E285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400"/>
              <a:t>卷積層是將原始圖片與特定的濾鏡 </a:t>
            </a:r>
            <a:r>
              <a:rPr lang="en-US" altLang="zh-TW" sz="2400"/>
              <a:t>(Feature Detector) </a:t>
            </a:r>
            <a:r>
              <a:rPr lang="zh-TW" altLang="en-US" sz="2400"/>
              <a:t>進行卷積運算。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282A819-F985-4EC5-B515-09FCD439F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96" y="1674099"/>
            <a:ext cx="3789208" cy="247027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4E21540-B587-4868-9380-4D0932982DC2}"/>
              </a:ext>
            </a:extLst>
          </p:cNvPr>
          <p:cNvSpPr/>
          <p:nvPr/>
        </p:nvSpPr>
        <p:spPr>
          <a:xfrm>
            <a:off x="888520" y="4360030"/>
            <a:ext cx="10549499" cy="17348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建立卷積層 </a:t>
            </a:r>
            <a:r>
              <a:rPr lang="en-US" altLang="zh-TW" sz="15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model.add(Conv2D(filters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10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,		#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filters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：每一個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filter 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都會產生一個濾鏡效果。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                kernel_size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en-US" altLang="zh-TW" sz="15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,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),	#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kernel_size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：設定濾鏡大小，一般為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5*5 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或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3*3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。</a:t>
            </a:r>
            <a:endParaRPr lang="en-US" altLang="zh-TW" sz="150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                padding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'same'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,		#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padding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：設定卷積運算圖片大小，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'same'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代表與原圖相同。</a:t>
            </a:r>
            <a:endParaRPr lang="en-US" altLang="zh-TW" sz="150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                input_shape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en-US" altLang="zh-TW" sz="15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28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,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28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,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),	# input_shape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：設定原圖大小，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(28,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28,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1) 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代表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28*28/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張。</a:t>
            </a:r>
            <a:endParaRPr lang="en-US" altLang="zh-TW" sz="150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                activation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'relu'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))	#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activation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：激勵函式，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relu 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函式會將小於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0 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的資訊設為 </a:t>
            </a:r>
            <a:r>
              <a:rPr lang="en-US" altLang="zh-TW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0</a:t>
            </a:r>
            <a:r>
              <a:rPr lang="zh-TW" altLang="en-US" sz="1500">
                <a:latin typeface="Consolas" panose="020B0609020204030204" pitchFamily="49" charset="0"/>
                <a:ea typeface="Noto Sans CJK TC Regular" panose="020B0500000000000000" pitchFamily="34" charset="-120"/>
              </a:rPr>
              <a:t>。</a:t>
            </a:r>
            <a:endParaRPr lang="en-US" altLang="zh-TW" sz="150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E24A5DD-D8E0-4D14-86B7-BA850149E921}"/>
              </a:ext>
            </a:extLst>
          </p:cNvPr>
          <p:cNvSpPr txBox="1"/>
          <p:nvPr/>
        </p:nvSpPr>
        <p:spPr>
          <a:xfrm>
            <a:off x="829954" y="6259049"/>
            <a:ext cx="11370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例如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：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上面有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10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個濾鏡，會產生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10 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張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28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*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28 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的卷積運算圖片。</a:t>
            </a:r>
            <a:endParaRPr lang="en-US" altLang="zh-TW" sz="160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2475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FF66BB-3B7F-4527-B83F-4AB55C0C3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池化層 </a:t>
            </a:r>
            <a:r>
              <a:rPr lang="en-US" altLang="zh-TW"/>
              <a:t>(Pooling Layer)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06740F7-8958-466F-A2C7-83327E285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400"/>
              <a:t>池化層是採用 </a:t>
            </a:r>
            <a:r>
              <a:rPr lang="en-US" altLang="zh-TW" sz="2400"/>
              <a:t>Max Pooling</a:t>
            </a:r>
            <a:r>
              <a:rPr lang="zh-TW" altLang="en-US" sz="2400"/>
              <a:t>，指挑出矩陣中的最大值，相當於只挑出圖片局部最明顯的特徵，可縮減卷積層產生的卷積運算圖片數量。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D7F8911-A580-40C8-BBE6-616597569DDD}"/>
              </a:ext>
            </a:extLst>
          </p:cNvPr>
          <p:cNvSpPr/>
          <p:nvPr/>
        </p:nvSpPr>
        <p:spPr>
          <a:xfrm>
            <a:off x="410664" y="2536077"/>
            <a:ext cx="11370672" cy="8046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建立池化層 </a:t>
            </a:r>
            <a:r>
              <a:rPr lang="en-US" altLang="zh-TW" sz="20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model.add(MaxPooling2D(pool_size</a:t>
            </a:r>
            <a:r>
              <a:rPr lang="zh-TW" altLang="en-US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en-US" altLang="zh-TW" sz="20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20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</a:t>
            </a:r>
            <a:r>
              <a:rPr lang="en-US" altLang="zh-TW" sz="2000">
                <a:latin typeface="Consolas" panose="020B0609020204030204" pitchFamily="49" charset="0"/>
                <a:ea typeface="Noto Sans CJK TC Regular" panose="020B0500000000000000" pitchFamily="34" charset="-120"/>
              </a:rPr>
              <a:t>))) 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0B27AA3-2CEB-4C93-B0C3-E9D839F3FBF8}"/>
              </a:ext>
            </a:extLst>
          </p:cNvPr>
          <p:cNvSpPr txBox="1"/>
          <p:nvPr/>
        </p:nvSpPr>
        <p:spPr>
          <a:xfrm>
            <a:off x="406654" y="3567609"/>
            <a:ext cx="113706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例如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：10 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張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28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*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28 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的卷積運算圖片。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pool_size：pool_size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(2, 2))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，就會得到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10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張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14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*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14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。</a:t>
            </a:r>
            <a:endParaRPr lang="en-US" altLang="zh-TW" sz="160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pool_size：pool_size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(4, 4))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，就會得到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10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張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7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*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7</a:t>
            </a:r>
            <a:r>
              <a:rPr lang="zh-TW" altLang="en-US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。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 </a:t>
            </a:r>
            <a:endParaRPr lang="zh-TW" altLang="en-US" sz="160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654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2BE2D69-C3C0-440E-ABFF-F26765667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201" y="194149"/>
            <a:ext cx="5523597" cy="659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24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資料預處理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05A2FDD-2B72-4B4B-8E6E-887A399B4E4B}"/>
              </a:ext>
            </a:extLst>
          </p:cNvPr>
          <p:cNvSpPr txBox="1"/>
          <p:nvPr/>
        </p:nvSpPr>
        <p:spPr>
          <a:xfrm>
            <a:off x="2549199" y="387309"/>
            <a:ext cx="9493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將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Feature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特徵值換為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(60000, 28, 28, 1)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的四維向量，再以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float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數字標準化，將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Label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轉換為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One-Hot Encoding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編碼。</a:t>
            </a:r>
            <a:endParaRPr lang="zh-TW" altLang="en-US" sz="1600">
              <a:solidFill>
                <a:srgbClr val="FFFF00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62197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</a:rPr>
              <a:t>圖片預測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1932336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</a:rPr>
              <a:t>建立卷積神經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5E306D9-B26B-4D52-A3FA-A121FFF9D673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>
            <a:off x="1278506" y="2301668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8AF53F9-6181-4431-ADA5-B7946130E0DC}"/>
              </a:ext>
            </a:extLst>
          </p:cNvPr>
          <p:cNvSpPr txBox="1"/>
          <p:nvPr/>
        </p:nvSpPr>
        <p:spPr>
          <a:xfrm>
            <a:off x="281077" y="176983"/>
            <a:ext cx="19912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</a:t>
            </a:r>
            <a:r>
              <a:rPr lang="en-US" altLang="zh-TW" sz="1400">
                <a:solidFill>
                  <a:schemeClr val="bg1"/>
                </a:solidFill>
                <a:latin typeface="Consolas" panose="020B0609020204030204" pitchFamily="49" charset="0"/>
              </a:rPr>
              <a:t>CNN</a:t>
            </a:r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.py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E025A2B-2D37-43D8-9108-0027E2F8ECFB}"/>
              </a:ext>
            </a:extLst>
          </p:cNvPr>
          <p:cNvSpPr txBox="1"/>
          <p:nvPr/>
        </p:nvSpPr>
        <p:spPr>
          <a:xfrm>
            <a:off x="336071" y="33614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</a:rPr>
              <a:t>訓練模型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E5B46F-A638-4CC9-9DD3-7DD18A766EF9}"/>
              </a:ext>
            </a:extLst>
          </p:cNvPr>
          <p:cNvSpPr txBox="1"/>
          <p:nvPr/>
        </p:nvSpPr>
        <p:spPr>
          <a:xfrm>
            <a:off x="336071" y="4790638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</a:rPr>
              <a:t>評估準確率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8C0C19B-66F9-4A3F-94D7-7C8D96D7B4AE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1278506" y="3730819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>
            <a:off x="1278506" y="5159970"/>
            <a:ext cx="0" cy="10598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C5105718-2424-4B5F-B21C-1EB3387E38C3}"/>
              </a:ext>
            </a:extLst>
          </p:cNvPr>
          <p:cNvSpPr/>
          <p:nvPr/>
        </p:nvSpPr>
        <p:spPr>
          <a:xfrm>
            <a:off x="2649579" y="998770"/>
            <a:ext cx="8932094" cy="5544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匯入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mnist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資料集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from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keras.datasets </a:t>
            </a:r>
            <a:r>
              <a:rPr lang="en-US" altLang="zh-TW" sz="16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mnist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from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keras.utils </a:t>
            </a:r>
            <a:r>
              <a:rPr lang="en-US" altLang="zh-TW" sz="16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np_utils</a:t>
            </a:r>
          </a:p>
          <a:p>
            <a:pPr marL="0" indent="0">
              <a:lnSpc>
                <a:spcPct val="120000"/>
              </a:lnSpc>
              <a:buNone/>
            </a:pPr>
            <a:br>
              <a:rPr lang="en-US" altLang="zh-TW" sz="1050">
                <a:latin typeface="Consolas" panose="020B0609020204030204" pitchFamily="49" charset="0"/>
                <a:ea typeface="Noto Sans CJK TC Regular" panose="020B0500000000000000" pitchFamily="34" charset="-120"/>
              </a:rPr>
            </a:b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建立訓練資料和測試資料，包括訓練特徵集、訓練標籤和測試特徵集、測試標籤	</a:t>
            </a:r>
          </a:p>
          <a:p>
            <a:pPr>
              <a:lnSpc>
                <a:spcPct val="120000"/>
              </a:lnSpc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(train_feature, train_label),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(test_feature, test_label) = mnist.load_data()  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zh-TW" sz="105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將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Features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特徵值換為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60000*28*28*1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的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4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維矩陣</a:t>
            </a:r>
          </a:p>
          <a:p>
            <a:pPr>
              <a:lnSpc>
                <a:spcPct val="120000"/>
              </a:lnSpc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train_feature_vector =train_feature.reshape(len(train_feature),</a:t>
            </a:r>
            <a:b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</a:b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28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,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28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,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).astype(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'float32'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test_feature_vector = test_feature.reshape(len(test_feature),</a:t>
            </a:r>
            <a:b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</a:b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28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,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28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,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).astype(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'float32'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zh-TW" sz="105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Features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特徵值標準化</a:t>
            </a:r>
          </a:p>
          <a:p>
            <a:pPr>
              <a:lnSpc>
                <a:spcPct val="120000"/>
              </a:lnSpc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train_feature_normalize = train_feature_vector/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255</a:t>
            </a:r>
          </a:p>
          <a:p>
            <a:pPr>
              <a:lnSpc>
                <a:spcPct val="120000"/>
              </a:lnSpc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test_feature_normalize = test_feature_vector/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255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zh-TW" sz="1050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label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轉換為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One-Hot Encoding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編碼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train_label_onehot = np_utils.to_categorical(train_label)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test_label_onehot = np_utils.to_categorical(test_label)</a:t>
            </a:r>
          </a:p>
        </p:txBody>
      </p:sp>
    </p:spTree>
    <p:extLst>
      <p:ext uri="{BB962C8B-B14F-4D97-AF65-F5344CB8AC3E}">
        <p14:creationId xmlns:p14="http://schemas.microsoft.com/office/powerpoint/2010/main" val="55795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資料預處理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05A2FDD-2B72-4B4B-8E6E-887A399B4E4B}"/>
              </a:ext>
            </a:extLst>
          </p:cNvPr>
          <p:cNvSpPr txBox="1"/>
          <p:nvPr/>
        </p:nvSpPr>
        <p:spPr>
          <a:xfrm>
            <a:off x="2549199" y="387309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建立含有卷積層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、池化層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、卷積層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、池化層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、平坦層、隱藏層、輸出層。</a:t>
            </a:r>
            <a:endParaRPr lang="zh-TW" altLang="en-US" sz="1600">
              <a:solidFill>
                <a:srgbClr val="FFFF00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62197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</a:rPr>
              <a:t>圖片預測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1932336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建立卷積神經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5E306D9-B26B-4D52-A3FA-A121FFF9D673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>
            <a:off x="1278506" y="2301668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8AF53F9-6181-4431-ADA5-B7946130E0DC}"/>
              </a:ext>
            </a:extLst>
          </p:cNvPr>
          <p:cNvSpPr txBox="1"/>
          <p:nvPr/>
        </p:nvSpPr>
        <p:spPr>
          <a:xfrm>
            <a:off x="281077" y="176983"/>
            <a:ext cx="19912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</a:t>
            </a:r>
            <a:r>
              <a:rPr lang="en-US" altLang="zh-TW" sz="1400">
                <a:solidFill>
                  <a:schemeClr val="bg1"/>
                </a:solidFill>
                <a:latin typeface="Consolas" panose="020B0609020204030204" pitchFamily="49" charset="0"/>
              </a:rPr>
              <a:t>CNN</a:t>
            </a:r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.py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E025A2B-2D37-43D8-9108-0027E2F8ECFB}"/>
              </a:ext>
            </a:extLst>
          </p:cNvPr>
          <p:cNvSpPr txBox="1"/>
          <p:nvPr/>
        </p:nvSpPr>
        <p:spPr>
          <a:xfrm>
            <a:off x="336071" y="33614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</a:rPr>
              <a:t>訓練模型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E5B46F-A638-4CC9-9DD3-7DD18A766EF9}"/>
              </a:ext>
            </a:extLst>
          </p:cNvPr>
          <p:cNvSpPr txBox="1"/>
          <p:nvPr/>
        </p:nvSpPr>
        <p:spPr>
          <a:xfrm>
            <a:off x="336071" y="4790638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</a:rPr>
              <a:t>評估準確率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8C0C19B-66F9-4A3F-94D7-7C8D96D7B4AE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1278506" y="3730819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>
            <a:off x="1278506" y="5159970"/>
            <a:ext cx="0" cy="10598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C5105718-2424-4B5F-B21C-1EB3387E38C3}"/>
              </a:ext>
            </a:extLst>
          </p:cNvPr>
          <p:cNvSpPr/>
          <p:nvPr/>
        </p:nvSpPr>
        <p:spPr>
          <a:xfrm>
            <a:off x="2649579" y="757230"/>
            <a:ext cx="8932094" cy="6001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匯入 </a:t>
            </a: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mnist 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資料集</a:t>
            </a:r>
          </a:p>
          <a:p>
            <a:pPr marL="0" indent="0">
              <a:buNone/>
            </a:pPr>
            <a:r>
              <a:rPr lang="en-US" altLang="zh-TW" sz="12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from</a:t>
            </a: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 keras.models </a:t>
            </a:r>
            <a:r>
              <a:rPr lang="en-US" altLang="zh-TW" sz="12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 Sequential</a:t>
            </a:r>
          </a:p>
          <a:p>
            <a:pPr marL="0" indent="0">
              <a:buNone/>
            </a:pPr>
            <a:r>
              <a:rPr lang="en-US" altLang="zh-TW" sz="12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from</a:t>
            </a: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 keras.layers </a:t>
            </a:r>
            <a:r>
              <a:rPr lang="en-US" altLang="zh-TW" sz="1200" b="1">
                <a:latin typeface="Consolas" panose="020B0609020204030204" pitchFamily="49" charset="0"/>
                <a:ea typeface="Noto Sans CJK TC Regular" panose="020B0500000000000000" pitchFamily="34" charset="-120"/>
              </a:rPr>
              <a:t>import</a:t>
            </a: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 Conv2D, MaxPooling2D, Dropout, Flatten, Dense</a:t>
            </a:r>
          </a:p>
          <a:p>
            <a:pPr marL="0" indent="0">
              <a:buNone/>
            </a:pPr>
            <a:b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</a:b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建立模型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 = Sequential()</a:t>
            </a:r>
          </a:p>
          <a:p>
            <a:pPr marL="0" indent="0">
              <a:buNone/>
            </a:pP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建立卷積層 </a:t>
            </a: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model.add(Conv2D(filters = 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10</a:t>
            </a: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                 kernel_size = (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</a:t>
            </a: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</a:t>
            </a: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),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                 padding = </a:t>
            </a:r>
            <a:r>
              <a:rPr lang="en-US" altLang="zh-TW" sz="12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'same'</a:t>
            </a: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,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                 input_shape = (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28</a:t>
            </a: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28</a:t>
            </a: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), 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                 activation = </a:t>
            </a:r>
            <a:r>
              <a:rPr lang="en-US" altLang="zh-TW" sz="12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'relu'</a:t>
            </a: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))</a:t>
            </a:r>
          </a:p>
          <a:p>
            <a:pPr marL="0" indent="0">
              <a:buNone/>
            </a:pPr>
            <a:endParaRPr lang="en-US" altLang="zh-TW" sz="12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buNone/>
            </a:pP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建立池化層 </a:t>
            </a: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model.add(MaxPooling2D(pool_size=(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</a:t>
            </a: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</a:t>
            </a: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)))	</a:t>
            </a: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(10, 14, 14)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：</a:t>
            </a: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10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個 </a:t>
            </a: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14*14 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圖片</a:t>
            </a:r>
            <a:endParaRPr lang="en-US" altLang="zh-TW" sz="12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buNone/>
            </a:pPr>
            <a:endParaRPr lang="en-US" altLang="zh-TW" sz="12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buNone/>
            </a:pP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建立卷積層 </a:t>
            </a: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model.add(Conv2D(filters = 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20</a:t>
            </a: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                 kernel_size = (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</a:t>
            </a: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3</a:t>
            </a: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),  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                 padding = </a:t>
            </a:r>
            <a:r>
              <a:rPr lang="en-US" altLang="zh-TW" sz="12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'same'</a:t>
            </a: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,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                 activation = </a:t>
            </a:r>
            <a:r>
              <a:rPr lang="en-US" altLang="zh-TW" sz="12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'relu'</a:t>
            </a: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))</a:t>
            </a:r>
          </a:p>
          <a:p>
            <a:pPr marL="0" indent="0">
              <a:buNone/>
            </a:pPr>
            <a:endParaRPr lang="en-US" altLang="zh-TW" sz="12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buNone/>
            </a:pP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建立池化層 </a:t>
            </a: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model.add(MaxPooling2D(pool_size=(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</a:t>
            </a: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</a:t>
            </a: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)))	</a:t>
            </a: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(20, 7, 7)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：</a:t>
            </a: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20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個 </a:t>
            </a: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7*7 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圖片</a:t>
            </a:r>
            <a:endParaRPr lang="en-US" altLang="zh-TW" sz="12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0" indent="0">
              <a:buNone/>
            </a:pP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Dropout 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層防止過度擬合，斷開比例</a:t>
            </a: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:0.2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model.add(Dropout(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0.2</a:t>
            </a: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))</a:t>
            </a:r>
          </a:p>
          <a:p>
            <a:pPr marL="0" indent="0">
              <a:buNone/>
            </a:pP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建立平坦層：</a:t>
            </a: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20*7*7 = 980 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個神經元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model.add(Flatten()) </a:t>
            </a:r>
          </a:p>
          <a:p>
            <a:pPr marL="0" indent="0">
              <a:buNone/>
            </a:pP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建立隱藏層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model.add(Dense(units = 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256</a:t>
            </a: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, activation = </a:t>
            </a:r>
            <a:r>
              <a:rPr lang="en-US" altLang="zh-TW" sz="12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'relu'</a:t>
            </a: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))</a:t>
            </a:r>
          </a:p>
          <a:p>
            <a:pPr marL="0" indent="0">
              <a:buNone/>
            </a:pPr>
            <a:r>
              <a:rPr lang="en-US" altLang="zh-TW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12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建立輸出層</a:t>
            </a:r>
          </a:p>
          <a:p>
            <a:pPr marL="0" indent="0">
              <a:buNone/>
            </a:pP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model.add(Dense(units = </a:t>
            </a:r>
            <a:r>
              <a:rPr lang="en-US" altLang="zh-TW" sz="12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10</a:t>
            </a: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, activation = </a:t>
            </a:r>
            <a:r>
              <a:rPr lang="en-US" altLang="zh-TW" sz="12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'softmax'</a:t>
            </a:r>
            <a:r>
              <a:rPr lang="en-US" altLang="zh-TW" sz="1200">
                <a:latin typeface="Consolas" panose="020B0609020204030204" pitchFamily="49" charset="0"/>
                <a:ea typeface="Noto Sans CJK TC Regular" panose="020B0500000000000000" pitchFamily="34" charset="-120"/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121244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資料預處理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62197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</a:rPr>
              <a:t>圖片預測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1932336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</a:rPr>
              <a:t>建立卷積神經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5E306D9-B26B-4D52-A3FA-A121FFF9D673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>
            <a:off x="1278506" y="2301668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8AF53F9-6181-4431-ADA5-B7946130E0DC}"/>
              </a:ext>
            </a:extLst>
          </p:cNvPr>
          <p:cNvSpPr txBox="1"/>
          <p:nvPr/>
        </p:nvSpPr>
        <p:spPr>
          <a:xfrm>
            <a:off x="281077" y="176983"/>
            <a:ext cx="19912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</a:t>
            </a:r>
            <a:r>
              <a:rPr lang="en-US" altLang="zh-TW" sz="1400">
                <a:solidFill>
                  <a:schemeClr val="bg1"/>
                </a:solidFill>
                <a:latin typeface="Consolas" panose="020B0609020204030204" pitchFamily="49" charset="0"/>
              </a:rPr>
              <a:t>CNN</a:t>
            </a:r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.py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E025A2B-2D37-43D8-9108-0027E2F8ECFB}"/>
              </a:ext>
            </a:extLst>
          </p:cNvPr>
          <p:cNvSpPr txBox="1"/>
          <p:nvPr/>
        </p:nvSpPr>
        <p:spPr>
          <a:xfrm>
            <a:off x="336071" y="3361487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訓練模型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E5B46F-A638-4CC9-9DD3-7DD18A766EF9}"/>
              </a:ext>
            </a:extLst>
          </p:cNvPr>
          <p:cNvSpPr txBox="1"/>
          <p:nvPr/>
        </p:nvSpPr>
        <p:spPr>
          <a:xfrm>
            <a:off x="336071" y="4790638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</a:rPr>
              <a:t>評估準確率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8C0C19B-66F9-4A3F-94D7-7C8D96D7B4AE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1278506" y="3730819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>
            <a:off x="1278506" y="5159970"/>
            <a:ext cx="0" cy="10598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C5105718-2424-4B5F-B21C-1EB3387E38C3}"/>
              </a:ext>
            </a:extLst>
          </p:cNvPr>
          <p:cNvSpPr/>
          <p:nvPr/>
        </p:nvSpPr>
        <p:spPr>
          <a:xfrm>
            <a:off x="2649579" y="998770"/>
            <a:ext cx="8932094" cy="273042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定義訓練方式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model.compile(loss =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'categorical_crossentropy'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             optimizer =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'adam'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, metrics = [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'accuracy'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])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TW" sz="1600">
              <a:solidFill>
                <a:srgbClr val="BFBFB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以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(train_feature_normalize, train_label_onehot)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資料訓練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訓練資料保留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20%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作驗證，訓練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10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次、每批次讀取 </a:t>
            </a: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200 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筆資料，顯示簡易訓練過程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train_history = model.fit(x = train_feature_normalize,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                        y = train_label_onehot, validation_split =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0.2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,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                        epochs =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10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, batch_size =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200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, verbose =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DAC2D5D-C2A4-4587-ADC3-DE264892E7B9}"/>
              </a:ext>
            </a:extLst>
          </p:cNvPr>
          <p:cNvSpPr txBox="1"/>
          <p:nvPr/>
        </p:nvSpPr>
        <p:spPr>
          <a:xfrm>
            <a:off x="2549199" y="499452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以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compile()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法定義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Loss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損失函式、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Optimizer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最佳化方法，和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metrics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評估準確率的方法。</a:t>
            </a:r>
            <a:endParaRPr lang="zh-TW" altLang="en-US" sz="1600">
              <a:solidFill>
                <a:srgbClr val="FFFF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21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資料預處理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62197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</a:rPr>
              <a:t>圖片預測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1932336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</a:rPr>
              <a:t>建立卷積神經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5E306D9-B26B-4D52-A3FA-A121FFF9D673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>
            <a:off x="1278506" y="2301668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8AF53F9-6181-4431-ADA5-B7946130E0DC}"/>
              </a:ext>
            </a:extLst>
          </p:cNvPr>
          <p:cNvSpPr txBox="1"/>
          <p:nvPr/>
        </p:nvSpPr>
        <p:spPr>
          <a:xfrm>
            <a:off x="281077" y="176983"/>
            <a:ext cx="19912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</a:t>
            </a:r>
            <a:r>
              <a:rPr lang="en-US" altLang="zh-TW" sz="1400">
                <a:solidFill>
                  <a:schemeClr val="bg1"/>
                </a:solidFill>
                <a:latin typeface="Consolas" panose="020B0609020204030204" pitchFamily="49" charset="0"/>
              </a:rPr>
              <a:t>CNN</a:t>
            </a:r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.py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E025A2B-2D37-43D8-9108-0027E2F8ECFB}"/>
              </a:ext>
            </a:extLst>
          </p:cNvPr>
          <p:cNvSpPr txBox="1"/>
          <p:nvPr/>
        </p:nvSpPr>
        <p:spPr>
          <a:xfrm>
            <a:off x="336071" y="33614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訓練模型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E5B46F-A638-4CC9-9DD3-7DD18A766EF9}"/>
              </a:ext>
            </a:extLst>
          </p:cNvPr>
          <p:cNvSpPr txBox="1"/>
          <p:nvPr/>
        </p:nvSpPr>
        <p:spPr>
          <a:xfrm>
            <a:off x="336071" y="4790638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評估準確率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8C0C19B-66F9-4A3F-94D7-7C8D96D7B4AE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1278506" y="3730819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>
            <a:off x="1278506" y="5159970"/>
            <a:ext cx="0" cy="10598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5DBEF4C-FEF0-4E63-87AC-8DB7864F5270}"/>
              </a:ext>
            </a:extLst>
          </p:cNvPr>
          <p:cNvSpPr txBox="1"/>
          <p:nvPr/>
        </p:nvSpPr>
        <p:spPr>
          <a:xfrm>
            <a:off x="2549199" y="499452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evaluate()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會回傳串列，代表評估模型的損失函式誤差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[0]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和準確率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[1]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。</a:t>
            </a:r>
            <a:endParaRPr lang="zh-TW" altLang="en-US" sz="1600">
              <a:solidFill>
                <a:srgbClr val="FFFF00"/>
              </a:solidFill>
              <a:latin typeface="Consolas" panose="020B0609020204030204" pitchFamily="49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3B1A7A6-18B2-4948-8CFD-A6CB282B91F4}"/>
              </a:ext>
            </a:extLst>
          </p:cNvPr>
          <p:cNvSpPr/>
          <p:nvPr/>
        </p:nvSpPr>
        <p:spPr>
          <a:xfrm>
            <a:off x="2649579" y="903883"/>
            <a:ext cx="8932094" cy="9579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評估準確率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scores = model.evaluate(test_feature_normalize, test_label_onehot)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print(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'\n</a:t>
            </a:r>
            <a:r>
              <a:rPr lang="zh-TW" altLang="en-US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準確率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C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'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,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scores[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183486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B0B2CE6-A645-4A38-8E02-B7C5FE65D4EB}"/>
              </a:ext>
            </a:extLst>
          </p:cNvPr>
          <p:cNvSpPr txBox="1"/>
          <p:nvPr/>
        </p:nvSpPr>
        <p:spPr>
          <a:xfrm>
            <a:off x="336071" y="503185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資料預處理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B493C93-8A00-4D20-96E5-B2BE460BDDCD}"/>
              </a:ext>
            </a:extLst>
          </p:cNvPr>
          <p:cNvSpPr txBox="1"/>
          <p:nvPr/>
        </p:nvSpPr>
        <p:spPr>
          <a:xfrm>
            <a:off x="336071" y="6219787"/>
            <a:ext cx="1884870" cy="369332"/>
          </a:xfrm>
          <a:prstGeom prst="rect">
            <a:avLst/>
          </a:prstGeom>
          <a:solidFill>
            <a:srgbClr val="33CCFF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圖片預測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2A9DFF-6C67-43C9-B63A-304312CC789D}"/>
              </a:ext>
            </a:extLst>
          </p:cNvPr>
          <p:cNvSpPr txBox="1"/>
          <p:nvPr/>
        </p:nvSpPr>
        <p:spPr>
          <a:xfrm>
            <a:off x="336071" y="1932336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 sz="1800">
                <a:solidFill>
                  <a:schemeClr val="bg1"/>
                </a:solidFill>
              </a:rPr>
              <a:t>建立卷積神經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720ED7-5866-4777-8C3F-34FB7614C15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278506" y="872517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5E306D9-B26B-4D52-A3FA-A121FFF9D673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>
            <a:off x="1278506" y="2301668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E025A2B-2D37-43D8-9108-0027E2F8ECFB}"/>
              </a:ext>
            </a:extLst>
          </p:cNvPr>
          <p:cNvSpPr txBox="1"/>
          <p:nvPr/>
        </p:nvSpPr>
        <p:spPr>
          <a:xfrm>
            <a:off x="336071" y="3361487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訓練模型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E5B46F-A638-4CC9-9DD3-7DD18A766EF9}"/>
              </a:ext>
            </a:extLst>
          </p:cNvPr>
          <p:cNvSpPr txBox="1"/>
          <p:nvPr/>
        </p:nvSpPr>
        <p:spPr>
          <a:xfrm>
            <a:off x="336071" y="4790638"/>
            <a:ext cx="1884870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18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評估準確率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8C0C19B-66F9-4A3F-94D7-7C8D96D7B4AE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1278506" y="3730819"/>
            <a:ext cx="0" cy="10598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0E52E040-E403-44F1-A23B-D90DCFC06691}"/>
              </a:ext>
            </a:extLst>
          </p:cNvPr>
          <p:cNvCxnSpPr>
            <a:cxnSpLocks/>
            <a:stCxn id="19" idx="2"/>
            <a:endCxn id="6" idx="0"/>
          </p:cNvCxnSpPr>
          <p:nvPr/>
        </p:nvCxnSpPr>
        <p:spPr>
          <a:xfrm>
            <a:off x="1278506" y="5159970"/>
            <a:ext cx="0" cy="10598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群組 1">
            <a:extLst>
              <a:ext uri="{FF2B5EF4-FFF2-40B4-BE49-F238E27FC236}">
                <a16:creationId xmlns:a16="http://schemas.microsoft.com/office/drawing/2014/main" id="{2E3FACD4-1D82-423B-9B51-5AE393246271}"/>
              </a:ext>
            </a:extLst>
          </p:cNvPr>
          <p:cNvGrpSpPr/>
          <p:nvPr/>
        </p:nvGrpSpPr>
        <p:grpSpPr>
          <a:xfrm>
            <a:off x="2549199" y="499452"/>
            <a:ext cx="9493276" cy="1362386"/>
            <a:chOff x="2549199" y="499452"/>
            <a:chExt cx="9493276" cy="1362386"/>
          </a:xfrm>
        </p:grpSpPr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605A2FDD-2B72-4B4B-8E6E-887A399B4E4B}"/>
                </a:ext>
              </a:extLst>
            </p:cNvPr>
            <p:cNvSpPr txBox="1"/>
            <p:nvPr/>
          </p:nvSpPr>
          <p:spPr>
            <a:xfrm>
              <a:off x="2549199" y="499452"/>
              <a:ext cx="94932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>
                  <a:solidFill>
                    <a:srgbClr val="FFFF00"/>
                  </a:solidFill>
                  <a:latin typeface="Consolas" panose="020B0609020204030204" pitchFamily="49" charset="0"/>
                  <a:ea typeface="Noto Sans CJK TC Regular" panose="020B0500000000000000" pitchFamily="34" charset="-120"/>
                </a:rPr>
                <a:t>predict() </a:t>
              </a:r>
              <a:r>
                <a:rPr lang="zh-TW" altLang="en-US" sz="1600">
                  <a:solidFill>
                    <a:srgbClr val="FFFF00"/>
                  </a:solidFill>
                  <a:latin typeface="Consolas" panose="020B0609020204030204" pitchFamily="49" charset="0"/>
                  <a:ea typeface="Noto Sans CJK TC Regular" panose="020B0500000000000000" pitchFamily="34" charset="-120"/>
                </a:rPr>
                <a:t>進行預測，下面是以特徵值標準化後的 </a:t>
              </a:r>
              <a:r>
                <a:rPr lang="en-US" altLang="zh-TW" sz="1600">
                  <a:solidFill>
                    <a:srgbClr val="FFFF00"/>
                  </a:solidFill>
                  <a:latin typeface="Consolas" panose="020B0609020204030204" pitchFamily="49" charset="0"/>
                  <a:ea typeface="Noto Sans CJK TC Regular" panose="020B0500000000000000" pitchFamily="34" charset="-120"/>
                </a:rPr>
                <a:t>test_feature_normalize </a:t>
              </a:r>
              <a:r>
                <a:rPr lang="zh-TW" altLang="en-US" sz="1600">
                  <a:solidFill>
                    <a:srgbClr val="FFFF00"/>
                  </a:solidFill>
                  <a:latin typeface="Consolas" panose="020B0609020204030204" pitchFamily="49" charset="0"/>
                  <a:ea typeface="Noto Sans CJK TC Regular" panose="020B0500000000000000" pitchFamily="34" charset="-120"/>
                </a:rPr>
                <a:t>作預測。</a:t>
              </a:r>
              <a:endParaRPr lang="zh-TW" altLang="en-US" sz="1600">
                <a:solidFill>
                  <a:srgbClr val="FFFF00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C5105718-2424-4B5F-B21C-1EB3387E38C3}"/>
                </a:ext>
              </a:extLst>
            </p:cNvPr>
            <p:cNvSpPr/>
            <p:nvPr/>
          </p:nvSpPr>
          <p:spPr>
            <a:xfrm>
              <a:off x="2649579" y="903883"/>
              <a:ext cx="8932094" cy="9579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US" altLang="zh-TW" sz="1600">
                  <a:solidFill>
                    <a:srgbClr val="BFBFBF"/>
                  </a:solidFill>
                  <a:latin typeface="Consolas" panose="020B0609020204030204" pitchFamily="49" charset="0"/>
                  <a:ea typeface="Noto Sans CJK TC Regular" panose="020B0500000000000000" pitchFamily="34" charset="-120"/>
                </a:rPr>
                <a:t>#</a:t>
              </a:r>
              <a:r>
                <a:rPr lang="zh-TW" altLang="en-US" sz="1600">
                  <a:solidFill>
                    <a:srgbClr val="BFBFBF"/>
                  </a:solidFill>
                  <a:latin typeface="Consolas" panose="020B0609020204030204" pitchFamily="49" charset="0"/>
                  <a:ea typeface="Noto Sans CJK TC Regular" panose="020B0500000000000000" pitchFamily="34" charset="-120"/>
                </a:rPr>
                <a:t> 預測</a:t>
              </a:r>
            </a:p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US" altLang="zh-TW" sz="1600">
                  <a:latin typeface="Consolas" panose="020B0609020204030204" pitchFamily="49" charset="0"/>
                  <a:ea typeface="Noto Sans CJK TC Regular" panose="020B0500000000000000" pitchFamily="34" charset="-120"/>
                </a:rPr>
                <a:t>prediction</a:t>
              </a:r>
              <a:r>
                <a:rPr lang="zh-TW" altLang="en-US" sz="1600">
                  <a:latin typeface="Consolas" panose="020B0609020204030204" pitchFamily="49" charset="0"/>
                  <a:ea typeface="Noto Sans CJK TC Regular" panose="020B0500000000000000" pitchFamily="34" charset="-120"/>
                </a:rPr>
                <a:t> </a:t>
              </a:r>
              <a:r>
                <a:rPr lang="en-US" altLang="zh-TW" sz="1600">
                  <a:latin typeface="Consolas" panose="020B0609020204030204" pitchFamily="49" charset="0"/>
                  <a:ea typeface="Noto Sans CJK TC Regular" panose="020B0500000000000000" pitchFamily="34" charset="-120"/>
                </a:rPr>
                <a:t>=</a:t>
              </a:r>
              <a:r>
                <a:rPr lang="zh-TW" altLang="en-US" sz="1600">
                  <a:latin typeface="Consolas" panose="020B0609020204030204" pitchFamily="49" charset="0"/>
                  <a:ea typeface="Noto Sans CJK TC Regular" panose="020B0500000000000000" pitchFamily="34" charset="-120"/>
                </a:rPr>
                <a:t> </a:t>
              </a:r>
              <a:r>
                <a:rPr lang="en-US" altLang="zh-TW" sz="1600">
                  <a:latin typeface="Consolas" panose="020B0609020204030204" pitchFamily="49" charset="0"/>
                  <a:ea typeface="Noto Sans CJK TC Regular" panose="020B0500000000000000" pitchFamily="34" charset="-120"/>
                </a:rPr>
                <a:t>model.predict(test_feature_normalize)</a:t>
              </a:r>
            </a:p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US" altLang="zh-TW" sz="1600">
                  <a:latin typeface="Consolas" panose="020B0609020204030204" pitchFamily="49" charset="0"/>
                  <a:ea typeface="Noto Sans CJK TC Regular" panose="020B0500000000000000" pitchFamily="34" charset="-120"/>
                </a:rPr>
                <a:t>prediction</a:t>
              </a:r>
              <a:r>
                <a:rPr lang="zh-TW" altLang="en-US" sz="1600">
                  <a:latin typeface="Consolas" panose="020B0609020204030204" pitchFamily="49" charset="0"/>
                  <a:ea typeface="Noto Sans CJK TC Regular" panose="020B0500000000000000" pitchFamily="34" charset="-120"/>
                </a:rPr>
                <a:t> </a:t>
              </a:r>
              <a:r>
                <a:rPr lang="en-US" altLang="zh-TW" sz="1600">
                  <a:latin typeface="Consolas" panose="020B0609020204030204" pitchFamily="49" charset="0"/>
                  <a:ea typeface="Noto Sans CJK TC Regular" panose="020B0500000000000000" pitchFamily="34" charset="-120"/>
                </a:rPr>
                <a:t>=</a:t>
              </a:r>
              <a:r>
                <a:rPr lang="zh-TW" altLang="en-US" sz="1600">
                  <a:latin typeface="Consolas" panose="020B0609020204030204" pitchFamily="49" charset="0"/>
                  <a:ea typeface="Noto Sans CJK TC Regular" panose="020B0500000000000000" pitchFamily="34" charset="-120"/>
                </a:rPr>
                <a:t> </a:t>
              </a:r>
              <a:r>
                <a:rPr lang="en-US" altLang="zh-TW" sz="1600">
                  <a:latin typeface="Consolas" panose="020B0609020204030204" pitchFamily="49" charset="0"/>
                  <a:ea typeface="Noto Sans CJK TC Regular" panose="020B0500000000000000" pitchFamily="34" charset="-120"/>
                </a:rPr>
                <a:t>np.argmax(prediction, axis</a:t>
              </a:r>
              <a:r>
                <a:rPr lang="zh-TW" altLang="en-US" sz="1600">
                  <a:latin typeface="Consolas" panose="020B0609020204030204" pitchFamily="49" charset="0"/>
                  <a:ea typeface="Noto Sans CJK TC Regular" panose="020B0500000000000000" pitchFamily="34" charset="-120"/>
                </a:rPr>
                <a:t> </a:t>
              </a:r>
              <a:r>
                <a:rPr lang="en-US" altLang="zh-TW" sz="1600">
                  <a:latin typeface="Consolas" panose="020B0609020204030204" pitchFamily="49" charset="0"/>
                  <a:ea typeface="Noto Sans CJK TC Regular" panose="020B0500000000000000" pitchFamily="34" charset="-120"/>
                </a:rPr>
                <a:t>=</a:t>
              </a:r>
              <a:r>
                <a:rPr lang="zh-TW" altLang="en-US" sz="1600">
                  <a:latin typeface="Consolas" panose="020B0609020204030204" pitchFamily="49" charset="0"/>
                  <a:ea typeface="Noto Sans CJK TC Regular" panose="020B0500000000000000" pitchFamily="34" charset="-120"/>
                </a:rPr>
                <a:t> </a:t>
              </a:r>
              <a:r>
                <a:rPr lang="en-US" altLang="zh-TW" sz="1600">
                  <a:solidFill>
                    <a:srgbClr val="33CCFF"/>
                  </a:solidFill>
                  <a:latin typeface="Consolas" panose="020B0609020204030204" pitchFamily="49" charset="0"/>
                  <a:ea typeface="Noto Sans CJK TC Regular" panose="020B0500000000000000" pitchFamily="34" charset="-120"/>
                </a:rPr>
                <a:t>1</a:t>
              </a:r>
              <a:r>
                <a:rPr lang="en-US" altLang="zh-TW" sz="1600">
                  <a:latin typeface="Consolas" panose="020B0609020204030204" pitchFamily="49" charset="0"/>
                  <a:ea typeface="Noto Sans CJK TC Regular" panose="020B0500000000000000" pitchFamily="34" charset="-120"/>
                </a:rPr>
                <a:t>)</a:t>
              </a: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028FA23-862D-4A72-814B-F5B89AC2464A}"/>
              </a:ext>
            </a:extLst>
          </p:cNvPr>
          <p:cNvSpPr txBox="1"/>
          <p:nvPr/>
        </p:nvSpPr>
        <p:spPr>
          <a:xfrm>
            <a:off x="2549199" y="2428893"/>
            <a:ext cx="94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顯示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Mnist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資料集的前 </a:t>
            </a:r>
            <a:r>
              <a:rPr lang="en-US" altLang="zh-TW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10 </a:t>
            </a:r>
            <a:r>
              <a:rPr lang="zh-TW" altLang="en-US" sz="16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筆預測結果。</a:t>
            </a:r>
            <a:endParaRPr lang="zh-TW" altLang="en-US" sz="1600">
              <a:solidFill>
                <a:srgbClr val="FFFF00"/>
              </a:solidFill>
              <a:latin typeface="Consolas" panose="020B0609020204030204" pitchFamily="49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794F771-C9BE-4709-AAEB-E41D489FE0D3}"/>
              </a:ext>
            </a:extLst>
          </p:cNvPr>
          <p:cNvSpPr/>
          <p:nvPr/>
        </p:nvSpPr>
        <p:spPr>
          <a:xfrm>
            <a:off x="2649579" y="2833324"/>
            <a:ext cx="8932094" cy="6621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</a:t>
            </a:r>
            <a:r>
              <a:rPr lang="zh-TW" altLang="en-US" sz="1600">
                <a:solidFill>
                  <a:srgbClr val="BFBFB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顯示圖像、預測值、真實值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show_images_labels_predictions(test_feature,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test_label,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prediction,</a:t>
            </a:r>
            <a:r>
              <a:rPr lang="zh-TW" altLang="en-US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srgbClr val="33CC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</a:t>
            </a:r>
            <a:r>
              <a:rPr lang="en-US" altLang="zh-TW" sz="1600"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851CC3C-6A58-4D18-B89F-7D5DA4C9A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187" y="3803469"/>
            <a:ext cx="4910877" cy="2713002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C5DD5CE3-3F13-45C6-9478-50AF681F8FC4}"/>
              </a:ext>
            </a:extLst>
          </p:cNvPr>
          <p:cNvSpPr txBox="1"/>
          <p:nvPr/>
        </p:nvSpPr>
        <p:spPr>
          <a:xfrm>
            <a:off x="281077" y="176983"/>
            <a:ext cx="19912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Keras_Mnist_</a:t>
            </a:r>
            <a:r>
              <a:rPr lang="en-US" altLang="zh-TW" sz="1400">
                <a:solidFill>
                  <a:schemeClr val="bg1"/>
                </a:solidFill>
                <a:latin typeface="Consolas" panose="020B0609020204030204" pitchFamily="49" charset="0"/>
              </a:rPr>
              <a:t>CNN</a:t>
            </a:r>
            <a:r>
              <a:rPr lang="zh-TW" altLang="en-US" sz="1400">
                <a:solidFill>
                  <a:schemeClr val="bg1"/>
                </a:solidFill>
                <a:latin typeface="Consolas" panose="020B0609020204030204" pitchFamily="49" charset="0"/>
              </a:rPr>
              <a:t>.py</a:t>
            </a:r>
          </a:p>
        </p:txBody>
      </p:sp>
    </p:spTree>
    <p:extLst>
      <p:ext uri="{BB962C8B-B14F-4D97-AF65-F5344CB8AC3E}">
        <p14:creationId xmlns:p14="http://schemas.microsoft.com/office/powerpoint/2010/main" val="16048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FE20DE-51EA-45A2-9D6A-6336FB9AB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感知器的模型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72544607-236E-4BB0-BEE6-3A69B3CCB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6" y="1564842"/>
            <a:ext cx="5182154" cy="3024412"/>
          </a:xfr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6A406CE-A891-4707-9CE3-795C8F36A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660" y="1564842"/>
            <a:ext cx="6113210" cy="300716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D23214F9-EBF4-441F-9953-C8D746BAB0E4}"/>
              </a:ext>
            </a:extLst>
          </p:cNvPr>
          <p:cNvSpPr txBox="1"/>
          <p:nvPr/>
        </p:nvSpPr>
        <p:spPr>
          <a:xfrm>
            <a:off x="6148611" y="4969992"/>
            <a:ext cx="5011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一個或多個隱藏層稱之為</a:t>
            </a:r>
            <a:b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</a:br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多層感知器 </a:t>
            </a: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(MLP, Multilayer Perceptron)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50891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2B65F8-247A-4BD5-9E14-C130B83B2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多層感知器</a:t>
            </a:r>
            <a:r>
              <a:rPr lang="zh-TW" altLang="en-US"/>
              <a:t>的運作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A5C7947-3CB6-4255-8EA8-376525138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79" y="1342023"/>
            <a:ext cx="6144780" cy="2086977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B0B4CF13-4712-4B68-90CE-78402C6689ED}"/>
              </a:ext>
            </a:extLst>
          </p:cNvPr>
          <p:cNvSpPr txBox="1"/>
          <p:nvPr/>
        </p:nvSpPr>
        <p:spPr>
          <a:xfrm>
            <a:off x="337871" y="1486592"/>
            <a:ext cx="1884870" cy="400110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輸入層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081AFB8-75D3-4384-A227-9E44B66C93FE}"/>
              </a:ext>
            </a:extLst>
          </p:cNvPr>
          <p:cNvSpPr txBox="1"/>
          <p:nvPr/>
        </p:nvSpPr>
        <p:spPr>
          <a:xfrm>
            <a:off x="2490140" y="1425037"/>
            <a:ext cx="3522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將影像的一個一個灰階像素 </a:t>
            </a:r>
            <a:r>
              <a:rPr lang="en-US" altLang="zh-TW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神經元</a:t>
            </a:r>
            <a:r>
              <a:rPr lang="en-US" altLang="zh-TW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，</a:t>
            </a:r>
            <a:br>
              <a:rPr lang="en-US" altLang="zh-TW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</a:br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以 </a:t>
            </a:r>
            <a:r>
              <a:rPr lang="en-US" altLang="zh-TW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</a:t>
            </a:r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最黑</a:t>
            </a:r>
            <a:r>
              <a:rPr lang="en-US" altLang="zh-TW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 ~ 1</a:t>
            </a:r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最白</a:t>
            </a:r>
            <a:r>
              <a:rPr lang="en-US" altLang="zh-TW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之間來儲存。</a:t>
            </a:r>
            <a:endParaRPr lang="zh-TW" altLang="en-US" sz="1400">
              <a:solidFill>
                <a:srgbClr val="00B0F0"/>
              </a:solidFill>
              <a:latin typeface="Consolas" panose="020B0609020204030204" pitchFamily="49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C2D0843-37B1-4057-87DD-C94C193DD6B2}"/>
              </a:ext>
            </a:extLst>
          </p:cNvPr>
          <p:cNvSpPr txBox="1"/>
          <p:nvPr/>
        </p:nvSpPr>
        <p:spPr>
          <a:xfrm>
            <a:off x="337871" y="6090393"/>
            <a:ext cx="1884870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輸出層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6B25D23-6E25-4936-990E-FC7D51802D5A}"/>
              </a:ext>
            </a:extLst>
          </p:cNvPr>
          <p:cNvSpPr txBox="1"/>
          <p:nvPr/>
        </p:nvSpPr>
        <p:spPr>
          <a:xfrm>
            <a:off x="2490140" y="6150775"/>
            <a:ext cx="3522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有 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10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 個神經元，各代表了數字 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0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~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9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。</a:t>
            </a:r>
            <a:endParaRPr lang="zh-TW" altLang="en-US" sz="1400">
              <a:latin typeface="Consolas" panose="020B0609020204030204" pitchFamily="49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9406956-497E-4FC3-B7B6-F8B794FA2CCA}"/>
              </a:ext>
            </a:extLst>
          </p:cNvPr>
          <p:cNvSpPr txBox="1"/>
          <p:nvPr/>
        </p:nvSpPr>
        <p:spPr>
          <a:xfrm>
            <a:off x="337871" y="3634604"/>
            <a:ext cx="1884870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多重感知器</a:t>
            </a:r>
            <a:br>
              <a:rPr lang="en-US" altLang="zh-TW"/>
            </a:br>
            <a:r>
              <a:rPr lang="zh-TW" altLang="en-US"/>
              <a:t>的流程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92142EE-7978-431F-87E5-0A24B3349448}"/>
              </a:ext>
            </a:extLst>
          </p:cNvPr>
          <p:cNvSpPr txBox="1"/>
          <p:nvPr/>
        </p:nvSpPr>
        <p:spPr>
          <a:xfrm>
            <a:off x="2490140" y="3383045"/>
            <a:ext cx="3522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本質是模仿人類大腦的細胞被激發，引發其他神經細胞的連鎖反應。</a:t>
            </a:r>
            <a:endParaRPr lang="zh-TW" altLang="en-US" sz="1400">
              <a:latin typeface="Consolas" panose="020B0609020204030204" pitchFamily="49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0F9FED7-52E5-44AA-A6C1-BE4769EC58A1}"/>
              </a:ext>
            </a:extLst>
          </p:cNvPr>
          <p:cNvSpPr txBox="1"/>
          <p:nvPr/>
        </p:nvSpPr>
        <p:spPr>
          <a:xfrm>
            <a:off x="2490140" y="4052275"/>
            <a:ext cx="35224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理想情況</a:t>
            </a:r>
            <a:r>
              <a:rPr lang="zh-TW" altLang="en-US" sz="140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：第二層能辦識不同的筆畫，下一層能合併其他部分，最後在輸出層將代表數字的神經元點亮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。</a:t>
            </a:r>
            <a:endParaRPr lang="zh-TW" altLang="en-US" sz="1400">
              <a:latin typeface="Consolas" panose="020B0609020204030204" pitchFamily="49" charset="0"/>
            </a:endParaRP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DABCEAB3-4B05-4274-B4C3-9AAD9A894955}"/>
              </a:ext>
            </a:extLst>
          </p:cNvPr>
          <p:cNvCxnSpPr>
            <a:stCxn id="13" idx="2"/>
            <a:endCxn id="17" idx="0"/>
          </p:cNvCxnSpPr>
          <p:nvPr/>
        </p:nvCxnSpPr>
        <p:spPr>
          <a:xfrm>
            <a:off x="1280306" y="1886702"/>
            <a:ext cx="0" cy="17479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E9A587B4-E836-4F48-BEDC-3D7A29D1FB99}"/>
              </a:ext>
            </a:extLst>
          </p:cNvPr>
          <p:cNvCxnSpPr>
            <a:cxnSpLocks/>
            <a:stCxn id="17" idx="2"/>
            <a:endCxn id="15" idx="0"/>
          </p:cNvCxnSpPr>
          <p:nvPr/>
        </p:nvCxnSpPr>
        <p:spPr>
          <a:xfrm>
            <a:off x="1280306" y="4342490"/>
            <a:ext cx="0" cy="17479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759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2B65F8-247A-4BD5-9E14-C130B83B2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多層感知器</a:t>
            </a:r>
            <a:r>
              <a:rPr lang="zh-TW" altLang="en-US"/>
              <a:t>的運作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A5C7947-3CB6-4255-8EA8-376525138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79" y="1342023"/>
            <a:ext cx="6144780" cy="208697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13D3669-CE4E-43ED-B514-3E4A58725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165" y="3865245"/>
            <a:ext cx="3422207" cy="292629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B0B4CF13-4712-4B68-90CE-78402C6689ED}"/>
              </a:ext>
            </a:extLst>
          </p:cNvPr>
          <p:cNvSpPr txBox="1"/>
          <p:nvPr/>
        </p:nvSpPr>
        <p:spPr>
          <a:xfrm>
            <a:off x="337871" y="1486592"/>
            <a:ext cx="1884870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輸入層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081AFB8-75D3-4384-A227-9E44B66C93FE}"/>
              </a:ext>
            </a:extLst>
          </p:cNvPr>
          <p:cNvSpPr txBox="1"/>
          <p:nvPr/>
        </p:nvSpPr>
        <p:spPr>
          <a:xfrm>
            <a:off x="2490140" y="1425037"/>
            <a:ext cx="3522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將影像的一個一個灰階像素 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神經元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，</a:t>
            </a:r>
            <a:b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</a:b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以 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0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最黑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) ~ 1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最白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 之間來儲存。</a:t>
            </a:r>
            <a:endParaRPr lang="zh-TW" altLang="en-US" sz="1400">
              <a:latin typeface="Consolas" panose="020B0609020204030204" pitchFamily="49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C2D0843-37B1-4057-87DD-C94C193DD6B2}"/>
              </a:ext>
            </a:extLst>
          </p:cNvPr>
          <p:cNvSpPr txBox="1"/>
          <p:nvPr/>
        </p:nvSpPr>
        <p:spPr>
          <a:xfrm>
            <a:off x="337871" y="6090393"/>
            <a:ext cx="1884870" cy="400110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輸出層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6B25D23-6E25-4936-990E-FC7D51802D5A}"/>
              </a:ext>
            </a:extLst>
          </p:cNvPr>
          <p:cNvSpPr txBox="1"/>
          <p:nvPr/>
        </p:nvSpPr>
        <p:spPr>
          <a:xfrm>
            <a:off x="2490140" y="6150775"/>
            <a:ext cx="3522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有 </a:t>
            </a:r>
            <a:r>
              <a:rPr lang="en-US" altLang="zh-TW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10</a:t>
            </a:r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個神經元，各代表了數字 </a:t>
            </a:r>
            <a:r>
              <a:rPr lang="en-US" altLang="zh-TW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0</a:t>
            </a:r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~</a:t>
            </a:r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9</a:t>
            </a:r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。</a:t>
            </a:r>
            <a:endParaRPr lang="zh-TW" altLang="en-US" sz="1400">
              <a:solidFill>
                <a:srgbClr val="00B0F0"/>
              </a:solidFill>
              <a:latin typeface="Consolas" panose="020B0609020204030204" pitchFamily="49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9406956-497E-4FC3-B7B6-F8B794FA2CCA}"/>
              </a:ext>
            </a:extLst>
          </p:cNvPr>
          <p:cNvSpPr txBox="1"/>
          <p:nvPr/>
        </p:nvSpPr>
        <p:spPr>
          <a:xfrm>
            <a:off x="337871" y="3634604"/>
            <a:ext cx="1884870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多重感知器</a:t>
            </a:r>
            <a:br>
              <a:rPr lang="en-US" altLang="zh-TW"/>
            </a:br>
            <a:r>
              <a:rPr lang="zh-TW" altLang="en-US"/>
              <a:t>的流程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92142EE-7978-431F-87E5-0A24B3349448}"/>
              </a:ext>
            </a:extLst>
          </p:cNvPr>
          <p:cNvSpPr txBox="1"/>
          <p:nvPr/>
        </p:nvSpPr>
        <p:spPr>
          <a:xfrm>
            <a:off x="2490140" y="3383045"/>
            <a:ext cx="3522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本質是模仿人類大腦的細胞被激發，引發其他神經細胞的連鎖反應。</a:t>
            </a:r>
            <a:endParaRPr lang="zh-TW" altLang="en-US" sz="1400">
              <a:latin typeface="Consolas" panose="020B0609020204030204" pitchFamily="49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0F9FED7-52E5-44AA-A6C1-BE4769EC58A1}"/>
              </a:ext>
            </a:extLst>
          </p:cNvPr>
          <p:cNvSpPr txBox="1"/>
          <p:nvPr/>
        </p:nvSpPr>
        <p:spPr>
          <a:xfrm>
            <a:off x="2490140" y="4052275"/>
            <a:ext cx="35224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理想情況</a:t>
            </a:r>
            <a:r>
              <a:rPr lang="zh-TW" altLang="en-US" sz="140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：第二層能辦識不同的筆畫，下一層能合併其他部分，最後在輸出層將代表數字的神經元點亮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。</a:t>
            </a:r>
            <a:endParaRPr lang="zh-TW" altLang="en-US" sz="1400">
              <a:latin typeface="Consolas" panose="020B0609020204030204" pitchFamily="49" charset="0"/>
            </a:endParaRP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DABCEAB3-4B05-4274-B4C3-9AAD9A894955}"/>
              </a:ext>
            </a:extLst>
          </p:cNvPr>
          <p:cNvCxnSpPr>
            <a:stCxn id="13" idx="2"/>
            <a:endCxn id="17" idx="0"/>
          </p:cNvCxnSpPr>
          <p:nvPr/>
        </p:nvCxnSpPr>
        <p:spPr>
          <a:xfrm>
            <a:off x="1280306" y="1886702"/>
            <a:ext cx="0" cy="17479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E9A587B4-E836-4F48-BEDC-3D7A29D1FB99}"/>
              </a:ext>
            </a:extLst>
          </p:cNvPr>
          <p:cNvCxnSpPr>
            <a:cxnSpLocks/>
            <a:stCxn id="17" idx="2"/>
            <a:endCxn id="15" idx="0"/>
          </p:cNvCxnSpPr>
          <p:nvPr/>
        </p:nvCxnSpPr>
        <p:spPr>
          <a:xfrm>
            <a:off x="1280306" y="4342490"/>
            <a:ext cx="0" cy="17479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78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2B65F8-247A-4BD5-9E14-C130B83B2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多層感知器</a:t>
            </a:r>
            <a:r>
              <a:rPr lang="zh-TW" altLang="en-US"/>
              <a:t>的運作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2F4A40C-3CDE-4C67-A7BD-2E69117C3409}"/>
              </a:ext>
            </a:extLst>
          </p:cNvPr>
          <p:cNvSpPr txBox="1"/>
          <p:nvPr/>
        </p:nvSpPr>
        <p:spPr>
          <a:xfrm>
            <a:off x="337871" y="1486592"/>
            <a:ext cx="1884870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輸入層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1F4D206-2021-48C7-AF55-34F2F4118B50}"/>
              </a:ext>
            </a:extLst>
          </p:cNvPr>
          <p:cNvSpPr txBox="1"/>
          <p:nvPr/>
        </p:nvSpPr>
        <p:spPr>
          <a:xfrm>
            <a:off x="2490140" y="1425037"/>
            <a:ext cx="3522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將影像的一個一個灰階像素 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神經元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，</a:t>
            </a:r>
            <a:b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</a:b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以 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0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最黑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) ~ 1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最白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 之間來儲存。</a:t>
            </a:r>
            <a:endParaRPr lang="zh-TW" altLang="en-US" sz="1400">
              <a:latin typeface="Consolas" panose="020B0609020204030204" pitchFamily="49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DF29AE6-629F-48CC-A685-0B573899D4C9}"/>
              </a:ext>
            </a:extLst>
          </p:cNvPr>
          <p:cNvSpPr txBox="1"/>
          <p:nvPr/>
        </p:nvSpPr>
        <p:spPr>
          <a:xfrm>
            <a:off x="337871" y="6090393"/>
            <a:ext cx="1884870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輸出層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E9C7996-7D8D-4F9B-B0CF-40A3CA3736C1}"/>
              </a:ext>
            </a:extLst>
          </p:cNvPr>
          <p:cNvSpPr txBox="1"/>
          <p:nvPr/>
        </p:nvSpPr>
        <p:spPr>
          <a:xfrm>
            <a:off x="2490140" y="6150775"/>
            <a:ext cx="3522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有 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10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 個神經元，各代表了數字 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0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~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9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。</a:t>
            </a:r>
            <a:endParaRPr lang="zh-TW" altLang="en-US" sz="1400">
              <a:latin typeface="Consolas" panose="020B0609020204030204" pitchFamily="49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0BFF686-75A4-44C5-BD25-989562C47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53" y="1386343"/>
            <a:ext cx="5262985" cy="2352279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A8A7EF38-45C4-4FFE-89B8-397FD315FFDC}"/>
              </a:ext>
            </a:extLst>
          </p:cNvPr>
          <p:cNvSpPr txBox="1"/>
          <p:nvPr/>
        </p:nvSpPr>
        <p:spPr>
          <a:xfrm>
            <a:off x="337871" y="3634604"/>
            <a:ext cx="1884870" cy="707886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多重感知器</a:t>
            </a:r>
            <a:br>
              <a:rPr lang="en-US" altLang="zh-TW"/>
            </a:br>
            <a:r>
              <a:rPr lang="zh-TW" altLang="en-US"/>
              <a:t>的流程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9CA22A6-D889-4815-8E0E-BF8A44FFB75D}"/>
              </a:ext>
            </a:extLst>
          </p:cNvPr>
          <p:cNvSpPr txBox="1"/>
          <p:nvPr/>
        </p:nvSpPr>
        <p:spPr>
          <a:xfrm>
            <a:off x="2490140" y="3383045"/>
            <a:ext cx="3522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本質是模仿人類大腦的細胞被激發，引發其他神經細胞的連鎖反應。</a:t>
            </a:r>
            <a:endParaRPr lang="zh-TW" altLang="en-US" sz="1400">
              <a:solidFill>
                <a:srgbClr val="00B0F0"/>
              </a:solidFill>
              <a:latin typeface="Consolas" panose="020B0609020204030204" pitchFamily="49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C294909-BE10-4448-9718-118193303313}"/>
              </a:ext>
            </a:extLst>
          </p:cNvPr>
          <p:cNvSpPr txBox="1"/>
          <p:nvPr/>
        </p:nvSpPr>
        <p:spPr>
          <a:xfrm>
            <a:off x="2490140" y="4052275"/>
            <a:ext cx="35224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理想情況</a:t>
            </a:r>
            <a:r>
              <a:rPr lang="zh-TW" altLang="en-US" sz="140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：第二層能辦識不同的筆畫，下一層能合併其他部分，最後在輸出層將代表數字的神經元點亮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。</a:t>
            </a:r>
            <a:endParaRPr lang="zh-TW" altLang="en-US" sz="1400">
              <a:latin typeface="Consolas" panose="020B0609020204030204" pitchFamily="49" charset="0"/>
            </a:endParaRPr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2B6B56FC-1AFF-4F3E-8979-72D30FF2760D}"/>
              </a:ext>
            </a:extLst>
          </p:cNvPr>
          <p:cNvCxnSpPr>
            <a:stCxn id="9" idx="2"/>
            <a:endCxn id="13" idx="0"/>
          </p:cNvCxnSpPr>
          <p:nvPr/>
        </p:nvCxnSpPr>
        <p:spPr>
          <a:xfrm>
            <a:off x="1280306" y="1886702"/>
            <a:ext cx="0" cy="17479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2C5CA37D-564B-457A-A812-40FF5582E647}"/>
              </a:ext>
            </a:extLst>
          </p:cNvPr>
          <p:cNvCxnSpPr>
            <a:cxnSpLocks/>
            <a:stCxn id="13" idx="2"/>
            <a:endCxn id="11" idx="0"/>
          </p:cNvCxnSpPr>
          <p:nvPr/>
        </p:nvCxnSpPr>
        <p:spPr>
          <a:xfrm>
            <a:off x="1280306" y="4342490"/>
            <a:ext cx="0" cy="17479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357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2B65F8-247A-4BD5-9E14-C130B83B2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</a:rPr>
              <a:t>多層感知器</a:t>
            </a:r>
            <a:r>
              <a:rPr lang="zh-TW" altLang="en-US"/>
              <a:t>的運作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2F4A40C-3CDE-4C67-A7BD-2E69117C3409}"/>
              </a:ext>
            </a:extLst>
          </p:cNvPr>
          <p:cNvSpPr txBox="1"/>
          <p:nvPr/>
        </p:nvSpPr>
        <p:spPr>
          <a:xfrm>
            <a:off x="337871" y="1486592"/>
            <a:ext cx="1884870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輸入層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1F4D206-2021-48C7-AF55-34F2F4118B50}"/>
              </a:ext>
            </a:extLst>
          </p:cNvPr>
          <p:cNvSpPr txBox="1"/>
          <p:nvPr/>
        </p:nvSpPr>
        <p:spPr>
          <a:xfrm>
            <a:off x="2490140" y="1425037"/>
            <a:ext cx="3522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將影像的一個一個灰階像素 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神經元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，</a:t>
            </a:r>
            <a:b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</a:b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以 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0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最黑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) ~ 1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(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最白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)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 之間來儲存。</a:t>
            </a:r>
            <a:endParaRPr lang="zh-TW" altLang="en-US" sz="1400">
              <a:latin typeface="Consolas" panose="020B0609020204030204" pitchFamily="49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DF29AE6-629F-48CC-A685-0B573899D4C9}"/>
              </a:ext>
            </a:extLst>
          </p:cNvPr>
          <p:cNvSpPr txBox="1"/>
          <p:nvPr/>
        </p:nvSpPr>
        <p:spPr>
          <a:xfrm>
            <a:off x="337871" y="6090393"/>
            <a:ext cx="1884870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輸出層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E9C7996-7D8D-4F9B-B0CF-40A3CA3736C1}"/>
              </a:ext>
            </a:extLst>
          </p:cNvPr>
          <p:cNvSpPr txBox="1"/>
          <p:nvPr/>
        </p:nvSpPr>
        <p:spPr>
          <a:xfrm>
            <a:off x="2490140" y="6150775"/>
            <a:ext cx="3522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有 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10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 個神經元，各代表了數字 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0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~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 </a:t>
            </a:r>
            <a:r>
              <a:rPr lang="en-US" altLang="zh-TW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9</a:t>
            </a:r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。</a:t>
            </a:r>
            <a:endParaRPr lang="zh-TW" altLang="en-US" sz="1400">
              <a:latin typeface="Consolas" panose="020B0609020204030204" pitchFamily="49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0BFF686-75A4-44C5-BD25-989562C47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53" y="1386343"/>
            <a:ext cx="5262985" cy="2352279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A8A7EF38-45C4-4FFE-89B8-397FD315FFDC}"/>
              </a:ext>
            </a:extLst>
          </p:cNvPr>
          <p:cNvSpPr txBox="1"/>
          <p:nvPr/>
        </p:nvSpPr>
        <p:spPr>
          <a:xfrm>
            <a:off x="337871" y="3634604"/>
            <a:ext cx="1884870" cy="707886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solidFill>
                  <a:schemeClr val="bg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defRPr>
            </a:lvl1pPr>
          </a:lstStyle>
          <a:p>
            <a:r>
              <a:rPr lang="zh-TW" altLang="en-US"/>
              <a:t>多重感知器</a:t>
            </a:r>
            <a:br>
              <a:rPr lang="en-US" altLang="zh-TW"/>
            </a:br>
            <a:r>
              <a:rPr lang="zh-TW" altLang="en-US"/>
              <a:t>的流程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9422EAD-BA53-44B3-8A4B-AFBFD380B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53" y="4219187"/>
            <a:ext cx="5010822" cy="2160917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19CA22A6-D889-4815-8E0E-BF8A44FFB75D}"/>
              </a:ext>
            </a:extLst>
          </p:cNvPr>
          <p:cNvSpPr txBox="1"/>
          <p:nvPr/>
        </p:nvSpPr>
        <p:spPr>
          <a:xfrm>
            <a:off x="2490140" y="3383045"/>
            <a:ext cx="3522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latin typeface="Consolas" panose="020B0609020204030204" pitchFamily="49" charset="0"/>
                <a:ea typeface="Noto Sans CJK TC Regular" panose="020B0500000000000000" pitchFamily="34" charset="-120"/>
              </a:rPr>
              <a:t>本質是模仿人類大腦的細胞被激發，引發其他神經細胞的連鎖反應。</a:t>
            </a:r>
            <a:endParaRPr lang="zh-TW" altLang="en-US" sz="1400">
              <a:latin typeface="Consolas" panose="020B0609020204030204" pitchFamily="49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C294909-BE10-4448-9718-118193303313}"/>
              </a:ext>
            </a:extLst>
          </p:cNvPr>
          <p:cNvSpPr txBox="1"/>
          <p:nvPr/>
        </p:nvSpPr>
        <p:spPr>
          <a:xfrm>
            <a:off x="2490140" y="4052275"/>
            <a:ext cx="35224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理想情況</a:t>
            </a:r>
            <a:r>
              <a:rPr lang="zh-TW" altLang="en-US" sz="1400">
                <a:solidFill>
                  <a:srgbClr val="00B0F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：第二層能辦識不同的筆畫，下一層能合併其他部分，最後在輸出層將代表數字的神經元點亮</a:t>
            </a:r>
            <a:r>
              <a:rPr lang="zh-TW" altLang="en-US" sz="14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。</a:t>
            </a:r>
            <a:endParaRPr lang="zh-TW" altLang="en-US" sz="1400">
              <a:solidFill>
                <a:srgbClr val="00B0F0"/>
              </a:solidFill>
              <a:latin typeface="Consolas" panose="020B0609020204030204" pitchFamily="49" charset="0"/>
            </a:endParaRPr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2B6B56FC-1AFF-4F3E-8979-72D30FF2760D}"/>
              </a:ext>
            </a:extLst>
          </p:cNvPr>
          <p:cNvCxnSpPr>
            <a:stCxn id="9" idx="2"/>
            <a:endCxn id="13" idx="0"/>
          </p:cNvCxnSpPr>
          <p:nvPr/>
        </p:nvCxnSpPr>
        <p:spPr>
          <a:xfrm>
            <a:off x="1280306" y="1886702"/>
            <a:ext cx="0" cy="17479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2C5CA37D-564B-457A-A812-40FF5582E647}"/>
              </a:ext>
            </a:extLst>
          </p:cNvPr>
          <p:cNvCxnSpPr>
            <a:cxnSpLocks/>
            <a:stCxn id="13" idx="2"/>
            <a:endCxn id="11" idx="0"/>
          </p:cNvCxnSpPr>
          <p:nvPr/>
        </p:nvCxnSpPr>
        <p:spPr>
          <a:xfrm>
            <a:off x="1280306" y="4342490"/>
            <a:ext cx="0" cy="17479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923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B98D92-A4A7-45AC-BA12-0D3FC2603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各層傳遞的數學模型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8AA8763-CF5E-4B2F-8AE0-3865E534F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587" y="2027209"/>
            <a:ext cx="8304825" cy="3390337"/>
          </a:xfrm>
        </p:spPr>
      </p:pic>
    </p:spTree>
    <p:extLst>
      <p:ext uri="{BB962C8B-B14F-4D97-AF65-F5344CB8AC3E}">
        <p14:creationId xmlns:p14="http://schemas.microsoft.com/office/powerpoint/2010/main" val="80844923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12287</TotalTime>
  <Words>3476</Words>
  <Application>Microsoft Office PowerPoint</Application>
  <PresentationFormat>寬螢幕</PresentationFormat>
  <Paragraphs>361</Paragraphs>
  <Slides>39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7" baseType="lpstr">
      <vt:lpstr>Wingdings</vt:lpstr>
      <vt:lpstr>Consolas</vt:lpstr>
      <vt:lpstr>Arial</vt:lpstr>
      <vt:lpstr>Noto Sans CJK TC Regular</vt:lpstr>
      <vt:lpstr>Noto Sans CJK TC Light</vt:lpstr>
      <vt:lpstr>Calibri</vt:lpstr>
      <vt:lpstr>Raleway</vt:lpstr>
      <vt:lpstr>2_Office 佈景主題</vt:lpstr>
      <vt:lpstr>Chapter 2：影像處理 X 深度學習</vt:lpstr>
      <vt:lpstr>人類的大腦神經</vt:lpstr>
      <vt:lpstr>神經網路 (Neural Network)</vt:lpstr>
      <vt:lpstr>感知器的模型</vt:lpstr>
      <vt:lpstr>多層感知器的運作</vt:lpstr>
      <vt:lpstr>多層感知器的運作</vt:lpstr>
      <vt:lpstr>多層感知器的運作</vt:lpstr>
      <vt:lpstr>多層感知器的運作</vt:lpstr>
      <vt:lpstr>各層傳遞的數學模型</vt:lpstr>
      <vt:lpstr>機器學習的目的</vt:lpstr>
      <vt:lpstr>影像處理的 "Hello World"：Mnist 資料集</vt:lpstr>
      <vt:lpstr>PowerPoint 簡報</vt:lpstr>
      <vt:lpstr>Anaconda</vt:lpstr>
      <vt:lpstr>PowerPoint 簡報</vt:lpstr>
      <vt:lpstr>訓練與預測</vt:lpstr>
      <vt:lpstr>PowerPoint 簡報</vt:lpstr>
      <vt:lpstr>Label 資料預處理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MLP vs CNN 結構</vt:lpstr>
      <vt:lpstr>卷積層 (Convolution Layer)</vt:lpstr>
      <vt:lpstr>池化層 (Pooling Layer)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邱裕雄</dc:creator>
  <cp:lastModifiedBy>allwow-1F</cp:lastModifiedBy>
  <cp:revision>1945</cp:revision>
  <dcterms:created xsi:type="dcterms:W3CDTF">2016-10-10T14:48:34Z</dcterms:created>
  <dcterms:modified xsi:type="dcterms:W3CDTF">2021-12-21T02:42:23Z</dcterms:modified>
</cp:coreProperties>
</file>