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82" r:id="rId1"/>
  </p:sldMasterIdLst>
  <p:notesMasterIdLst>
    <p:notesMasterId r:id="rId31"/>
  </p:notesMasterIdLst>
  <p:handoutMasterIdLst>
    <p:handoutMasterId r:id="rId32"/>
  </p:handoutMasterIdLst>
  <p:sldIdLst>
    <p:sldId id="807" r:id="rId2"/>
    <p:sldId id="809" r:id="rId3"/>
    <p:sldId id="810" r:id="rId4"/>
    <p:sldId id="816" r:id="rId5"/>
    <p:sldId id="818" r:id="rId6"/>
    <p:sldId id="826" r:id="rId7"/>
    <p:sldId id="814" r:id="rId8"/>
    <p:sldId id="827" r:id="rId9"/>
    <p:sldId id="828" r:id="rId10"/>
    <p:sldId id="829" r:id="rId11"/>
    <p:sldId id="813" r:id="rId12"/>
    <p:sldId id="830" r:id="rId13"/>
    <p:sldId id="831" r:id="rId14"/>
    <p:sldId id="825" r:id="rId15"/>
    <p:sldId id="834" r:id="rId16"/>
    <p:sldId id="835" r:id="rId17"/>
    <p:sldId id="836" r:id="rId18"/>
    <p:sldId id="837" r:id="rId19"/>
    <p:sldId id="838" r:id="rId20"/>
    <p:sldId id="839" r:id="rId21"/>
    <p:sldId id="840" r:id="rId22"/>
    <p:sldId id="841" r:id="rId23"/>
    <p:sldId id="842" r:id="rId24"/>
    <p:sldId id="832" r:id="rId25"/>
    <p:sldId id="833" r:id="rId26"/>
    <p:sldId id="843" r:id="rId27"/>
    <p:sldId id="845" r:id="rId28"/>
    <p:sldId id="847" r:id="rId29"/>
    <p:sldId id="848" r:id="rId30"/>
  </p:sldIdLst>
  <p:sldSz cx="12192000" cy="6858000"/>
  <p:notesSz cx="6858000" cy="9144000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onsolas" panose="020B0609020204030204" pitchFamily="49" charset="0"/>
      <p:regular r:id="rId37"/>
      <p:bold r:id="rId38"/>
      <p:italic r:id="rId39"/>
      <p:boldItalic r:id="rId40"/>
    </p:embeddedFont>
    <p:embeddedFont>
      <p:font typeface="Noto Sans CJK TC Light" panose="020B0300000000000000" pitchFamily="34" charset="-120"/>
      <p:regular r:id="rId41"/>
    </p:embeddedFont>
    <p:embeddedFont>
      <p:font typeface="Noto Sans CJK TC Regular" panose="020B0500000000000000" pitchFamily="34" charset="-120"/>
      <p:regular r:id="rId42"/>
    </p:embeddedFont>
    <p:embeddedFont>
      <p:font typeface="Raleway" pitchFamily="2" charset="0"/>
      <p:regular r:id="rId43"/>
      <p:bold r:id="rId44"/>
      <p:italic r:id="rId45"/>
      <p:boldItalic r:id="rId46"/>
    </p:embeddedFont>
  </p:embeddedFontLst>
  <p:defaultTextStyle>
    <a:defPPr>
      <a:defRPr lang="id-ID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aleway" pitchFamily="34" charset="0"/>
        <a:ea typeface="新細明體" panose="02020500000000000000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aleway" pitchFamily="34" charset="0"/>
        <a:ea typeface="新細明體" panose="02020500000000000000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aleway" pitchFamily="34" charset="0"/>
        <a:ea typeface="新細明體" panose="02020500000000000000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aleway" pitchFamily="34" charset="0"/>
        <a:ea typeface="新細明體" panose="02020500000000000000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aleway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Raleway" pitchFamily="34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Raleway" pitchFamily="34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Raleway" pitchFamily="34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Raleway" pitchFamily="34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6643"/>
    <a:srgbClr val="49A6D4"/>
    <a:srgbClr val="B18E35"/>
    <a:srgbClr val="D05F2D"/>
    <a:srgbClr val="FFFFFF"/>
    <a:srgbClr val="FF00FF"/>
    <a:srgbClr val="7C5385"/>
    <a:srgbClr val="77AB41"/>
    <a:srgbClr val="B32D5E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927" autoAdjust="0"/>
    <p:restoredTop sz="91686" autoAdjust="0"/>
  </p:normalViewPr>
  <p:slideViewPr>
    <p:cSldViewPr snapToGrid="0">
      <p:cViewPr varScale="1">
        <p:scale>
          <a:sx n="111" d="100"/>
          <a:sy n="111" d="100"/>
        </p:scale>
        <p:origin x="804" y="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0" Type="http://schemas.openxmlformats.org/officeDocument/2006/relationships/slide" Target="slides/slide19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F006802-B298-46B6-BA13-0F15E19115E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409666-E4F4-454F-AC6C-0A435E1FE53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46E4FDBE-4380-458F-92E2-060177105A82}" type="datetimeFigureOut">
              <a:rPr lang="id-ID"/>
              <a:pPr>
                <a:defRPr/>
              </a:pPr>
              <a:t>27/12/2021</a:t>
            </a:fld>
            <a:endParaRPr lang="id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0C6160-F52D-42BB-B1F8-AD4EFC6288F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DF0F56-2A42-43E6-8809-B95941780E4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  <a:ea typeface="+mn-ea"/>
              </a:defRPr>
            </a:lvl1pPr>
          </a:lstStyle>
          <a:p>
            <a:pPr>
              <a:defRPr/>
            </a:pPr>
            <a:fld id="{013FF5E2-A35D-48AB-88FD-8495C4483744}" type="slidenum">
              <a:rPr lang="zh-TW" altLang="id-ID"/>
              <a:pPr>
                <a:defRPr/>
              </a:pPr>
              <a:t>‹#›</a:t>
            </a:fld>
            <a:endParaRPr lang="id-ID" altLang="zh-TW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56EBF86-0FD1-4553-BF17-8A07D6D35AB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6625D9-1465-4E04-A726-CA595EC647EF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D0391F79-ECD0-49F3-80F2-8A76B96B72C9}" type="datetimeFigureOut">
              <a:rPr lang="id-ID"/>
              <a:pPr>
                <a:defRPr/>
              </a:pPr>
              <a:t>27/12/2021</a:t>
            </a:fld>
            <a:endParaRPr lang="id-ID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D73D040A-476E-41CF-AC3C-200F6B7AF65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d-ID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DB77FC16-5BC6-42E0-9277-861D55D1AC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id-ID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36E410-438C-4B58-9C2E-53ACF1E8444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36A486-B08C-4918-806B-EC43503224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  <a:ea typeface="+mn-ea"/>
              </a:defRPr>
            </a:lvl1pPr>
          </a:lstStyle>
          <a:p>
            <a:pPr>
              <a:defRPr/>
            </a:pPr>
            <a:fld id="{029F58E9-F467-403B-8C6D-9A8C789358E8}" type="slidenum">
              <a:rPr lang="zh-TW" altLang="id-ID"/>
              <a:pPr>
                <a:defRPr/>
              </a:pPr>
              <a:t>‹#›</a:t>
            </a:fld>
            <a:endParaRPr lang="id-ID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469CC1D-64E8-4BEC-9AC4-5549F2710E6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1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FE3647F-8EA4-4DB4-A1BA-F892786607DC}"/>
              </a:ext>
            </a:extLst>
          </p:cNvPr>
          <p:cNvSpPr/>
          <p:nvPr userDrawn="1"/>
        </p:nvSpPr>
        <p:spPr>
          <a:xfrm>
            <a:off x="296863" y="2520950"/>
            <a:ext cx="2471737" cy="2471738"/>
          </a:xfrm>
          <a:prstGeom prst="rect">
            <a:avLst/>
          </a:prstGeom>
          <a:solidFill>
            <a:schemeClr val="accent5">
              <a:lumMod val="75000"/>
              <a:alpha val="3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6AA3820D-273F-4ED3-BFAC-55145A851FEF}"/>
              </a:ext>
            </a:extLst>
          </p:cNvPr>
          <p:cNvSpPr/>
          <p:nvPr userDrawn="1"/>
        </p:nvSpPr>
        <p:spPr>
          <a:xfrm>
            <a:off x="1101725" y="1516063"/>
            <a:ext cx="2471738" cy="2471737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2A4E691-E284-47BD-B8E9-2F0B4B1346C2}"/>
              </a:ext>
            </a:extLst>
          </p:cNvPr>
          <p:cNvSpPr/>
          <p:nvPr userDrawn="1"/>
        </p:nvSpPr>
        <p:spPr>
          <a:xfrm>
            <a:off x="0" y="5816600"/>
            <a:ext cx="12192000" cy="1041400"/>
          </a:xfrm>
          <a:prstGeom prst="rect">
            <a:avLst/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3693988" y="2349039"/>
            <a:ext cx="6974011" cy="1160924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5400" b="1" i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3693988" y="3817688"/>
            <a:ext cx="6974011" cy="6852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</p:spTree>
    <p:extLst>
      <p:ext uri="{BB962C8B-B14F-4D97-AF65-F5344CB8AC3E}">
        <p14:creationId xmlns:p14="http://schemas.microsoft.com/office/powerpoint/2010/main" val="2841595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9">
            <a:extLst>
              <a:ext uri="{FF2B5EF4-FFF2-40B4-BE49-F238E27FC236}">
                <a16:creationId xmlns:a16="http://schemas.microsoft.com/office/drawing/2014/main" id="{3A91EA4D-FAD9-4833-96FA-C2B1E64C41D7}"/>
              </a:ext>
            </a:extLst>
          </p:cNvPr>
          <p:cNvCxnSpPr>
            <a:cxnSpLocks/>
          </p:cNvCxnSpPr>
          <p:nvPr userDrawn="1"/>
        </p:nvCxnSpPr>
        <p:spPr>
          <a:xfrm>
            <a:off x="1276350" y="990600"/>
            <a:ext cx="10077450" cy="0"/>
          </a:xfrm>
          <a:prstGeom prst="line">
            <a:avLst/>
          </a:prstGeom>
          <a:ln w="6350">
            <a:solidFill>
              <a:srgbClr val="7F7F7F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3">
            <a:extLst>
              <a:ext uri="{FF2B5EF4-FFF2-40B4-BE49-F238E27FC236}">
                <a16:creationId xmlns:a16="http://schemas.microsoft.com/office/drawing/2014/main" id="{FD3047A2-4A12-4B3D-B4B9-62F1158A6CFE}"/>
              </a:ext>
            </a:extLst>
          </p:cNvPr>
          <p:cNvPicPr preferRelativeResize="0">
            <a:picLocks noChangeArrowheads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17"/>
          <a:stretch>
            <a:fillRect/>
          </a:stretch>
        </p:blipFill>
        <p:spPr bwMode="auto">
          <a:xfrm>
            <a:off x="11687175" y="6532563"/>
            <a:ext cx="504825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5">
            <a:extLst>
              <a:ext uri="{FF2B5EF4-FFF2-40B4-BE49-F238E27FC236}">
                <a16:creationId xmlns:a16="http://schemas.microsoft.com/office/drawing/2014/main" id="{227D3E5B-B17B-4577-83DB-A6EA3498EBB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776075" y="6521450"/>
            <a:ext cx="436563" cy="2778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9pPr>
          </a:lstStyle>
          <a:p>
            <a:pPr>
              <a:defRPr/>
            </a:pPr>
            <a:fld id="{EC486492-4B25-46BB-B51E-198F5564C18A}" type="slidenum">
              <a:rPr lang="zh-CN" altLang="en-US" sz="120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 sz="1200">
              <a:solidFill>
                <a:srgbClr val="FFFFFF"/>
              </a:solidFill>
              <a:latin typeface="Arial" panose="020B0604020202020204" pitchFamily="34" charset="0"/>
              <a:ea typeface="印品黑体"/>
              <a:cs typeface="Arial" panose="020B0604020202020204" pitchFamily="34" charset="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76708" y="287492"/>
            <a:ext cx="10077091" cy="61828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14674" y="1078303"/>
            <a:ext cx="11370672" cy="5317167"/>
          </a:xfrm>
          <a:prstGeom prst="rect">
            <a:avLst/>
          </a:prstGeom>
        </p:spPr>
        <p:txBody>
          <a:bodyPr/>
          <a:lstStyle>
            <a:lvl1pPr marL="361950" indent="-361950">
              <a:lnSpc>
                <a:spcPts val="4000"/>
              </a:lnSpc>
              <a:spcBef>
                <a:spcPts val="1200"/>
              </a:spcBef>
              <a:defRPr sz="2800"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1pPr>
            <a:lvl2pPr marL="896938" indent="-439738">
              <a:lnSpc>
                <a:spcPts val="3200"/>
              </a:lnSpc>
              <a:spcBef>
                <a:spcPts val="600"/>
              </a:spcBef>
              <a:buFont typeface="Wingdings" panose="05000000000000000000" pitchFamily="2" charset="2"/>
              <a:buChar char="ü"/>
              <a:defRPr sz="2400"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2pPr>
            <a:lvl3pPr>
              <a:lnSpc>
                <a:spcPts val="3200"/>
              </a:lnSpc>
              <a:spcBef>
                <a:spcPts val="600"/>
              </a:spcBef>
              <a:defRPr sz="2000"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3pPr>
            <a:lvl4pPr>
              <a:defRPr sz="1800"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4pPr>
            <a:lvl5pPr>
              <a:defRPr sz="1600"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2449781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AC3FA18D-F8F1-4762-A1AF-B230BAB244AD}"/>
              </a:ext>
            </a:extLst>
          </p:cNvPr>
          <p:cNvPicPr preferRelativeResize="0">
            <a:picLocks noChangeArrowheads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17"/>
          <a:stretch>
            <a:fillRect/>
          </a:stretch>
        </p:blipFill>
        <p:spPr bwMode="auto">
          <a:xfrm>
            <a:off x="11687175" y="6532563"/>
            <a:ext cx="504825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15">
            <a:extLst>
              <a:ext uri="{FF2B5EF4-FFF2-40B4-BE49-F238E27FC236}">
                <a16:creationId xmlns:a16="http://schemas.microsoft.com/office/drawing/2014/main" id="{6D901F15-32D0-4DAD-9193-3DC3BD1BE64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776075" y="6521450"/>
            <a:ext cx="436563" cy="2778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9pPr>
          </a:lstStyle>
          <a:p>
            <a:pPr>
              <a:defRPr/>
            </a:pPr>
            <a:fld id="{DC43A098-93AD-4EBC-B555-5D0F541148E6}" type="slidenum">
              <a:rPr lang="zh-CN" altLang="en-US" sz="120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 sz="1200">
              <a:solidFill>
                <a:srgbClr val="FFFFFF"/>
              </a:solidFill>
              <a:latin typeface="Arial" panose="020B0604020202020204" pitchFamily="34" charset="0"/>
              <a:ea typeface="印品黑体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560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5EA5C04D-A5E7-4A8D-9F0C-F2C8D10A28E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1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310938"/>
      </p:ext>
    </p:extLst>
  </p:cSld>
  <p:clrMapOvr>
    <a:masterClrMapping/>
  </p:clrMapOvr>
  <p:transition spd="slow" advClick="0" advTm="10000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09600" y="359465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6DC862E-BDD5-4770-AC85-FE165DF2B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01398A-63F9-4EF1-8D51-2FE81F42B73B}" type="datetimeFigureOut">
              <a:rPr lang="en-US" altLang="zh-TW"/>
              <a:pPr>
                <a:defRPr/>
              </a:pPr>
              <a:t>12/27/2021</a:t>
            </a:fld>
            <a:endParaRPr lang="en-US" altLang="zh-TW"/>
          </a:p>
        </p:txBody>
      </p:sp>
      <p:sp>
        <p:nvSpPr>
          <p:cNvPr id="5" name="Rectangle 20">
            <a:extLst>
              <a:ext uri="{FF2B5EF4-FFF2-40B4-BE49-F238E27FC236}">
                <a16:creationId xmlns:a16="http://schemas.microsoft.com/office/drawing/2014/main" id="{CA1837CB-7C0F-44D2-84C7-E36A5A737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21">
            <a:extLst>
              <a:ext uri="{FF2B5EF4-FFF2-40B4-BE49-F238E27FC236}">
                <a16:creationId xmlns:a16="http://schemas.microsoft.com/office/drawing/2014/main" id="{7A5232C7-CE1E-4E28-8711-CF1D781CC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1786F5-DB03-46B8-9122-B320DEC1C8E5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41034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標題版面配置區 1">
            <a:extLst>
              <a:ext uri="{FF2B5EF4-FFF2-40B4-BE49-F238E27FC236}">
                <a16:creationId xmlns:a16="http://schemas.microsoft.com/office/drawing/2014/main" id="{9E8BB421-1FC3-418D-8F57-5244AAAF69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77938" y="287338"/>
            <a:ext cx="10075862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5123" name="文字版面配置區 2">
            <a:extLst>
              <a:ext uri="{FF2B5EF4-FFF2-40B4-BE49-F238E27FC236}">
                <a16:creationId xmlns:a16="http://schemas.microsoft.com/office/drawing/2014/main" id="{A36348FD-6DFD-47AA-B29D-7C74116437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14338" y="1079500"/>
            <a:ext cx="11372850" cy="531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7" r:id="rId4"/>
    <p:sldLayoutId id="2147483868" r:id="rId5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zh-TW" altLang="en-US" sz="3600" kern="1200">
          <a:solidFill>
            <a:srgbClr val="7F7F7F"/>
          </a:solidFill>
          <a:latin typeface="Arial" panose="020B0604020202020204" pitchFamily="34" charset="0"/>
          <a:ea typeface="Noto Sans CJK TC Regular" panose="020B0500000000000000" pitchFamily="34" charset="-120"/>
          <a:cs typeface="Arial" panose="020B060402020202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Arial" panose="020B0604020202020204" pitchFamily="34" charset="0"/>
          <a:ea typeface="Noto Sans CJK TC Regular" panose="020B0500000000000000" pitchFamily="34" charset="-120"/>
          <a:cs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Arial" panose="020B0604020202020204" pitchFamily="34" charset="0"/>
          <a:ea typeface="Noto Sans CJK TC Regular" panose="020B0500000000000000" pitchFamily="34" charset="-120"/>
          <a:cs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Arial" panose="020B0604020202020204" pitchFamily="34" charset="0"/>
          <a:ea typeface="Noto Sans CJK TC Regular" panose="020B0500000000000000" pitchFamily="34" charset="-120"/>
          <a:cs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Arial" panose="020B0604020202020204" pitchFamily="34" charset="0"/>
          <a:ea typeface="Noto Sans CJK TC Regular" panose="020B0500000000000000" pitchFamily="34" charset="-120"/>
          <a:cs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Arial" panose="020B0604020202020204" pitchFamily="34" charset="0"/>
          <a:ea typeface="Noto Sans CJK TC Regular" panose="020B0500000000000000" pitchFamily="34" charset="-120"/>
          <a:cs typeface="Arial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Arial" panose="020B0604020202020204" pitchFamily="34" charset="0"/>
          <a:ea typeface="Noto Sans CJK TC Regular" panose="020B0500000000000000" pitchFamily="34" charset="-120"/>
          <a:cs typeface="Arial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Arial" panose="020B0604020202020204" pitchFamily="34" charset="0"/>
          <a:ea typeface="Noto Sans CJK TC Regular" panose="020B0500000000000000" pitchFamily="34" charset="-120"/>
          <a:cs typeface="Arial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Arial" panose="020B0604020202020204" pitchFamily="34" charset="0"/>
          <a:ea typeface="Noto Sans CJK TC Regular" panose="020B0500000000000000" pitchFamily="34" charset="-120"/>
          <a:cs typeface="Arial" panose="020B0604020202020204" pitchFamily="34" charset="0"/>
        </a:defRPr>
      </a:lvl9pPr>
    </p:titleStyle>
    <p:bodyStyle>
      <a:lvl1pPr marL="449263" indent="-449263" algn="l" rtl="0" eaLnBrk="0" fontAlgn="base" hangingPunct="0">
        <a:lnSpc>
          <a:spcPts val="3600"/>
        </a:lnSpc>
        <a:spcBef>
          <a:spcPts val="6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Noto Sans Mono CJK TC Regular" panose="020B0500000000000000" pitchFamily="34" charset="-120"/>
          <a:cs typeface="Arial" panose="020B060402020202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Noto Sans Mono CJK TC Regular" panose="020B0500000000000000" pitchFamily="34" charset="-120"/>
          <a:cs typeface="Arial" panose="020B0604020202020204" pitchFamily="34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Noto Sans Mono CJK TC Regular" panose="020B0500000000000000" pitchFamily="34" charset="-120"/>
          <a:cs typeface="Arial" panose="020B0604020202020204" pitchFamily="34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Noto Sans Mono CJK TC Regular" panose="020B0500000000000000" pitchFamily="34" charset="-120"/>
          <a:cs typeface="Arial" panose="020B0604020202020204" pitchFamily="34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Noto Sans Mono CJK TC Regular" panose="020B0500000000000000" pitchFamily="34" charset="-12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max543.com/debugger" TargetMode="External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classifier.appinventor.mit.edu/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appinventor.mit.edu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mit-cml.github.io/extensions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appinventor.mit.edu/explore/ai-compatible-devices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5C7FAE3F-473D-4EC5-BC68-678B7D6DD349}"/>
              </a:ext>
            </a:extLst>
          </p:cNvPr>
          <p:cNvCxnSpPr>
            <a:cxnSpLocks/>
          </p:cNvCxnSpPr>
          <p:nvPr/>
        </p:nvCxnSpPr>
        <p:spPr>
          <a:xfrm>
            <a:off x="3693989" y="3618568"/>
            <a:ext cx="7528193" cy="0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241300" dist="127000" dir="5400000" algn="ctr" rotWithShape="0">
              <a:srgbClr val="000000">
                <a:alpha val="88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>
            <a:extLst>
              <a:ext uri="{FF2B5EF4-FFF2-40B4-BE49-F238E27FC236}">
                <a16:creationId xmlns:a16="http://schemas.microsoft.com/office/drawing/2014/main" id="{9E236B32-2967-4DBA-88B6-CCDEF68F29F5}"/>
              </a:ext>
            </a:extLst>
          </p:cNvPr>
          <p:cNvSpPr/>
          <p:nvPr/>
        </p:nvSpPr>
        <p:spPr>
          <a:xfrm>
            <a:off x="6035317" y="4374695"/>
            <a:ext cx="29979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400" spc="300">
                <a:solidFill>
                  <a:srgbClr val="FFFFFF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賴秉樑 </a:t>
            </a:r>
            <a:r>
              <a:rPr lang="en-US" altLang="zh-TW" sz="2400" spc="300" dirty="0">
                <a:solidFill>
                  <a:srgbClr val="FFFF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debugger</a:t>
            </a:r>
            <a:endParaRPr lang="zh-TW" altLang="en-US" sz="2400" spc="300">
              <a:solidFill>
                <a:srgbClr val="FFFFFF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  <p:sp>
        <p:nvSpPr>
          <p:cNvPr id="13" name="標題 1">
            <a:extLst>
              <a:ext uri="{FF2B5EF4-FFF2-40B4-BE49-F238E27FC236}">
                <a16:creationId xmlns:a16="http://schemas.microsoft.com/office/drawing/2014/main" id="{F72C1367-7420-4730-B6F5-AEEB8A373D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70188" y="2570670"/>
            <a:ext cx="7528194" cy="1042807"/>
          </a:xfrm>
        </p:spPr>
        <p:txBody>
          <a:bodyPr anchor="ctr"/>
          <a:lstStyle/>
          <a:p>
            <a:r>
              <a:rPr lang="en-US" altLang="zh-TW" sz="3200" b="0">
                <a:solidFill>
                  <a:srgbClr val="FFFF00"/>
                </a:solidFill>
                <a:latin typeface="Consolas" panose="020B0609020204030204" pitchFamily="49" charset="0"/>
              </a:rPr>
              <a:t>Chapter 3</a:t>
            </a:r>
            <a:r>
              <a:rPr lang="zh-TW" altLang="en-US" sz="3200" b="0">
                <a:solidFill>
                  <a:srgbClr val="FFFF00"/>
                </a:solidFill>
                <a:latin typeface="Consolas" panose="020B0609020204030204" pitchFamily="49" charset="0"/>
              </a:rPr>
              <a:t>：深度學習 </a:t>
            </a:r>
            <a:r>
              <a:rPr lang="en-US" altLang="zh-TW" sz="3200" b="0">
                <a:solidFill>
                  <a:srgbClr val="FFFF00"/>
                </a:solidFill>
                <a:latin typeface="Consolas" panose="020B0609020204030204" pitchFamily="49" charset="0"/>
              </a:rPr>
              <a:t>X AppInventor</a:t>
            </a:r>
            <a:endParaRPr lang="zh-TW" altLang="en-US" sz="3200" b="0" dirty="0">
              <a:solidFill>
                <a:srgbClr val="FFFF00"/>
              </a:solidFill>
              <a:latin typeface="Consolas" panose="020B0609020204030204" pitchFamily="49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1190885B-4689-4329-A4EC-3736C9AF766C}"/>
              </a:ext>
            </a:extLst>
          </p:cNvPr>
          <p:cNvSpPr/>
          <p:nvPr/>
        </p:nvSpPr>
        <p:spPr>
          <a:xfrm>
            <a:off x="6832811" y="4817180"/>
            <a:ext cx="14029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1600" spc="300" dirty="0">
                <a:solidFill>
                  <a:srgbClr val="FFFFFF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學院創辦人</a:t>
            </a:r>
            <a:endParaRPr lang="zh-TW" altLang="en-US" sz="1600" spc="300" dirty="0">
              <a:solidFill>
                <a:srgbClr val="FFFFFF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6C2D36BD-CF1E-4DAE-8453-BE27A8408327}"/>
              </a:ext>
            </a:extLst>
          </p:cNvPr>
          <p:cNvGrpSpPr/>
          <p:nvPr/>
        </p:nvGrpSpPr>
        <p:grpSpPr>
          <a:xfrm>
            <a:off x="4516805" y="6043481"/>
            <a:ext cx="3262432" cy="694179"/>
            <a:chOff x="4516805" y="5988065"/>
            <a:chExt cx="3262432" cy="694179"/>
          </a:xfrm>
        </p:grpSpPr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0D00D9DC-CBA3-4953-99C1-C26B23885F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16805" y="5988065"/>
              <a:ext cx="1051340" cy="402936"/>
            </a:xfrm>
            <a:prstGeom prst="rect">
              <a:avLst/>
            </a:prstGeom>
          </p:spPr>
        </p:pic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A560F262-81FB-46E3-A9BC-C9DB2F20DCBF}"/>
                </a:ext>
              </a:extLst>
            </p:cNvPr>
            <p:cNvSpPr/>
            <p:nvPr/>
          </p:nvSpPr>
          <p:spPr>
            <a:xfrm>
              <a:off x="5566925" y="6052003"/>
              <a:ext cx="2108269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2200" spc="300">
                  <a:solidFill>
                    <a:srgbClr val="FFFFFF"/>
                  </a:solidFill>
                  <a:latin typeface="Noto Sans CJK TC Light" panose="020B0300000000000000" pitchFamily="34" charset="-120"/>
                  <a:ea typeface="Noto Sans CJK TC Light" panose="020B0300000000000000" pitchFamily="34" charset="-120"/>
                </a:rPr>
                <a:t>極限翻轉學院</a:t>
              </a: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CEFA5F29-9D0B-46D4-9BC4-2ED23B529299}"/>
                </a:ext>
              </a:extLst>
            </p:cNvPr>
            <p:cNvSpPr/>
            <p:nvPr/>
          </p:nvSpPr>
          <p:spPr>
            <a:xfrm>
              <a:off x="4516805" y="6374467"/>
              <a:ext cx="326243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1400" spc="1000">
                  <a:solidFill>
                    <a:srgbClr val="FFFFFF"/>
                  </a:solidFill>
                  <a:latin typeface="Noto Sans CJK TC Light" panose="020B0300000000000000" pitchFamily="34" charset="-120"/>
                  <a:ea typeface="Noto Sans CJK TC Light" panose="020B0300000000000000" pitchFamily="34" charset="-120"/>
                </a:rPr>
                <a:t>青少年與兒童程式教育</a:t>
              </a:r>
              <a:endParaRPr lang="en-US" altLang="zh-TW" sz="1400" spc="1000" dirty="0">
                <a:solidFill>
                  <a:srgbClr val="FFFFFF"/>
                </a:solidFill>
                <a:latin typeface="Noto Sans CJK TC Light" panose="020B0300000000000000" pitchFamily="34" charset="-120"/>
                <a:ea typeface="Noto Sans CJK TC Light" panose="020B0300000000000000" pitchFamily="34" charset="-120"/>
              </a:endParaRPr>
            </a:p>
          </p:txBody>
        </p: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id="{2E2C412F-F526-482B-AECA-6373FDC6A89E}"/>
              </a:ext>
            </a:extLst>
          </p:cNvPr>
          <p:cNvSpPr/>
          <p:nvPr/>
        </p:nvSpPr>
        <p:spPr>
          <a:xfrm>
            <a:off x="5066244" y="5253169"/>
            <a:ext cx="47836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>
                <a:solidFill>
                  <a:srgbClr val="FFFF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課程網址</a:t>
            </a:r>
            <a:r>
              <a:rPr lang="zh-TW" altLang="en-US">
                <a:solidFill>
                  <a:srgbClr val="FFFFFF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     </a:t>
            </a:r>
            <a:r>
              <a:rPr lang="en-US" altLang="zh-TW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https://max543.com/debugger</a:t>
            </a:r>
            <a:endParaRPr lang="zh-TW" altLang="en-US">
              <a:solidFill>
                <a:schemeClr val="bg1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508971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295EF4B-1F59-4A8B-87D6-E404B0B1C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畫面編排 </a:t>
            </a:r>
            <a:r>
              <a:rPr lang="en-US" altLang="zh-TW" sz="2400"/>
              <a:t>(4/4)</a:t>
            </a:r>
            <a:endParaRPr lang="zh-TW" altLang="en-US"/>
          </a:p>
        </p:txBody>
      </p:sp>
      <p:graphicFrame>
        <p:nvGraphicFramePr>
          <p:cNvPr id="17" name="表格 17">
            <a:extLst>
              <a:ext uri="{FF2B5EF4-FFF2-40B4-BE49-F238E27FC236}">
                <a16:creationId xmlns:a16="http://schemas.microsoft.com/office/drawing/2014/main" id="{6C34CA6E-C612-45C0-AF0D-352F438929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918804"/>
              </p:ext>
            </p:extLst>
          </p:nvPr>
        </p:nvGraphicFramePr>
        <p:xfrm>
          <a:off x="798663" y="1300425"/>
          <a:ext cx="99324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3156">
                  <a:extLst>
                    <a:ext uri="{9D8B030D-6E8A-4147-A177-3AD203B41FA5}">
                      <a16:colId xmlns:a16="http://schemas.microsoft.com/office/drawing/2014/main" val="1219570511"/>
                    </a:ext>
                  </a:extLst>
                </a:gridCol>
                <a:gridCol w="8709244">
                  <a:extLst>
                    <a:ext uri="{9D8B030D-6E8A-4147-A177-3AD203B41FA5}">
                      <a16:colId xmlns:a16="http://schemas.microsoft.com/office/drawing/2014/main" val="39776952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Step 4</a:t>
                      </a:r>
                      <a:endParaRPr lang="zh-TW" altLang="en-US" b="0">
                        <a:latin typeface="Consolas" panose="020B0609020204030204" pitchFamily="49" charset="0"/>
                        <a:ea typeface="Noto Sans CJK TC Regular" panose="020B0500000000000000" pitchFamily="34" charset="-12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180975" indent="0">
                        <a:spcBef>
                          <a:spcPts val="3000"/>
                        </a:spcBef>
                      </a:pPr>
                      <a:r>
                        <a:rPr lang="zh-TW" altLang="en-US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點選</a:t>
                      </a:r>
                      <a:r>
                        <a:rPr lang="en-US" altLang="zh-TW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『</a:t>
                      </a:r>
                      <a:r>
                        <a:rPr lang="zh-TW" altLang="en-US" sz="10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　</a:t>
                      </a:r>
                      <a:r>
                        <a:rPr lang="zh-TW" altLang="en-US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組件列表</a:t>
                      </a:r>
                      <a:r>
                        <a:rPr lang="en-US" altLang="zh-TW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/Screen1</a:t>
                      </a:r>
                      <a:r>
                        <a:rPr lang="zh-TW" altLang="en-US" sz="10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　</a:t>
                      </a:r>
                      <a:r>
                        <a:rPr lang="en-US" altLang="zh-TW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』</a:t>
                      </a:r>
                      <a:r>
                        <a:rPr lang="zh-TW" altLang="en-US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，在</a:t>
                      </a:r>
                      <a:r>
                        <a:rPr lang="en-US" altLang="zh-TW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『</a:t>
                      </a:r>
                      <a:r>
                        <a:rPr lang="zh-TW" altLang="en-US" sz="10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　</a:t>
                      </a:r>
                      <a:r>
                        <a:rPr lang="zh-TW" altLang="en-US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組件屬性</a:t>
                      </a:r>
                      <a:r>
                        <a:rPr lang="en-US" altLang="zh-TW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/</a:t>
                      </a:r>
                      <a:r>
                        <a:rPr lang="zh-TW" altLang="en-US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標題</a:t>
                      </a:r>
                      <a:r>
                        <a:rPr lang="zh-TW" altLang="en-US" sz="10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　</a:t>
                      </a:r>
                      <a:r>
                        <a:rPr lang="en-US" altLang="zh-TW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』</a:t>
                      </a:r>
                      <a:r>
                        <a:rPr lang="zh-TW" altLang="en-US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，修改成 </a:t>
                      </a:r>
                      <a:r>
                        <a:rPr lang="en-US" altLang="zh-TW" b="0">
                          <a:solidFill>
                            <a:srgbClr val="FF00FF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HelloPurr</a:t>
                      </a:r>
                      <a:r>
                        <a:rPr lang="zh-TW" altLang="en-US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sym typeface="Wingdings" panose="05000000000000000000" pitchFamily="2" charset="2"/>
                        </a:rPr>
                        <a:t>。</a:t>
                      </a:r>
                      <a:r>
                        <a:rPr lang="en-US" altLang="zh-TW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sym typeface="Wingdings" panose="05000000000000000000" pitchFamily="2" charset="2"/>
                        </a:rPr>
                        <a:t> </a:t>
                      </a:r>
                      <a:endParaRPr lang="zh-TW" altLang="en-US" b="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Noto Sans CJK TC Regular" panose="020B0500000000000000" pitchFamily="34" charset="-12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59383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zh-TW" altLang="en-US">
                        <a:latin typeface="Consolas" panose="020B0609020204030204" pitchFamily="49" charset="0"/>
                        <a:ea typeface="Noto Sans CJK TC Regular" panose="020B0500000000000000" pitchFamily="34" charset="-120"/>
                      </a:endParaRPr>
                    </a:p>
                  </a:txBody>
                  <a:tcP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0750828"/>
                  </a:ext>
                </a:extLst>
              </a:tr>
            </a:tbl>
          </a:graphicData>
        </a:graphic>
      </p:graphicFrame>
      <p:pic>
        <p:nvPicPr>
          <p:cNvPr id="11" name="圖片 10">
            <a:extLst>
              <a:ext uri="{FF2B5EF4-FFF2-40B4-BE49-F238E27FC236}">
                <a16:creationId xmlns:a16="http://schemas.microsoft.com/office/drawing/2014/main" id="{9027AB94-B513-4D0D-ACB7-AE5FE03759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6846" y="2145625"/>
            <a:ext cx="8878306" cy="4425564"/>
          </a:xfrm>
          <a:prstGeom prst="rect">
            <a:avLst/>
          </a:prstGeom>
        </p:spPr>
      </p:pic>
      <p:sp>
        <p:nvSpPr>
          <p:cNvPr id="33" name="矩形 32">
            <a:extLst>
              <a:ext uri="{FF2B5EF4-FFF2-40B4-BE49-F238E27FC236}">
                <a16:creationId xmlns:a16="http://schemas.microsoft.com/office/drawing/2014/main" id="{6FA96A74-3865-42BF-9E93-58557B7894AF}"/>
              </a:ext>
            </a:extLst>
          </p:cNvPr>
          <p:cNvSpPr/>
          <p:nvPr/>
        </p:nvSpPr>
        <p:spPr>
          <a:xfrm>
            <a:off x="7016417" y="419033"/>
            <a:ext cx="1158096" cy="319178"/>
          </a:xfrm>
          <a:prstGeom prst="rect">
            <a:avLst/>
          </a:prstGeom>
          <a:solidFill>
            <a:srgbClr val="33CC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>
                <a:latin typeface="Consolas" panose="020B0609020204030204" pitchFamily="49" charset="0"/>
                <a:ea typeface="Noto Sans CJK TC Regular" panose="020B0500000000000000" pitchFamily="34" charset="-120"/>
              </a:rPr>
              <a:t>1.</a:t>
            </a:r>
            <a:r>
              <a:rPr lang="zh-TW" altLang="en-US" sz="1400">
                <a:latin typeface="Consolas" panose="020B0609020204030204" pitchFamily="49" charset="0"/>
                <a:ea typeface="Noto Sans CJK TC Regular" panose="020B0500000000000000" pitchFamily="34" charset="-120"/>
              </a:rPr>
              <a:t>畫面編排</a:t>
            </a: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7BF621B8-1084-4601-9DB4-FCDE7B8E5754}"/>
              </a:ext>
            </a:extLst>
          </p:cNvPr>
          <p:cNvSpPr/>
          <p:nvPr/>
        </p:nvSpPr>
        <p:spPr>
          <a:xfrm>
            <a:off x="8606060" y="419033"/>
            <a:ext cx="1158096" cy="31917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>
                <a:solidFill>
                  <a:schemeClr val="tx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2.</a:t>
            </a:r>
            <a:r>
              <a:rPr lang="zh-TW" altLang="en-US" sz="1400">
                <a:solidFill>
                  <a:schemeClr val="tx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程式設計</a:t>
            </a: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5416F80C-1D8A-4AD7-9E08-AE7473197B3E}"/>
              </a:ext>
            </a:extLst>
          </p:cNvPr>
          <p:cNvSpPr/>
          <p:nvPr/>
        </p:nvSpPr>
        <p:spPr>
          <a:xfrm>
            <a:off x="10195703" y="419033"/>
            <a:ext cx="1158096" cy="31917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>
                <a:solidFill>
                  <a:schemeClr val="tx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3.</a:t>
            </a:r>
            <a:r>
              <a:rPr lang="zh-TW" altLang="en-US" sz="1400">
                <a:solidFill>
                  <a:schemeClr val="tx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驗證執行</a:t>
            </a:r>
          </a:p>
        </p:txBody>
      </p:sp>
      <p:cxnSp>
        <p:nvCxnSpPr>
          <p:cNvPr id="36" name="直線單箭頭接點 35">
            <a:extLst>
              <a:ext uri="{FF2B5EF4-FFF2-40B4-BE49-F238E27FC236}">
                <a16:creationId xmlns:a16="http://schemas.microsoft.com/office/drawing/2014/main" id="{302E45E6-479F-4F13-A8F3-A0652E5B5155}"/>
              </a:ext>
            </a:extLst>
          </p:cNvPr>
          <p:cNvCxnSpPr>
            <a:cxnSpLocks/>
            <a:stCxn id="33" idx="3"/>
            <a:endCxn id="34" idx="1"/>
          </p:cNvCxnSpPr>
          <p:nvPr/>
        </p:nvCxnSpPr>
        <p:spPr>
          <a:xfrm>
            <a:off x="8174513" y="578622"/>
            <a:ext cx="431547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單箭頭接點 36">
            <a:extLst>
              <a:ext uri="{FF2B5EF4-FFF2-40B4-BE49-F238E27FC236}">
                <a16:creationId xmlns:a16="http://schemas.microsoft.com/office/drawing/2014/main" id="{17C4449D-C8BF-4B3B-9B70-B82E805F38A7}"/>
              </a:ext>
            </a:extLst>
          </p:cNvPr>
          <p:cNvCxnSpPr>
            <a:cxnSpLocks/>
            <a:stCxn id="34" idx="3"/>
            <a:endCxn id="35" idx="1"/>
          </p:cNvCxnSpPr>
          <p:nvPr/>
        </p:nvCxnSpPr>
        <p:spPr>
          <a:xfrm>
            <a:off x="9764156" y="578622"/>
            <a:ext cx="431547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橢圓 17" descr="1">
            <a:extLst>
              <a:ext uri="{FF2B5EF4-FFF2-40B4-BE49-F238E27FC236}">
                <a16:creationId xmlns:a16="http://schemas.microsoft.com/office/drawing/2014/main" id="{840D84B2-F997-449C-8C32-13541A360268}"/>
              </a:ext>
            </a:extLst>
          </p:cNvPr>
          <p:cNvSpPr/>
          <p:nvPr/>
        </p:nvSpPr>
        <p:spPr>
          <a:xfrm>
            <a:off x="7881298" y="2828636"/>
            <a:ext cx="293215" cy="29321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>
                <a:latin typeface="Consolas" panose="020B0609020204030204" pitchFamily="49" charset="0"/>
              </a:rPr>
              <a:t>1</a:t>
            </a:r>
            <a:endParaRPr lang="zh-TW" altLang="en-US">
              <a:latin typeface="Consolas" panose="020B0609020204030204" pitchFamily="49" charset="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CCE63411-C678-4CB7-A71F-3FD57A594D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28" y="1781665"/>
            <a:ext cx="1991445" cy="3294669"/>
          </a:xfrm>
          <a:prstGeom prst="rect">
            <a:avLst/>
          </a:prstGeom>
        </p:spPr>
      </p:pic>
      <p:sp>
        <p:nvSpPr>
          <p:cNvPr id="22" name="橢圓 21" descr="1">
            <a:extLst>
              <a:ext uri="{FF2B5EF4-FFF2-40B4-BE49-F238E27FC236}">
                <a16:creationId xmlns:a16="http://schemas.microsoft.com/office/drawing/2014/main" id="{27166686-A29D-4C02-A911-2407C6F3AD49}"/>
              </a:ext>
            </a:extLst>
          </p:cNvPr>
          <p:cNvSpPr/>
          <p:nvPr/>
        </p:nvSpPr>
        <p:spPr>
          <a:xfrm>
            <a:off x="10628142" y="2868894"/>
            <a:ext cx="293215" cy="29321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>
                <a:latin typeface="Consolas" panose="020B0609020204030204" pitchFamily="49" charset="0"/>
              </a:rPr>
              <a:t>2</a:t>
            </a:r>
            <a:endParaRPr lang="zh-TW" altLang="en-US">
              <a:latin typeface="Consolas" panose="020B0609020204030204" pitchFamily="49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482767B8-E25C-4304-B831-E3D95F6EC069}"/>
              </a:ext>
            </a:extLst>
          </p:cNvPr>
          <p:cNvSpPr/>
          <p:nvPr/>
        </p:nvSpPr>
        <p:spPr>
          <a:xfrm>
            <a:off x="4693623" y="3588589"/>
            <a:ext cx="378710" cy="12076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0CF74C00-AFDB-4D7E-BABC-13BF3BE0AB0F}"/>
              </a:ext>
            </a:extLst>
          </p:cNvPr>
          <p:cNvSpPr txBox="1"/>
          <p:nvPr/>
        </p:nvSpPr>
        <p:spPr>
          <a:xfrm>
            <a:off x="3580003" y="3512336"/>
            <a:ext cx="12594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>
                <a:solidFill>
                  <a:srgbClr val="FF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APP</a:t>
            </a:r>
            <a:r>
              <a:rPr lang="zh-TW" altLang="en-US" sz="1400">
                <a:solidFill>
                  <a:srgbClr val="FF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 的標題</a:t>
            </a:r>
          </a:p>
        </p:txBody>
      </p:sp>
    </p:spTree>
    <p:extLst>
      <p:ext uri="{BB962C8B-B14F-4D97-AF65-F5344CB8AC3E}">
        <p14:creationId xmlns:p14="http://schemas.microsoft.com/office/powerpoint/2010/main" val="12552936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5B385E2-DD80-4993-9722-3C2A38789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程式設計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1C7963E-F417-4AC1-9DB5-2EDBAD95A973}"/>
              </a:ext>
            </a:extLst>
          </p:cNvPr>
          <p:cNvSpPr/>
          <p:nvPr/>
        </p:nvSpPr>
        <p:spPr>
          <a:xfrm>
            <a:off x="7016417" y="419033"/>
            <a:ext cx="1158096" cy="31917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>
                <a:solidFill>
                  <a:schemeClr val="tx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1.</a:t>
            </a:r>
            <a:r>
              <a:rPr lang="zh-TW" altLang="en-US" sz="1400">
                <a:solidFill>
                  <a:schemeClr val="tx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畫面編排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4E04214A-61CD-4EAE-99AA-C9A816A0618B}"/>
              </a:ext>
            </a:extLst>
          </p:cNvPr>
          <p:cNvSpPr/>
          <p:nvPr/>
        </p:nvSpPr>
        <p:spPr>
          <a:xfrm>
            <a:off x="8606060" y="419033"/>
            <a:ext cx="1158096" cy="319178"/>
          </a:xfrm>
          <a:prstGeom prst="rect">
            <a:avLst/>
          </a:prstGeom>
          <a:solidFill>
            <a:srgbClr val="33CC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>
                <a:latin typeface="Consolas" panose="020B0609020204030204" pitchFamily="49" charset="0"/>
                <a:ea typeface="Noto Sans CJK TC Regular" panose="020B0500000000000000" pitchFamily="34" charset="-120"/>
              </a:rPr>
              <a:t>2.</a:t>
            </a:r>
            <a:r>
              <a:rPr lang="zh-TW" altLang="en-US" sz="1400">
                <a:latin typeface="Consolas" panose="020B0609020204030204" pitchFamily="49" charset="0"/>
                <a:ea typeface="Noto Sans CJK TC Regular" panose="020B0500000000000000" pitchFamily="34" charset="-120"/>
              </a:rPr>
              <a:t>程式設計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CFC6C571-C167-40E9-9C42-FB5786A58C64}"/>
              </a:ext>
            </a:extLst>
          </p:cNvPr>
          <p:cNvSpPr/>
          <p:nvPr/>
        </p:nvSpPr>
        <p:spPr>
          <a:xfrm>
            <a:off x="10195703" y="419033"/>
            <a:ext cx="1158096" cy="31917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>
                <a:solidFill>
                  <a:schemeClr val="tx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3.</a:t>
            </a:r>
            <a:r>
              <a:rPr lang="zh-TW" altLang="en-US" sz="1400">
                <a:solidFill>
                  <a:schemeClr val="tx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驗證執行</a:t>
            </a:r>
          </a:p>
        </p:txBody>
      </p:sp>
      <p:cxnSp>
        <p:nvCxnSpPr>
          <p:cNvPr id="7" name="直線單箭頭接點 6">
            <a:extLst>
              <a:ext uri="{FF2B5EF4-FFF2-40B4-BE49-F238E27FC236}">
                <a16:creationId xmlns:a16="http://schemas.microsoft.com/office/drawing/2014/main" id="{EDE95D58-CF94-4839-84AD-D14B22C54AAC}"/>
              </a:ext>
            </a:extLst>
          </p:cNvPr>
          <p:cNvCxnSpPr>
            <a:cxnSpLocks/>
            <a:stCxn id="4" idx="3"/>
            <a:endCxn id="5" idx="1"/>
          </p:cNvCxnSpPr>
          <p:nvPr/>
        </p:nvCxnSpPr>
        <p:spPr>
          <a:xfrm>
            <a:off x="8174513" y="578622"/>
            <a:ext cx="431547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單箭頭接點 7">
            <a:extLst>
              <a:ext uri="{FF2B5EF4-FFF2-40B4-BE49-F238E27FC236}">
                <a16:creationId xmlns:a16="http://schemas.microsoft.com/office/drawing/2014/main" id="{1B8032C5-35D5-41F7-BE76-A99C4D4B27C5}"/>
              </a:ext>
            </a:extLst>
          </p:cNvPr>
          <p:cNvCxnSpPr>
            <a:cxnSpLocks/>
            <a:stCxn id="5" idx="3"/>
            <a:endCxn id="6" idx="1"/>
          </p:cNvCxnSpPr>
          <p:nvPr/>
        </p:nvCxnSpPr>
        <p:spPr>
          <a:xfrm>
            <a:off x="9764156" y="578622"/>
            <a:ext cx="431547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圖片 14">
            <a:extLst>
              <a:ext uri="{FF2B5EF4-FFF2-40B4-BE49-F238E27FC236}">
                <a16:creationId xmlns:a16="http://schemas.microsoft.com/office/drawing/2014/main" id="{AF512A81-360C-4102-BCC2-D989DBDC62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51" y="1314997"/>
            <a:ext cx="10543297" cy="5255511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DFF2A0B9-35FE-4863-BD11-FE19ED4C52A1}"/>
              </a:ext>
            </a:extLst>
          </p:cNvPr>
          <p:cNvSpPr/>
          <p:nvPr/>
        </p:nvSpPr>
        <p:spPr>
          <a:xfrm>
            <a:off x="1000664" y="3769743"/>
            <a:ext cx="1268083" cy="51758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7" name="直線單箭頭接點 16">
            <a:extLst>
              <a:ext uri="{FF2B5EF4-FFF2-40B4-BE49-F238E27FC236}">
                <a16:creationId xmlns:a16="http://schemas.microsoft.com/office/drawing/2014/main" id="{33CBE8BF-227F-4569-A1E7-0D43648F93B5}"/>
              </a:ext>
            </a:extLst>
          </p:cNvPr>
          <p:cNvCxnSpPr>
            <a:cxnSpLocks/>
            <a:stCxn id="16" idx="3"/>
          </p:cNvCxnSpPr>
          <p:nvPr/>
        </p:nvCxnSpPr>
        <p:spPr>
          <a:xfrm flipV="1">
            <a:off x="2268747" y="3088257"/>
            <a:ext cx="2234242" cy="94027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97EBC586-EAE3-4711-A40D-849CF10B8CBF}"/>
              </a:ext>
            </a:extLst>
          </p:cNvPr>
          <p:cNvSpPr txBox="1"/>
          <p:nvPr/>
        </p:nvSpPr>
        <p:spPr>
          <a:xfrm>
            <a:off x="3254344" y="3634975"/>
            <a:ext cx="16311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>
                <a:solidFill>
                  <a:srgbClr val="FF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完成積木的組合。</a:t>
            </a: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F8CEA28F-DF7D-4298-AE9B-0F32A4E29D54}"/>
              </a:ext>
            </a:extLst>
          </p:cNvPr>
          <p:cNvSpPr txBox="1"/>
          <p:nvPr/>
        </p:nvSpPr>
        <p:spPr>
          <a:xfrm>
            <a:off x="3385868" y="4143657"/>
            <a:ext cx="3328275" cy="923330"/>
          </a:xfrm>
          <a:prstGeom prst="rect">
            <a:avLst/>
          </a:prstGeom>
          <a:solidFill>
            <a:srgbClr val="33CCFF"/>
          </a:solidFill>
        </p:spPr>
        <p:txBody>
          <a:bodyPr wrap="square" rtlCol="0">
            <a:spAutoFit/>
          </a:bodyPr>
          <a:lstStyle/>
          <a:p>
            <a:r>
              <a:rPr lang="zh-TW" altLang="en-US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當手指按下</a:t>
            </a:r>
            <a:r>
              <a:rPr lang="zh-TW" altLang="en-US">
                <a:latin typeface="Consolas" panose="020B0609020204030204" pitchFamily="49" charset="0"/>
                <a:ea typeface="Noto Sans CJK TC Regular" panose="020B0500000000000000" pitchFamily="34" charset="-120"/>
              </a:rPr>
              <a:t>按鈕 </a:t>
            </a:r>
            <a:r>
              <a:rPr lang="en-US" altLang="zh-TW">
                <a:latin typeface="Consolas" panose="020B0609020204030204" pitchFamily="49" charset="0"/>
                <a:ea typeface="Noto Sans CJK TC Regular" panose="020B0500000000000000" pitchFamily="34" charset="-120"/>
              </a:rPr>
              <a:t>1</a:t>
            </a:r>
            <a:r>
              <a:rPr lang="en-US" altLang="zh-TW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zh-TW" altLang="en-US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貓咪的照片後，會觸發</a:t>
            </a:r>
            <a:r>
              <a:rPr lang="zh-TW" altLang="en-US">
                <a:latin typeface="Consolas" panose="020B0609020204030204" pitchFamily="49" charset="0"/>
                <a:ea typeface="Noto Sans CJK TC Regular" panose="020B0500000000000000" pitchFamily="34" charset="-120"/>
              </a:rPr>
              <a:t>按鈕 </a:t>
            </a:r>
            <a:r>
              <a:rPr lang="en-US" altLang="zh-TW">
                <a:latin typeface="Consolas" panose="020B0609020204030204" pitchFamily="49" charset="0"/>
                <a:ea typeface="Noto Sans CJK TC Regular" panose="020B0500000000000000" pitchFamily="34" charset="-120"/>
              </a:rPr>
              <a:t>1</a:t>
            </a:r>
            <a:r>
              <a:rPr lang="en-US" altLang="zh-TW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zh-TW" altLang="en-US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的條件，執行</a:t>
            </a:r>
            <a:r>
              <a:rPr lang="zh-TW" altLang="en-US">
                <a:latin typeface="Consolas" panose="020B0609020204030204" pitchFamily="49" charset="0"/>
                <a:ea typeface="Noto Sans CJK TC Regular" panose="020B0500000000000000" pitchFamily="34" charset="-120"/>
              </a:rPr>
              <a:t>音效 </a:t>
            </a:r>
            <a:r>
              <a:rPr lang="en-US" altLang="zh-TW">
                <a:latin typeface="Consolas" panose="020B0609020204030204" pitchFamily="49" charset="0"/>
                <a:ea typeface="Noto Sans CJK TC Regular" panose="020B0500000000000000" pitchFamily="34" charset="-120"/>
              </a:rPr>
              <a:t>1</a:t>
            </a:r>
            <a:r>
              <a:rPr lang="zh-TW" altLang="en-US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 的聲音。</a:t>
            </a:r>
          </a:p>
        </p:txBody>
      </p:sp>
      <p:sp>
        <p:nvSpPr>
          <p:cNvPr id="22" name="橢圓 21" descr="1">
            <a:extLst>
              <a:ext uri="{FF2B5EF4-FFF2-40B4-BE49-F238E27FC236}">
                <a16:creationId xmlns:a16="http://schemas.microsoft.com/office/drawing/2014/main" id="{A1E1E226-3DBD-4EA4-91D9-275508369E02}"/>
              </a:ext>
            </a:extLst>
          </p:cNvPr>
          <p:cNvSpPr/>
          <p:nvPr/>
        </p:nvSpPr>
        <p:spPr>
          <a:xfrm>
            <a:off x="1886237" y="3881928"/>
            <a:ext cx="293215" cy="29321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latin typeface="Consolas" panose="020B0609020204030204" pitchFamily="49" charset="0"/>
              </a:rPr>
              <a:t>2</a:t>
            </a:r>
            <a:endParaRPr lang="zh-TW" altLang="en-US">
              <a:latin typeface="Consolas" panose="020B0609020204030204" pitchFamily="49" charset="0"/>
            </a:endParaRPr>
          </a:p>
        </p:txBody>
      </p:sp>
      <p:cxnSp>
        <p:nvCxnSpPr>
          <p:cNvPr id="14" name="直線單箭頭接點 13">
            <a:extLst>
              <a:ext uri="{FF2B5EF4-FFF2-40B4-BE49-F238E27FC236}">
                <a16:creationId xmlns:a16="http://schemas.microsoft.com/office/drawing/2014/main" id="{5DA39A84-788E-4B70-847C-ED234E75B0EA}"/>
              </a:ext>
            </a:extLst>
          </p:cNvPr>
          <p:cNvCxnSpPr>
            <a:cxnSpLocks/>
          </p:cNvCxnSpPr>
          <p:nvPr/>
        </p:nvCxnSpPr>
        <p:spPr>
          <a:xfrm>
            <a:off x="10913855" y="1349501"/>
            <a:ext cx="0" cy="39996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橢圓 17" descr="1">
            <a:extLst>
              <a:ext uri="{FF2B5EF4-FFF2-40B4-BE49-F238E27FC236}">
                <a16:creationId xmlns:a16="http://schemas.microsoft.com/office/drawing/2014/main" id="{D292E2F2-A065-4BC9-A1E1-41C2954CD1BC}"/>
              </a:ext>
            </a:extLst>
          </p:cNvPr>
          <p:cNvSpPr/>
          <p:nvPr/>
        </p:nvSpPr>
        <p:spPr>
          <a:xfrm>
            <a:off x="10767247" y="1030407"/>
            <a:ext cx="293215" cy="29321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>
                <a:latin typeface="Consolas" panose="020B0609020204030204" pitchFamily="49" charset="0"/>
              </a:rPr>
              <a:t>1</a:t>
            </a:r>
            <a:endParaRPr lang="zh-TW" altLang="en-US"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9391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BE3BF6B-33F3-44D4-974F-563DC199B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驗證執行 </a:t>
            </a:r>
            <a:r>
              <a:rPr kumimoji="0" lang="en-US" altLang="zh-TW" sz="2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(1/2)</a:t>
            </a:r>
            <a:r>
              <a:rPr lang="zh-TW" altLang="en-US"/>
              <a:t> 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BC4E358-0AB0-4476-A7B0-0B90314358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zh-TW" altLang="en-US" sz="2400"/>
              <a:t>驗證方法一</a:t>
            </a:r>
            <a:r>
              <a:rPr lang="en-US" altLang="zh-TW" sz="2400"/>
              <a:t>：</a:t>
            </a:r>
            <a:r>
              <a:rPr lang="zh-TW" altLang="en-US" sz="2400"/>
              <a:t>使用內建的模擬器。</a:t>
            </a:r>
            <a:endParaRPr lang="en-US" altLang="zh-TW" sz="2400"/>
          </a:p>
          <a:p>
            <a:pPr lvl="1">
              <a:lnSpc>
                <a:spcPct val="100000"/>
              </a:lnSpc>
            </a:pPr>
            <a:r>
              <a:rPr lang="zh-TW" altLang="en-US" sz="2000"/>
              <a:t>請自行搜尋網路找解答。</a:t>
            </a:r>
            <a:endParaRPr lang="en-US" altLang="zh-TW" sz="2000"/>
          </a:p>
          <a:p>
            <a:pPr lvl="1">
              <a:lnSpc>
                <a:spcPct val="100000"/>
              </a:lnSpc>
            </a:pPr>
            <a:r>
              <a:rPr lang="zh-TW" altLang="en-US" sz="2000"/>
              <a:t>我們不浪費時間使用模擬器，因為影像處理要有手機鏡頭。</a:t>
            </a:r>
            <a:endParaRPr lang="en-US" altLang="zh-TW" sz="2000"/>
          </a:p>
          <a:p>
            <a:pPr>
              <a:lnSpc>
                <a:spcPct val="100000"/>
              </a:lnSpc>
            </a:pPr>
            <a:r>
              <a:rPr lang="zh-TW" altLang="en-US" sz="2400">
                <a:solidFill>
                  <a:srgbClr val="FF0000"/>
                </a:solidFill>
              </a:rPr>
              <a:t>驗證方法二</a:t>
            </a:r>
            <a:r>
              <a:rPr lang="en-US" altLang="zh-TW" sz="2400">
                <a:solidFill>
                  <a:srgbClr val="FF0000"/>
                </a:solidFill>
              </a:rPr>
              <a:t>：</a:t>
            </a:r>
            <a:r>
              <a:rPr lang="zh-TW" altLang="en-US" sz="2400">
                <a:solidFill>
                  <a:srgbClr val="FF0000"/>
                </a:solidFill>
              </a:rPr>
              <a:t>使用 </a:t>
            </a:r>
            <a:r>
              <a:rPr lang="en-US" altLang="zh-TW" sz="2400">
                <a:solidFill>
                  <a:srgbClr val="FF0000"/>
                </a:solidFill>
              </a:rPr>
              <a:t>Android </a:t>
            </a:r>
            <a:r>
              <a:rPr lang="zh-TW" altLang="en-US" sz="2400">
                <a:solidFill>
                  <a:srgbClr val="FF0000"/>
                </a:solidFill>
              </a:rPr>
              <a:t>手機安裝測試。</a:t>
            </a:r>
            <a:endParaRPr lang="en-US" altLang="zh-TW" sz="2400">
              <a:solidFill>
                <a:srgbClr val="FF0000"/>
              </a:solidFill>
            </a:endParaRPr>
          </a:p>
          <a:p>
            <a:pPr lvl="1">
              <a:lnSpc>
                <a:spcPct val="100000"/>
              </a:lnSpc>
            </a:pPr>
            <a:r>
              <a:rPr lang="zh-TW" altLang="en-US" sz="2000"/>
              <a:t>使用 </a:t>
            </a:r>
            <a:r>
              <a:rPr lang="en-US" altLang="zh-TW" sz="2000"/>
              <a:t>AI2 </a:t>
            </a:r>
            <a:r>
              <a:rPr lang="zh-TW" altLang="en-US" sz="2000"/>
              <a:t>打包成 </a:t>
            </a:r>
            <a:r>
              <a:rPr lang="en-US" altLang="zh-TW" sz="2000"/>
              <a:t>.apk </a:t>
            </a:r>
            <a:r>
              <a:rPr lang="zh-TW" altLang="en-US" sz="2000"/>
              <a:t>檔。</a:t>
            </a:r>
            <a:endParaRPr lang="en-US" altLang="zh-TW" sz="2000"/>
          </a:p>
          <a:p>
            <a:pPr lvl="1">
              <a:lnSpc>
                <a:spcPct val="100000"/>
              </a:lnSpc>
            </a:pPr>
            <a:r>
              <a:rPr lang="zh-TW" altLang="en-US" sz="2000"/>
              <a:t>手機掃描二維碼，安裝並測試。</a:t>
            </a:r>
            <a:endParaRPr lang="en-US" altLang="zh-TW" sz="2000"/>
          </a:p>
          <a:p>
            <a:endParaRPr lang="zh-TW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F6CB99CC-F7F7-4347-9142-EB576B72ADE9}"/>
              </a:ext>
            </a:extLst>
          </p:cNvPr>
          <p:cNvSpPr/>
          <p:nvPr/>
        </p:nvSpPr>
        <p:spPr>
          <a:xfrm>
            <a:off x="7016417" y="419033"/>
            <a:ext cx="1158096" cy="31917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>
                <a:solidFill>
                  <a:schemeClr val="tx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1.</a:t>
            </a:r>
            <a:r>
              <a:rPr lang="zh-TW" altLang="en-US" sz="1400">
                <a:solidFill>
                  <a:schemeClr val="tx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畫面編排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783C7540-758C-4F7C-96C7-8EBC40C041E4}"/>
              </a:ext>
            </a:extLst>
          </p:cNvPr>
          <p:cNvSpPr/>
          <p:nvPr/>
        </p:nvSpPr>
        <p:spPr>
          <a:xfrm>
            <a:off x="8606060" y="419033"/>
            <a:ext cx="1158096" cy="31917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>
                <a:solidFill>
                  <a:schemeClr val="tx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2.</a:t>
            </a:r>
            <a:r>
              <a:rPr lang="zh-TW" altLang="en-US" sz="1400">
                <a:solidFill>
                  <a:schemeClr val="tx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程式設計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9D9BFCCD-1994-42D7-8C8F-963D0FD54394}"/>
              </a:ext>
            </a:extLst>
          </p:cNvPr>
          <p:cNvSpPr/>
          <p:nvPr/>
        </p:nvSpPr>
        <p:spPr>
          <a:xfrm>
            <a:off x="10195703" y="419033"/>
            <a:ext cx="1158096" cy="319178"/>
          </a:xfrm>
          <a:prstGeom prst="rect">
            <a:avLst/>
          </a:prstGeom>
          <a:solidFill>
            <a:srgbClr val="33CC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>
                <a:latin typeface="Consolas" panose="020B0609020204030204" pitchFamily="49" charset="0"/>
                <a:ea typeface="Noto Sans CJK TC Regular" panose="020B0500000000000000" pitchFamily="34" charset="-120"/>
              </a:rPr>
              <a:t>3.</a:t>
            </a:r>
            <a:r>
              <a:rPr lang="zh-TW" altLang="en-US" sz="1400">
                <a:latin typeface="Consolas" panose="020B0609020204030204" pitchFamily="49" charset="0"/>
                <a:ea typeface="Noto Sans CJK TC Regular" panose="020B0500000000000000" pitchFamily="34" charset="-120"/>
              </a:rPr>
              <a:t>驗證執行</a:t>
            </a:r>
          </a:p>
        </p:txBody>
      </p:sp>
      <p:cxnSp>
        <p:nvCxnSpPr>
          <p:cNvPr id="7" name="直線單箭頭接點 6">
            <a:extLst>
              <a:ext uri="{FF2B5EF4-FFF2-40B4-BE49-F238E27FC236}">
                <a16:creationId xmlns:a16="http://schemas.microsoft.com/office/drawing/2014/main" id="{530ABEDE-3CE8-4AE5-96A6-66360F6291F3}"/>
              </a:ext>
            </a:extLst>
          </p:cNvPr>
          <p:cNvCxnSpPr>
            <a:cxnSpLocks/>
            <a:stCxn id="4" idx="3"/>
            <a:endCxn id="5" idx="1"/>
          </p:cNvCxnSpPr>
          <p:nvPr/>
        </p:nvCxnSpPr>
        <p:spPr>
          <a:xfrm>
            <a:off x="8174513" y="578622"/>
            <a:ext cx="431547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單箭頭接點 7">
            <a:extLst>
              <a:ext uri="{FF2B5EF4-FFF2-40B4-BE49-F238E27FC236}">
                <a16:creationId xmlns:a16="http://schemas.microsoft.com/office/drawing/2014/main" id="{8A9BE127-320B-4DBB-9860-67C653FFB8D8}"/>
              </a:ext>
            </a:extLst>
          </p:cNvPr>
          <p:cNvCxnSpPr>
            <a:cxnSpLocks/>
            <a:stCxn id="5" idx="3"/>
            <a:endCxn id="6" idx="1"/>
          </p:cNvCxnSpPr>
          <p:nvPr/>
        </p:nvCxnSpPr>
        <p:spPr>
          <a:xfrm>
            <a:off x="9764156" y="578622"/>
            <a:ext cx="431547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內容版面配置區 4">
            <a:extLst>
              <a:ext uri="{FF2B5EF4-FFF2-40B4-BE49-F238E27FC236}">
                <a16:creationId xmlns:a16="http://schemas.microsoft.com/office/drawing/2014/main" id="{698D65FC-DAB0-4304-A508-B402053BBC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74515" y="1196908"/>
            <a:ext cx="2739911" cy="531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EA0867B2-4437-42C8-A77C-BC2BBC4AC093}"/>
              </a:ext>
            </a:extLst>
          </p:cNvPr>
          <p:cNvSpPr/>
          <p:nvPr/>
        </p:nvSpPr>
        <p:spPr>
          <a:xfrm>
            <a:off x="8373036" y="1390252"/>
            <a:ext cx="2323722" cy="490637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00C23A90-466C-49BD-903F-DA47241DCE5A}"/>
              </a:ext>
            </a:extLst>
          </p:cNvPr>
          <p:cNvSpPr txBox="1"/>
          <p:nvPr/>
        </p:nvSpPr>
        <p:spPr>
          <a:xfrm>
            <a:off x="9083391" y="4399861"/>
            <a:ext cx="9221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400">
                <a:solidFill>
                  <a:srgbClr val="FF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模擬器</a:t>
            </a:r>
          </a:p>
        </p:txBody>
      </p:sp>
    </p:spTree>
    <p:extLst>
      <p:ext uri="{BB962C8B-B14F-4D97-AF65-F5344CB8AC3E}">
        <p14:creationId xmlns:p14="http://schemas.microsoft.com/office/powerpoint/2010/main" val="20416281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BE3BF6B-33F3-44D4-974F-563DC199B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驗證執行 </a:t>
            </a:r>
            <a:r>
              <a:rPr kumimoji="0" lang="en-US" altLang="zh-TW" sz="2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(2/2)</a:t>
            </a:r>
            <a:r>
              <a:rPr lang="zh-TW" altLang="en-US"/>
              <a:t> 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F6CB99CC-F7F7-4347-9142-EB576B72ADE9}"/>
              </a:ext>
            </a:extLst>
          </p:cNvPr>
          <p:cNvSpPr/>
          <p:nvPr/>
        </p:nvSpPr>
        <p:spPr>
          <a:xfrm>
            <a:off x="7016417" y="419033"/>
            <a:ext cx="1158096" cy="31917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>
                <a:solidFill>
                  <a:schemeClr val="tx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1.</a:t>
            </a:r>
            <a:r>
              <a:rPr lang="zh-TW" altLang="en-US" sz="1400">
                <a:solidFill>
                  <a:schemeClr val="tx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畫面編排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783C7540-758C-4F7C-96C7-8EBC40C041E4}"/>
              </a:ext>
            </a:extLst>
          </p:cNvPr>
          <p:cNvSpPr/>
          <p:nvPr/>
        </p:nvSpPr>
        <p:spPr>
          <a:xfrm>
            <a:off x="8606060" y="419033"/>
            <a:ext cx="1158096" cy="31917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>
                <a:solidFill>
                  <a:schemeClr val="tx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2.</a:t>
            </a:r>
            <a:r>
              <a:rPr lang="zh-TW" altLang="en-US" sz="1400">
                <a:solidFill>
                  <a:schemeClr val="tx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程式設計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9D9BFCCD-1994-42D7-8C8F-963D0FD54394}"/>
              </a:ext>
            </a:extLst>
          </p:cNvPr>
          <p:cNvSpPr/>
          <p:nvPr/>
        </p:nvSpPr>
        <p:spPr>
          <a:xfrm>
            <a:off x="10195703" y="419033"/>
            <a:ext cx="1158096" cy="319178"/>
          </a:xfrm>
          <a:prstGeom prst="rect">
            <a:avLst/>
          </a:prstGeom>
          <a:solidFill>
            <a:srgbClr val="33CC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>
                <a:latin typeface="Consolas" panose="020B0609020204030204" pitchFamily="49" charset="0"/>
                <a:ea typeface="Noto Sans CJK TC Regular" panose="020B0500000000000000" pitchFamily="34" charset="-120"/>
              </a:rPr>
              <a:t>3.</a:t>
            </a:r>
            <a:r>
              <a:rPr lang="zh-TW" altLang="en-US" sz="1400">
                <a:latin typeface="Consolas" panose="020B0609020204030204" pitchFamily="49" charset="0"/>
                <a:ea typeface="Noto Sans CJK TC Regular" panose="020B0500000000000000" pitchFamily="34" charset="-120"/>
              </a:rPr>
              <a:t>驗證執行</a:t>
            </a:r>
          </a:p>
        </p:txBody>
      </p:sp>
      <p:cxnSp>
        <p:nvCxnSpPr>
          <p:cNvPr id="7" name="直線單箭頭接點 6">
            <a:extLst>
              <a:ext uri="{FF2B5EF4-FFF2-40B4-BE49-F238E27FC236}">
                <a16:creationId xmlns:a16="http://schemas.microsoft.com/office/drawing/2014/main" id="{530ABEDE-3CE8-4AE5-96A6-66360F6291F3}"/>
              </a:ext>
            </a:extLst>
          </p:cNvPr>
          <p:cNvCxnSpPr>
            <a:cxnSpLocks/>
            <a:stCxn id="4" idx="3"/>
            <a:endCxn id="5" idx="1"/>
          </p:cNvCxnSpPr>
          <p:nvPr/>
        </p:nvCxnSpPr>
        <p:spPr>
          <a:xfrm>
            <a:off x="8174513" y="578622"/>
            <a:ext cx="431547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單箭頭接點 7">
            <a:extLst>
              <a:ext uri="{FF2B5EF4-FFF2-40B4-BE49-F238E27FC236}">
                <a16:creationId xmlns:a16="http://schemas.microsoft.com/office/drawing/2014/main" id="{8A9BE127-320B-4DBB-9860-67C653FFB8D8}"/>
              </a:ext>
            </a:extLst>
          </p:cNvPr>
          <p:cNvCxnSpPr>
            <a:cxnSpLocks/>
            <a:stCxn id="5" idx="3"/>
            <a:endCxn id="6" idx="1"/>
          </p:cNvCxnSpPr>
          <p:nvPr/>
        </p:nvCxnSpPr>
        <p:spPr>
          <a:xfrm>
            <a:off x="9764156" y="578622"/>
            <a:ext cx="431547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圖片 9">
            <a:extLst>
              <a:ext uri="{FF2B5EF4-FFF2-40B4-BE49-F238E27FC236}">
                <a16:creationId xmlns:a16="http://schemas.microsoft.com/office/drawing/2014/main" id="{87174DA8-C32F-4FB3-A83A-78EC5746BF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4351" y="1314997"/>
            <a:ext cx="10543297" cy="5255510"/>
          </a:xfrm>
          <a:prstGeom prst="rect">
            <a:avLst/>
          </a:prstGeom>
        </p:spPr>
      </p:pic>
      <p:sp>
        <p:nvSpPr>
          <p:cNvPr id="11" name="橢圓 10" descr="1">
            <a:extLst>
              <a:ext uri="{FF2B5EF4-FFF2-40B4-BE49-F238E27FC236}">
                <a16:creationId xmlns:a16="http://schemas.microsoft.com/office/drawing/2014/main" id="{D3083E4A-CEAA-4B75-91D0-FEC5473B02C0}"/>
              </a:ext>
            </a:extLst>
          </p:cNvPr>
          <p:cNvSpPr/>
          <p:nvPr/>
        </p:nvSpPr>
        <p:spPr>
          <a:xfrm>
            <a:off x="3861686" y="1656313"/>
            <a:ext cx="293215" cy="29321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>
                <a:latin typeface="Consolas" panose="020B0609020204030204" pitchFamily="49" charset="0"/>
              </a:rPr>
              <a:t>1</a:t>
            </a:r>
            <a:endParaRPr lang="zh-TW" altLang="en-US">
              <a:latin typeface="Consolas" panose="020B0609020204030204" pitchFamily="49" charset="0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1CE23B07-549F-4E00-B5E0-614ABC2F9C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046" y="2358747"/>
            <a:ext cx="4546240" cy="3473624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FE921A9F-0CE4-418B-A874-BA4A9720A190}"/>
              </a:ext>
            </a:extLst>
          </p:cNvPr>
          <p:cNvSpPr/>
          <p:nvPr/>
        </p:nvSpPr>
        <p:spPr>
          <a:xfrm>
            <a:off x="6455952" y="2986140"/>
            <a:ext cx="1187051" cy="121492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B2688EB1-D49C-45E8-B0D4-63D62892C00B}"/>
              </a:ext>
            </a:extLst>
          </p:cNvPr>
          <p:cNvSpPr txBox="1"/>
          <p:nvPr/>
        </p:nvSpPr>
        <p:spPr>
          <a:xfrm>
            <a:off x="8293482" y="3224270"/>
            <a:ext cx="25407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>
                <a:solidFill>
                  <a:srgbClr val="FF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沒有 </a:t>
            </a:r>
            <a:r>
              <a:rPr lang="en-US" altLang="zh-TW" sz="1400">
                <a:solidFill>
                  <a:srgbClr val="FF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Android</a:t>
            </a:r>
            <a:r>
              <a:rPr lang="zh-TW" altLang="en-US" sz="1400">
                <a:solidFill>
                  <a:srgbClr val="FF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 手機，跟同學借一下，因為後面的專案要用到鏡頭，用模擬器較麻煩。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0BD79BCD-96D2-42F3-BAA3-365E04B4BB8A}"/>
              </a:ext>
            </a:extLst>
          </p:cNvPr>
          <p:cNvSpPr/>
          <p:nvPr/>
        </p:nvSpPr>
        <p:spPr>
          <a:xfrm>
            <a:off x="3045976" y="1499816"/>
            <a:ext cx="378710" cy="12076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320708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EF8577A-1497-4071-A7FD-D2F0D2F7C20C}"/>
              </a:ext>
            </a:extLst>
          </p:cNvPr>
          <p:cNvSpPr txBox="1"/>
          <p:nvPr/>
        </p:nvSpPr>
        <p:spPr>
          <a:xfrm>
            <a:off x="2153920" y="3105834"/>
            <a:ext cx="78841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zh-TW" altLang="en-US" sz="36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直上深度</a:t>
            </a:r>
            <a:r>
              <a:rPr lang="zh-TW" altLang="en-US" sz="3600" b="0" i="0" u="none" strike="noStrike" baseline="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學習的例子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D76B974F-85D1-4E80-B02F-2F7EE546974D}"/>
              </a:ext>
            </a:extLst>
          </p:cNvPr>
          <p:cNvSpPr txBox="1"/>
          <p:nvPr/>
        </p:nvSpPr>
        <p:spPr>
          <a:xfrm>
            <a:off x="2153920" y="3752165"/>
            <a:ext cx="78841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zh-TW" altLang="en-US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影像識別</a:t>
            </a:r>
            <a:r>
              <a:rPr lang="zh-TW" altLang="en-US"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：</a:t>
            </a:r>
            <a:r>
              <a:rPr lang="zh-TW" altLang="en-US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卷積神經網路 </a:t>
            </a:r>
            <a:r>
              <a:rPr lang="en-US" altLang="zh-TW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(CNN)</a:t>
            </a:r>
            <a:r>
              <a:rPr lang="zh-TW" altLang="en-US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 的雲端應用</a:t>
            </a:r>
            <a:endParaRPr lang="zh-TW" altLang="en-US" b="0" i="0" u="none" strike="noStrike" baseline="0">
              <a:solidFill>
                <a:schemeClr val="bg1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9345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295EF4B-1F59-4A8B-87D6-E404B0B1C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影像訓練網站 </a:t>
            </a:r>
            <a:r>
              <a:rPr lang="en-US" altLang="zh-TW" sz="3200"/>
              <a:t>(Personal Image Classifier)</a:t>
            </a:r>
            <a:endParaRPr lang="en-US" altLang="zh-TW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96C39B5-9D34-4274-B5F1-A9A4E97E20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>
                <a:hlinkClick r:id="rId2"/>
              </a:rPr>
              <a:t>https://classifier.appinventor.mit.edu</a:t>
            </a:r>
            <a:endParaRPr lang="zh-TW" altLang="en-US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74D38F95-8B86-44E3-97AD-3FEFCD561D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841" y="1789257"/>
            <a:ext cx="9586823" cy="4778738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72C8ED50-B36F-4A77-AAA7-BABECDF3D2ED}"/>
              </a:ext>
            </a:extLst>
          </p:cNvPr>
          <p:cNvSpPr/>
          <p:nvPr/>
        </p:nvSpPr>
        <p:spPr>
          <a:xfrm>
            <a:off x="3730005" y="1890586"/>
            <a:ext cx="1057655" cy="26601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E690AB5F-9EB3-429A-A205-3CDDD727A59C}"/>
              </a:ext>
            </a:extLst>
          </p:cNvPr>
          <p:cNvSpPr txBox="1"/>
          <p:nvPr/>
        </p:nvSpPr>
        <p:spPr>
          <a:xfrm>
            <a:off x="3617965" y="2257933"/>
            <a:ext cx="25407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>
                <a:solidFill>
                  <a:srgbClr val="FF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舊版有支援上傳照片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1C48E753-BE1C-418E-9162-7ABD79A4FA0D}"/>
              </a:ext>
            </a:extLst>
          </p:cNvPr>
          <p:cNvSpPr/>
          <p:nvPr/>
        </p:nvSpPr>
        <p:spPr>
          <a:xfrm>
            <a:off x="10742898" y="222102"/>
            <a:ext cx="1223963" cy="36036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  <a:ea typeface="Noto Sans CJK TC Regular" panose="020B0500000000000000" pitchFamily="34" charset="-120"/>
              </a:rPr>
              <a:t>ex3-2</a:t>
            </a:r>
            <a:endParaRPr lang="zh-TW" altLang="en-US"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036280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295EF4B-1F59-4A8B-87D6-E404B0B1C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600" dirty="0">
                <a:latin typeface="Consolas" panose="020B0609020204030204" pitchFamily="49" charset="0"/>
                <a:ea typeface="Noto Sans CJK TC Regular" panose="020B0500000000000000" pitchFamily="34" charset="-120"/>
              </a:rPr>
              <a:t>蒐集影像</a:t>
            </a:r>
            <a:r>
              <a:rPr lang="zh-TW" altLang="en-US"/>
              <a:t>、</a:t>
            </a:r>
            <a:r>
              <a:rPr lang="zh-TW" altLang="en-US" sz="3600">
                <a:latin typeface="Consolas" panose="020B0609020204030204" pitchFamily="49" charset="0"/>
                <a:ea typeface="Noto Sans CJK TC Regular" panose="020B0500000000000000" pitchFamily="34" charset="-120"/>
              </a:rPr>
              <a:t>訓練模型 </a:t>
            </a:r>
            <a:r>
              <a:rPr kumimoji="0" lang="en-US" altLang="zh-TW" sz="2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(1/4)</a:t>
            </a:r>
            <a:r>
              <a:rPr lang="zh-TW" altLang="en-US" sz="3600"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endParaRPr lang="zh-TW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23BD994-88C0-47CE-A905-05819B3C6D6C}"/>
              </a:ext>
            </a:extLst>
          </p:cNvPr>
          <p:cNvSpPr/>
          <p:nvPr/>
        </p:nvSpPr>
        <p:spPr>
          <a:xfrm>
            <a:off x="7016417" y="419033"/>
            <a:ext cx="1158096" cy="319178"/>
          </a:xfrm>
          <a:prstGeom prst="rect">
            <a:avLst/>
          </a:prstGeom>
          <a:solidFill>
            <a:srgbClr val="33CC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>
                <a:latin typeface="Consolas" panose="020B0609020204030204" pitchFamily="49" charset="0"/>
                <a:ea typeface="Noto Sans CJK TC Regular" panose="020B0500000000000000" pitchFamily="34" charset="-120"/>
              </a:rPr>
              <a:t>蒐集資料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85469A19-E50E-431B-9190-52937BBC66D5}"/>
              </a:ext>
            </a:extLst>
          </p:cNvPr>
          <p:cNvSpPr/>
          <p:nvPr/>
        </p:nvSpPr>
        <p:spPr>
          <a:xfrm>
            <a:off x="8606060" y="419033"/>
            <a:ext cx="1158096" cy="31917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>
                <a:solidFill>
                  <a:schemeClr val="tx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訓練模型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ADB07C59-1DAB-4615-8791-91794EBD1085}"/>
              </a:ext>
            </a:extLst>
          </p:cNvPr>
          <p:cNvSpPr/>
          <p:nvPr/>
        </p:nvSpPr>
        <p:spPr>
          <a:xfrm>
            <a:off x="10195703" y="419033"/>
            <a:ext cx="1158096" cy="31917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>
                <a:solidFill>
                  <a:schemeClr val="tx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測試模型</a:t>
            </a:r>
          </a:p>
        </p:txBody>
      </p:sp>
      <p:cxnSp>
        <p:nvCxnSpPr>
          <p:cNvPr id="7" name="直線單箭頭接點 6">
            <a:extLst>
              <a:ext uri="{FF2B5EF4-FFF2-40B4-BE49-F238E27FC236}">
                <a16:creationId xmlns:a16="http://schemas.microsoft.com/office/drawing/2014/main" id="{1467F6A8-0673-438F-8D6E-7B895A801F55}"/>
              </a:ext>
            </a:extLst>
          </p:cNvPr>
          <p:cNvCxnSpPr>
            <a:cxnSpLocks/>
            <a:stCxn id="4" idx="3"/>
            <a:endCxn id="5" idx="1"/>
          </p:cNvCxnSpPr>
          <p:nvPr/>
        </p:nvCxnSpPr>
        <p:spPr>
          <a:xfrm>
            <a:off x="8174513" y="578622"/>
            <a:ext cx="431547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單箭頭接點 7">
            <a:extLst>
              <a:ext uri="{FF2B5EF4-FFF2-40B4-BE49-F238E27FC236}">
                <a16:creationId xmlns:a16="http://schemas.microsoft.com/office/drawing/2014/main" id="{F04A4A19-4FA9-4399-A930-7CC3507C13EA}"/>
              </a:ext>
            </a:extLst>
          </p:cNvPr>
          <p:cNvCxnSpPr>
            <a:cxnSpLocks/>
            <a:stCxn id="5" idx="3"/>
            <a:endCxn id="6" idx="1"/>
          </p:cNvCxnSpPr>
          <p:nvPr/>
        </p:nvCxnSpPr>
        <p:spPr>
          <a:xfrm>
            <a:off x="9764156" y="578622"/>
            <a:ext cx="431547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圖片 9">
            <a:extLst>
              <a:ext uri="{FF2B5EF4-FFF2-40B4-BE49-F238E27FC236}">
                <a16:creationId xmlns:a16="http://schemas.microsoft.com/office/drawing/2014/main" id="{74D352B1-41C5-4A68-A94D-438F534665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4352" y="1314997"/>
            <a:ext cx="10543295" cy="5255510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2F11421A-9723-4F09-B145-9586CCA5BC07}"/>
              </a:ext>
            </a:extLst>
          </p:cNvPr>
          <p:cNvSpPr/>
          <p:nvPr/>
        </p:nvSpPr>
        <p:spPr>
          <a:xfrm>
            <a:off x="3721379" y="2658336"/>
            <a:ext cx="1333700" cy="42992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橢圓 12" descr="1">
            <a:extLst>
              <a:ext uri="{FF2B5EF4-FFF2-40B4-BE49-F238E27FC236}">
                <a16:creationId xmlns:a16="http://schemas.microsoft.com/office/drawing/2014/main" id="{36B4A2D3-54E3-4F81-83E8-57C96E70D681}"/>
              </a:ext>
            </a:extLst>
          </p:cNvPr>
          <p:cNvSpPr/>
          <p:nvPr/>
        </p:nvSpPr>
        <p:spPr>
          <a:xfrm>
            <a:off x="5172901" y="2726688"/>
            <a:ext cx="293215" cy="29321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>
                <a:latin typeface="Consolas" panose="020B0609020204030204" pitchFamily="49" charset="0"/>
              </a:rPr>
              <a:t>1</a:t>
            </a:r>
            <a:endParaRPr lang="zh-TW" altLang="en-US">
              <a:latin typeface="Consolas" panose="020B0609020204030204" pitchFamily="49" charset="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6C973E88-42DD-4B82-82F0-ACD279C053F8}"/>
              </a:ext>
            </a:extLst>
          </p:cNvPr>
          <p:cNvSpPr txBox="1"/>
          <p:nvPr/>
        </p:nvSpPr>
        <p:spPr>
          <a:xfrm>
            <a:off x="5540807" y="2726688"/>
            <a:ext cx="37843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>
                <a:solidFill>
                  <a:srgbClr val="FF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新增 </a:t>
            </a:r>
            <a:r>
              <a:rPr lang="en-US" altLang="zh-TW" sz="1400">
                <a:solidFill>
                  <a:srgbClr val="FF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4 </a:t>
            </a:r>
            <a:r>
              <a:rPr lang="zh-TW" altLang="en-US" sz="1400">
                <a:solidFill>
                  <a:srgbClr val="FF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個 </a:t>
            </a:r>
            <a:r>
              <a:rPr lang="en-US" altLang="zh-TW" sz="1400">
                <a:solidFill>
                  <a:srgbClr val="FF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label：</a:t>
            </a:r>
            <a:r>
              <a:rPr lang="zh-TW" altLang="en-US" sz="1400">
                <a:solidFill>
                  <a:srgbClr val="FF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剪刀、石頭、布、沒有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89A3AD37-F1A0-46B4-B7FA-3A595988AB2A}"/>
              </a:ext>
            </a:extLst>
          </p:cNvPr>
          <p:cNvSpPr/>
          <p:nvPr/>
        </p:nvSpPr>
        <p:spPr>
          <a:xfrm>
            <a:off x="2691960" y="3719164"/>
            <a:ext cx="3404039" cy="612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橢圓 15" descr="1">
            <a:extLst>
              <a:ext uri="{FF2B5EF4-FFF2-40B4-BE49-F238E27FC236}">
                <a16:creationId xmlns:a16="http://schemas.microsoft.com/office/drawing/2014/main" id="{53C97350-D91A-4803-8442-624209210A12}"/>
              </a:ext>
            </a:extLst>
          </p:cNvPr>
          <p:cNvSpPr/>
          <p:nvPr/>
        </p:nvSpPr>
        <p:spPr>
          <a:xfrm>
            <a:off x="5591930" y="4432606"/>
            <a:ext cx="293215" cy="29321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>
                <a:latin typeface="Consolas" panose="020B0609020204030204" pitchFamily="49" charset="0"/>
              </a:rPr>
              <a:t>2</a:t>
            </a:r>
            <a:endParaRPr lang="zh-TW" altLang="en-US">
              <a:latin typeface="Consolas" panose="020B0609020204030204" pitchFamily="49" charset="0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C7E18253-F09D-4AA2-BE74-DE82BBFF34AF}"/>
              </a:ext>
            </a:extLst>
          </p:cNvPr>
          <p:cNvSpPr txBox="1"/>
          <p:nvPr/>
        </p:nvSpPr>
        <p:spPr>
          <a:xfrm>
            <a:off x="5540806" y="4827263"/>
            <a:ext cx="37843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>
                <a:solidFill>
                  <a:srgbClr val="FF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每個 </a:t>
            </a:r>
            <a:r>
              <a:rPr lang="en-US" altLang="zh-TW" sz="1400">
                <a:solidFill>
                  <a:srgbClr val="FF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label </a:t>
            </a:r>
            <a:r>
              <a:rPr lang="zh-TW" altLang="en-US" sz="1400">
                <a:solidFill>
                  <a:srgbClr val="FF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上傳訓練的照片</a:t>
            </a:r>
          </a:p>
        </p:txBody>
      </p:sp>
      <p:sp>
        <p:nvSpPr>
          <p:cNvPr id="18" name="橢圓 17" descr="1">
            <a:extLst>
              <a:ext uri="{FF2B5EF4-FFF2-40B4-BE49-F238E27FC236}">
                <a16:creationId xmlns:a16="http://schemas.microsoft.com/office/drawing/2014/main" id="{CE963E75-1FD1-4E7E-BCA7-B2AA3336FC74}"/>
              </a:ext>
            </a:extLst>
          </p:cNvPr>
          <p:cNvSpPr/>
          <p:nvPr/>
        </p:nvSpPr>
        <p:spPr>
          <a:xfrm>
            <a:off x="8737696" y="5713338"/>
            <a:ext cx="293215" cy="29321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>
                <a:latin typeface="Consolas" panose="020B0609020204030204" pitchFamily="49" charset="0"/>
              </a:rPr>
              <a:t>3</a:t>
            </a:r>
            <a:endParaRPr lang="zh-TW" altLang="en-US"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9384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295EF4B-1F59-4A8B-87D6-E404B0B1C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600">
                <a:latin typeface="Consolas" panose="020B0609020204030204" pitchFamily="49" charset="0"/>
                <a:ea typeface="Noto Sans CJK TC Regular" panose="020B0500000000000000" pitchFamily="34" charset="-120"/>
              </a:rPr>
              <a:t>蒐集影像</a:t>
            </a:r>
            <a:r>
              <a:rPr lang="zh-TW" altLang="en-US"/>
              <a:t>、</a:t>
            </a:r>
            <a:r>
              <a:rPr lang="zh-TW" altLang="en-US" sz="3600">
                <a:latin typeface="Consolas" panose="020B0609020204030204" pitchFamily="49" charset="0"/>
                <a:ea typeface="Noto Sans CJK TC Regular" panose="020B0500000000000000" pitchFamily="34" charset="-120"/>
              </a:rPr>
              <a:t>訓練模型 </a:t>
            </a:r>
            <a:r>
              <a:rPr kumimoji="0" lang="en-US" altLang="zh-TW" sz="2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(2/4)</a:t>
            </a:r>
            <a:r>
              <a:rPr lang="zh-TW" altLang="en-US" sz="3600"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endParaRPr lang="zh-TW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23BD994-88C0-47CE-A905-05819B3C6D6C}"/>
              </a:ext>
            </a:extLst>
          </p:cNvPr>
          <p:cNvSpPr/>
          <p:nvPr/>
        </p:nvSpPr>
        <p:spPr>
          <a:xfrm>
            <a:off x="7016417" y="419033"/>
            <a:ext cx="1158096" cy="31917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>
                <a:solidFill>
                  <a:schemeClr val="tx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蒐集資料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85469A19-E50E-431B-9190-52937BBC66D5}"/>
              </a:ext>
            </a:extLst>
          </p:cNvPr>
          <p:cNvSpPr/>
          <p:nvPr/>
        </p:nvSpPr>
        <p:spPr>
          <a:xfrm>
            <a:off x="8606060" y="419033"/>
            <a:ext cx="1158096" cy="319178"/>
          </a:xfrm>
          <a:prstGeom prst="rect">
            <a:avLst/>
          </a:prstGeom>
          <a:solidFill>
            <a:srgbClr val="33CC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>
                <a:latin typeface="Consolas" panose="020B0609020204030204" pitchFamily="49" charset="0"/>
                <a:ea typeface="Noto Sans CJK TC Regular" panose="020B0500000000000000" pitchFamily="34" charset="-120"/>
              </a:rPr>
              <a:t>訓練模型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ADB07C59-1DAB-4615-8791-91794EBD1085}"/>
              </a:ext>
            </a:extLst>
          </p:cNvPr>
          <p:cNvSpPr/>
          <p:nvPr/>
        </p:nvSpPr>
        <p:spPr>
          <a:xfrm>
            <a:off x="10195703" y="419033"/>
            <a:ext cx="1158096" cy="31917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>
                <a:solidFill>
                  <a:schemeClr val="tx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測試模型</a:t>
            </a:r>
          </a:p>
        </p:txBody>
      </p:sp>
      <p:cxnSp>
        <p:nvCxnSpPr>
          <p:cNvPr id="7" name="直線單箭頭接點 6">
            <a:extLst>
              <a:ext uri="{FF2B5EF4-FFF2-40B4-BE49-F238E27FC236}">
                <a16:creationId xmlns:a16="http://schemas.microsoft.com/office/drawing/2014/main" id="{1467F6A8-0673-438F-8D6E-7B895A801F55}"/>
              </a:ext>
            </a:extLst>
          </p:cNvPr>
          <p:cNvCxnSpPr>
            <a:cxnSpLocks/>
            <a:stCxn id="4" idx="3"/>
            <a:endCxn id="5" idx="1"/>
          </p:cNvCxnSpPr>
          <p:nvPr/>
        </p:nvCxnSpPr>
        <p:spPr>
          <a:xfrm>
            <a:off x="8174513" y="578622"/>
            <a:ext cx="431547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單箭頭接點 7">
            <a:extLst>
              <a:ext uri="{FF2B5EF4-FFF2-40B4-BE49-F238E27FC236}">
                <a16:creationId xmlns:a16="http://schemas.microsoft.com/office/drawing/2014/main" id="{F04A4A19-4FA9-4399-A930-7CC3507C13EA}"/>
              </a:ext>
            </a:extLst>
          </p:cNvPr>
          <p:cNvCxnSpPr>
            <a:cxnSpLocks/>
            <a:stCxn id="5" idx="3"/>
            <a:endCxn id="6" idx="1"/>
          </p:cNvCxnSpPr>
          <p:nvPr/>
        </p:nvCxnSpPr>
        <p:spPr>
          <a:xfrm>
            <a:off x="9764156" y="578622"/>
            <a:ext cx="431547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圖片 8">
            <a:extLst>
              <a:ext uri="{FF2B5EF4-FFF2-40B4-BE49-F238E27FC236}">
                <a16:creationId xmlns:a16="http://schemas.microsoft.com/office/drawing/2014/main" id="{FE2403E8-01FE-47DC-A2E0-A3D1972F52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4352" y="1314998"/>
            <a:ext cx="10543295" cy="5255509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2B79C323-E02C-44C1-AF77-A261D460523C}"/>
              </a:ext>
            </a:extLst>
          </p:cNvPr>
          <p:cNvSpPr/>
          <p:nvPr/>
        </p:nvSpPr>
        <p:spPr>
          <a:xfrm>
            <a:off x="2591319" y="4349113"/>
            <a:ext cx="1626998" cy="24013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0FCE887B-1AFC-4467-B8C7-6804FF575607}"/>
              </a:ext>
            </a:extLst>
          </p:cNvPr>
          <p:cNvSpPr/>
          <p:nvPr/>
        </p:nvSpPr>
        <p:spPr>
          <a:xfrm>
            <a:off x="2591319" y="4589252"/>
            <a:ext cx="1626998" cy="24013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橢圓 12" descr="1">
            <a:extLst>
              <a:ext uri="{FF2B5EF4-FFF2-40B4-BE49-F238E27FC236}">
                <a16:creationId xmlns:a16="http://schemas.microsoft.com/office/drawing/2014/main" id="{E4D06462-CBF0-43AF-9C33-0F051DBECA61}"/>
              </a:ext>
            </a:extLst>
          </p:cNvPr>
          <p:cNvSpPr/>
          <p:nvPr/>
        </p:nvSpPr>
        <p:spPr>
          <a:xfrm>
            <a:off x="2179535" y="4451930"/>
            <a:ext cx="293215" cy="29321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>
                <a:latin typeface="Consolas" panose="020B0609020204030204" pitchFamily="49" charset="0"/>
              </a:rPr>
              <a:t>1</a:t>
            </a:r>
            <a:endParaRPr lang="zh-TW" altLang="en-US">
              <a:latin typeface="Consolas" panose="020B0609020204030204" pitchFamily="49" charset="0"/>
            </a:endParaRPr>
          </a:p>
        </p:txBody>
      </p:sp>
      <p:sp>
        <p:nvSpPr>
          <p:cNvPr id="14" name="橢圓 13" descr="1">
            <a:extLst>
              <a:ext uri="{FF2B5EF4-FFF2-40B4-BE49-F238E27FC236}">
                <a16:creationId xmlns:a16="http://schemas.microsoft.com/office/drawing/2014/main" id="{EAAC70B5-6D46-4A46-9F1D-BE4D2F56D2CA}"/>
              </a:ext>
            </a:extLst>
          </p:cNvPr>
          <p:cNvSpPr/>
          <p:nvPr/>
        </p:nvSpPr>
        <p:spPr>
          <a:xfrm>
            <a:off x="7644993" y="3498003"/>
            <a:ext cx="293215" cy="29321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>
                <a:latin typeface="Consolas" panose="020B0609020204030204" pitchFamily="49" charset="0"/>
              </a:rPr>
              <a:t>2</a:t>
            </a:r>
            <a:endParaRPr lang="zh-TW" altLang="en-US">
              <a:latin typeface="Consolas" panose="020B0609020204030204" pitchFamily="49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9EB5111E-EEF9-4746-BF76-64FDCD996C0E}"/>
              </a:ext>
            </a:extLst>
          </p:cNvPr>
          <p:cNvSpPr/>
          <p:nvPr/>
        </p:nvSpPr>
        <p:spPr>
          <a:xfrm>
            <a:off x="6918386" y="3849220"/>
            <a:ext cx="1746430" cy="60271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956F9ACB-2E75-4CD5-946F-DA5CFC77D45B}"/>
              </a:ext>
            </a:extLst>
          </p:cNvPr>
          <p:cNvSpPr txBox="1"/>
          <p:nvPr/>
        </p:nvSpPr>
        <p:spPr>
          <a:xfrm>
            <a:off x="4239717" y="4451930"/>
            <a:ext cx="14786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>
                <a:solidFill>
                  <a:srgbClr val="FF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主要調整的參數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747910B6-C142-477A-B3A5-EF9B62642DCB}"/>
              </a:ext>
            </a:extLst>
          </p:cNvPr>
          <p:cNvSpPr txBox="1"/>
          <p:nvPr/>
        </p:nvSpPr>
        <p:spPr>
          <a:xfrm>
            <a:off x="8682168" y="3887212"/>
            <a:ext cx="1953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>
                <a:solidFill>
                  <a:srgbClr val="FF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訓練模型，觀察 </a:t>
            </a:r>
            <a:r>
              <a:rPr lang="en-US" altLang="zh-TW" sz="1400">
                <a:solidFill>
                  <a:srgbClr val="FF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Loss</a:t>
            </a:r>
            <a:r>
              <a:rPr lang="zh-TW" altLang="en-US" sz="1400">
                <a:solidFill>
                  <a:srgbClr val="FF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1400">
                <a:solidFill>
                  <a:srgbClr val="FF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(</a:t>
            </a:r>
            <a:r>
              <a:rPr lang="zh-TW" altLang="en-US" sz="1400">
                <a:solidFill>
                  <a:srgbClr val="FF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越小越好</a:t>
            </a:r>
            <a:r>
              <a:rPr lang="en-US" altLang="zh-TW" sz="1400">
                <a:solidFill>
                  <a:srgbClr val="FF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)</a:t>
            </a:r>
            <a:endParaRPr lang="zh-TW" altLang="en-US" sz="1400">
              <a:solidFill>
                <a:srgbClr val="FF0000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578570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295EF4B-1F59-4A8B-87D6-E404B0B1C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600">
                <a:latin typeface="Consolas" panose="020B0609020204030204" pitchFamily="49" charset="0"/>
                <a:ea typeface="Noto Sans CJK TC Regular" panose="020B0500000000000000" pitchFamily="34" charset="-120"/>
              </a:rPr>
              <a:t>蒐集影像</a:t>
            </a:r>
            <a:r>
              <a:rPr lang="zh-TW" altLang="en-US"/>
              <a:t>、</a:t>
            </a:r>
            <a:r>
              <a:rPr lang="zh-TW" altLang="en-US" sz="3600">
                <a:latin typeface="Consolas" panose="020B0609020204030204" pitchFamily="49" charset="0"/>
                <a:ea typeface="Noto Sans CJK TC Regular" panose="020B0500000000000000" pitchFamily="34" charset="-120"/>
              </a:rPr>
              <a:t>訓練模型 </a:t>
            </a:r>
            <a:r>
              <a:rPr kumimoji="0" lang="en-US" altLang="zh-TW" sz="2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(3/4)</a:t>
            </a:r>
            <a:r>
              <a:rPr lang="zh-TW" altLang="en-US" sz="3600"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endParaRPr lang="zh-TW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23BD994-88C0-47CE-A905-05819B3C6D6C}"/>
              </a:ext>
            </a:extLst>
          </p:cNvPr>
          <p:cNvSpPr/>
          <p:nvPr/>
        </p:nvSpPr>
        <p:spPr>
          <a:xfrm>
            <a:off x="7016417" y="419033"/>
            <a:ext cx="1158096" cy="31917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>
                <a:solidFill>
                  <a:schemeClr val="tx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蒐集資料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85469A19-E50E-431B-9190-52937BBC66D5}"/>
              </a:ext>
            </a:extLst>
          </p:cNvPr>
          <p:cNvSpPr/>
          <p:nvPr/>
        </p:nvSpPr>
        <p:spPr>
          <a:xfrm>
            <a:off x="8606060" y="419033"/>
            <a:ext cx="1158096" cy="31917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>
                <a:solidFill>
                  <a:schemeClr val="tx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訓練模型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ADB07C59-1DAB-4615-8791-91794EBD1085}"/>
              </a:ext>
            </a:extLst>
          </p:cNvPr>
          <p:cNvSpPr/>
          <p:nvPr/>
        </p:nvSpPr>
        <p:spPr>
          <a:xfrm>
            <a:off x="10195703" y="419033"/>
            <a:ext cx="1158096" cy="319178"/>
          </a:xfrm>
          <a:prstGeom prst="rect">
            <a:avLst/>
          </a:prstGeom>
          <a:solidFill>
            <a:srgbClr val="33CC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>
                <a:latin typeface="Consolas" panose="020B0609020204030204" pitchFamily="49" charset="0"/>
                <a:ea typeface="Noto Sans CJK TC Regular" panose="020B0500000000000000" pitchFamily="34" charset="-120"/>
              </a:rPr>
              <a:t>測試模型</a:t>
            </a:r>
          </a:p>
        </p:txBody>
      </p:sp>
      <p:cxnSp>
        <p:nvCxnSpPr>
          <p:cNvPr id="7" name="直線單箭頭接點 6">
            <a:extLst>
              <a:ext uri="{FF2B5EF4-FFF2-40B4-BE49-F238E27FC236}">
                <a16:creationId xmlns:a16="http://schemas.microsoft.com/office/drawing/2014/main" id="{1467F6A8-0673-438F-8D6E-7B895A801F55}"/>
              </a:ext>
            </a:extLst>
          </p:cNvPr>
          <p:cNvCxnSpPr>
            <a:cxnSpLocks/>
            <a:stCxn id="4" idx="3"/>
            <a:endCxn id="5" idx="1"/>
          </p:cNvCxnSpPr>
          <p:nvPr/>
        </p:nvCxnSpPr>
        <p:spPr>
          <a:xfrm>
            <a:off x="8174513" y="578622"/>
            <a:ext cx="431547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單箭頭接點 7">
            <a:extLst>
              <a:ext uri="{FF2B5EF4-FFF2-40B4-BE49-F238E27FC236}">
                <a16:creationId xmlns:a16="http://schemas.microsoft.com/office/drawing/2014/main" id="{F04A4A19-4FA9-4399-A930-7CC3507C13EA}"/>
              </a:ext>
            </a:extLst>
          </p:cNvPr>
          <p:cNvCxnSpPr>
            <a:cxnSpLocks/>
            <a:stCxn id="5" idx="3"/>
            <a:endCxn id="6" idx="1"/>
          </p:cNvCxnSpPr>
          <p:nvPr/>
        </p:nvCxnSpPr>
        <p:spPr>
          <a:xfrm>
            <a:off x="9764156" y="578622"/>
            <a:ext cx="431547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圖片 9">
            <a:extLst>
              <a:ext uri="{FF2B5EF4-FFF2-40B4-BE49-F238E27FC236}">
                <a16:creationId xmlns:a16="http://schemas.microsoft.com/office/drawing/2014/main" id="{74D352B1-41C5-4A68-A94D-438F534665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4352" y="1314997"/>
            <a:ext cx="10543295" cy="5255509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6AD706B0-878E-4DD0-A943-C8CF12248FC9}"/>
              </a:ext>
            </a:extLst>
          </p:cNvPr>
          <p:cNvSpPr/>
          <p:nvPr/>
        </p:nvSpPr>
        <p:spPr>
          <a:xfrm>
            <a:off x="2691960" y="2636810"/>
            <a:ext cx="3404039" cy="612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橢圓 10" descr="1">
            <a:extLst>
              <a:ext uri="{FF2B5EF4-FFF2-40B4-BE49-F238E27FC236}">
                <a16:creationId xmlns:a16="http://schemas.microsoft.com/office/drawing/2014/main" id="{504F7308-BBAA-45D7-878D-CE103C9CC551}"/>
              </a:ext>
            </a:extLst>
          </p:cNvPr>
          <p:cNvSpPr/>
          <p:nvPr/>
        </p:nvSpPr>
        <p:spPr>
          <a:xfrm>
            <a:off x="6238911" y="2796202"/>
            <a:ext cx="293215" cy="29321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latin typeface="Consolas" panose="020B0609020204030204" pitchFamily="49" charset="0"/>
              </a:rPr>
              <a:t>1</a:t>
            </a:r>
            <a:endParaRPr lang="zh-TW" altLang="en-US">
              <a:latin typeface="Consolas" panose="020B0609020204030204" pitchFamily="49" charset="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66914B25-C1D8-46F7-BF54-1D3CDF9AFE1C}"/>
              </a:ext>
            </a:extLst>
          </p:cNvPr>
          <p:cNvSpPr txBox="1"/>
          <p:nvPr/>
        </p:nvSpPr>
        <p:spPr>
          <a:xfrm>
            <a:off x="6532126" y="2790266"/>
            <a:ext cx="37843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>
                <a:solidFill>
                  <a:srgbClr val="FF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在每一個 </a:t>
            </a:r>
            <a:r>
              <a:rPr lang="en-US" altLang="zh-TW" sz="1400">
                <a:solidFill>
                  <a:srgbClr val="FF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label</a:t>
            </a:r>
            <a:r>
              <a:rPr lang="zh-TW" altLang="en-US" sz="1400">
                <a:solidFill>
                  <a:srgbClr val="FF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，上傳測試的照片</a:t>
            </a:r>
          </a:p>
        </p:txBody>
      </p:sp>
      <p:sp>
        <p:nvSpPr>
          <p:cNvPr id="13" name="橢圓 12" descr="1">
            <a:extLst>
              <a:ext uri="{FF2B5EF4-FFF2-40B4-BE49-F238E27FC236}">
                <a16:creationId xmlns:a16="http://schemas.microsoft.com/office/drawing/2014/main" id="{D267D00A-3983-4639-BA25-A427ED1B8139}"/>
              </a:ext>
            </a:extLst>
          </p:cNvPr>
          <p:cNvSpPr/>
          <p:nvPr/>
        </p:nvSpPr>
        <p:spPr>
          <a:xfrm>
            <a:off x="7239551" y="4852351"/>
            <a:ext cx="293215" cy="29321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>
                <a:latin typeface="Consolas" panose="020B0609020204030204" pitchFamily="49" charset="0"/>
              </a:rPr>
              <a:t>2</a:t>
            </a:r>
            <a:endParaRPr lang="zh-TW" altLang="en-US"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7080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295EF4B-1F59-4A8B-87D6-E404B0B1C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600">
                <a:latin typeface="Consolas" panose="020B0609020204030204" pitchFamily="49" charset="0"/>
                <a:ea typeface="Noto Sans CJK TC Regular" panose="020B0500000000000000" pitchFamily="34" charset="-120"/>
              </a:rPr>
              <a:t>蒐集影像</a:t>
            </a:r>
            <a:r>
              <a:rPr lang="zh-TW" altLang="en-US"/>
              <a:t>、</a:t>
            </a:r>
            <a:r>
              <a:rPr lang="zh-TW" altLang="en-US" sz="3600">
                <a:latin typeface="Consolas" panose="020B0609020204030204" pitchFamily="49" charset="0"/>
                <a:ea typeface="Noto Sans CJK TC Regular" panose="020B0500000000000000" pitchFamily="34" charset="-120"/>
              </a:rPr>
              <a:t>訓練模型 </a:t>
            </a:r>
            <a:r>
              <a:rPr kumimoji="0" lang="en-US" altLang="zh-TW" sz="2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(4/4)</a:t>
            </a:r>
            <a:r>
              <a:rPr lang="zh-TW" altLang="en-US" sz="3600"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endParaRPr lang="zh-TW" altLang="en-US" dirty="0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74D352B1-41C5-4A68-A94D-438F534665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4352" y="1314997"/>
            <a:ext cx="10543295" cy="5255509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CF6BE256-F9A1-455B-B1C4-A029D3E23680}"/>
              </a:ext>
            </a:extLst>
          </p:cNvPr>
          <p:cNvSpPr/>
          <p:nvPr/>
        </p:nvSpPr>
        <p:spPr>
          <a:xfrm>
            <a:off x="7016417" y="419033"/>
            <a:ext cx="1158096" cy="31917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>
                <a:solidFill>
                  <a:schemeClr val="tx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蒐集資料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38066997-0C91-44AF-98CC-9307087CC388}"/>
              </a:ext>
            </a:extLst>
          </p:cNvPr>
          <p:cNvSpPr/>
          <p:nvPr/>
        </p:nvSpPr>
        <p:spPr>
          <a:xfrm>
            <a:off x="8606060" y="419033"/>
            <a:ext cx="1158096" cy="31917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>
                <a:solidFill>
                  <a:schemeClr val="tx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訓練模型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6EBEF02F-9566-4A1D-A75C-0FDB46F81D81}"/>
              </a:ext>
            </a:extLst>
          </p:cNvPr>
          <p:cNvSpPr/>
          <p:nvPr/>
        </p:nvSpPr>
        <p:spPr>
          <a:xfrm>
            <a:off x="10195703" y="419033"/>
            <a:ext cx="1158096" cy="319178"/>
          </a:xfrm>
          <a:prstGeom prst="rect">
            <a:avLst/>
          </a:prstGeom>
          <a:solidFill>
            <a:srgbClr val="33CC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>
                <a:latin typeface="Consolas" panose="020B0609020204030204" pitchFamily="49" charset="0"/>
                <a:ea typeface="Noto Sans CJK TC Regular" panose="020B0500000000000000" pitchFamily="34" charset="-120"/>
              </a:rPr>
              <a:t>測試模型</a:t>
            </a:r>
          </a:p>
        </p:txBody>
      </p:sp>
      <p:cxnSp>
        <p:nvCxnSpPr>
          <p:cNvPr id="13" name="直線單箭頭接點 12">
            <a:extLst>
              <a:ext uri="{FF2B5EF4-FFF2-40B4-BE49-F238E27FC236}">
                <a16:creationId xmlns:a16="http://schemas.microsoft.com/office/drawing/2014/main" id="{F1B81377-B7C9-4881-BE05-56C29A36276D}"/>
              </a:ext>
            </a:extLst>
          </p:cNvPr>
          <p:cNvCxnSpPr>
            <a:cxnSpLocks/>
            <a:stCxn id="9" idx="3"/>
            <a:endCxn id="11" idx="1"/>
          </p:cNvCxnSpPr>
          <p:nvPr/>
        </p:nvCxnSpPr>
        <p:spPr>
          <a:xfrm>
            <a:off x="8174513" y="578622"/>
            <a:ext cx="431547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單箭頭接點 13">
            <a:extLst>
              <a:ext uri="{FF2B5EF4-FFF2-40B4-BE49-F238E27FC236}">
                <a16:creationId xmlns:a16="http://schemas.microsoft.com/office/drawing/2014/main" id="{CE65B032-C2C3-4F6E-A2A3-C5D49158ADB3}"/>
              </a:ext>
            </a:extLst>
          </p:cNvPr>
          <p:cNvCxnSpPr>
            <a:cxnSpLocks/>
            <a:stCxn id="11" idx="3"/>
            <a:endCxn id="12" idx="1"/>
          </p:cNvCxnSpPr>
          <p:nvPr/>
        </p:nvCxnSpPr>
        <p:spPr>
          <a:xfrm>
            <a:off x="9764156" y="578622"/>
            <a:ext cx="431547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>
            <a:extLst>
              <a:ext uri="{FF2B5EF4-FFF2-40B4-BE49-F238E27FC236}">
                <a16:creationId xmlns:a16="http://schemas.microsoft.com/office/drawing/2014/main" id="{D84CE12A-0B81-4B75-BCA1-A9A4566E2F76}"/>
              </a:ext>
            </a:extLst>
          </p:cNvPr>
          <p:cNvSpPr/>
          <p:nvPr/>
        </p:nvSpPr>
        <p:spPr>
          <a:xfrm>
            <a:off x="3373448" y="3001992"/>
            <a:ext cx="2181964" cy="318314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68851BE0-8C30-4058-BA1B-89051C4D15EB}"/>
              </a:ext>
            </a:extLst>
          </p:cNvPr>
          <p:cNvSpPr/>
          <p:nvPr/>
        </p:nvSpPr>
        <p:spPr>
          <a:xfrm>
            <a:off x="5777343" y="3001991"/>
            <a:ext cx="2181964" cy="3183147"/>
          </a:xfrm>
          <a:prstGeom prst="rect">
            <a:avLst/>
          </a:prstGeom>
          <a:noFill/>
          <a:ln w="28575">
            <a:solidFill>
              <a:srgbClr val="33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5F3B17DF-32FE-44B0-9CBB-4A1107A6798D}"/>
              </a:ext>
            </a:extLst>
          </p:cNvPr>
          <p:cNvSpPr txBox="1"/>
          <p:nvPr/>
        </p:nvSpPr>
        <p:spPr>
          <a:xfrm>
            <a:off x="3898793" y="5877361"/>
            <a:ext cx="11312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400">
                <a:solidFill>
                  <a:srgbClr val="FF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正確的預測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1D953E16-0E7A-4220-A0E2-EDED4720BAEE}"/>
              </a:ext>
            </a:extLst>
          </p:cNvPr>
          <p:cNvSpPr txBox="1"/>
          <p:nvPr/>
        </p:nvSpPr>
        <p:spPr>
          <a:xfrm>
            <a:off x="6191723" y="5877361"/>
            <a:ext cx="13532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400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不正確的預測</a:t>
            </a:r>
          </a:p>
        </p:txBody>
      </p:sp>
      <p:sp>
        <p:nvSpPr>
          <p:cNvPr id="19" name="橢圓 18" descr="1">
            <a:extLst>
              <a:ext uri="{FF2B5EF4-FFF2-40B4-BE49-F238E27FC236}">
                <a16:creationId xmlns:a16="http://schemas.microsoft.com/office/drawing/2014/main" id="{63F5DB76-8B42-40F9-ACEF-420E3740D93F}"/>
              </a:ext>
            </a:extLst>
          </p:cNvPr>
          <p:cNvSpPr/>
          <p:nvPr/>
        </p:nvSpPr>
        <p:spPr>
          <a:xfrm>
            <a:off x="8312844" y="5839729"/>
            <a:ext cx="293215" cy="29321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latin typeface="Consolas" panose="020B0609020204030204" pitchFamily="49" charset="0"/>
              </a:rPr>
              <a:t>1</a:t>
            </a:r>
            <a:endParaRPr lang="zh-TW" altLang="en-US">
              <a:latin typeface="Consolas" panose="020B0609020204030204" pitchFamily="49" charset="0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CA833ADC-F5CF-4F2B-AE1A-0785390D4EE8}"/>
              </a:ext>
            </a:extLst>
          </p:cNvPr>
          <p:cNvSpPr txBox="1"/>
          <p:nvPr/>
        </p:nvSpPr>
        <p:spPr>
          <a:xfrm>
            <a:off x="8631938" y="5756158"/>
            <a:ext cx="22216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>
                <a:solidFill>
                  <a:srgbClr val="FF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完成驗證後，下載模型檔 </a:t>
            </a:r>
            <a:r>
              <a:rPr lang="en-US" altLang="zh-TW" sz="1400">
                <a:solidFill>
                  <a:srgbClr val="FF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(model.mdl)</a:t>
            </a:r>
            <a:endParaRPr lang="zh-TW" altLang="en-US" sz="1400">
              <a:solidFill>
                <a:srgbClr val="FF0000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416501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887B001-79EF-4A86-9C35-447CE1034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App Inventor 2</a:t>
            </a:r>
            <a:r>
              <a:rPr lang="zh-TW" altLang="en-US"/>
              <a:t> </a:t>
            </a:r>
            <a:r>
              <a:rPr lang="en-US" altLang="zh-TW"/>
              <a:t>(AI2)</a:t>
            </a:r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78427B3-2A2A-4423-9A42-62436E4A6C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ts val="3600"/>
              </a:lnSpc>
              <a:spcBef>
                <a:spcPts val="0"/>
              </a:spcBef>
            </a:pPr>
            <a:r>
              <a:rPr lang="zh-TW" altLang="en-US" sz="2400"/>
              <a:t>根據 </a:t>
            </a:r>
            <a:r>
              <a:rPr lang="en-US" altLang="zh-TW" sz="2400"/>
              <a:t>Scratch </a:t>
            </a:r>
            <a:r>
              <a:rPr lang="zh-TW" altLang="en-US" sz="2400"/>
              <a:t>圖形化編程平台所發展出來。</a:t>
            </a:r>
            <a:endParaRPr lang="en-US" altLang="zh-TW" sz="2400"/>
          </a:p>
          <a:p>
            <a:pPr lvl="1">
              <a:lnSpc>
                <a:spcPts val="3600"/>
              </a:lnSpc>
              <a:spcBef>
                <a:spcPts val="0"/>
              </a:spcBef>
            </a:pPr>
            <a:r>
              <a:rPr lang="zh-TW" altLang="en-US" sz="2000"/>
              <a:t>瀏覽器：支援 </a:t>
            </a:r>
            <a:r>
              <a:rPr lang="en-US" altLang="zh-TW" sz="2000"/>
              <a:t>Chrome</a:t>
            </a:r>
            <a:r>
              <a:rPr lang="zh-TW" altLang="en-US" sz="2000"/>
              <a:t>、</a:t>
            </a:r>
            <a:r>
              <a:rPr lang="en-US" altLang="zh-TW" sz="2000"/>
              <a:t>Firefox</a:t>
            </a:r>
            <a:r>
              <a:rPr lang="zh-TW" altLang="en-US" sz="2000"/>
              <a:t>、</a:t>
            </a:r>
            <a:r>
              <a:rPr lang="en-US" altLang="zh-TW" sz="2000"/>
              <a:t>Safari</a:t>
            </a:r>
            <a:r>
              <a:rPr lang="zh-TW" altLang="en-US" sz="2000"/>
              <a:t>，不支援 </a:t>
            </a:r>
            <a:r>
              <a:rPr lang="en-US" altLang="zh-TW" sz="2000"/>
              <a:t>IE</a:t>
            </a:r>
            <a:r>
              <a:rPr lang="zh-TW" altLang="en-US" sz="2000"/>
              <a:t>。</a:t>
            </a:r>
            <a:endParaRPr lang="en-US" altLang="zh-TW" sz="2000"/>
          </a:p>
          <a:p>
            <a:pPr lvl="1">
              <a:lnSpc>
                <a:spcPts val="3600"/>
              </a:lnSpc>
              <a:spcBef>
                <a:spcPts val="0"/>
              </a:spcBef>
            </a:pPr>
            <a:r>
              <a:rPr lang="zh-TW" altLang="en-US" sz="2000"/>
              <a:t>行動裝置：只支援 </a:t>
            </a:r>
            <a:r>
              <a:rPr lang="en-US" altLang="zh-TW" sz="2000"/>
              <a:t>Android</a:t>
            </a:r>
            <a:r>
              <a:rPr lang="zh-TW" altLang="en-US" sz="2000"/>
              <a:t> </a:t>
            </a:r>
            <a:r>
              <a:rPr lang="en-US" altLang="zh-TW" sz="2000"/>
              <a:t>(Based on Java)</a:t>
            </a:r>
            <a:r>
              <a:rPr lang="zh-TW" altLang="en-US" sz="2000"/>
              <a:t>。</a:t>
            </a:r>
            <a:endParaRPr lang="en-US" altLang="zh-TW" sz="2000"/>
          </a:p>
          <a:p>
            <a:pPr>
              <a:lnSpc>
                <a:spcPts val="3600"/>
              </a:lnSpc>
              <a:spcBef>
                <a:spcPts val="0"/>
              </a:spcBef>
            </a:pPr>
            <a:r>
              <a:rPr lang="zh-TW" altLang="en-US" sz="2400"/>
              <a:t>官網：</a:t>
            </a:r>
            <a:r>
              <a:rPr lang="en-US" altLang="zh-TW" sz="2400">
                <a:hlinkClick r:id="rId2"/>
              </a:rPr>
              <a:t>https://appinventor.mit.edu</a:t>
            </a:r>
            <a:r>
              <a:rPr lang="en-US" altLang="zh-TW" sz="2400"/>
              <a:t> (</a:t>
            </a:r>
            <a:r>
              <a:rPr lang="zh-TW" altLang="en-US" sz="2400"/>
              <a:t>需有 </a:t>
            </a:r>
            <a:r>
              <a:rPr lang="en-US" altLang="zh-TW" sz="2400"/>
              <a:t>google </a:t>
            </a:r>
            <a:r>
              <a:rPr lang="zh-TW" altLang="en-US" sz="2400"/>
              <a:t>帳號</a:t>
            </a:r>
            <a:r>
              <a:rPr lang="en-US" altLang="zh-TW" sz="2400"/>
              <a:t>)</a:t>
            </a:r>
            <a:endParaRPr lang="zh-TW" altLang="en-US" sz="240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7F13BAD7-1EAE-42E4-B389-86B2320E3A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373" y="3154654"/>
            <a:ext cx="6095253" cy="3413341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3F39B079-BA1F-417B-A84C-ECAF37A7CBD6}"/>
              </a:ext>
            </a:extLst>
          </p:cNvPr>
          <p:cNvSpPr/>
          <p:nvPr/>
        </p:nvSpPr>
        <p:spPr>
          <a:xfrm>
            <a:off x="10742898" y="222102"/>
            <a:ext cx="1223963" cy="36036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  <a:ea typeface="Noto Sans CJK TC Regular" panose="020B0500000000000000" pitchFamily="34" charset="-120"/>
              </a:rPr>
              <a:t>ex3-1</a:t>
            </a:r>
            <a:endParaRPr lang="zh-TW" altLang="en-US"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438366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EF8577A-1497-4071-A7FD-D2F0D2F7C20C}"/>
              </a:ext>
            </a:extLst>
          </p:cNvPr>
          <p:cNvSpPr txBox="1"/>
          <p:nvPr/>
        </p:nvSpPr>
        <p:spPr>
          <a:xfrm>
            <a:off x="2153920" y="3105834"/>
            <a:ext cx="78841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zh-TW" altLang="en-US" sz="36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直上深度</a:t>
            </a:r>
            <a:r>
              <a:rPr lang="zh-TW" altLang="en-US" sz="3600" b="0" i="0" u="none" strike="noStrike" baseline="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學習的例子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D76B974F-85D1-4E80-B02F-2F7EE546974D}"/>
              </a:ext>
            </a:extLst>
          </p:cNvPr>
          <p:cNvSpPr txBox="1"/>
          <p:nvPr/>
        </p:nvSpPr>
        <p:spPr>
          <a:xfrm>
            <a:off x="2153920" y="3752165"/>
            <a:ext cx="78841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zh-TW" altLang="en-US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影像識別</a:t>
            </a:r>
            <a:r>
              <a:rPr lang="zh-TW" altLang="en-US"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：</a:t>
            </a:r>
            <a:r>
              <a:rPr lang="zh-TW" altLang="en-US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模型檔 </a:t>
            </a:r>
            <a:r>
              <a:rPr lang="en-US" altLang="zh-TW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+</a:t>
            </a:r>
            <a:r>
              <a:rPr lang="zh-TW" altLang="en-US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App Inventor 2</a:t>
            </a:r>
            <a:endParaRPr lang="zh-TW" altLang="en-US" b="0" i="0" u="none" strike="noStrike" baseline="0">
              <a:solidFill>
                <a:schemeClr val="bg1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13998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EF8577A-1497-4071-A7FD-D2F0D2F7C20C}"/>
              </a:ext>
            </a:extLst>
          </p:cNvPr>
          <p:cNvSpPr txBox="1"/>
          <p:nvPr/>
        </p:nvSpPr>
        <p:spPr>
          <a:xfrm>
            <a:off x="2153920" y="3105834"/>
            <a:ext cx="78841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zh-TW" altLang="en-US" sz="36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猜拳辨識器 </a:t>
            </a:r>
            <a:r>
              <a:rPr lang="en-US" altLang="zh-TW" sz="36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(Guess.aia)</a:t>
            </a:r>
            <a:endParaRPr lang="zh-TW" altLang="en-US" sz="3600" b="0" i="0" u="none" strike="noStrike" baseline="0">
              <a:solidFill>
                <a:srgbClr val="FFFF00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36DBD08-8F04-4208-95D1-155EC7E403FD}"/>
              </a:ext>
            </a:extLst>
          </p:cNvPr>
          <p:cNvSpPr txBox="1"/>
          <p:nvPr/>
        </p:nvSpPr>
        <p:spPr>
          <a:xfrm>
            <a:off x="2153920" y="3752165"/>
            <a:ext cx="78841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zh-TW" altLang="en-US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影像識別</a:t>
            </a:r>
            <a:r>
              <a:rPr lang="zh-TW" altLang="en-US"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：</a:t>
            </a:r>
            <a:r>
              <a:rPr lang="zh-TW" altLang="en-US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模型檔 </a:t>
            </a:r>
            <a:r>
              <a:rPr lang="en-US" altLang="zh-TW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+</a:t>
            </a:r>
            <a:r>
              <a:rPr lang="zh-TW" altLang="en-US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App Inventor 2</a:t>
            </a:r>
            <a:endParaRPr lang="zh-TW" altLang="en-US" b="0" i="0" u="none" strike="noStrike" baseline="0">
              <a:solidFill>
                <a:schemeClr val="bg1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91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295EF4B-1F59-4A8B-87D6-E404B0B1C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下載及匯入 </a:t>
            </a:r>
            <a:r>
              <a:rPr lang="en-US" altLang="zh-TW"/>
              <a:t>Extension </a:t>
            </a:r>
            <a:r>
              <a:rPr lang="zh-TW" altLang="en-US"/>
              <a:t>元件</a:t>
            </a:r>
            <a:r>
              <a:rPr kumimoji="0" lang="zh-TW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 </a:t>
            </a:r>
            <a:r>
              <a:rPr kumimoji="0" lang="en-US" altLang="zh-TW" sz="2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(1/2)</a:t>
            </a:r>
            <a:r>
              <a:rPr kumimoji="0" lang="zh-TW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 </a:t>
            </a:r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48FECA3-F99F-42C1-95ED-D007DAD6EA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/>
              <a:t>請至 </a:t>
            </a:r>
            <a:r>
              <a:rPr lang="en-US" altLang="zh-TW">
                <a:hlinkClick r:id="rId2"/>
              </a:rPr>
              <a:t>https://mit-cml.github.io/extensions</a:t>
            </a:r>
            <a:endParaRPr lang="en-US" altLang="zh-TW"/>
          </a:p>
          <a:p>
            <a:pPr lvl="1"/>
            <a:r>
              <a:rPr lang="zh-TW" altLang="en-US"/>
              <a:t>下載 </a:t>
            </a:r>
            <a:r>
              <a:rPr lang="en-US" altLang="zh-TW"/>
              <a:t>PersonalImageClassifier.aix (</a:t>
            </a:r>
            <a:r>
              <a:rPr lang="zh-TW" altLang="en-US"/>
              <a:t>簡稱 </a:t>
            </a:r>
            <a:r>
              <a:rPr lang="en-US" altLang="zh-TW"/>
              <a:t>PIC </a:t>
            </a:r>
            <a:r>
              <a:rPr lang="zh-TW" altLang="en-US"/>
              <a:t>元件</a:t>
            </a:r>
            <a:r>
              <a:rPr lang="en-US" altLang="zh-TW"/>
              <a:t>)</a:t>
            </a:r>
            <a:endParaRPr lang="zh-TW" altLang="en-US"/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96D28EA2-C41A-49B6-B5F1-3FA4FDA921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402" y="2340256"/>
            <a:ext cx="8637196" cy="4305378"/>
          </a:xfrm>
          <a:prstGeom prst="rect">
            <a:avLst/>
          </a:prstGeom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AA35863E-0602-4FB1-A3AD-EA90FB74E3CE}"/>
              </a:ext>
            </a:extLst>
          </p:cNvPr>
          <p:cNvSpPr/>
          <p:nvPr/>
        </p:nvSpPr>
        <p:spPr>
          <a:xfrm>
            <a:off x="1924211" y="5210355"/>
            <a:ext cx="5572144" cy="16390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4" name="直線單箭頭接點 13">
            <a:extLst>
              <a:ext uri="{FF2B5EF4-FFF2-40B4-BE49-F238E27FC236}">
                <a16:creationId xmlns:a16="http://schemas.microsoft.com/office/drawing/2014/main" id="{78CE9C10-D878-42AA-B082-AE0C941FE5E0}"/>
              </a:ext>
            </a:extLst>
          </p:cNvPr>
          <p:cNvCxnSpPr/>
          <p:nvPr/>
        </p:nvCxnSpPr>
        <p:spPr>
          <a:xfrm flipH="1">
            <a:off x="9083615" y="4994693"/>
            <a:ext cx="129397" cy="25016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>
            <a:extLst>
              <a:ext uri="{FF2B5EF4-FFF2-40B4-BE49-F238E27FC236}">
                <a16:creationId xmlns:a16="http://schemas.microsoft.com/office/drawing/2014/main" id="{6740262C-F95B-4E65-BF3C-39A8E9259E4F}"/>
              </a:ext>
            </a:extLst>
          </p:cNvPr>
          <p:cNvSpPr/>
          <p:nvPr/>
        </p:nvSpPr>
        <p:spPr>
          <a:xfrm>
            <a:off x="10742898" y="222102"/>
            <a:ext cx="1223963" cy="36036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  <a:ea typeface="Noto Sans CJK TC Regular" panose="020B0500000000000000" pitchFamily="34" charset="-120"/>
              </a:rPr>
              <a:t>ex3-3</a:t>
            </a:r>
            <a:endParaRPr lang="zh-TW" altLang="en-US"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182839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295EF4B-1F59-4A8B-87D6-E404B0B1C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下載及匯入 </a:t>
            </a:r>
            <a:r>
              <a:rPr lang="en-US" altLang="zh-TW"/>
              <a:t>Extension </a:t>
            </a:r>
            <a:r>
              <a:rPr lang="zh-TW" altLang="en-US"/>
              <a:t>元件</a:t>
            </a:r>
            <a:r>
              <a:rPr kumimoji="0" lang="zh-TW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 </a:t>
            </a:r>
            <a:r>
              <a:rPr kumimoji="0" lang="en-US" altLang="zh-TW" sz="2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(2/2)</a:t>
            </a:r>
            <a:r>
              <a:rPr kumimoji="0" lang="zh-TW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 </a:t>
            </a:r>
            <a:endParaRPr lang="zh-TW" altLang="en-US"/>
          </a:p>
        </p:txBody>
      </p:sp>
      <p:graphicFrame>
        <p:nvGraphicFramePr>
          <p:cNvPr id="8" name="表格 17">
            <a:extLst>
              <a:ext uri="{FF2B5EF4-FFF2-40B4-BE49-F238E27FC236}">
                <a16:creationId xmlns:a16="http://schemas.microsoft.com/office/drawing/2014/main" id="{CB99747F-EB53-45F2-8A50-81E43AFEFF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3432957"/>
              </p:ext>
            </p:extLst>
          </p:nvPr>
        </p:nvGraphicFramePr>
        <p:xfrm>
          <a:off x="798663" y="1300425"/>
          <a:ext cx="99324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3156">
                  <a:extLst>
                    <a:ext uri="{9D8B030D-6E8A-4147-A177-3AD203B41FA5}">
                      <a16:colId xmlns:a16="http://schemas.microsoft.com/office/drawing/2014/main" val="1219570511"/>
                    </a:ext>
                  </a:extLst>
                </a:gridCol>
                <a:gridCol w="8709244">
                  <a:extLst>
                    <a:ext uri="{9D8B030D-6E8A-4147-A177-3AD203B41FA5}">
                      <a16:colId xmlns:a16="http://schemas.microsoft.com/office/drawing/2014/main" val="39776952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Step 1</a:t>
                      </a:r>
                      <a:endParaRPr lang="zh-TW" altLang="en-US" b="0">
                        <a:latin typeface="Consolas" panose="020B0609020204030204" pitchFamily="49" charset="0"/>
                        <a:ea typeface="Noto Sans CJK TC Regular" panose="020B0500000000000000" pitchFamily="34" charset="-12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180975" indent="0"/>
                      <a:r>
                        <a:rPr lang="zh-TW" altLang="en-US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按</a:t>
                      </a:r>
                      <a:r>
                        <a:rPr lang="en-US" altLang="zh-TW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『</a:t>
                      </a:r>
                      <a:r>
                        <a:rPr lang="zh-TW" altLang="en-US" sz="10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　</a:t>
                      </a:r>
                      <a:r>
                        <a:rPr lang="zh-TW" altLang="en-US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專案</a:t>
                      </a:r>
                      <a:r>
                        <a:rPr lang="zh-TW" altLang="en-US" sz="10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　</a:t>
                      </a:r>
                      <a:r>
                        <a:rPr lang="en-US" altLang="zh-TW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』</a:t>
                      </a:r>
                      <a:r>
                        <a:rPr lang="zh-TW" altLang="en-US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 </a:t>
                      </a:r>
                      <a:r>
                        <a:rPr lang="en-US" altLang="zh-TW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sym typeface="Wingdings" panose="05000000000000000000" pitchFamily="2" charset="2"/>
                        </a:rPr>
                        <a:t> </a:t>
                      </a:r>
                      <a:r>
                        <a:rPr lang="en-US" altLang="zh-TW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『</a:t>
                      </a:r>
                      <a:r>
                        <a:rPr lang="zh-TW" altLang="en-US" sz="10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　</a:t>
                      </a:r>
                      <a:r>
                        <a:rPr lang="zh-TW" altLang="en-US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sym typeface="Wingdings" panose="05000000000000000000" pitchFamily="2" charset="2"/>
                        </a:rPr>
                        <a:t>新增專案</a:t>
                      </a:r>
                      <a:r>
                        <a:rPr lang="zh-TW" altLang="en-US" sz="10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sym typeface="Wingdings" panose="05000000000000000000" pitchFamily="2" charset="2"/>
                        </a:rPr>
                        <a:t>　</a:t>
                      </a:r>
                      <a:r>
                        <a:rPr lang="en-US" altLang="zh-TW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』</a:t>
                      </a:r>
                      <a:r>
                        <a:rPr lang="zh-TW" altLang="en-US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sym typeface="Wingdings" panose="05000000000000000000" pitchFamily="2" charset="2"/>
                        </a:rPr>
                        <a:t>，輸入專案名稱 </a:t>
                      </a:r>
                      <a:r>
                        <a:rPr lang="en-US" altLang="zh-TW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『</a:t>
                      </a:r>
                      <a:r>
                        <a:rPr lang="zh-TW" altLang="en-US" sz="10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　</a:t>
                      </a:r>
                      <a:r>
                        <a:rPr lang="en-US" altLang="zh-TW" sz="18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sym typeface="Wingdings" panose="05000000000000000000" pitchFamily="2" charset="2"/>
                        </a:rPr>
                        <a:t>Guess</a:t>
                      </a:r>
                      <a:r>
                        <a:rPr lang="zh-TW" altLang="en-US" sz="10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sym typeface="Wingdings" panose="05000000000000000000" pitchFamily="2" charset="2"/>
                        </a:rPr>
                        <a:t>　</a:t>
                      </a:r>
                      <a:r>
                        <a:rPr lang="en-US" altLang="zh-TW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』</a:t>
                      </a:r>
                      <a:r>
                        <a:rPr lang="zh-TW" altLang="en-US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sym typeface="Wingdings" panose="05000000000000000000" pitchFamily="2" charset="2"/>
                        </a:rPr>
                        <a:t>。</a:t>
                      </a:r>
                      <a:r>
                        <a:rPr lang="en-US" altLang="zh-TW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sym typeface="Wingdings" panose="05000000000000000000" pitchFamily="2" charset="2"/>
                        </a:rPr>
                        <a:t> </a:t>
                      </a:r>
                      <a:endParaRPr lang="zh-TW" altLang="en-US" b="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Noto Sans CJK TC Regular" panose="020B0500000000000000" pitchFamily="34" charset="-12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5938384"/>
                  </a:ext>
                </a:extLst>
              </a:tr>
            </a:tbl>
          </a:graphicData>
        </a:graphic>
      </p:graphicFrame>
      <p:graphicFrame>
        <p:nvGraphicFramePr>
          <p:cNvPr id="18" name="表格 17">
            <a:extLst>
              <a:ext uri="{FF2B5EF4-FFF2-40B4-BE49-F238E27FC236}">
                <a16:creationId xmlns:a16="http://schemas.microsoft.com/office/drawing/2014/main" id="{696F5911-2EE0-4B18-9A01-0CB35C25C5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6334081"/>
              </p:ext>
            </p:extLst>
          </p:nvPr>
        </p:nvGraphicFramePr>
        <p:xfrm>
          <a:off x="800229" y="1919266"/>
          <a:ext cx="9931031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2988">
                  <a:extLst>
                    <a:ext uri="{9D8B030D-6E8A-4147-A177-3AD203B41FA5}">
                      <a16:colId xmlns:a16="http://schemas.microsoft.com/office/drawing/2014/main" val="1219570511"/>
                    </a:ext>
                  </a:extLst>
                </a:gridCol>
                <a:gridCol w="8708043">
                  <a:extLst>
                    <a:ext uri="{9D8B030D-6E8A-4147-A177-3AD203B41FA5}">
                      <a16:colId xmlns:a16="http://schemas.microsoft.com/office/drawing/2014/main" val="39776952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Step</a:t>
                      </a:r>
                      <a:r>
                        <a:rPr lang="zh-TW" altLang="en-US" b="0"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 </a:t>
                      </a:r>
                      <a:r>
                        <a:rPr lang="en-US" altLang="zh-TW" b="0"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2</a:t>
                      </a:r>
                      <a:endParaRPr lang="zh-TW" altLang="en-US" b="0">
                        <a:latin typeface="Consolas" panose="020B0609020204030204" pitchFamily="49" charset="0"/>
                        <a:ea typeface="Noto Sans CJK TC Regular" panose="020B0500000000000000" pitchFamily="34" charset="-12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180975" indent="0"/>
                      <a:r>
                        <a:rPr lang="zh-TW" altLang="en-US" sz="18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點選</a:t>
                      </a:r>
                      <a:r>
                        <a:rPr lang="en-US" altLang="zh-TW" sz="18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『</a:t>
                      </a:r>
                      <a:r>
                        <a:rPr lang="zh-TW" altLang="en-US" sz="10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　</a:t>
                      </a:r>
                      <a:r>
                        <a:rPr lang="zh-TW" altLang="en-US" sz="18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擴充套件</a:t>
                      </a:r>
                      <a:r>
                        <a:rPr lang="zh-TW" altLang="en-US" sz="10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　</a:t>
                      </a:r>
                      <a:r>
                        <a:rPr lang="en-US" altLang="zh-TW" sz="18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』</a:t>
                      </a:r>
                      <a:r>
                        <a:rPr lang="zh-TW" altLang="en-US" sz="18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 </a:t>
                      </a:r>
                      <a:r>
                        <a:rPr lang="en-US" altLang="zh-TW" sz="18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sym typeface="Wingdings" panose="05000000000000000000" pitchFamily="2" charset="2"/>
                        </a:rPr>
                        <a:t> </a:t>
                      </a:r>
                      <a:r>
                        <a:rPr lang="en-US" altLang="zh-TW" sz="18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『</a:t>
                      </a:r>
                      <a:r>
                        <a:rPr lang="zh-TW" altLang="en-US" sz="10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　</a:t>
                      </a:r>
                      <a:r>
                        <a:rPr lang="zh-TW" altLang="en-US" sz="18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匯入擴充套件</a:t>
                      </a:r>
                      <a:r>
                        <a:rPr lang="zh-TW" altLang="en-US" sz="10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sym typeface="Wingdings" panose="05000000000000000000" pitchFamily="2" charset="2"/>
                        </a:rPr>
                        <a:t>　</a:t>
                      </a:r>
                      <a:r>
                        <a:rPr lang="en-US" altLang="zh-TW" sz="18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』</a:t>
                      </a:r>
                      <a:r>
                        <a:rPr lang="zh-TW" altLang="en-US" sz="18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sym typeface="Wingdings" panose="05000000000000000000" pitchFamily="2" charset="2"/>
                        </a:rPr>
                        <a:t>，選擇 </a:t>
                      </a:r>
                      <a:r>
                        <a:rPr lang="en-US" altLang="zh-TW" sz="18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『</a:t>
                      </a:r>
                      <a:r>
                        <a:rPr lang="zh-TW" altLang="en-US" sz="10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　</a:t>
                      </a:r>
                      <a:r>
                        <a:rPr lang="en-US" altLang="zh-TW" sz="18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PersonalImageClassifier.aix</a:t>
                      </a:r>
                      <a:r>
                        <a:rPr lang="zh-TW" altLang="en-US" sz="10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sym typeface="Wingdings" panose="05000000000000000000" pitchFamily="2" charset="2"/>
                        </a:rPr>
                        <a:t>　</a:t>
                      </a:r>
                      <a:r>
                        <a:rPr lang="en-US" altLang="zh-TW" sz="18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』</a:t>
                      </a:r>
                      <a:r>
                        <a:rPr lang="zh-TW" altLang="en-US" sz="18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sym typeface="Wingdings" panose="05000000000000000000" pitchFamily="2" charset="2"/>
                        </a:rPr>
                        <a:t>。</a:t>
                      </a:r>
                      <a:r>
                        <a:rPr lang="en-US" altLang="zh-TW" sz="18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sym typeface="Wingdings" panose="05000000000000000000" pitchFamily="2" charset="2"/>
                        </a:rPr>
                        <a:t> </a:t>
                      </a:r>
                      <a:endParaRPr lang="zh-TW" altLang="en-US" sz="1800" b="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Noto Sans CJK TC Regular" panose="020B0500000000000000" pitchFamily="34" charset="-12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59383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zh-TW" altLang="en-US">
                        <a:latin typeface="Consolas" panose="020B0609020204030204" pitchFamily="49" charset="0"/>
                        <a:ea typeface="Noto Sans CJK TC Regular" panose="020B0500000000000000" pitchFamily="34" charset="-120"/>
                      </a:endParaRPr>
                    </a:p>
                  </a:txBody>
                  <a:tcP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0750828"/>
                  </a:ext>
                </a:extLst>
              </a:tr>
            </a:tbl>
          </a:graphicData>
        </a:graphic>
      </p:graphicFrame>
      <p:pic>
        <p:nvPicPr>
          <p:cNvPr id="19" name="圖片 18">
            <a:extLst>
              <a:ext uri="{FF2B5EF4-FFF2-40B4-BE49-F238E27FC236}">
                <a16:creationId xmlns:a16="http://schemas.microsoft.com/office/drawing/2014/main" id="{69EE45AE-B5A1-459A-B12A-F36A958E77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2645" y="2665468"/>
            <a:ext cx="7965216" cy="3970417"/>
          </a:xfrm>
          <a:prstGeom prst="rect">
            <a:avLst/>
          </a:prstGeom>
        </p:spPr>
      </p:pic>
      <p:sp>
        <p:nvSpPr>
          <p:cNvPr id="20" name="橢圓 19" descr="1">
            <a:extLst>
              <a:ext uri="{FF2B5EF4-FFF2-40B4-BE49-F238E27FC236}">
                <a16:creationId xmlns:a16="http://schemas.microsoft.com/office/drawing/2014/main" id="{DAF38A59-0924-4BC6-BEE4-15C36C35C793}"/>
              </a:ext>
            </a:extLst>
          </p:cNvPr>
          <p:cNvSpPr/>
          <p:nvPr/>
        </p:nvSpPr>
        <p:spPr>
          <a:xfrm>
            <a:off x="2063363" y="5070354"/>
            <a:ext cx="293215" cy="29321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>
                <a:latin typeface="Consolas" panose="020B0609020204030204" pitchFamily="49" charset="0"/>
              </a:rPr>
              <a:t>1</a:t>
            </a:r>
            <a:endParaRPr lang="zh-TW" altLang="en-US">
              <a:latin typeface="Consolas" panose="020B0609020204030204" pitchFamily="49" charset="0"/>
            </a:endParaRPr>
          </a:p>
        </p:txBody>
      </p:sp>
      <p:sp>
        <p:nvSpPr>
          <p:cNvPr id="22" name="橢圓 21" descr="1">
            <a:extLst>
              <a:ext uri="{FF2B5EF4-FFF2-40B4-BE49-F238E27FC236}">
                <a16:creationId xmlns:a16="http://schemas.microsoft.com/office/drawing/2014/main" id="{D44227ED-82A4-4FAD-B03F-AFE7015E6C66}"/>
              </a:ext>
            </a:extLst>
          </p:cNvPr>
          <p:cNvSpPr/>
          <p:nvPr/>
        </p:nvSpPr>
        <p:spPr>
          <a:xfrm>
            <a:off x="5057462" y="4452347"/>
            <a:ext cx="293215" cy="29321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>
                <a:latin typeface="Consolas" panose="020B0609020204030204" pitchFamily="49" charset="0"/>
              </a:rPr>
              <a:t>2</a:t>
            </a:r>
            <a:endParaRPr lang="zh-TW" altLang="en-US">
              <a:latin typeface="Consolas" panose="020B0609020204030204" pitchFamily="49" charset="0"/>
            </a:endParaRPr>
          </a:p>
        </p:txBody>
      </p:sp>
      <p:sp>
        <p:nvSpPr>
          <p:cNvPr id="23" name="橢圓 22" descr="1">
            <a:extLst>
              <a:ext uri="{FF2B5EF4-FFF2-40B4-BE49-F238E27FC236}">
                <a16:creationId xmlns:a16="http://schemas.microsoft.com/office/drawing/2014/main" id="{31DA429E-4EC0-4027-9241-38E57EA55953}"/>
              </a:ext>
            </a:extLst>
          </p:cNvPr>
          <p:cNvSpPr/>
          <p:nvPr/>
        </p:nvSpPr>
        <p:spPr>
          <a:xfrm>
            <a:off x="6588558" y="4915121"/>
            <a:ext cx="293215" cy="29321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>
                <a:latin typeface="Consolas" panose="020B0609020204030204" pitchFamily="49" charset="0"/>
              </a:rPr>
              <a:t>3</a:t>
            </a:r>
            <a:endParaRPr lang="zh-TW" altLang="en-US">
              <a:latin typeface="Consolas" panose="020B0609020204030204" pitchFamily="49" charset="0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ED545FCF-2FC5-4148-BE94-0F893FC55922}"/>
              </a:ext>
            </a:extLst>
          </p:cNvPr>
          <p:cNvSpPr/>
          <p:nvPr/>
        </p:nvSpPr>
        <p:spPr>
          <a:xfrm flipV="1">
            <a:off x="2456627" y="5044476"/>
            <a:ext cx="1028446" cy="31909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511BD855-EB58-4E66-93B9-ABFC648A223C}"/>
              </a:ext>
            </a:extLst>
          </p:cNvPr>
          <p:cNvSpPr txBox="1"/>
          <p:nvPr/>
        </p:nvSpPr>
        <p:spPr>
          <a:xfrm>
            <a:off x="6873147" y="4913497"/>
            <a:ext cx="15410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>
                <a:solidFill>
                  <a:srgbClr val="FF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上傳要一點時間</a:t>
            </a:r>
          </a:p>
        </p:txBody>
      </p:sp>
    </p:spTree>
    <p:extLst>
      <p:ext uri="{BB962C8B-B14F-4D97-AF65-F5344CB8AC3E}">
        <p14:creationId xmlns:p14="http://schemas.microsoft.com/office/powerpoint/2010/main" val="38148773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圖片 17">
            <a:extLst>
              <a:ext uri="{FF2B5EF4-FFF2-40B4-BE49-F238E27FC236}">
                <a16:creationId xmlns:a16="http://schemas.microsoft.com/office/drawing/2014/main" id="{697C9585-7705-4F34-8402-252314B868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8941" y="2352800"/>
            <a:ext cx="9124594" cy="4548330"/>
          </a:xfrm>
          <a:prstGeom prst="rect">
            <a:avLst/>
          </a:prstGeom>
        </p:spPr>
      </p:pic>
      <p:graphicFrame>
        <p:nvGraphicFramePr>
          <p:cNvPr id="10" name="表格 10">
            <a:extLst>
              <a:ext uri="{FF2B5EF4-FFF2-40B4-BE49-F238E27FC236}">
                <a16:creationId xmlns:a16="http://schemas.microsoft.com/office/drawing/2014/main" id="{16234593-A3D7-4FCD-B6E2-B3BBCB65F7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474840"/>
              </p:ext>
            </p:extLst>
          </p:nvPr>
        </p:nvGraphicFramePr>
        <p:xfrm>
          <a:off x="450010" y="86269"/>
          <a:ext cx="11291979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54082">
                  <a:extLst>
                    <a:ext uri="{9D8B030D-6E8A-4147-A177-3AD203B41FA5}">
                      <a16:colId xmlns:a16="http://schemas.microsoft.com/office/drawing/2014/main" val="3270446949"/>
                    </a:ext>
                  </a:extLst>
                </a:gridCol>
                <a:gridCol w="2527540">
                  <a:extLst>
                    <a:ext uri="{9D8B030D-6E8A-4147-A177-3AD203B41FA5}">
                      <a16:colId xmlns:a16="http://schemas.microsoft.com/office/drawing/2014/main" val="1052016433"/>
                    </a:ext>
                  </a:extLst>
                </a:gridCol>
                <a:gridCol w="5210357">
                  <a:extLst>
                    <a:ext uri="{9D8B030D-6E8A-4147-A177-3AD203B41FA5}">
                      <a16:colId xmlns:a16="http://schemas.microsoft.com/office/drawing/2014/main" val="2275576806"/>
                    </a:ext>
                  </a:extLst>
                </a:gridCol>
              </a:tblGrid>
              <a:tr h="190471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組件面板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組件列表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組件屬性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5773570"/>
                  </a:ext>
                </a:extLst>
              </a:tr>
              <a:tr h="190471">
                <a:tc>
                  <a:txBody>
                    <a:bodyPr/>
                    <a:lstStyle/>
                    <a:p>
                      <a:endParaRPr lang="zh-TW" altLang="en-US" sz="1200">
                        <a:latin typeface="Consolas" panose="020B0609020204030204" pitchFamily="49" charset="0"/>
                        <a:ea typeface="Noto Sans CJK TC Regular" panose="020B0500000000000000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200"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Screen1</a:t>
                      </a:r>
                      <a:endParaRPr lang="zh-TW" altLang="en-US" sz="1200">
                        <a:latin typeface="Consolas" panose="020B0609020204030204" pitchFamily="49" charset="0"/>
                        <a:ea typeface="Noto Sans CJK TC Regular" panose="020B0500000000000000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200"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標題 </a:t>
                      </a:r>
                      <a:r>
                        <a:rPr lang="en-US" altLang="zh-TW" sz="12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sym typeface="Wingdings" panose="05000000000000000000" pitchFamily="2" charset="2"/>
                        </a:rPr>
                        <a:t></a:t>
                      </a:r>
                      <a:r>
                        <a:rPr lang="zh-TW" altLang="en-US" sz="12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zh-TW" altLang="en-US" sz="1200"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重新命名為</a:t>
                      </a:r>
                      <a:r>
                        <a:rPr lang="zh-TW" altLang="en-US" sz="1200">
                          <a:solidFill>
                            <a:srgbClr val="FF0000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猜拳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9432903"/>
                  </a:ext>
                </a:extLst>
              </a:tr>
              <a:tr h="190471">
                <a:tc>
                  <a:txBody>
                    <a:bodyPr/>
                    <a:lstStyle/>
                    <a:p>
                      <a:r>
                        <a:rPr lang="zh-TW" altLang="en-US" sz="1200"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使用者介面</a:t>
                      </a:r>
                      <a:r>
                        <a:rPr lang="en-US" altLang="zh-TW" sz="1200"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/</a:t>
                      </a:r>
                      <a:r>
                        <a:rPr lang="zh-TW" altLang="en-US" sz="1200"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按鈕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200"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重新命名 </a:t>
                      </a:r>
                      <a:r>
                        <a:rPr lang="en-US" altLang="zh-TW" sz="12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sym typeface="Wingdings" panose="05000000000000000000" pitchFamily="2" charset="2"/>
                        </a:rPr>
                        <a:t></a:t>
                      </a:r>
                      <a:r>
                        <a:rPr lang="zh-TW" altLang="en-US" sz="12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zh-TW" altLang="en-US" sz="1200"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重新命名為</a:t>
                      </a:r>
                      <a:r>
                        <a:rPr lang="zh-TW" altLang="en-US" sz="1200">
                          <a:solidFill>
                            <a:srgbClr val="FF0000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鏡頭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200"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文字 </a:t>
                      </a:r>
                      <a:r>
                        <a:rPr lang="en-US" altLang="zh-TW" sz="12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sym typeface="Wingdings" panose="05000000000000000000" pitchFamily="2" charset="2"/>
                        </a:rPr>
                        <a:t></a:t>
                      </a:r>
                      <a:r>
                        <a:rPr lang="zh-TW" altLang="en-US" sz="1200"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 重新命名為</a:t>
                      </a:r>
                      <a:r>
                        <a:rPr lang="zh-TW" altLang="en-US" sz="1200">
                          <a:solidFill>
                            <a:srgbClr val="FF0000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切換鏡頭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6121121"/>
                  </a:ext>
                </a:extLst>
              </a:tr>
              <a:tr h="44443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使用者介面</a:t>
                      </a:r>
                      <a:r>
                        <a:rPr lang="en-US" altLang="zh-TW" sz="1200"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/</a:t>
                      </a:r>
                      <a:r>
                        <a:rPr lang="zh-TW" altLang="en-US" sz="1200"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標籤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重新命名 </a:t>
                      </a:r>
                      <a:r>
                        <a:rPr lang="en-US" altLang="zh-TW" sz="12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sym typeface="Wingdings" panose="05000000000000000000" pitchFamily="2" charset="2"/>
                        </a:rPr>
                        <a:t></a:t>
                      </a:r>
                      <a:r>
                        <a:rPr lang="zh-TW" altLang="en-US" sz="12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zh-TW" altLang="en-US" sz="1200"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重新命名為</a:t>
                      </a:r>
                      <a:r>
                        <a:rPr lang="zh-TW" altLang="en-US" sz="1200">
                          <a:solidFill>
                            <a:srgbClr val="FF0000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訊息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200"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文字 </a:t>
                      </a:r>
                      <a:r>
                        <a:rPr lang="en-US" altLang="zh-TW" sz="12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sym typeface="Wingdings" panose="05000000000000000000" pitchFamily="2" charset="2"/>
                        </a:rPr>
                        <a:t></a:t>
                      </a:r>
                      <a:r>
                        <a:rPr lang="zh-TW" altLang="en-US" sz="12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zh-TW" altLang="en-US" sz="1200">
                          <a:solidFill>
                            <a:srgbClr val="FF0000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空白</a:t>
                      </a:r>
                      <a:endParaRPr lang="en-US" altLang="zh-TW" sz="1200">
                        <a:solidFill>
                          <a:srgbClr val="FF0000"/>
                        </a:solidFill>
                        <a:latin typeface="Consolas" panose="020B0609020204030204" pitchFamily="49" charset="0"/>
                        <a:ea typeface="Noto Sans CJK TC Regular" panose="020B0500000000000000" pitchFamily="34" charset="-120"/>
                      </a:endParaRPr>
                    </a:p>
                    <a:p>
                      <a:r>
                        <a:rPr lang="zh-TW" altLang="en-US" sz="1200"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寬度 </a:t>
                      </a:r>
                      <a:r>
                        <a:rPr lang="en-US" altLang="zh-TW" sz="12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sym typeface="Wingdings" panose="05000000000000000000" pitchFamily="2" charset="2"/>
                        </a:rPr>
                        <a:t></a:t>
                      </a:r>
                      <a:r>
                        <a:rPr lang="zh-TW" altLang="en-US" sz="12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sym typeface="Wingdings" panose="05000000000000000000" pitchFamily="2" charset="2"/>
                        </a:rPr>
                        <a:t> 選擇</a:t>
                      </a:r>
                      <a:r>
                        <a:rPr lang="zh-TW" altLang="en-US" sz="1200">
                          <a:solidFill>
                            <a:srgbClr val="FF0000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填滿</a:t>
                      </a:r>
                      <a:endParaRPr lang="en-US" altLang="zh-TW" sz="1200">
                        <a:solidFill>
                          <a:srgbClr val="FF0000"/>
                        </a:solidFill>
                        <a:latin typeface="Consolas" panose="020B0609020204030204" pitchFamily="49" charset="0"/>
                        <a:ea typeface="Noto Sans CJK TC Regular" panose="020B0500000000000000" pitchFamily="34" charset="-120"/>
                      </a:endParaRPr>
                    </a:p>
                    <a:p>
                      <a:r>
                        <a:rPr lang="zh-TW" altLang="en-US" sz="1200"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文字對齊 </a:t>
                      </a:r>
                      <a:r>
                        <a:rPr lang="en-US" altLang="zh-TW" sz="12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sym typeface="Wingdings" panose="05000000000000000000" pitchFamily="2" charset="2"/>
                        </a:rPr>
                        <a:t></a:t>
                      </a:r>
                      <a:r>
                        <a:rPr lang="zh-TW" altLang="en-US" sz="12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sym typeface="Wingdings" panose="05000000000000000000" pitchFamily="2" charset="2"/>
                        </a:rPr>
                        <a:t> 選擇</a:t>
                      </a:r>
                      <a:r>
                        <a:rPr lang="zh-TW" altLang="en-US" sz="1200">
                          <a:solidFill>
                            <a:srgbClr val="FF0000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居中</a:t>
                      </a:r>
                      <a:r>
                        <a:rPr lang="zh-TW" altLang="en-US" sz="1200">
                          <a:solidFill>
                            <a:srgbClr val="FF0000"/>
                          </a:solidFill>
                          <a:latin typeface="Noto Sans CJK TC Regular" panose="020B0500000000000000" pitchFamily="34" charset="-120"/>
                          <a:ea typeface="Noto Sans CJK TC Regular" panose="020B0500000000000000" pitchFamily="34" charset="-120"/>
                        </a:rPr>
                        <a:t>：</a:t>
                      </a:r>
                      <a:r>
                        <a:rPr lang="en-US" altLang="zh-TW" sz="1200">
                          <a:solidFill>
                            <a:srgbClr val="FF0000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1</a:t>
                      </a:r>
                      <a:endParaRPr lang="zh-TW" altLang="en-US" sz="1200">
                        <a:solidFill>
                          <a:srgbClr val="FF0000"/>
                        </a:solidFill>
                        <a:latin typeface="Consolas" panose="020B0609020204030204" pitchFamily="49" charset="0"/>
                        <a:ea typeface="Noto Sans CJK TC Regular" panose="020B0500000000000000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9849121"/>
                  </a:ext>
                </a:extLst>
              </a:tr>
              <a:tr h="19047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使用者介面</a:t>
                      </a:r>
                      <a:r>
                        <a:rPr lang="en-US" altLang="zh-TW" sz="1200"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/</a:t>
                      </a:r>
                      <a:r>
                        <a:rPr lang="zh-TW" altLang="en-US" sz="1200"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網路瀏覽器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200"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網路瀏覽器</a:t>
                      </a:r>
                      <a:r>
                        <a:rPr lang="en-US" altLang="zh-TW" sz="1200"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1</a:t>
                      </a:r>
                      <a:endParaRPr lang="zh-TW" altLang="en-US" sz="1200">
                        <a:latin typeface="Consolas" panose="020B0609020204030204" pitchFamily="49" charset="0"/>
                        <a:ea typeface="Noto Sans CJK TC Regular" panose="020B0500000000000000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1200">
                        <a:latin typeface="Consolas" panose="020B0609020204030204" pitchFamily="49" charset="0"/>
                        <a:ea typeface="Noto Sans CJK TC Regular" panose="020B0500000000000000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8656"/>
                  </a:ext>
                </a:extLst>
              </a:tr>
              <a:tr h="190471">
                <a:tc>
                  <a:txBody>
                    <a:bodyPr/>
                    <a:lstStyle/>
                    <a:p>
                      <a:r>
                        <a:rPr lang="en-US" altLang="zh-TW" sz="1200"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Extension/PersonalImageClassifier</a:t>
                      </a:r>
                      <a:endParaRPr lang="zh-TW" altLang="en-US" sz="1200">
                        <a:latin typeface="Consolas" panose="020B0609020204030204" pitchFamily="49" charset="0"/>
                        <a:ea typeface="Noto Sans CJK TC Regular" panose="020B0500000000000000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200"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PersonalImageClassifier</a:t>
                      </a:r>
                      <a:endParaRPr lang="zh-TW" altLang="en-US" sz="1200">
                        <a:latin typeface="Consolas" panose="020B0609020204030204" pitchFamily="49" charset="0"/>
                        <a:ea typeface="Noto Sans CJK TC Regular" panose="020B0500000000000000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200"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Model </a:t>
                      </a:r>
                      <a:r>
                        <a:rPr lang="zh-TW" altLang="en-US" sz="1200"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上傳 </a:t>
                      </a:r>
                      <a:r>
                        <a:rPr lang="en-US" altLang="zh-TW" sz="1200"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model.mdl</a:t>
                      </a:r>
                      <a:r>
                        <a:rPr lang="zh-TW" altLang="en-US" sz="1200"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，</a:t>
                      </a:r>
                      <a:r>
                        <a:rPr lang="en-US" altLang="zh-TW" sz="1200"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WebViewer </a:t>
                      </a:r>
                      <a:r>
                        <a:rPr lang="en-US" altLang="zh-TW" sz="12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sym typeface="Wingdings" panose="05000000000000000000" pitchFamily="2" charset="2"/>
                        </a:rPr>
                        <a:t></a:t>
                      </a:r>
                      <a:r>
                        <a:rPr lang="zh-TW" altLang="en-US" sz="12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sym typeface="Wingdings" panose="05000000000000000000" pitchFamily="2" charset="2"/>
                        </a:rPr>
                        <a:t> 選擇</a:t>
                      </a:r>
                      <a:r>
                        <a:rPr lang="zh-TW" altLang="en-US" sz="1200">
                          <a:solidFill>
                            <a:srgbClr val="FF0000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網路瀏覽器</a:t>
                      </a:r>
                      <a:r>
                        <a:rPr lang="en-US" altLang="zh-TW" sz="1200">
                          <a:solidFill>
                            <a:srgbClr val="FF0000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1</a:t>
                      </a:r>
                      <a:endParaRPr lang="zh-TW" altLang="en-US" sz="1200">
                        <a:solidFill>
                          <a:srgbClr val="FF0000"/>
                        </a:solidFill>
                        <a:latin typeface="Consolas" panose="020B0609020204030204" pitchFamily="49" charset="0"/>
                        <a:ea typeface="Noto Sans CJK TC Regular" panose="020B0500000000000000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7559853"/>
                  </a:ext>
                </a:extLst>
              </a:tr>
              <a:tr h="190471">
                <a:tc>
                  <a:txBody>
                    <a:bodyPr/>
                    <a:lstStyle/>
                    <a:p>
                      <a:r>
                        <a:rPr lang="zh-TW" altLang="en-US" sz="1200"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感測器</a:t>
                      </a:r>
                      <a:r>
                        <a:rPr lang="en-US" altLang="zh-TW" sz="1200"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/</a:t>
                      </a:r>
                      <a:r>
                        <a:rPr lang="zh-TW" altLang="en-US" sz="1200"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計時器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200"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計時器</a:t>
                      </a:r>
                      <a:r>
                        <a:rPr lang="en-US" altLang="zh-TW" sz="1200"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1</a:t>
                      </a:r>
                      <a:endParaRPr lang="zh-TW" altLang="en-US" sz="1200">
                        <a:latin typeface="Consolas" panose="020B0609020204030204" pitchFamily="49" charset="0"/>
                        <a:ea typeface="Noto Sans CJK TC Regular" panose="020B0500000000000000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200"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啟用計時 </a:t>
                      </a:r>
                      <a:r>
                        <a:rPr lang="en-US" altLang="zh-TW" sz="12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sym typeface="Wingdings" panose="05000000000000000000" pitchFamily="2" charset="2"/>
                        </a:rPr>
                        <a:t></a:t>
                      </a:r>
                      <a:r>
                        <a:rPr lang="zh-TW" altLang="en-US" sz="12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zh-TW" altLang="en-US" sz="1200">
                          <a:solidFill>
                            <a:srgbClr val="FF0000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取消打勾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5996680"/>
                  </a:ext>
                </a:extLst>
              </a:tr>
            </a:tbl>
          </a:graphicData>
        </a:graphic>
      </p:graphicFrame>
      <p:pic>
        <p:nvPicPr>
          <p:cNvPr id="13" name="圖片 12">
            <a:extLst>
              <a:ext uri="{FF2B5EF4-FFF2-40B4-BE49-F238E27FC236}">
                <a16:creationId xmlns:a16="http://schemas.microsoft.com/office/drawing/2014/main" id="{3F561A90-9094-4B6C-8CE8-96105909FC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2026" y="2503036"/>
            <a:ext cx="2487312" cy="2162477"/>
          </a:xfrm>
          <a:prstGeom prst="rect">
            <a:avLst/>
          </a:prstGeom>
        </p:spPr>
      </p:pic>
      <p:cxnSp>
        <p:nvCxnSpPr>
          <p:cNvPr id="24" name="直線單箭頭接點 23">
            <a:extLst>
              <a:ext uri="{FF2B5EF4-FFF2-40B4-BE49-F238E27FC236}">
                <a16:creationId xmlns:a16="http://schemas.microsoft.com/office/drawing/2014/main" id="{02930C06-7D2D-425A-89D7-9A4F1F03AFC1}"/>
              </a:ext>
            </a:extLst>
          </p:cNvPr>
          <p:cNvCxnSpPr>
            <a:cxnSpLocks/>
          </p:cNvCxnSpPr>
          <p:nvPr/>
        </p:nvCxnSpPr>
        <p:spPr>
          <a:xfrm flipH="1">
            <a:off x="4942936" y="3148641"/>
            <a:ext cx="3165895" cy="435633"/>
          </a:xfrm>
          <a:prstGeom prst="straightConnector1">
            <a:avLst/>
          </a:prstGeom>
          <a:ln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單箭頭接點 28">
            <a:extLst>
              <a:ext uri="{FF2B5EF4-FFF2-40B4-BE49-F238E27FC236}">
                <a16:creationId xmlns:a16="http://schemas.microsoft.com/office/drawing/2014/main" id="{E498B45F-CE6D-45B6-9BC3-7A7279A63D53}"/>
              </a:ext>
            </a:extLst>
          </p:cNvPr>
          <p:cNvCxnSpPr>
            <a:cxnSpLocks/>
          </p:cNvCxnSpPr>
          <p:nvPr/>
        </p:nvCxnSpPr>
        <p:spPr>
          <a:xfrm flipH="1">
            <a:off x="6172024" y="3429000"/>
            <a:ext cx="1903655" cy="299472"/>
          </a:xfrm>
          <a:prstGeom prst="straightConnector1">
            <a:avLst/>
          </a:prstGeom>
          <a:ln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單箭頭接點 33">
            <a:extLst>
              <a:ext uri="{FF2B5EF4-FFF2-40B4-BE49-F238E27FC236}">
                <a16:creationId xmlns:a16="http://schemas.microsoft.com/office/drawing/2014/main" id="{A187C420-3BDA-41E3-BBDE-4251587AB76C}"/>
              </a:ext>
            </a:extLst>
          </p:cNvPr>
          <p:cNvCxnSpPr>
            <a:cxnSpLocks/>
          </p:cNvCxnSpPr>
          <p:nvPr/>
        </p:nvCxnSpPr>
        <p:spPr>
          <a:xfrm flipH="1">
            <a:off x="6172023" y="3724457"/>
            <a:ext cx="1936811" cy="323070"/>
          </a:xfrm>
          <a:prstGeom prst="straightConnector1">
            <a:avLst/>
          </a:prstGeom>
          <a:ln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單箭頭接點 46">
            <a:extLst>
              <a:ext uri="{FF2B5EF4-FFF2-40B4-BE49-F238E27FC236}">
                <a16:creationId xmlns:a16="http://schemas.microsoft.com/office/drawing/2014/main" id="{05A8349E-73CA-4868-AF7F-00AE30BEF85F}"/>
              </a:ext>
            </a:extLst>
          </p:cNvPr>
          <p:cNvCxnSpPr>
            <a:cxnSpLocks/>
          </p:cNvCxnSpPr>
          <p:nvPr/>
        </p:nvCxnSpPr>
        <p:spPr>
          <a:xfrm flipH="1">
            <a:off x="5374257" y="4022061"/>
            <a:ext cx="2734575" cy="2291997"/>
          </a:xfrm>
          <a:prstGeom prst="straightConnector1">
            <a:avLst/>
          </a:prstGeom>
          <a:ln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單箭頭接點 48">
            <a:extLst>
              <a:ext uri="{FF2B5EF4-FFF2-40B4-BE49-F238E27FC236}">
                <a16:creationId xmlns:a16="http://schemas.microsoft.com/office/drawing/2014/main" id="{25902702-D6B9-47C9-84C9-1606D4D611AA}"/>
              </a:ext>
            </a:extLst>
          </p:cNvPr>
          <p:cNvCxnSpPr>
            <a:cxnSpLocks/>
          </p:cNvCxnSpPr>
          <p:nvPr/>
        </p:nvCxnSpPr>
        <p:spPr>
          <a:xfrm flipH="1">
            <a:off x="5909094" y="4287407"/>
            <a:ext cx="2199737" cy="2026651"/>
          </a:xfrm>
          <a:prstGeom prst="straightConnector1">
            <a:avLst/>
          </a:prstGeom>
          <a:ln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>
            <a:extLst>
              <a:ext uri="{FF2B5EF4-FFF2-40B4-BE49-F238E27FC236}">
                <a16:creationId xmlns:a16="http://schemas.microsoft.com/office/drawing/2014/main" id="{6922627C-A3A2-48BE-A7F2-DF788405B6D1}"/>
              </a:ext>
            </a:extLst>
          </p:cNvPr>
          <p:cNvSpPr/>
          <p:nvPr/>
        </p:nvSpPr>
        <p:spPr>
          <a:xfrm>
            <a:off x="194487" y="3575646"/>
            <a:ext cx="1158096" cy="319178"/>
          </a:xfrm>
          <a:prstGeom prst="rect">
            <a:avLst/>
          </a:prstGeom>
          <a:solidFill>
            <a:srgbClr val="33CC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>
                <a:latin typeface="Consolas" panose="020B0609020204030204" pitchFamily="49" charset="0"/>
                <a:ea typeface="Noto Sans CJK TC Regular" panose="020B0500000000000000" pitchFamily="34" charset="-120"/>
              </a:rPr>
              <a:t>1.</a:t>
            </a:r>
            <a:r>
              <a:rPr lang="zh-TW" altLang="en-US" sz="1400">
                <a:latin typeface="Consolas" panose="020B0609020204030204" pitchFamily="49" charset="0"/>
                <a:ea typeface="Noto Sans CJK TC Regular" panose="020B0500000000000000" pitchFamily="34" charset="-120"/>
              </a:rPr>
              <a:t>畫面編排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0EC65E00-A9EC-4206-BEDD-42D227EF3998}"/>
              </a:ext>
            </a:extLst>
          </p:cNvPr>
          <p:cNvSpPr/>
          <p:nvPr/>
        </p:nvSpPr>
        <p:spPr>
          <a:xfrm>
            <a:off x="193948" y="4449066"/>
            <a:ext cx="1158096" cy="31917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>
                <a:solidFill>
                  <a:schemeClr val="tx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2.</a:t>
            </a:r>
            <a:r>
              <a:rPr lang="zh-TW" altLang="en-US" sz="1400">
                <a:solidFill>
                  <a:schemeClr val="tx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程式設計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60A6D0A-A7E6-44FE-87F7-E9C249FE4FA8}"/>
              </a:ext>
            </a:extLst>
          </p:cNvPr>
          <p:cNvSpPr/>
          <p:nvPr/>
        </p:nvSpPr>
        <p:spPr>
          <a:xfrm>
            <a:off x="193948" y="5322485"/>
            <a:ext cx="1158096" cy="31917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>
                <a:solidFill>
                  <a:schemeClr val="tx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3.</a:t>
            </a:r>
            <a:r>
              <a:rPr lang="zh-TW" altLang="en-US" sz="1400">
                <a:solidFill>
                  <a:schemeClr val="tx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驗證執行</a:t>
            </a:r>
          </a:p>
        </p:txBody>
      </p:sp>
      <p:cxnSp>
        <p:nvCxnSpPr>
          <p:cNvPr id="15" name="直線單箭頭接點 14">
            <a:extLst>
              <a:ext uri="{FF2B5EF4-FFF2-40B4-BE49-F238E27FC236}">
                <a16:creationId xmlns:a16="http://schemas.microsoft.com/office/drawing/2014/main" id="{28C50EF2-97EA-4BA7-880D-DB28F02AD527}"/>
              </a:ext>
            </a:extLst>
          </p:cNvPr>
          <p:cNvCxnSpPr>
            <a:cxnSpLocks/>
            <a:stCxn id="11" idx="2"/>
            <a:endCxn id="12" idx="0"/>
          </p:cNvCxnSpPr>
          <p:nvPr/>
        </p:nvCxnSpPr>
        <p:spPr>
          <a:xfrm flipH="1">
            <a:off x="772996" y="3894824"/>
            <a:ext cx="539" cy="55424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單箭頭接點 15">
            <a:extLst>
              <a:ext uri="{FF2B5EF4-FFF2-40B4-BE49-F238E27FC236}">
                <a16:creationId xmlns:a16="http://schemas.microsoft.com/office/drawing/2014/main" id="{E0FD2BEE-405F-4C1D-A2AA-FCA63C0D5D0D}"/>
              </a:ext>
            </a:extLst>
          </p:cNvPr>
          <p:cNvCxnSpPr>
            <a:cxnSpLocks/>
            <a:stCxn id="12" idx="2"/>
            <a:endCxn id="14" idx="0"/>
          </p:cNvCxnSpPr>
          <p:nvPr/>
        </p:nvCxnSpPr>
        <p:spPr>
          <a:xfrm>
            <a:off x="772996" y="4768244"/>
            <a:ext cx="0" cy="55424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99748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5B385E2-DD80-4993-9722-3C2A38789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程式設計</a:t>
            </a:r>
            <a:r>
              <a:rPr kumimoji="0" lang="zh-TW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 </a:t>
            </a:r>
            <a:r>
              <a:rPr kumimoji="0" lang="en-US" altLang="zh-TW" sz="2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(1/4)</a:t>
            </a:r>
            <a:r>
              <a:rPr kumimoji="0" lang="zh-TW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 </a:t>
            </a:r>
            <a:endParaRPr lang="zh-TW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1C7963E-F417-4AC1-9DB5-2EDBAD95A973}"/>
              </a:ext>
            </a:extLst>
          </p:cNvPr>
          <p:cNvSpPr/>
          <p:nvPr/>
        </p:nvSpPr>
        <p:spPr>
          <a:xfrm>
            <a:off x="7016417" y="419033"/>
            <a:ext cx="1158096" cy="31917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>
                <a:solidFill>
                  <a:schemeClr val="tx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1.</a:t>
            </a:r>
            <a:r>
              <a:rPr lang="zh-TW" altLang="en-US" sz="1400">
                <a:solidFill>
                  <a:schemeClr val="tx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畫面編排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4E04214A-61CD-4EAE-99AA-C9A816A0618B}"/>
              </a:ext>
            </a:extLst>
          </p:cNvPr>
          <p:cNvSpPr/>
          <p:nvPr/>
        </p:nvSpPr>
        <p:spPr>
          <a:xfrm>
            <a:off x="8606060" y="419033"/>
            <a:ext cx="1158096" cy="319178"/>
          </a:xfrm>
          <a:prstGeom prst="rect">
            <a:avLst/>
          </a:prstGeom>
          <a:solidFill>
            <a:srgbClr val="33CC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>
                <a:latin typeface="Consolas" panose="020B0609020204030204" pitchFamily="49" charset="0"/>
                <a:ea typeface="Noto Sans CJK TC Regular" panose="020B0500000000000000" pitchFamily="34" charset="-120"/>
              </a:rPr>
              <a:t>2.</a:t>
            </a:r>
            <a:r>
              <a:rPr lang="zh-TW" altLang="en-US" sz="1400">
                <a:latin typeface="Consolas" panose="020B0609020204030204" pitchFamily="49" charset="0"/>
                <a:ea typeface="Noto Sans CJK TC Regular" panose="020B0500000000000000" pitchFamily="34" charset="-120"/>
              </a:rPr>
              <a:t>程式設計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CFC6C571-C167-40E9-9C42-FB5786A58C64}"/>
              </a:ext>
            </a:extLst>
          </p:cNvPr>
          <p:cNvSpPr/>
          <p:nvPr/>
        </p:nvSpPr>
        <p:spPr>
          <a:xfrm>
            <a:off x="10195703" y="419033"/>
            <a:ext cx="1158096" cy="31917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>
                <a:solidFill>
                  <a:schemeClr val="tx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3.</a:t>
            </a:r>
            <a:r>
              <a:rPr lang="zh-TW" altLang="en-US" sz="1400">
                <a:solidFill>
                  <a:schemeClr val="tx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驗證執行</a:t>
            </a:r>
          </a:p>
        </p:txBody>
      </p:sp>
      <p:cxnSp>
        <p:nvCxnSpPr>
          <p:cNvPr id="7" name="直線單箭頭接點 6">
            <a:extLst>
              <a:ext uri="{FF2B5EF4-FFF2-40B4-BE49-F238E27FC236}">
                <a16:creationId xmlns:a16="http://schemas.microsoft.com/office/drawing/2014/main" id="{EDE95D58-CF94-4839-84AD-D14B22C54AAC}"/>
              </a:ext>
            </a:extLst>
          </p:cNvPr>
          <p:cNvCxnSpPr>
            <a:cxnSpLocks/>
            <a:stCxn id="4" idx="3"/>
            <a:endCxn id="5" idx="1"/>
          </p:cNvCxnSpPr>
          <p:nvPr/>
        </p:nvCxnSpPr>
        <p:spPr>
          <a:xfrm>
            <a:off x="8174513" y="578622"/>
            <a:ext cx="431547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單箭頭接點 7">
            <a:extLst>
              <a:ext uri="{FF2B5EF4-FFF2-40B4-BE49-F238E27FC236}">
                <a16:creationId xmlns:a16="http://schemas.microsoft.com/office/drawing/2014/main" id="{1B8032C5-35D5-41F7-BE76-A99C4D4B27C5}"/>
              </a:ext>
            </a:extLst>
          </p:cNvPr>
          <p:cNvCxnSpPr>
            <a:cxnSpLocks/>
            <a:stCxn id="5" idx="3"/>
            <a:endCxn id="6" idx="1"/>
          </p:cNvCxnSpPr>
          <p:nvPr/>
        </p:nvCxnSpPr>
        <p:spPr>
          <a:xfrm>
            <a:off x="9764156" y="578622"/>
            <a:ext cx="431547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表格 17">
            <a:extLst>
              <a:ext uri="{FF2B5EF4-FFF2-40B4-BE49-F238E27FC236}">
                <a16:creationId xmlns:a16="http://schemas.microsoft.com/office/drawing/2014/main" id="{B85E1B22-9128-43CC-BAE4-A5559F80C7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6727880"/>
              </p:ext>
            </p:extLst>
          </p:nvPr>
        </p:nvGraphicFramePr>
        <p:xfrm>
          <a:off x="798663" y="1300425"/>
          <a:ext cx="99324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3156">
                  <a:extLst>
                    <a:ext uri="{9D8B030D-6E8A-4147-A177-3AD203B41FA5}">
                      <a16:colId xmlns:a16="http://schemas.microsoft.com/office/drawing/2014/main" val="1219570511"/>
                    </a:ext>
                  </a:extLst>
                </a:gridCol>
                <a:gridCol w="8709244">
                  <a:extLst>
                    <a:ext uri="{9D8B030D-6E8A-4147-A177-3AD203B41FA5}">
                      <a16:colId xmlns:a16="http://schemas.microsoft.com/office/drawing/2014/main" val="39776952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Step 1</a:t>
                      </a:r>
                      <a:endParaRPr lang="zh-TW" altLang="en-US" b="0">
                        <a:latin typeface="Consolas" panose="020B0609020204030204" pitchFamily="49" charset="0"/>
                        <a:ea typeface="Noto Sans CJK TC Regular" panose="020B0500000000000000" pitchFamily="34" charset="-12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180975" indent="0"/>
                      <a:r>
                        <a:rPr lang="zh-TW" altLang="en-US" b="0">
                          <a:solidFill>
                            <a:srgbClr val="B18E35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sym typeface="Wingdings" panose="05000000000000000000" pitchFamily="2" charset="2"/>
                        </a:rPr>
                        <a:t>當 </a:t>
                      </a:r>
                      <a:r>
                        <a:rPr lang="en-US" altLang="zh-TW" b="0">
                          <a:solidFill>
                            <a:srgbClr val="B18E35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sym typeface="Wingdings" panose="05000000000000000000" pitchFamily="2" charset="2"/>
                        </a:rPr>
                        <a:t>PIC</a:t>
                      </a:r>
                      <a:r>
                        <a:rPr lang="zh-TW" altLang="en-US" b="0">
                          <a:solidFill>
                            <a:srgbClr val="B18E35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sym typeface="Wingdings" panose="05000000000000000000" pitchFamily="2" charset="2"/>
                        </a:rPr>
                        <a:t> 元件準備好</a:t>
                      </a:r>
                      <a:r>
                        <a:rPr lang="zh-TW" altLang="en-US" sz="1800" b="0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+mn-cs"/>
                          <a:sym typeface="Wingdings" panose="05000000000000000000" pitchFamily="2" charset="2"/>
                        </a:rPr>
                        <a:t>時</a:t>
                      </a:r>
                      <a:r>
                        <a:rPr lang="zh-TW" altLang="en-US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sym typeface="Wingdings" panose="05000000000000000000" pitchFamily="2" charset="2"/>
                        </a:rPr>
                        <a:t>，顯示</a:t>
                      </a:r>
                      <a:r>
                        <a:rPr lang="zh-TW" altLang="en-US" b="0">
                          <a:solidFill>
                            <a:srgbClr val="B32D5E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sym typeface="Wingdings" panose="05000000000000000000" pitchFamily="2" charset="2"/>
                        </a:rPr>
                        <a:t>影像辨識開始訊息</a:t>
                      </a:r>
                      <a:r>
                        <a:rPr lang="zh-TW" altLang="en-US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sym typeface="Wingdings" panose="05000000000000000000" pitchFamily="2" charset="2"/>
                        </a:rPr>
                        <a:t>，再將</a:t>
                      </a:r>
                      <a:r>
                        <a:rPr lang="zh-TW" altLang="en-US" b="0">
                          <a:solidFill>
                            <a:srgbClr val="77AB4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sym typeface="Wingdings" panose="05000000000000000000" pitchFamily="2" charset="2"/>
                        </a:rPr>
                        <a:t>計時器</a:t>
                      </a:r>
                      <a:r>
                        <a:rPr lang="en-US" altLang="zh-TW" b="0">
                          <a:solidFill>
                            <a:srgbClr val="77AB4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sym typeface="Wingdings" panose="05000000000000000000" pitchFamily="2" charset="2"/>
                        </a:rPr>
                        <a:t>1.</a:t>
                      </a:r>
                      <a:r>
                        <a:rPr lang="zh-TW" altLang="en-US" b="0">
                          <a:solidFill>
                            <a:srgbClr val="77AB4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sym typeface="Wingdings" panose="05000000000000000000" pitchFamily="2" charset="2"/>
                        </a:rPr>
                        <a:t>啟用計時設為真</a:t>
                      </a:r>
                      <a:r>
                        <a:rPr lang="zh-TW" altLang="en-US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sym typeface="Wingdings" panose="05000000000000000000" pitchFamily="2" charset="2"/>
                        </a:rPr>
                        <a:t>。</a:t>
                      </a:r>
                      <a:r>
                        <a:rPr lang="en-US" altLang="zh-TW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sym typeface="Wingdings" panose="05000000000000000000" pitchFamily="2" charset="2"/>
                        </a:rPr>
                        <a:t> </a:t>
                      </a:r>
                      <a:endParaRPr lang="zh-TW" altLang="en-US" b="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Noto Sans CJK TC Regular" panose="020B0500000000000000" pitchFamily="34" charset="-12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5938384"/>
                  </a:ext>
                </a:extLst>
              </a:tr>
            </a:tbl>
          </a:graphicData>
        </a:graphic>
      </p:graphicFrame>
      <p:pic>
        <p:nvPicPr>
          <p:cNvPr id="10" name="圖片 9">
            <a:extLst>
              <a:ext uri="{FF2B5EF4-FFF2-40B4-BE49-F238E27FC236}">
                <a16:creationId xmlns:a16="http://schemas.microsoft.com/office/drawing/2014/main" id="{9083D081-321E-4D80-AA1C-62028B747E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235" y="2049108"/>
            <a:ext cx="4953255" cy="1155759"/>
          </a:xfrm>
          <a:prstGeom prst="rect">
            <a:avLst/>
          </a:prstGeom>
        </p:spPr>
      </p:pic>
      <p:graphicFrame>
        <p:nvGraphicFramePr>
          <p:cNvPr id="12" name="表格 17">
            <a:extLst>
              <a:ext uri="{FF2B5EF4-FFF2-40B4-BE49-F238E27FC236}">
                <a16:creationId xmlns:a16="http://schemas.microsoft.com/office/drawing/2014/main" id="{B77DDA34-4919-4631-A4B7-0D22F95A75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4229030"/>
              </p:ext>
            </p:extLst>
          </p:nvPr>
        </p:nvGraphicFramePr>
        <p:xfrm>
          <a:off x="798663" y="3711204"/>
          <a:ext cx="99324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3156">
                  <a:extLst>
                    <a:ext uri="{9D8B030D-6E8A-4147-A177-3AD203B41FA5}">
                      <a16:colId xmlns:a16="http://schemas.microsoft.com/office/drawing/2014/main" val="1219570511"/>
                    </a:ext>
                  </a:extLst>
                </a:gridCol>
                <a:gridCol w="8709244">
                  <a:extLst>
                    <a:ext uri="{9D8B030D-6E8A-4147-A177-3AD203B41FA5}">
                      <a16:colId xmlns:a16="http://schemas.microsoft.com/office/drawing/2014/main" val="39776952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Step 2</a:t>
                      </a:r>
                      <a:endParaRPr lang="zh-TW" altLang="en-US" b="0">
                        <a:latin typeface="Consolas" panose="020B0609020204030204" pitchFamily="49" charset="0"/>
                        <a:ea typeface="Noto Sans CJK TC Regular" panose="020B0500000000000000" pitchFamily="34" charset="-12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180975" indent="0"/>
                      <a:r>
                        <a:rPr lang="zh-TW" altLang="en-US" b="0">
                          <a:solidFill>
                            <a:srgbClr val="B18E35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sym typeface="Wingdings" panose="05000000000000000000" pitchFamily="2" charset="2"/>
                        </a:rPr>
                        <a:t>當計時器跳每一秒</a:t>
                      </a:r>
                      <a:r>
                        <a:rPr lang="zh-TW" altLang="en-US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sym typeface="Wingdings" panose="05000000000000000000" pitchFamily="2" charset="2"/>
                        </a:rPr>
                        <a:t>，呼叫</a:t>
                      </a:r>
                      <a:r>
                        <a:rPr lang="en-US" altLang="zh-TW" b="0">
                          <a:solidFill>
                            <a:srgbClr val="7C5385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sym typeface="Wingdings" panose="05000000000000000000" pitchFamily="2" charset="2"/>
                        </a:rPr>
                        <a:t>PIC</a:t>
                      </a:r>
                      <a:r>
                        <a:rPr lang="zh-TW" altLang="en-US" b="0">
                          <a:solidFill>
                            <a:srgbClr val="7C5385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sym typeface="Wingdings" panose="05000000000000000000" pitchFamily="2" charset="2"/>
                        </a:rPr>
                        <a:t> 元件辨識影像資料 </a:t>
                      </a:r>
                      <a:r>
                        <a:rPr lang="en-US" altLang="zh-TW" b="0">
                          <a:solidFill>
                            <a:srgbClr val="7C5385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sym typeface="Wingdings" panose="05000000000000000000" pitchFamily="2" charset="2"/>
                        </a:rPr>
                        <a:t>1 </a:t>
                      </a:r>
                      <a:r>
                        <a:rPr lang="zh-TW" altLang="en-US" b="0">
                          <a:solidFill>
                            <a:srgbClr val="7C5385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sym typeface="Wingdings" panose="05000000000000000000" pitchFamily="2" charset="2"/>
                        </a:rPr>
                        <a:t>次</a:t>
                      </a:r>
                      <a:r>
                        <a:rPr lang="zh-TW" altLang="en-US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sym typeface="Wingdings" panose="05000000000000000000" pitchFamily="2" charset="2"/>
                        </a:rPr>
                        <a:t>。</a:t>
                      </a:r>
                      <a:r>
                        <a:rPr lang="en-US" altLang="zh-TW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sym typeface="Wingdings" panose="05000000000000000000" pitchFamily="2" charset="2"/>
                        </a:rPr>
                        <a:t> </a:t>
                      </a:r>
                      <a:endParaRPr lang="zh-TW" altLang="en-US" b="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Noto Sans CJK TC Regular" panose="020B0500000000000000" pitchFamily="34" charset="-12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5938384"/>
                  </a:ext>
                </a:extLst>
              </a:tr>
            </a:tbl>
          </a:graphicData>
        </a:graphic>
      </p:graphicFrame>
      <p:pic>
        <p:nvPicPr>
          <p:cNvPr id="13" name="圖片 12">
            <a:extLst>
              <a:ext uri="{FF2B5EF4-FFF2-40B4-BE49-F238E27FC236}">
                <a16:creationId xmlns:a16="http://schemas.microsoft.com/office/drawing/2014/main" id="{B76FE8DC-6E33-4474-86FF-49912F4389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235" y="4611259"/>
            <a:ext cx="5473981" cy="825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3096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5B385E2-DD80-4993-9722-3C2A38789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程式設計</a:t>
            </a:r>
            <a:r>
              <a:rPr kumimoji="0" lang="zh-TW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 </a:t>
            </a:r>
            <a:r>
              <a:rPr kumimoji="0" lang="en-US" altLang="zh-TW" sz="2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(2/4)</a:t>
            </a:r>
            <a:r>
              <a:rPr kumimoji="0" lang="zh-TW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 </a:t>
            </a:r>
            <a:endParaRPr lang="zh-TW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1C7963E-F417-4AC1-9DB5-2EDBAD95A973}"/>
              </a:ext>
            </a:extLst>
          </p:cNvPr>
          <p:cNvSpPr/>
          <p:nvPr/>
        </p:nvSpPr>
        <p:spPr>
          <a:xfrm>
            <a:off x="7016417" y="419033"/>
            <a:ext cx="1158096" cy="31917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>
                <a:solidFill>
                  <a:schemeClr val="tx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1.</a:t>
            </a:r>
            <a:r>
              <a:rPr lang="zh-TW" altLang="en-US" sz="1400">
                <a:solidFill>
                  <a:schemeClr val="tx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畫面編排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4E04214A-61CD-4EAE-99AA-C9A816A0618B}"/>
              </a:ext>
            </a:extLst>
          </p:cNvPr>
          <p:cNvSpPr/>
          <p:nvPr/>
        </p:nvSpPr>
        <p:spPr>
          <a:xfrm>
            <a:off x="8606060" y="419033"/>
            <a:ext cx="1158096" cy="319178"/>
          </a:xfrm>
          <a:prstGeom prst="rect">
            <a:avLst/>
          </a:prstGeom>
          <a:solidFill>
            <a:srgbClr val="33CC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>
                <a:latin typeface="Consolas" panose="020B0609020204030204" pitchFamily="49" charset="0"/>
                <a:ea typeface="Noto Sans CJK TC Regular" panose="020B0500000000000000" pitchFamily="34" charset="-120"/>
              </a:rPr>
              <a:t>2.</a:t>
            </a:r>
            <a:r>
              <a:rPr lang="zh-TW" altLang="en-US" sz="1400">
                <a:latin typeface="Consolas" panose="020B0609020204030204" pitchFamily="49" charset="0"/>
                <a:ea typeface="Noto Sans CJK TC Regular" panose="020B0500000000000000" pitchFamily="34" charset="-120"/>
              </a:rPr>
              <a:t>程式設計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CFC6C571-C167-40E9-9C42-FB5786A58C64}"/>
              </a:ext>
            </a:extLst>
          </p:cNvPr>
          <p:cNvSpPr/>
          <p:nvPr/>
        </p:nvSpPr>
        <p:spPr>
          <a:xfrm>
            <a:off x="10195703" y="419033"/>
            <a:ext cx="1158096" cy="31917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>
                <a:solidFill>
                  <a:schemeClr val="tx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3.</a:t>
            </a:r>
            <a:r>
              <a:rPr lang="zh-TW" altLang="en-US" sz="1400">
                <a:solidFill>
                  <a:schemeClr val="tx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驗證執行</a:t>
            </a:r>
          </a:p>
        </p:txBody>
      </p:sp>
      <p:cxnSp>
        <p:nvCxnSpPr>
          <p:cNvPr id="7" name="直線單箭頭接點 6">
            <a:extLst>
              <a:ext uri="{FF2B5EF4-FFF2-40B4-BE49-F238E27FC236}">
                <a16:creationId xmlns:a16="http://schemas.microsoft.com/office/drawing/2014/main" id="{EDE95D58-CF94-4839-84AD-D14B22C54AAC}"/>
              </a:ext>
            </a:extLst>
          </p:cNvPr>
          <p:cNvCxnSpPr>
            <a:cxnSpLocks/>
            <a:stCxn id="4" idx="3"/>
            <a:endCxn id="5" idx="1"/>
          </p:cNvCxnSpPr>
          <p:nvPr/>
        </p:nvCxnSpPr>
        <p:spPr>
          <a:xfrm>
            <a:off x="8174513" y="578622"/>
            <a:ext cx="431547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單箭頭接點 7">
            <a:extLst>
              <a:ext uri="{FF2B5EF4-FFF2-40B4-BE49-F238E27FC236}">
                <a16:creationId xmlns:a16="http://schemas.microsoft.com/office/drawing/2014/main" id="{1B8032C5-35D5-41F7-BE76-A99C4D4B27C5}"/>
              </a:ext>
            </a:extLst>
          </p:cNvPr>
          <p:cNvCxnSpPr>
            <a:cxnSpLocks/>
            <a:stCxn id="5" idx="3"/>
            <a:endCxn id="6" idx="1"/>
          </p:cNvCxnSpPr>
          <p:nvPr/>
        </p:nvCxnSpPr>
        <p:spPr>
          <a:xfrm>
            <a:off x="9764156" y="578622"/>
            <a:ext cx="431547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表格 17">
            <a:extLst>
              <a:ext uri="{FF2B5EF4-FFF2-40B4-BE49-F238E27FC236}">
                <a16:creationId xmlns:a16="http://schemas.microsoft.com/office/drawing/2014/main" id="{B85E1B22-9128-43CC-BAE4-A5559F80C7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9319300"/>
              </p:ext>
            </p:extLst>
          </p:nvPr>
        </p:nvGraphicFramePr>
        <p:xfrm>
          <a:off x="798663" y="1300425"/>
          <a:ext cx="99324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3156">
                  <a:extLst>
                    <a:ext uri="{9D8B030D-6E8A-4147-A177-3AD203B41FA5}">
                      <a16:colId xmlns:a16="http://schemas.microsoft.com/office/drawing/2014/main" val="1219570511"/>
                    </a:ext>
                  </a:extLst>
                </a:gridCol>
                <a:gridCol w="8709244">
                  <a:extLst>
                    <a:ext uri="{9D8B030D-6E8A-4147-A177-3AD203B41FA5}">
                      <a16:colId xmlns:a16="http://schemas.microsoft.com/office/drawing/2014/main" val="39776952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Step 3</a:t>
                      </a:r>
                      <a:endParaRPr lang="zh-TW" altLang="en-US" b="0">
                        <a:latin typeface="Consolas" panose="020B0609020204030204" pitchFamily="49" charset="0"/>
                        <a:ea typeface="Noto Sans CJK TC Regular" panose="020B0500000000000000" pitchFamily="34" charset="-12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180975" indent="0"/>
                      <a:r>
                        <a:rPr lang="zh-TW" altLang="en-US" b="0">
                          <a:solidFill>
                            <a:srgbClr val="B18E35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sym typeface="Wingdings" panose="05000000000000000000" pitchFamily="2" charset="2"/>
                        </a:rPr>
                        <a:t>當按下切換鏡頭</a:t>
                      </a:r>
                      <a:r>
                        <a:rPr lang="zh-TW" altLang="en-US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sym typeface="Wingdings" panose="05000000000000000000" pitchFamily="2" charset="2"/>
                        </a:rPr>
                        <a:t>時，</a:t>
                      </a:r>
                      <a:r>
                        <a:rPr lang="zh-TW" altLang="en-US" b="0">
                          <a:solidFill>
                            <a:srgbClr val="7C5385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sym typeface="Wingdings" panose="05000000000000000000" pitchFamily="2" charset="2"/>
                        </a:rPr>
                        <a:t>切換前後方的相機鏡頭</a:t>
                      </a:r>
                      <a:r>
                        <a:rPr lang="zh-TW" altLang="en-US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sym typeface="Wingdings" panose="05000000000000000000" pitchFamily="2" charset="2"/>
                        </a:rPr>
                        <a:t>。</a:t>
                      </a:r>
                      <a:r>
                        <a:rPr lang="en-US" altLang="zh-TW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sym typeface="Wingdings" panose="05000000000000000000" pitchFamily="2" charset="2"/>
                        </a:rPr>
                        <a:t> </a:t>
                      </a:r>
                      <a:endParaRPr lang="zh-TW" altLang="en-US" b="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Noto Sans CJK TC Regular" panose="020B0500000000000000" pitchFamily="34" charset="-12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5938384"/>
                  </a:ext>
                </a:extLst>
              </a:tr>
            </a:tbl>
          </a:graphicData>
        </a:graphic>
      </p:graphicFrame>
      <p:graphicFrame>
        <p:nvGraphicFramePr>
          <p:cNvPr id="12" name="表格 17">
            <a:extLst>
              <a:ext uri="{FF2B5EF4-FFF2-40B4-BE49-F238E27FC236}">
                <a16:creationId xmlns:a16="http://schemas.microsoft.com/office/drawing/2014/main" id="{B77DDA34-4919-4631-A4B7-0D22F95A75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8455850"/>
              </p:ext>
            </p:extLst>
          </p:nvPr>
        </p:nvGraphicFramePr>
        <p:xfrm>
          <a:off x="798663" y="3711204"/>
          <a:ext cx="99324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3156">
                  <a:extLst>
                    <a:ext uri="{9D8B030D-6E8A-4147-A177-3AD203B41FA5}">
                      <a16:colId xmlns:a16="http://schemas.microsoft.com/office/drawing/2014/main" val="1219570511"/>
                    </a:ext>
                  </a:extLst>
                </a:gridCol>
                <a:gridCol w="8709244">
                  <a:extLst>
                    <a:ext uri="{9D8B030D-6E8A-4147-A177-3AD203B41FA5}">
                      <a16:colId xmlns:a16="http://schemas.microsoft.com/office/drawing/2014/main" val="39776952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Step 4</a:t>
                      </a:r>
                      <a:endParaRPr lang="zh-TW" altLang="en-US" b="0">
                        <a:latin typeface="Consolas" panose="020B0609020204030204" pitchFamily="49" charset="0"/>
                        <a:ea typeface="Noto Sans CJK TC Regular" panose="020B0500000000000000" pitchFamily="34" charset="-12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180975" indent="0"/>
                      <a:r>
                        <a:rPr lang="zh-TW" altLang="en-US" b="0">
                          <a:solidFill>
                            <a:srgbClr val="B18E35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sym typeface="Wingdings" panose="05000000000000000000" pitchFamily="2" charset="2"/>
                        </a:rPr>
                        <a:t>當 </a:t>
                      </a:r>
                      <a:r>
                        <a:rPr lang="en-US" altLang="zh-TW" b="0">
                          <a:solidFill>
                            <a:srgbClr val="B18E35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sym typeface="Wingdings" panose="05000000000000000000" pitchFamily="2" charset="2"/>
                        </a:rPr>
                        <a:t>PIC</a:t>
                      </a:r>
                      <a:r>
                        <a:rPr lang="zh-TW" altLang="en-US" b="0">
                          <a:solidFill>
                            <a:srgbClr val="B18E35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sym typeface="Wingdings" panose="05000000000000000000" pitchFamily="2" charset="2"/>
                        </a:rPr>
                        <a:t> 元件辨識發生錯誤</a:t>
                      </a:r>
                      <a:r>
                        <a:rPr lang="zh-TW" altLang="en-US" sz="1800" b="0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+mn-cs"/>
                          <a:sym typeface="Wingdings" panose="05000000000000000000" pitchFamily="2" charset="2"/>
                        </a:rPr>
                        <a:t>時，顯示</a:t>
                      </a:r>
                      <a:r>
                        <a:rPr lang="zh-TW" altLang="en-US" b="0">
                          <a:solidFill>
                            <a:srgbClr val="D05F2D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sym typeface="Wingdings" panose="05000000000000000000" pitchFamily="2" charset="2"/>
                        </a:rPr>
                        <a:t>錯誤代碼</a:t>
                      </a:r>
                      <a:r>
                        <a:rPr lang="zh-TW" altLang="en-US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sym typeface="Wingdings" panose="05000000000000000000" pitchFamily="2" charset="2"/>
                        </a:rPr>
                        <a:t>。</a:t>
                      </a:r>
                      <a:r>
                        <a:rPr lang="en-US" altLang="zh-TW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sym typeface="Wingdings" panose="05000000000000000000" pitchFamily="2" charset="2"/>
                        </a:rPr>
                        <a:t> </a:t>
                      </a:r>
                      <a:endParaRPr lang="zh-TW" altLang="en-US" b="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Noto Sans CJK TC Regular" panose="020B0500000000000000" pitchFamily="34" charset="-12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5938384"/>
                  </a:ext>
                </a:extLst>
              </a:tr>
            </a:tbl>
          </a:graphicData>
        </a:graphic>
      </p:graphicFrame>
      <p:pic>
        <p:nvPicPr>
          <p:cNvPr id="11" name="圖片 10">
            <a:extLst>
              <a:ext uri="{FF2B5EF4-FFF2-40B4-BE49-F238E27FC236}">
                <a16:creationId xmlns:a16="http://schemas.microsoft.com/office/drawing/2014/main" id="{2E25C568-2A49-4230-883E-6CB158B131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235" y="2200480"/>
            <a:ext cx="6197919" cy="825542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741768FD-D7DB-4B46-B9FC-421204E4E2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235" y="4556874"/>
            <a:ext cx="5004057" cy="1143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8545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5B385E2-DD80-4993-9722-3C2A38789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程式設計</a:t>
            </a:r>
            <a:r>
              <a:rPr kumimoji="0" lang="zh-TW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 </a:t>
            </a:r>
            <a:r>
              <a:rPr kumimoji="0" lang="en-US" altLang="zh-TW" sz="2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(3/4)</a:t>
            </a:r>
            <a:r>
              <a:rPr kumimoji="0" lang="zh-TW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 </a:t>
            </a:r>
            <a:endParaRPr lang="zh-TW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1C7963E-F417-4AC1-9DB5-2EDBAD95A973}"/>
              </a:ext>
            </a:extLst>
          </p:cNvPr>
          <p:cNvSpPr/>
          <p:nvPr/>
        </p:nvSpPr>
        <p:spPr>
          <a:xfrm>
            <a:off x="7016417" y="419033"/>
            <a:ext cx="1158096" cy="31917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>
                <a:solidFill>
                  <a:schemeClr val="tx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1.</a:t>
            </a:r>
            <a:r>
              <a:rPr lang="zh-TW" altLang="en-US" sz="1400">
                <a:solidFill>
                  <a:schemeClr val="tx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畫面編排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4E04214A-61CD-4EAE-99AA-C9A816A0618B}"/>
              </a:ext>
            </a:extLst>
          </p:cNvPr>
          <p:cNvSpPr/>
          <p:nvPr/>
        </p:nvSpPr>
        <p:spPr>
          <a:xfrm>
            <a:off x="8606060" y="419033"/>
            <a:ext cx="1158096" cy="319178"/>
          </a:xfrm>
          <a:prstGeom prst="rect">
            <a:avLst/>
          </a:prstGeom>
          <a:solidFill>
            <a:srgbClr val="33CC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>
                <a:latin typeface="Consolas" panose="020B0609020204030204" pitchFamily="49" charset="0"/>
                <a:ea typeface="Noto Sans CJK TC Regular" panose="020B0500000000000000" pitchFamily="34" charset="-120"/>
              </a:rPr>
              <a:t>2.</a:t>
            </a:r>
            <a:r>
              <a:rPr lang="zh-TW" altLang="en-US" sz="1400">
                <a:latin typeface="Consolas" panose="020B0609020204030204" pitchFamily="49" charset="0"/>
                <a:ea typeface="Noto Sans CJK TC Regular" panose="020B0500000000000000" pitchFamily="34" charset="-120"/>
              </a:rPr>
              <a:t>程式設計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CFC6C571-C167-40E9-9C42-FB5786A58C64}"/>
              </a:ext>
            </a:extLst>
          </p:cNvPr>
          <p:cNvSpPr/>
          <p:nvPr/>
        </p:nvSpPr>
        <p:spPr>
          <a:xfrm>
            <a:off x="10195703" y="419033"/>
            <a:ext cx="1158096" cy="31917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>
                <a:solidFill>
                  <a:schemeClr val="tx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3.</a:t>
            </a:r>
            <a:r>
              <a:rPr lang="zh-TW" altLang="en-US" sz="1400">
                <a:solidFill>
                  <a:schemeClr val="tx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驗證執行</a:t>
            </a:r>
          </a:p>
        </p:txBody>
      </p:sp>
      <p:cxnSp>
        <p:nvCxnSpPr>
          <p:cNvPr id="7" name="直線單箭頭接點 6">
            <a:extLst>
              <a:ext uri="{FF2B5EF4-FFF2-40B4-BE49-F238E27FC236}">
                <a16:creationId xmlns:a16="http://schemas.microsoft.com/office/drawing/2014/main" id="{EDE95D58-CF94-4839-84AD-D14B22C54AAC}"/>
              </a:ext>
            </a:extLst>
          </p:cNvPr>
          <p:cNvCxnSpPr>
            <a:cxnSpLocks/>
            <a:stCxn id="4" idx="3"/>
            <a:endCxn id="5" idx="1"/>
          </p:cNvCxnSpPr>
          <p:nvPr/>
        </p:nvCxnSpPr>
        <p:spPr>
          <a:xfrm>
            <a:off x="8174513" y="578622"/>
            <a:ext cx="431547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單箭頭接點 7">
            <a:extLst>
              <a:ext uri="{FF2B5EF4-FFF2-40B4-BE49-F238E27FC236}">
                <a16:creationId xmlns:a16="http://schemas.microsoft.com/office/drawing/2014/main" id="{1B8032C5-35D5-41F7-BE76-A99C4D4B27C5}"/>
              </a:ext>
            </a:extLst>
          </p:cNvPr>
          <p:cNvCxnSpPr>
            <a:cxnSpLocks/>
            <a:stCxn id="5" idx="3"/>
            <a:endCxn id="6" idx="1"/>
          </p:cNvCxnSpPr>
          <p:nvPr/>
        </p:nvCxnSpPr>
        <p:spPr>
          <a:xfrm>
            <a:off x="9764156" y="578622"/>
            <a:ext cx="431547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圖片 9">
            <a:extLst>
              <a:ext uri="{FF2B5EF4-FFF2-40B4-BE49-F238E27FC236}">
                <a16:creationId xmlns:a16="http://schemas.microsoft.com/office/drawing/2014/main" id="{34E2FCF9-C2E5-47D3-B3AC-A0B4C37969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246" y="2031944"/>
            <a:ext cx="7506086" cy="2438525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3BBDA5AE-11DA-41B9-A883-30A210F04C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663" y="5532631"/>
            <a:ext cx="1816193" cy="330217"/>
          </a:xfrm>
          <a:prstGeom prst="rect">
            <a:avLst/>
          </a:prstGeom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52C79197-D0E9-4E29-9F2B-D427C89AFF04}"/>
              </a:ext>
            </a:extLst>
          </p:cNvPr>
          <p:cNvSpPr txBox="1"/>
          <p:nvPr/>
        </p:nvSpPr>
        <p:spPr>
          <a:xfrm>
            <a:off x="2564822" y="5519394"/>
            <a:ext cx="8616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：</a:t>
            </a:r>
            <a:r>
              <a:rPr lang="en-US" altLang="zh-TW">
                <a:latin typeface="Consolas" panose="020B0609020204030204" pitchFamily="49" charset="0"/>
                <a:ea typeface="Noto Sans CJK TC Regular" panose="020B0500000000000000" pitchFamily="34" charset="-120"/>
              </a:rPr>
              <a:t>[[</a:t>
            </a:r>
            <a:r>
              <a:rPr lang="zh-TW" altLang="en-US">
                <a:latin typeface="Consolas" panose="020B0609020204030204" pitchFamily="49" charset="0"/>
                <a:ea typeface="Noto Sans CJK TC Regular" panose="020B0500000000000000" pitchFamily="34" charset="-120"/>
              </a:rPr>
              <a:t>剪刀</a:t>
            </a:r>
            <a:r>
              <a:rPr lang="en-US" altLang="zh-TW">
                <a:latin typeface="Consolas" panose="020B0609020204030204" pitchFamily="49" charset="0"/>
                <a:ea typeface="Noto Sans CJK TC Regular" panose="020B0500000000000000" pitchFamily="34" charset="-120"/>
              </a:rPr>
              <a:t>, 0.91368], [</a:t>
            </a:r>
            <a:r>
              <a:rPr lang="zh-TW" altLang="en-US">
                <a:latin typeface="Consolas" panose="020B0609020204030204" pitchFamily="49" charset="0"/>
                <a:ea typeface="Noto Sans CJK TC Regular" panose="020B0500000000000000" pitchFamily="34" charset="-120"/>
              </a:rPr>
              <a:t>石頭</a:t>
            </a:r>
            <a:r>
              <a:rPr lang="en-US" altLang="zh-TW">
                <a:latin typeface="Consolas" panose="020B0609020204030204" pitchFamily="49" charset="0"/>
                <a:ea typeface="Noto Sans CJK TC Regular" panose="020B0500000000000000" pitchFamily="34" charset="-120"/>
              </a:rPr>
              <a:t>, 0.21865], [</a:t>
            </a:r>
            <a:r>
              <a:rPr lang="zh-TW" altLang="en-US">
                <a:latin typeface="Consolas" panose="020B0609020204030204" pitchFamily="49" charset="0"/>
                <a:ea typeface="Noto Sans CJK TC Regular" panose="020B0500000000000000" pitchFamily="34" charset="-120"/>
              </a:rPr>
              <a:t>布</a:t>
            </a:r>
            <a:r>
              <a:rPr lang="en-US" altLang="zh-TW">
                <a:latin typeface="Consolas" panose="020B0609020204030204" pitchFamily="49" charset="0"/>
                <a:ea typeface="Noto Sans CJK TC Regular" panose="020B0500000000000000" pitchFamily="34" charset="-120"/>
              </a:rPr>
              <a:t>, 0.13129], [</a:t>
            </a:r>
            <a:r>
              <a:rPr lang="zh-TW" altLang="en-US">
                <a:latin typeface="Consolas" panose="020B0609020204030204" pitchFamily="49" charset="0"/>
                <a:ea typeface="Noto Sans CJK TC Regular" panose="020B0500000000000000" pitchFamily="34" charset="-120"/>
              </a:rPr>
              <a:t>沒有</a:t>
            </a:r>
            <a:r>
              <a:rPr lang="en-US" altLang="zh-TW">
                <a:latin typeface="Consolas" panose="020B0609020204030204" pitchFamily="49" charset="0"/>
                <a:ea typeface="Noto Sans CJK TC Regular" panose="020B0500000000000000" pitchFamily="34" charset="-120"/>
              </a:rPr>
              <a:t>, 0.01486]]</a:t>
            </a:r>
            <a:endParaRPr lang="zh-TW" altLang="en-US"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63A8F3BC-18C6-45AF-9124-685EB6578938}"/>
              </a:ext>
            </a:extLst>
          </p:cNvPr>
          <p:cNvSpPr txBox="1"/>
          <p:nvPr/>
        </p:nvSpPr>
        <p:spPr>
          <a:xfrm>
            <a:off x="733133" y="4731170"/>
            <a:ext cx="96087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>
                <a:solidFill>
                  <a:srgbClr val="FF00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物件</a:t>
            </a:r>
            <a:r>
              <a:rPr lang="en-US" altLang="zh-TW" sz="3200" b="1">
                <a:solidFill>
                  <a:srgbClr val="FF00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.</a:t>
            </a:r>
            <a:r>
              <a:rPr lang="zh-TW" altLang="en-US" sz="3200" b="1">
                <a:solidFill>
                  <a:srgbClr val="FF00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方法</a:t>
            </a:r>
            <a:r>
              <a:rPr lang="zh-TW" altLang="en-US">
                <a:latin typeface="Consolas" panose="020B0609020204030204" pitchFamily="49" charset="0"/>
                <a:ea typeface="Noto Sans CJK TC Regular" panose="020B0500000000000000" pitchFamily="34" charset="-120"/>
              </a:rPr>
              <a:t>都有回傳值，就像數學函式一樣，回傳值也是</a:t>
            </a:r>
            <a:r>
              <a:rPr lang="zh-TW" altLang="en-US" sz="2400" b="1">
                <a:latin typeface="Consolas" panose="020B0609020204030204" pitchFamily="49" charset="0"/>
                <a:ea typeface="Noto Sans CJK TC Regular" panose="020B0500000000000000" pitchFamily="34" charset="-120"/>
              </a:rPr>
              <a:t>物件</a:t>
            </a:r>
            <a:r>
              <a:rPr lang="zh-TW" altLang="en-US">
                <a:latin typeface="Consolas" panose="020B0609020204030204" pitchFamily="49" charset="0"/>
                <a:ea typeface="Noto Sans CJK TC Regular" panose="020B0500000000000000" pitchFamily="34" charset="-120"/>
              </a:rPr>
              <a:t>，物件有</a:t>
            </a:r>
            <a:r>
              <a:rPr lang="zh-TW" altLang="en-US" sz="3600" b="1">
                <a:solidFill>
                  <a:srgbClr val="FF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型態</a:t>
            </a:r>
            <a:r>
              <a:rPr lang="zh-TW" altLang="en-US">
                <a:latin typeface="Consolas" panose="020B0609020204030204" pitchFamily="49" charset="0"/>
                <a:ea typeface="Noto Sans CJK TC Regular" panose="020B0500000000000000" pitchFamily="34" charset="-120"/>
              </a:rPr>
              <a:t>。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942881BD-F2FF-4BDF-987F-133A3B469A5E}"/>
              </a:ext>
            </a:extLst>
          </p:cNvPr>
          <p:cNvSpPr txBox="1"/>
          <p:nvPr/>
        </p:nvSpPr>
        <p:spPr>
          <a:xfrm>
            <a:off x="2927127" y="6059647"/>
            <a:ext cx="6070232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上面是一個二維的串列 </a:t>
            </a:r>
            <a:r>
              <a:rPr lang="en-US" altLang="zh-TW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(list) </a:t>
            </a:r>
            <a:r>
              <a:rPr lang="zh-TW" altLang="en-US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容器</a:t>
            </a:r>
            <a:r>
              <a:rPr lang="zh-TW" altLang="en-US"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：</a:t>
            </a:r>
            <a:r>
              <a:rPr lang="en-US" altLang="zh-TW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AI2</a:t>
            </a:r>
            <a:r>
              <a:rPr lang="zh-TW" altLang="en-US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 稱之為清單。</a:t>
            </a:r>
            <a:r>
              <a:rPr lang="en-US" altLang="zh-TW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endParaRPr lang="zh-TW" altLang="en-US">
              <a:solidFill>
                <a:schemeClr val="bg1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323F183D-F43E-48C0-B488-50DDAE50B27F}"/>
              </a:ext>
            </a:extLst>
          </p:cNvPr>
          <p:cNvSpPr txBox="1"/>
          <p:nvPr/>
        </p:nvSpPr>
        <p:spPr>
          <a:xfrm>
            <a:off x="9524248" y="3016845"/>
            <a:ext cx="2501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>
                <a:solidFill>
                  <a:srgbClr val="49A6D4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取出</a:t>
            </a:r>
            <a:r>
              <a:rPr lang="en-US" altLang="zh-TW">
                <a:solidFill>
                  <a:srgbClr val="FF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[</a:t>
            </a:r>
            <a:r>
              <a:rPr lang="zh-TW" altLang="en-US">
                <a:solidFill>
                  <a:srgbClr val="FF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剪刀</a:t>
            </a:r>
            <a:r>
              <a:rPr lang="en-US" altLang="zh-TW">
                <a:solidFill>
                  <a:srgbClr val="FF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, 0.91368]</a:t>
            </a:r>
            <a:endParaRPr lang="zh-TW" altLang="en-US">
              <a:solidFill>
                <a:srgbClr val="FF0000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390A8DAC-3D8C-4862-A292-5E49C743F003}"/>
              </a:ext>
            </a:extLst>
          </p:cNvPr>
          <p:cNvSpPr txBox="1"/>
          <p:nvPr/>
        </p:nvSpPr>
        <p:spPr>
          <a:xfrm>
            <a:off x="8233695" y="3669127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>
                <a:solidFill>
                  <a:srgbClr val="49A6D4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取出</a:t>
            </a:r>
            <a:r>
              <a:rPr lang="zh-TW" altLang="en-US">
                <a:solidFill>
                  <a:srgbClr val="FF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剪刀</a:t>
            </a:r>
          </a:p>
        </p:txBody>
      </p:sp>
      <p:graphicFrame>
        <p:nvGraphicFramePr>
          <p:cNvPr id="21" name="表格 17">
            <a:extLst>
              <a:ext uri="{FF2B5EF4-FFF2-40B4-BE49-F238E27FC236}">
                <a16:creationId xmlns:a16="http://schemas.microsoft.com/office/drawing/2014/main" id="{2942D3A7-E958-4F77-BAC4-CA01056B68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2607685"/>
              </p:ext>
            </p:extLst>
          </p:nvPr>
        </p:nvGraphicFramePr>
        <p:xfrm>
          <a:off x="798663" y="1300425"/>
          <a:ext cx="10477506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0285">
                  <a:extLst>
                    <a:ext uri="{9D8B030D-6E8A-4147-A177-3AD203B41FA5}">
                      <a16:colId xmlns:a16="http://schemas.microsoft.com/office/drawing/2014/main" val="1219570511"/>
                    </a:ext>
                  </a:extLst>
                </a:gridCol>
                <a:gridCol w="9187221">
                  <a:extLst>
                    <a:ext uri="{9D8B030D-6E8A-4147-A177-3AD203B41FA5}">
                      <a16:colId xmlns:a16="http://schemas.microsoft.com/office/drawing/2014/main" val="3977695281"/>
                    </a:ext>
                  </a:extLst>
                </a:gridCol>
              </a:tblGrid>
              <a:tr h="3200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Step 5</a:t>
                      </a:r>
                      <a:endParaRPr lang="zh-TW" altLang="en-US" b="0">
                        <a:latin typeface="Consolas" panose="020B0609020204030204" pitchFamily="49" charset="0"/>
                        <a:ea typeface="Noto Sans CJK TC Regular" panose="020B0500000000000000" pitchFamily="34" charset="-12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180975" indent="0"/>
                      <a:r>
                        <a:rPr lang="zh-TW" altLang="en-US" b="0">
                          <a:solidFill>
                            <a:srgbClr val="B18E35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sym typeface="Wingdings" panose="05000000000000000000" pitchFamily="2" charset="2"/>
                        </a:rPr>
                        <a:t>辨識完成</a:t>
                      </a:r>
                      <a:r>
                        <a:rPr lang="zh-TW" altLang="en-US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sym typeface="Wingdings" panose="05000000000000000000" pitchFamily="2" charset="2"/>
                        </a:rPr>
                        <a:t>時會將結果放在</a:t>
                      </a:r>
                      <a:r>
                        <a:rPr lang="zh-TW" altLang="en-US" b="0">
                          <a:solidFill>
                            <a:srgbClr val="D05F2D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sym typeface="Wingdings" panose="05000000000000000000" pitchFamily="2" charset="2"/>
                        </a:rPr>
                        <a:t>返回結果</a:t>
                      </a:r>
                      <a:r>
                        <a:rPr lang="zh-TW" altLang="en-US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sym typeface="Wingdings" panose="05000000000000000000" pitchFamily="2" charset="2"/>
                        </a:rPr>
                        <a:t>內，我們</a:t>
                      </a:r>
                      <a:r>
                        <a:rPr lang="zh-TW" altLang="en-US" b="0">
                          <a:solidFill>
                            <a:srgbClr val="49A6D4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sym typeface="Wingdings" panose="05000000000000000000" pitchFamily="2" charset="2"/>
                        </a:rPr>
                        <a:t>將第 </a:t>
                      </a:r>
                      <a:r>
                        <a:rPr lang="en-US" altLang="zh-TW" b="0">
                          <a:solidFill>
                            <a:srgbClr val="49A6D4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sym typeface="Wingdings" panose="05000000000000000000" pitchFamily="2" charset="2"/>
                        </a:rPr>
                        <a:t>1 </a:t>
                      </a:r>
                      <a:r>
                        <a:rPr lang="zh-TW" altLang="en-US" b="0">
                          <a:solidFill>
                            <a:srgbClr val="49A6D4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sym typeface="Wingdings" panose="05000000000000000000" pitchFamily="2" charset="2"/>
                        </a:rPr>
                        <a:t>個清單的第 </a:t>
                      </a:r>
                      <a:r>
                        <a:rPr lang="en-US" altLang="zh-TW" b="0">
                          <a:solidFill>
                            <a:srgbClr val="49A6D4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sym typeface="Wingdings" panose="05000000000000000000" pitchFamily="2" charset="2"/>
                        </a:rPr>
                        <a:t>1 </a:t>
                      </a:r>
                      <a:r>
                        <a:rPr lang="zh-TW" altLang="en-US" b="0">
                          <a:solidFill>
                            <a:srgbClr val="49A6D4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sym typeface="Wingdings" panose="05000000000000000000" pitchFamily="2" charset="2"/>
                        </a:rPr>
                        <a:t>個元素取出</a:t>
                      </a:r>
                      <a:r>
                        <a:rPr lang="zh-TW" altLang="en-US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sym typeface="Wingdings" panose="05000000000000000000" pitchFamily="2" charset="2"/>
                        </a:rPr>
                        <a:t>，顯示在</a:t>
                      </a:r>
                      <a:r>
                        <a:rPr lang="zh-TW" altLang="en-US" b="0">
                          <a:solidFill>
                            <a:srgbClr val="266643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sym typeface="Wingdings" panose="05000000000000000000" pitchFamily="2" charset="2"/>
                        </a:rPr>
                        <a:t>訊息標籤</a:t>
                      </a:r>
                      <a:r>
                        <a:rPr lang="zh-TW" altLang="en-US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sym typeface="Wingdings" panose="05000000000000000000" pitchFamily="2" charset="2"/>
                        </a:rPr>
                        <a:t>。</a:t>
                      </a:r>
                      <a:r>
                        <a:rPr lang="en-US" altLang="zh-TW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sym typeface="Wingdings" panose="05000000000000000000" pitchFamily="2" charset="2"/>
                        </a:rPr>
                        <a:t> </a:t>
                      </a:r>
                      <a:endParaRPr lang="zh-TW" altLang="en-US" b="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Noto Sans CJK TC Regular" panose="020B0500000000000000" pitchFamily="34" charset="-12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5938384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ctr"/>
                      <a:endParaRPr lang="zh-TW" altLang="en-US" b="0">
                        <a:latin typeface="Consolas" panose="020B0609020204030204" pitchFamily="49" charset="0"/>
                        <a:ea typeface="Noto Sans CJK TC Regular" panose="020B0500000000000000" pitchFamily="34" charset="-120"/>
                      </a:endParaRPr>
                    </a:p>
                  </a:txBody>
                  <a:tcP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2602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48682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61DD017-5495-4836-AF58-0C2FF7B2B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手機型號要能支援 </a:t>
            </a:r>
            <a:r>
              <a:rPr lang="en-US" altLang="zh-TW"/>
              <a:t>PIC</a:t>
            </a:r>
            <a:endParaRPr lang="zh-TW" altLang="en-US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42545F3A-9865-4DD5-BB14-BEBCD19E60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446" y="1414732"/>
            <a:ext cx="2396814" cy="4819346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BC24DFBD-EF8C-4A1B-8667-DE74D248D6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555" y="1414732"/>
            <a:ext cx="2396814" cy="4819346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9BE27699-7D2D-4BD1-A54C-4E4FF3D24049}"/>
              </a:ext>
            </a:extLst>
          </p:cNvPr>
          <p:cNvSpPr/>
          <p:nvPr/>
        </p:nvSpPr>
        <p:spPr>
          <a:xfrm>
            <a:off x="7016417" y="419033"/>
            <a:ext cx="1158096" cy="31917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>
                <a:solidFill>
                  <a:schemeClr val="tx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1.</a:t>
            </a:r>
            <a:r>
              <a:rPr lang="zh-TW" altLang="en-US" sz="1400">
                <a:solidFill>
                  <a:schemeClr val="tx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畫面編排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E4071A93-6AB4-4CB3-BC4D-200B66CAEA37}"/>
              </a:ext>
            </a:extLst>
          </p:cNvPr>
          <p:cNvSpPr/>
          <p:nvPr/>
        </p:nvSpPr>
        <p:spPr>
          <a:xfrm>
            <a:off x="8606060" y="419033"/>
            <a:ext cx="1158096" cy="31917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>
                <a:solidFill>
                  <a:schemeClr val="tx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2.</a:t>
            </a:r>
            <a:r>
              <a:rPr lang="zh-TW" altLang="en-US" sz="1400">
                <a:solidFill>
                  <a:schemeClr val="tx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程式設計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20BAFC52-D869-41AA-9095-37A6F7161FE5}"/>
              </a:ext>
            </a:extLst>
          </p:cNvPr>
          <p:cNvSpPr/>
          <p:nvPr/>
        </p:nvSpPr>
        <p:spPr>
          <a:xfrm>
            <a:off x="10195703" y="419033"/>
            <a:ext cx="1158096" cy="319178"/>
          </a:xfrm>
          <a:prstGeom prst="rect">
            <a:avLst/>
          </a:prstGeom>
          <a:solidFill>
            <a:srgbClr val="33CC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>
                <a:latin typeface="Consolas" panose="020B0609020204030204" pitchFamily="49" charset="0"/>
                <a:ea typeface="Noto Sans CJK TC Regular" panose="020B0500000000000000" pitchFamily="34" charset="-120"/>
              </a:rPr>
              <a:t>3.</a:t>
            </a:r>
            <a:r>
              <a:rPr lang="zh-TW" altLang="en-US" sz="1400">
                <a:latin typeface="Consolas" panose="020B0609020204030204" pitchFamily="49" charset="0"/>
                <a:ea typeface="Noto Sans CJK TC Regular" panose="020B0500000000000000" pitchFamily="34" charset="-120"/>
              </a:rPr>
              <a:t>驗證執行</a:t>
            </a:r>
          </a:p>
        </p:txBody>
      </p:sp>
      <p:cxnSp>
        <p:nvCxnSpPr>
          <p:cNvPr id="15" name="直線單箭頭接點 14">
            <a:extLst>
              <a:ext uri="{FF2B5EF4-FFF2-40B4-BE49-F238E27FC236}">
                <a16:creationId xmlns:a16="http://schemas.microsoft.com/office/drawing/2014/main" id="{FA025C25-234A-417D-BE9F-F32DF631DFB0}"/>
              </a:ext>
            </a:extLst>
          </p:cNvPr>
          <p:cNvCxnSpPr>
            <a:cxnSpLocks/>
            <a:stCxn id="12" idx="3"/>
            <a:endCxn id="13" idx="1"/>
          </p:cNvCxnSpPr>
          <p:nvPr/>
        </p:nvCxnSpPr>
        <p:spPr>
          <a:xfrm>
            <a:off x="8174513" y="578622"/>
            <a:ext cx="431547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單箭頭接點 15">
            <a:extLst>
              <a:ext uri="{FF2B5EF4-FFF2-40B4-BE49-F238E27FC236}">
                <a16:creationId xmlns:a16="http://schemas.microsoft.com/office/drawing/2014/main" id="{8E46D716-B6BE-4091-A245-F092C37EBB66}"/>
              </a:ext>
            </a:extLst>
          </p:cNvPr>
          <p:cNvCxnSpPr>
            <a:cxnSpLocks/>
            <a:stCxn id="13" idx="3"/>
            <a:endCxn id="14" idx="1"/>
          </p:cNvCxnSpPr>
          <p:nvPr/>
        </p:nvCxnSpPr>
        <p:spPr>
          <a:xfrm>
            <a:off x="9764156" y="578622"/>
            <a:ext cx="431547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A537D780-921A-4FD2-9B44-F3BFB139FDBA}"/>
              </a:ext>
            </a:extLst>
          </p:cNvPr>
          <p:cNvSpPr txBox="1"/>
          <p:nvPr/>
        </p:nvSpPr>
        <p:spPr>
          <a:xfrm>
            <a:off x="7218723" y="3193462"/>
            <a:ext cx="22216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>
                <a:solidFill>
                  <a:srgbClr val="FF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出現 </a:t>
            </a:r>
            <a:r>
              <a:rPr lang="en-US" altLang="zh-TW" sz="1400">
                <a:solidFill>
                  <a:srgbClr val="FF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-1</a:t>
            </a:r>
            <a:r>
              <a:rPr lang="zh-TW" altLang="en-US" sz="1400">
                <a:solidFill>
                  <a:srgbClr val="FF0000"/>
                </a:solidFill>
                <a:latin typeface="Consolas" panose="020B0609020204030204" pitchFamily="49" charset="0"/>
                <a:ea typeface="PMingLiU" panose="02020500000000000000" pitchFamily="18" charset="-120"/>
              </a:rPr>
              <a:t>、</a:t>
            </a:r>
            <a:r>
              <a:rPr lang="en-US" altLang="zh-TW" sz="1400">
                <a:solidFill>
                  <a:srgbClr val="FF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-3</a:t>
            </a:r>
            <a:r>
              <a:rPr lang="zh-TW" altLang="en-US" sz="1400">
                <a:solidFill>
                  <a:srgbClr val="FF0000"/>
                </a:solidFill>
                <a:latin typeface="Consolas" panose="020B0609020204030204" pitchFamily="49" charset="0"/>
                <a:ea typeface="PMingLiU" panose="02020500000000000000" pitchFamily="18" charset="-120"/>
              </a:rPr>
              <a:t>、</a:t>
            </a:r>
            <a:r>
              <a:rPr lang="en-US" altLang="zh-TW" sz="1400">
                <a:solidFill>
                  <a:srgbClr val="FF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-5</a:t>
            </a:r>
            <a:r>
              <a:rPr lang="zh-TW" altLang="en-US" sz="1400">
                <a:solidFill>
                  <a:srgbClr val="FF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 等 </a:t>
            </a:r>
            <a:r>
              <a:rPr lang="en-US" altLang="zh-TW" sz="1400">
                <a:solidFill>
                  <a:srgbClr val="FF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errorCode</a:t>
            </a:r>
            <a:r>
              <a:rPr lang="zh-TW" altLang="en-US" sz="1400">
                <a:solidFill>
                  <a:srgbClr val="FF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，表示手機不支援此 </a:t>
            </a:r>
            <a:r>
              <a:rPr lang="en-US" altLang="zh-TW" sz="1400">
                <a:solidFill>
                  <a:srgbClr val="FF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PIC</a:t>
            </a:r>
            <a:r>
              <a:rPr lang="zh-TW" altLang="en-US" sz="1400">
                <a:solidFill>
                  <a:srgbClr val="FF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 元件。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6A029568-AFB8-4474-BE35-E259DD948528}"/>
              </a:ext>
            </a:extLst>
          </p:cNvPr>
          <p:cNvSpPr txBox="1"/>
          <p:nvPr/>
        </p:nvSpPr>
        <p:spPr>
          <a:xfrm>
            <a:off x="2654030" y="3408906"/>
            <a:ext cx="22216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400">
                <a:solidFill>
                  <a:srgbClr val="FF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出現畫面，表示 </a:t>
            </a:r>
            <a:r>
              <a:rPr lang="en-US" altLang="zh-TW" sz="1400">
                <a:solidFill>
                  <a:srgbClr val="FF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OK</a:t>
            </a:r>
            <a:r>
              <a:rPr lang="zh-TW" altLang="en-US" sz="1400">
                <a:solidFill>
                  <a:srgbClr val="FF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。</a:t>
            </a:r>
            <a:endParaRPr lang="en-US" altLang="zh-TW" sz="1400">
              <a:solidFill>
                <a:srgbClr val="FF0000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708444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E570C13-F774-4D6B-910F-81646BAD4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手機測試 </a:t>
            </a:r>
            <a:r>
              <a:rPr lang="en-US" altLang="zh-TW"/>
              <a:t>PIC</a:t>
            </a:r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8305ADE-5B92-4D45-B7F3-1ED7185317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/>
              <a:t>官方支援 </a:t>
            </a:r>
            <a:r>
              <a:rPr lang="en-US" altLang="zh-TW"/>
              <a:t>AI </a:t>
            </a:r>
            <a:r>
              <a:rPr lang="zh-TW" altLang="en-US"/>
              <a:t>擴充元件的手機型號與作業系統版本。</a:t>
            </a:r>
            <a:endParaRPr lang="en-US" altLang="zh-TW"/>
          </a:p>
          <a:p>
            <a:pPr lvl="1"/>
            <a:r>
              <a:rPr lang="en-US" altLang="zh-TW">
                <a:hlinkClick r:id="rId2"/>
              </a:rPr>
              <a:t>https://appinventor.mit.edu/explore/ai-compatible-devices</a:t>
            </a:r>
            <a:endParaRPr lang="en-US" altLang="zh-TW"/>
          </a:p>
          <a:p>
            <a:pPr>
              <a:spcBef>
                <a:spcPts val="2400"/>
              </a:spcBef>
            </a:pPr>
            <a:r>
              <a:rPr lang="zh-TW" altLang="en-US"/>
              <a:t>沒列出不代表無法使用，請自行測試。</a:t>
            </a:r>
            <a:endParaRPr lang="en-US" altLang="zh-TW"/>
          </a:p>
          <a:p>
            <a:pPr lvl="1"/>
            <a:r>
              <a:rPr lang="zh-TW" altLang="en-US"/>
              <a:t>安裝上面網頁上的 </a:t>
            </a:r>
            <a:r>
              <a:rPr lang="en-US" altLang="zh-TW"/>
              <a:t>LookTest.apk </a:t>
            </a:r>
            <a:r>
              <a:rPr lang="zh-TW" altLang="en-US"/>
              <a:t>自行安裝測試。</a:t>
            </a:r>
          </a:p>
        </p:txBody>
      </p:sp>
    </p:spTree>
    <p:extLst>
      <p:ext uri="{BB962C8B-B14F-4D97-AF65-F5344CB8AC3E}">
        <p14:creationId xmlns:p14="http://schemas.microsoft.com/office/powerpoint/2010/main" val="17343923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9950AA0-E3AF-48FF-BF32-BCE2ADC79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App Inventor 2 </a:t>
            </a:r>
            <a:r>
              <a:rPr lang="zh-TW" altLang="en-US"/>
              <a:t>開發流程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5C942413-0247-4A81-B15E-C923101788AE}"/>
              </a:ext>
            </a:extLst>
          </p:cNvPr>
          <p:cNvSpPr/>
          <p:nvPr/>
        </p:nvSpPr>
        <p:spPr>
          <a:xfrm>
            <a:off x="1485901" y="1285336"/>
            <a:ext cx="1682150" cy="500333"/>
          </a:xfrm>
          <a:prstGeom prst="rect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latin typeface="Consolas" panose="020B0609020204030204" pitchFamily="49" charset="0"/>
                <a:ea typeface="Noto Sans CJK TC Regular" panose="020B0500000000000000" pitchFamily="34" charset="-120"/>
              </a:rPr>
              <a:t>1.</a:t>
            </a:r>
            <a:r>
              <a:rPr lang="zh-TW" altLang="en-US">
                <a:latin typeface="Consolas" panose="020B0609020204030204" pitchFamily="49" charset="0"/>
                <a:ea typeface="Noto Sans CJK TC Regular" panose="020B0500000000000000" pitchFamily="34" charset="-120"/>
              </a:rPr>
              <a:t>畫面編排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DD0C0C24-FE32-4F2B-9DFB-814309BFD700}"/>
              </a:ext>
            </a:extLst>
          </p:cNvPr>
          <p:cNvSpPr/>
          <p:nvPr/>
        </p:nvSpPr>
        <p:spPr>
          <a:xfrm>
            <a:off x="5354129" y="1285336"/>
            <a:ext cx="1682150" cy="500333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latin typeface="Consolas" panose="020B0609020204030204" pitchFamily="49" charset="0"/>
                <a:ea typeface="Noto Sans CJK TC Regular" panose="020B0500000000000000" pitchFamily="34" charset="-120"/>
              </a:rPr>
              <a:t>2.</a:t>
            </a:r>
            <a:r>
              <a:rPr lang="zh-TW" altLang="en-US">
                <a:latin typeface="Consolas" panose="020B0609020204030204" pitchFamily="49" charset="0"/>
                <a:ea typeface="Noto Sans CJK TC Regular" panose="020B0500000000000000" pitchFamily="34" charset="-120"/>
              </a:rPr>
              <a:t>程式設計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7CF88146-1811-4C26-96F1-6704C66D8438}"/>
              </a:ext>
            </a:extLst>
          </p:cNvPr>
          <p:cNvSpPr/>
          <p:nvPr/>
        </p:nvSpPr>
        <p:spPr>
          <a:xfrm>
            <a:off x="9222356" y="1285336"/>
            <a:ext cx="1682150" cy="500333"/>
          </a:xfrm>
          <a:prstGeom prst="rect">
            <a:avLst/>
          </a:prstGeom>
          <a:solidFill>
            <a:srgbClr val="FF00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latin typeface="Consolas" panose="020B0609020204030204" pitchFamily="49" charset="0"/>
                <a:ea typeface="Noto Sans CJK TC Regular" panose="020B0500000000000000" pitchFamily="34" charset="-120"/>
              </a:rPr>
              <a:t>3.</a:t>
            </a:r>
            <a:r>
              <a:rPr lang="zh-TW" altLang="en-US">
                <a:latin typeface="Consolas" panose="020B0609020204030204" pitchFamily="49" charset="0"/>
                <a:ea typeface="Noto Sans CJK TC Regular" panose="020B0500000000000000" pitchFamily="34" charset="-120"/>
              </a:rPr>
              <a:t>驗證執行</a:t>
            </a:r>
          </a:p>
        </p:txBody>
      </p:sp>
      <p:cxnSp>
        <p:nvCxnSpPr>
          <p:cNvPr id="8" name="直線單箭頭接點 7">
            <a:extLst>
              <a:ext uri="{FF2B5EF4-FFF2-40B4-BE49-F238E27FC236}">
                <a16:creationId xmlns:a16="http://schemas.microsoft.com/office/drawing/2014/main" id="{1133B888-9BEA-4333-8461-4782C09D219E}"/>
              </a:ext>
            </a:extLst>
          </p:cNvPr>
          <p:cNvCxnSpPr>
            <a:cxnSpLocks/>
            <a:stCxn id="4" idx="3"/>
            <a:endCxn id="5" idx="1"/>
          </p:cNvCxnSpPr>
          <p:nvPr/>
        </p:nvCxnSpPr>
        <p:spPr>
          <a:xfrm>
            <a:off x="3168051" y="1535503"/>
            <a:ext cx="2186078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單箭頭接點 8">
            <a:extLst>
              <a:ext uri="{FF2B5EF4-FFF2-40B4-BE49-F238E27FC236}">
                <a16:creationId xmlns:a16="http://schemas.microsoft.com/office/drawing/2014/main" id="{FE2D2DD0-D106-40F2-BC7E-927E5C0759DB}"/>
              </a:ext>
            </a:extLst>
          </p:cNvPr>
          <p:cNvCxnSpPr>
            <a:cxnSpLocks/>
            <a:stCxn id="5" idx="3"/>
            <a:endCxn id="6" idx="1"/>
          </p:cNvCxnSpPr>
          <p:nvPr/>
        </p:nvCxnSpPr>
        <p:spPr>
          <a:xfrm>
            <a:off x="7036279" y="1535503"/>
            <a:ext cx="2186077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圖片 17">
            <a:extLst>
              <a:ext uri="{FF2B5EF4-FFF2-40B4-BE49-F238E27FC236}">
                <a16:creationId xmlns:a16="http://schemas.microsoft.com/office/drawing/2014/main" id="{09FF1759-6EE8-480A-8449-C0A483E7CB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92" y="2166534"/>
            <a:ext cx="3873904" cy="4183816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02E4DF57-E920-48B6-B5A3-05501718B6CD}"/>
              </a:ext>
            </a:extLst>
          </p:cNvPr>
          <p:cNvSpPr/>
          <p:nvPr/>
        </p:nvSpPr>
        <p:spPr>
          <a:xfrm>
            <a:off x="3821503" y="2846714"/>
            <a:ext cx="250166" cy="12077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2B726A4D-BEC0-46EA-BBF6-01DC584917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696" y="2165227"/>
            <a:ext cx="3875114" cy="4185123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6F64ABE6-2AE2-4270-B81B-EF2738E9B1A3}"/>
              </a:ext>
            </a:extLst>
          </p:cNvPr>
          <p:cNvSpPr/>
          <p:nvPr/>
        </p:nvSpPr>
        <p:spPr>
          <a:xfrm>
            <a:off x="7846368" y="2838088"/>
            <a:ext cx="250166" cy="12077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3" name="內容版面配置區 4">
            <a:extLst>
              <a:ext uri="{FF2B5EF4-FFF2-40B4-BE49-F238E27FC236}">
                <a16:creationId xmlns:a16="http://schemas.microsoft.com/office/drawing/2014/main" id="{0AC3AAD9-2CFC-4DE5-8766-6DC2AD368F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236" y="2077684"/>
            <a:ext cx="2246389" cy="4360207"/>
          </a:xfrm>
        </p:spPr>
      </p:pic>
      <p:sp>
        <p:nvSpPr>
          <p:cNvPr id="24" name="文字方塊 23">
            <a:extLst>
              <a:ext uri="{FF2B5EF4-FFF2-40B4-BE49-F238E27FC236}">
                <a16:creationId xmlns:a16="http://schemas.microsoft.com/office/drawing/2014/main" id="{BC87ACB9-EAFF-42B3-8E46-37F2AA39BC4E}"/>
              </a:ext>
            </a:extLst>
          </p:cNvPr>
          <p:cNvSpPr txBox="1"/>
          <p:nvPr/>
        </p:nvSpPr>
        <p:spPr>
          <a:xfrm>
            <a:off x="1148834" y="5417389"/>
            <a:ext cx="2583821" cy="646331"/>
          </a:xfrm>
          <a:prstGeom prst="rect">
            <a:avLst/>
          </a:prstGeom>
          <a:solidFill>
            <a:srgbClr val="33CCFF"/>
          </a:solidFill>
        </p:spPr>
        <p:txBody>
          <a:bodyPr wrap="square" rtlCol="0">
            <a:spAutoFit/>
          </a:bodyPr>
          <a:lstStyle/>
          <a:p>
            <a:r>
              <a:rPr lang="zh-TW" altLang="en-US"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拖曳擺放程式所需要的操作介面與功能元件</a:t>
            </a: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B798282A-5AFB-458B-8609-25BAC7542B1D}"/>
              </a:ext>
            </a:extLst>
          </p:cNvPr>
          <p:cNvSpPr txBox="1"/>
          <p:nvPr/>
        </p:nvSpPr>
        <p:spPr>
          <a:xfrm>
            <a:off x="4717521" y="5417389"/>
            <a:ext cx="3195464" cy="646331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zh-TW" altLang="en-US"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組合語法，例如：變數、邏輯、流程迴圈或方法的積木。</a:t>
            </a: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E41A3265-0B21-4217-9774-E4373DC7100C}"/>
              </a:ext>
            </a:extLst>
          </p:cNvPr>
          <p:cNvSpPr txBox="1"/>
          <p:nvPr/>
        </p:nvSpPr>
        <p:spPr>
          <a:xfrm>
            <a:off x="8589280" y="5555888"/>
            <a:ext cx="2948299" cy="369332"/>
          </a:xfrm>
          <a:prstGeom prst="rect">
            <a:avLst/>
          </a:prstGeom>
          <a:solidFill>
            <a:srgbClr val="FF00FF"/>
          </a:solidFill>
        </p:spPr>
        <p:txBody>
          <a:bodyPr wrap="square" rtlCol="0">
            <a:spAutoFit/>
          </a:bodyPr>
          <a:lstStyle/>
          <a:p>
            <a:r>
              <a:rPr lang="zh-TW" altLang="en-US"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透過模擬器或手機上安裝。</a:t>
            </a:r>
          </a:p>
        </p:txBody>
      </p:sp>
    </p:spTree>
    <p:extLst>
      <p:ext uri="{BB962C8B-B14F-4D97-AF65-F5344CB8AC3E}">
        <p14:creationId xmlns:p14="http://schemas.microsoft.com/office/powerpoint/2010/main" val="20799592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FDED7D45-2E24-4C58-A3F7-38513B0AB4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397" y="106418"/>
            <a:ext cx="9957205" cy="4963362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9F453CEA-60FC-4C21-9003-943C78EABAEF}"/>
              </a:ext>
            </a:extLst>
          </p:cNvPr>
          <p:cNvSpPr txBox="1"/>
          <p:nvPr/>
        </p:nvSpPr>
        <p:spPr>
          <a:xfrm>
            <a:off x="1117397" y="5101738"/>
            <a:ext cx="1019234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spcBef>
                <a:spcPts val="600"/>
              </a:spcBef>
              <a:buFont typeface="+mj-lt"/>
              <a:buAutoNum type="arabicPeriod"/>
            </a:pPr>
            <a:r>
              <a:rPr lang="zh-TW" altLang="en-US" sz="1400" b="0">
                <a:solidFill>
                  <a:schemeClr val="tx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組</a:t>
            </a:r>
            <a:r>
              <a:rPr lang="zh-TW" altLang="en-US" sz="1400">
                <a:latin typeface="Consolas" panose="020B0609020204030204" pitchFamily="49" charset="0"/>
                <a:ea typeface="Noto Sans CJK TC Regular" panose="020B0500000000000000" pitchFamily="34" charset="-120"/>
              </a:rPr>
              <a:t>件面板：選取不同類別的元件，共分成使用者介面、介面配置、多媒體、繪圖動畫、地圖、感測器、社交應用、資料儲存、通訊、樂高機器人、測試性、</a:t>
            </a:r>
            <a:r>
              <a:rPr lang="en-US" altLang="zh-TW" sz="1400">
                <a:latin typeface="Consolas" panose="020B0609020204030204" pitchFamily="49" charset="0"/>
                <a:ea typeface="Noto Sans CJK TC Regular" panose="020B0500000000000000" pitchFamily="34" charset="-120"/>
              </a:rPr>
              <a:t>Extension</a:t>
            </a:r>
            <a:r>
              <a:rPr lang="zh-TW" altLang="en-US" sz="1400">
                <a:latin typeface="Consolas" panose="020B0609020204030204" pitchFamily="49" charset="0"/>
                <a:ea typeface="Noto Sans CJK TC Regular" panose="020B0500000000000000" pitchFamily="34" charset="-120"/>
              </a:rPr>
              <a:t>。</a:t>
            </a:r>
            <a:endParaRPr lang="en-US" altLang="zh-TW" sz="1400">
              <a:latin typeface="Consolas" panose="020B0609020204030204" pitchFamily="49" charset="0"/>
              <a:ea typeface="Noto Sans CJK TC Regular" panose="020B0500000000000000" pitchFamily="34" charset="-120"/>
            </a:endParaRPr>
          </a:p>
          <a:p>
            <a:pPr marL="228600" indent="-228600">
              <a:spcBef>
                <a:spcPts val="600"/>
              </a:spcBef>
              <a:buFont typeface="+mj-lt"/>
              <a:buAutoNum type="arabicPeriod"/>
            </a:pPr>
            <a:r>
              <a:rPr lang="zh-TW" altLang="en-US" sz="1400">
                <a:latin typeface="Consolas" panose="020B0609020204030204" pitchFamily="49" charset="0"/>
                <a:ea typeface="Noto Sans CJK TC Regular" panose="020B0500000000000000" pitchFamily="34" charset="-120"/>
              </a:rPr>
              <a:t>工作面板：顯示畫面編排、或程式設計的結果。</a:t>
            </a:r>
            <a:endParaRPr lang="en-US" altLang="zh-TW" sz="1400">
              <a:latin typeface="Consolas" panose="020B0609020204030204" pitchFamily="49" charset="0"/>
              <a:ea typeface="Noto Sans CJK TC Regular" panose="020B0500000000000000" pitchFamily="34" charset="-120"/>
            </a:endParaRPr>
          </a:p>
          <a:p>
            <a:pPr marL="228600" indent="-228600">
              <a:spcBef>
                <a:spcPts val="600"/>
              </a:spcBef>
              <a:buFont typeface="+mj-lt"/>
              <a:buAutoNum type="arabicPeriod"/>
            </a:pPr>
            <a:r>
              <a:rPr lang="zh-TW" altLang="en-US" sz="1400" b="0">
                <a:solidFill>
                  <a:schemeClr val="tx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組</a:t>
            </a:r>
            <a:r>
              <a:rPr lang="zh-TW" altLang="en-US" sz="1400">
                <a:latin typeface="Consolas" panose="020B0609020204030204" pitchFamily="49" charset="0"/>
                <a:ea typeface="Noto Sans CJK TC Regular" panose="020B0500000000000000" pitchFamily="34" charset="-120"/>
              </a:rPr>
              <a:t>件列表：以列表方式顯示您拖曳的各個元件。</a:t>
            </a:r>
            <a:endParaRPr lang="en-US" altLang="zh-TW" sz="1400">
              <a:latin typeface="Consolas" panose="020B0609020204030204" pitchFamily="49" charset="0"/>
              <a:ea typeface="Noto Sans CJK TC Regular" panose="020B0500000000000000" pitchFamily="34" charset="-120"/>
            </a:endParaRPr>
          </a:p>
          <a:p>
            <a:pPr marL="228600" indent="-228600">
              <a:spcBef>
                <a:spcPts val="600"/>
              </a:spcBef>
              <a:buFont typeface="+mj-lt"/>
              <a:buAutoNum type="arabicPeriod"/>
            </a:pPr>
            <a:r>
              <a:rPr lang="zh-TW" altLang="en-US" sz="1400">
                <a:latin typeface="Consolas" panose="020B0609020204030204" pitchFamily="49" charset="0"/>
                <a:ea typeface="Noto Sans CJK TC Regular" panose="020B0500000000000000" pitchFamily="34" charset="-120"/>
              </a:rPr>
              <a:t>組件屬性：設定元件的屬性。例如：顏色、大小、圖案</a:t>
            </a:r>
            <a:r>
              <a:rPr lang="en-US" altLang="zh-TW" sz="1400">
                <a:latin typeface="Consolas" panose="020B0609020204030204" pitchFamily="49" charset="0"/>
                <a:ea typeface="Noto Sans CJK TC Regular" panose="020B0500000000000000" pitchFamily="34" charset="-120"/>
              </a:rPr>
              <a:t>…</a:t>
            </a:r>
            <a:r>
              <a:rPr lang="zh-TW" altLang="en-US" sz="1400">
                <a:latin typeface="Consolas" panose="020B0609020204030204" pitchFamily="49" charset="0"/>
                <a:ea typeface="Noto Sans CJK TC Regular" panose="020B0500000000000000" pitchFamily="34" charset="-120"/>
              </a:rPr>
              <a:t>等。</a:t>
            </a:r>
            <a:endParaRPr lang="en-US" altLang="zh-TW" sz="1400">
              <a:latin typeface="Consolas" panose="020B0609020204030204" pitchFamily="49" charset="0"/>
              <a:ea typeface="Noto Sans CJK TC Regular" panose="020B0500000000000000" pitchFamily="34" charset="-120"/>
            </a:endParaRPr>
          </a:p>
          <a:p>
            <a:pPr marL="228600" indent="-228600">
              <a:spcBef>
                <a:spcPts val="600"/>
              </a:spcBef>
              <a:buFont typeface="+mj-lt"/>
              <a:buAutoNum type="arabicPeriod"/>
            </a:pPr>
            <a:r>
              <a:rPr lang="zh-TW" altLang="en-US" sz="1400">
                <a:latin typeface="Consolas" panose="020B0609020204030204" pitchFamily="49" charset="0"/>
                <a:ea typeface="Noto Sans CJK TC Regular" panose="020B0500000000000000" pitchFamily="34" charset="-120"/>
              </a:rPr>
              <a:t>素材：用來上傳多媒體檔案。例如：圖片、聲音</a:t>
            </a:r>
            <a:r>
              <a:rPr lang="en-US" altLang="zh-TW" sz="1400">
                <a:latin typeface="Consolas" panose="020B0609020204030204" pitchFamily="49" charset="0"/>
                <a:ea typeface="Noto Sans CJK TC Regular" panose="020B0500000000000000" pitchFamily="34" charset="-120"/>
              </a:rPr>
              <a:t>…</a:t>
            </a:r>
            <a:r>
              <a:rPr lang="zh-TW" altLang="en-US" sz="1400">
                <a:latin typeface="Consolas" panose="020B0609020204030204" pitchFamily="49" charset="0"/>
                <a:ea typeface="Noto Sans CJK TC Regular" panose="020B0500000000000000" pitchFamily="34" charset="-120"/>
              </a:rPr>
              <a:t>等。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1B449FFD-0C75-4563-91F7-C53175B03ED3}"/>
              </a:ext>
            </a:extLst>
          </p:cNvPr>
          <p:cNvSpPr/>
          <p:nvPr/>
        </p:nvSpPr>
        <p:spPr>
          <a:xfrm>
            <a:off x="1311215" y="741959"/>
            <a:ext cx="1263778" cy="424410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D8F77EC-FD1E-47BD-9C9E-1598069E37CE}"/>
              </a:ext>
            </a:extLst>
          </p:cNvPr>
          <p:cNvSpPr/>
          <p:nvPr/>
        </p:nvSpPr>
        <p:spPr>
          <a:xfrm>
            <a:off x="2618983" y="741959"/>
            <a:ext cx="5731388" cy="424410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0243AF5-49A9-485E-BF38-539412F30930}"/>
              </a:ext>
            </a:extLst>
          </p:cNvPr>
          <p:cNvSpPr/>
          <p:nvPr/>
        </p:nvSpPr>
        <p:spPr>
          <a:xfrm>
            <a:off x="8398490" y="741959"/>
            <a:ext cx="1183152" cy="309887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6109D959-28DE-4D43-B5B5-3D5378935687}"/>
              </a:ext>
            </a:extLst>
          </p:cNvPr>
          <p:cNvSpPr/>
          <p:nvPr/>
        </p:nvSpPr>
        <p:spPr>
          <a:xfrm>
            <a:off x="9635709" y="741959"/>
            <a:ext cx="1164562" cy="106096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B6B1C9F-A81A-4165-92AF-3183BE323994}"/>
              </a:ext>
            </a:extLst>
          </p:cNvPr>
          <p:cNvSpPr/>
          <p:nvPr/>
        </p:nvSpPr>
        <p:spPr>
          <a:xfrm>
            <a:off x="8398489" y="3919761"/>
            <a:ext cx="1183153" cy="66949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橢圓 9" descr="1">
            <a:extLst>
              <a:ext uri="{FF2B5EF4-FFF2-40B4-BE49-F238E27FC236}">
                <a16:creationId xmlns:a16="http://schemas.microsoft.com/office/drawing/2014/main" id="{96C23B6B-6FCA-4AAB-B7EB-7930BCAEDEF3}"/>
              </a:ext>
            </a:extLst>
          </p:cNvPr>
          <p:cNvSpPr/>
          <p:nvPr/>
        </p:nvSpPr>
        <p:spPr>
          <a:xfrm>
            <a:off x="1697186" y="370757"/>
            <a:ext cx="293215" cy="29321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>
                <a:latin typeface="Consolas" panose="020B0609020204030204" pitchFamily="49" charset="0"/>
              </a:rPr>
              <a:t>1</a:t>
            </a:r>
            <a:endParaRPr lang="zh-TW" altLang="en-US">
              <a:latin typeface="Consolas" panose="020B0609020204030204" pitchFamily="49" charset="0"/>
            </a:endParaRPr>
          </a:p>
        </p:txBody>
      </p:sp>
      <p:sp>
        <p:nvSpPr>
          <p:cNvPr id="11" name="橢圓 10" descr="1">
            <a:extLst>
              <a:ext uri="{FF2B5EF4-FFF2-40B4-BE49-F238E27FC236}">
                <a16:creationId xmlns:a16="http://schemas.microsoft.com/office/drawing/2014/main" id="{B49F6063-4E59-4746-AA4A-43B9720E62E7}"/>
              </a:ext>
            </a:extLst>
          </p:cNvPr>
          <p:cNvSpPr/>
          <p:nvPr/>
        </p:nvSpPr>
        <p:spPr>
          <a:xfrm>
            <a:off x="5549155" y="370757"/>
            <a:ext cx="293215" cy="29321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>
                <a:latin typeface="Consolas" panose="020B0609020204030204" pitchFamily="49" charset="0"/>
              </a:rPr>
              <a:t>2</a:t>
            </a:r>
            <a:endParaRPr lang="zh-TW" altLang="en-US">
              <a:latin typeface="Consolas" panose="020B0609020204030204" pitchFamily="49" charset="0"/>
            </a:endParaRPr>
          </a:p>
        </p:txBody>
      </p:sp>
      <p:sp>
        <p:nvSpPr>
          <p:cNvPr id="12" name="橢圓 11" descr="1">
            <a:extLst>
              <a:ext uri="{FF2B5EF4-FFF2-40B4-BE49-F238E27FC236}">
                <a16:creationId xmlns:a16="http://schemas.microsoft.com/office/drawing/2014/main" id="{E1789ED8-0233-457D-BDD0-E3042574B94E}"/>
              </a:ext>
            </a:extLst>
          </p:cNvPr>
          <p:cNvSpPr/>
          <p:nvPr/>
        </p:nvSpPr>
        <p:spPr>
          <a:xfrm>
            <a:off x="8843457" y="370757"/>
            <a:ext cx="293215" cy="29321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>
                <a:latin typeface="Consolas" panose="020B0609020204030204" pitchFamily="49" charset="0"/>
              </a:rPr>
              <a:t>3</a:t>
            </a:r>
            <a:endParaRPr lang="zh-TW" altLang="en-US">
              <a:latin typeface="Consolas" panose="020B0609020204030204" pitchFamily="49" charset="0"/>
            </a:endParaRPr>
          </a:p>
        </p:txBody>
      </p:sp>
      <p:sp>
        <p:nvSpPr>
          <p:cNvPr id="13" name="橢圓 12" descr="1">
            <a:extLst>
              <a:ext uri="{FF2B5EF4-FFF2-40B4-BE49-F238E27FC236}">
                <a16:creationId xmlns:a16="http://schemas.microsoft.com/office/drawing/2014/main" id="{84D740A7-4C80-419F-811E-6AD8B5B00CD4}"/>
              </a:ext>
            </a:extLst>
          </p:cNvPr>
          <p:cNvSpPr/>
          <p:nvPr/>
        </p:nvSpPr>
        <p:spPr>
          <a:xfrm>
            <a:off x="10146147" y="1881107"/>
            <a:ext cx="293215" cy="29321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>
                <a:latin typeface="Consolas" panose="020B0609020204030204" pitchFamily="49" charset="0"/>
              </a:rPr>
              <a:t>4</a:t>
            </a:r>
            <a:endParaRPr lang="zh-TW" altLang="en-US">
              <a:latin typeface="Consolas" panose="020B0609020204030204" pitchFamily="49" charset="0"/>
            </a:endParaRPr>
          </a:p>
        </p:txBody>
      </p:sp>
      <p:sp>
        <p:nvSpPr>
          <p:cNvPr id="14" name="橢圓 13" descr="1">
            <a:extLst>
              <a:ext uri="{FF2B5EF4-FFF2-40B4-BE49-F238E27FC236}">
                <a16:creationId xmlns:a16="http://schemas.microsoft.com/office/drawing/2014/main" id="{F7E6ED01-6674-4A97-91F0-B4A9C24A2C18}"/>
              </a:ext>
            </a:extLst>
          </p:cNvPr>
          <p:cNvSpPr/>
          <p:nvPr/>
        </p:nvSpPr>
        <p:spPr>
          <a:xfrm>
            <a:off x="8843457" y="4668174"/>
            <a:ext cx="293215" cy="29321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>
                <a:latin typeface="Consolas" panose="020B0609020204030204" pitchFamily="49" charset="0"/>
              </a:rPr>
              <a:t>5</a:t>
            </a:r>
            <a:endParaRPr lang="zh-TW" altLang="en-US">
              <a:latin typeface="Consolas" panose="020B0609020204030204" pitchFamily="49" charset="0"/>
            </a:endParaRPr>
          </a:p>
        </p:txBody>
      </p:sp>
      <p:cxnSp>
        <p:nvCxnSpPr>
          <p:cNvPr id="15" name="直線單箭頭接點 14">
            <a:extLst>
              <a:ext uri="{FF2B5EF4-FFF2-40B4-BE49-F238E27FC236}">
                <a16:creationId xmlns:a16="http://schemas.microsoft.com/office/drawing/2014/main" id="{E5F5DB01-4EEA-424F-BE81-1E5EFAA2D678}"/>
              </a:ext>
            </a:extLst>
          </p:cNvPr>
          <p:cNvCxnSpPr>
            <a:cxnSpLocks/>
          </p:cNvCxnSpPr>
          <p:nvPr/>
        </p:nvCxnSpPr>
        <p:spPr>
          <a:xfrm>
            <a:off x="10292755" y="140928"/>
            <a:ext cx="0" cy="39996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0E57F9F1-A605-40AE-9089-18007440A9A2}"/>
              </a:ext>
            </a:extLst>
          </p:cNvPr>
          <p:cNvSpPr txBox="1"/>
          <p:nvPr/>
        </p:nvSpPr>
        <p:spPr>
          <a:xfrm>
            <a:off x="290977" y="140928"/>
            <a:ext cx="615553" cy="3323987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畫面編排的視窗介面</a:t>
            </a:r>
          </a:p>
        </p:txBody>
      </p:sp>
    </p:spTree>
    <p:extLst>
      <p:ext uri="{BB962C8B-B14F-4D97-AF65-F5344CB8AC3E}">
        <p14:creationId xmlns:p14="http://schemas.microsoft.com/office/powerpoint/2010/main" val="15787292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FDED7D45-2E24-4C58-A3F7-38513B0AB4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7397" y="106418"/>
            <a:ext cx="9957205" cy="4963361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9F453CEA-60FC-4C21-9003-943C78EABAEF}"/>
              </a:ext>
            </a:extLst>
          </p:cNvPr>
          <p:cNvSpPr txBox="1"/>
          <p:nvPr/>
        </p:nvSpPr>
        <p:spPr>
          <a:xfrm>
            <a:off x="1117397" y="5147500"/>
            <a:ext cx="1019234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spcBef>
                <a:spcPts val="1200"/>
              </a:spcBef>
              <a:buFont typeface="+mj-lt"/>
              <a:buAutoNum type="arabicPeriod"/>
            </a:pPr>
            <a:r>
              <a:rPr lang="zh-TW" altLang="en-US">
                <a:latin typeface="Consolas" panose="020B0609020204030204" pitchFamily="49" charset="0"/>
                <a:ea typeface="Noto Sans CJK TC Regular" panose="020B0500000000000000" pitchFamily="34" charset="-120"/>
              </a:rPr>
              <a:t>方塊：內建 </a:t>
            </a:r>
            <a:r>
              <a:rPr lang="en-US" altLang="zh-TW">
                <a:latin typeface="Consolas" panose="020B0609020204030204" pitchFamily="49" charset="0"/>
                <a:ea typeface="Noto Sans CJK TC Regular" panose="020B0500000000000000" pitchFamily="34" charset="-120"/>
              </a:rPr>
              <a:t>9 </a:t>
            </a:r>
            <a:r>
              <a:rPr lang="zh-TW" altLang="en-US">
                <a:latin typeface="Consolas" panose="020B0609020204030204" pitchFamily="49" charset="0"/>
                <a:ea typeface="Noto Sans CJK TC Regular" panose="020B0500000000000000" pitchFamily="34" charset="-120"/>
              </a:rPr>
              <a:t>類的內置塊 </a:t>
            </a:r>
            <a:r>
              <a:rPr lang="en-US" altLang="zh-TW">
                <a:latin typeface="Consolas" panose="020B0609020204030204" pitchFamily="49" charset="0"/>
                <a:ea typeface="Noto Sans CJK TC Regular" panose="020B0500000000000000" pitchFamily="34" charset="-120"/>
              </a:rPr>
              <a:t>(</a:t>
            </a:r>
            <a:r>
              <a:rPr lang="zh-TW" altLang="en-US">
                <a:latin typeface="Consolas" panose="020B0609020204030204" pitchFamily="49" charset="0"/>
                <a:ea typeface="Noto Sans CJK TC Regular" panose="020B0500000000000000" pitchFamily="34" charset="-120"/>
              </a:rPr>
              <a:t>程式常見的指令或控制流程</a:t>
            </a:r>
            <a:r>
              <a:rPr lang="en-US" altLang="zh-TW">
                <a:latin typeface="Consolas" panose="020B0609020204030204" pitchFamily="49" charset="0"/>
                <a:ea typeface="Noto Sans CJK TC Regular" panose="020B0500000000000000" pitchFamily="34" charset="-120"/>
              </a:rPr>
              <a:t>)</a:t>
            </a:r>
            <a:r>
              <a:rPr lang="zh-TW" altLang="en-US">
                <a:latin typeface="PMingLiU" panose="02020500000000000000" pitchFamily="18" charset="-120"/>
                <a:ea typeface="PMingLiU" panose="02020500000000000000" pitchFamily="18" charset="-120"/>
              </a:rPr>
              <a:t>、</a:t>
            </a:r>
            <a:r>
              <a:rPr lang="zh-TW" altLang="en-US">
                <a:latin typeface="Consolas" panose="020B0609020204030204" pitchFamily="49" charset="0"/>
                <a:ea typeface="Noto Sans CJK TC Regular" panose="020B0500000000000000" pitchFamily="34" charset="-120"/>
              </a:rPr>
              <a:t>拖曳在畫面編排中的元件</a:t>
            </a:r>
            <a:r>
              <a:rPr lang="zh-TW" altLang="en-US">
                <a:latin typeface="PMingLiU" panose="02020500000000000000" pitchFamily="18" charset="-120"/>
                <a:ea typeface="PMingLiU" panose="02020500000000000000" pitchFamily="18" charset="-120"/>
              </a:rPr>
              <a:t>、</a:t>
            </a:r>
            <a:r>
              <a:rPr lang="zh-TW" altLang="en-US">
                <a:latin typeface="Consolas" panose="020B0609020204030204" pitchFamily="49" charset="0"/>
                <a:ea typeface="Noto Sans CJK TC Regular" panose="020B0500000000000000" pitchFamily="34" charset="-120"/>
              </a:rPr>
              <a:t>以及進階的任意元件。</a:t>
            </a:r>
            <a:endParaRPr lang="en-US" altLang="zh-TW">
              <a:latin typeface="Consolas" panose="020B0609020204030204" pitchFamily="49" charset="0"/>
              <a:ea typeface="Noto Sans CJK TC Regular" panose="020B0500000000000000" pitchFamily="34" charset="-120"/>
            </a:endParaRPr>
          </a:p>
          <a:p>
            <a:pPr marL="228600" indent="-228600">
              <a:spcBef>
                <a:spcPts val="1200"/>
              </a:spcBef>
              <a:buFont typeface="+mj-lt"/>
              <a:buAutoNum type="arabicPeriod"/>
            </a:pPr>
            <a:r>
              <a:rPr lang="zh-TW" altLang="en-US">
                <a:latin typeface="Consolas" panose="020B0609020204030204" pitchFamily="49" charset="0"/>
                <a:ea typeface="Noto Sans CJK TC Regular" panose="020B0500000000000000" pitchFamily="34" charset="-120"/>
              </a:rPr>
              <a:t>工作面板：組合積木的地方。</a:t>
            </a:r>
            <a:endParaRPr lang="en-US" altLang="zh-TW">
              <a:latin typeface="Consolas" panose="020B0609020204030204" pitchFamily="49" charset="0"/>
              <a:ea typeface="Noto Sans CJK TC Regular" panose="020B0500000000000000" pitchFamily="34" charset="-120"/>
            </a:endParaRPr>
          </a:p>
          <a:p>
            <a:pPr marL="228600" indent="-228600">
              <a:spcBef>
                <a:spcPts val="1200"/>
              </a:spcBef>
              <a:buFont typeface="+mj-lt"/>
              <a:buAutoNum type="arabicPeriod"/>
            </a:pPr>
            <a:r>
              <a:rPr lang="zh-TW" altLang="en-US">
                <a:latin typeface="Consolas" panose="020B0609020204030204" pitchFamily="49" charset="0"/>
                <a:ea typeface="Noto Sans CJK TC Regular" panose="020B0500000000000000" pitchFamily="34" charset="-120"/>
              </a:rPr>
              <a:t>素材：用來上傳多媒體資料。例如：圖片、聲音</a:t>
            </a:r>
            <a:r>
              <a:rPr lang="en-US" altLang="zh-TW">
                <a:latin typeface="Consolas" panose="020B0609020204030204" pitchFamily="49" charset="0"/>
                <a:ea typeface="Noto Sans CJK TC Regular" panose="020B0500000000000000" pitchFamily="34" charset="-120"/>
              </a:rPr>
              <a:t>…</a:t>
            </a:r>
            <a:r>
              <a:rPr lang="zh-TW" altLang="en-US">
                <a:latin typeface="Consolas" panose="020B0609020204030204" pitchFamily="49" charset="0"/>
                <a:ea typeface="Noto Sans CJK TC Regular" panose="020B0500000000000000" pitchFamily="34" charset="-120"/>
              </a:rPr>
              <a:t>等。</a:t>
            </a:r>
            <a:endParaRPr lang="en-US" altLang="zh-TW"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1B449FFD-0C75-4563-91F7-C53175B03ED3}"/>
              </a:ext>
            </a:extLst>
          </p:cNvPr>
          <p:cNvSpPr/>
          <p:nvPr/>
        </p:nvSpPr>
        <p:spPr>
          <a:xfrm>
            <a:off x="1268083" y="741958"/>
            <a:ext cx="1224951" cy="3132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D8F77EC-FD1E-47BD-9C9E-1598069E37CE}"/>
              </a:ext>
            </a:extLst>
          </p:cNvPr>
          <p:cNvSpPr/>
          <p:nvPr/>
        </p:nvSpPr>
        <p:spPr>
          <a:xfrm>
            <a:off x="2524094" y="741960"/>
            <a:ext cx="8319310" cy="405432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橢圓 9" descr="1">
            <a:extLst>
              <a:ext uri="{FF2B5EF4-FFF2-40B4-BE49-F238E27FC236}">
                <a16:creationId xmlns:a16="http://schemas.microsoft.com/office/drawing/2014/main" id="{96C23B6B-6FCA-4AAB-B7EB-7930BCAEDEF3}"/>
              </a:ext>
            </a:extLst>
          </p:cNvPr>
          <p:cNvSpPr/>
          <p:nvPr/>
        </p:nvSpPr>
        <p:spPr>
          <a:xfrm>
            <a:off x="1697186" y="370757"/>
            <a:ext cx="293215" cy="29321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>
                <a:latin typeface="Consolas" panose="020B0609020204030204" pitchFamily="49" charset="0"/>
              </a:rPr>
              <a:t>1</a:t>
            </a:r>
            <a:endParaRPr lang="zh-TW" altLang="en-US">
              <a:latin typeface="Consolas" panose="020B0609020204030204" pitchFamily="49" charset="0"/>
            </a:endParaRPr>
          </a:p>
        </p:txBody>
      </p:sp>
      <p:sp>
        <p:nvSpPr>
          <p:cNvPr id="11" name="橢圓 10" descr="1">
            <a:extLst>
              <a:ext uri="{FF2B5EF4-FFF2-40B4-BE49-F238E27FC236}">
                <a16:creationId xmlns:a16="http://schemas.microsoft.com/office/drawing/2014/main" id="{B49F6063-4E59-4746-AA4A-43B9720E62E7}"/>
              </a:ext>
            </a:extLst>
          </p:cNvPr>
          <p:cNvSpPr/>
          <p:nvPr/>
        </p:nvSpPr>
        <p:spPr>
          <a:xfrm>
            <a:off x="5454266" y="370757"/>
            <a:ext cx="293215" cy="29321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>
                <a:latin typeface="Consolas" panose="020B0609020204030204" pitchFamily="49" charset="0"/>
              </a:rPr>
              <a:t>2</a:t>
            </a:r>
            <a:endParaRPr lang="zh-TW" altLang="en-US">
              <a:latin typeface="Consolas" panose="020B0609020204030204" pitchFamily="49" charset="0"/>
            </a:endParaRPr>
          </a:p>
        </p:txBody>
      </p:sp>
      <p:sp>
        <p:nvSpPr>
          <p:cNvPr id="12" name="橢圓 11" descr="1">
            <a:extLst>
              <a:ext uri="{FF2B5EF4-FFF2-40B4-BE49-F238E27FC236}">
                <a16:creationId xmlns:a16="http://schemas.microsoft.com/office/drawing/2014/main" id="{E1789ED8-0233-457D-BDD0-E3042574B94E}"/>
              </a:ext>
            </a:extLst>
          </p:cNvPr>
          <p:cNvSpPr/>
          <p:nvPr/>
        </p:nvSpPr>
        <p:spPr>
          <a:xfrm>
            <a:off x="1697186" y="4692853"/>
            <a:ext cx="293215" cy="29321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>
                <a:latin typeface="Consolas" panose="020B0609020204030204" pitchFamily="49" charset="0"/>
              </a:rPr>
              <a:t>3</a:t>
            </a:r>
            <a:endParaRPr lang="zh-TW" altLang="en-US">
              <a:latin typeface="Consolas" panose="020B0609020204030204" pitchFamily="49" charset="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0E57F9F1-A605-40AE-9089-18007440A9A2}"/>
              </a:ext>
            </a:extLst>
          </p:cNvPr>
          <p:cNvSpPr txBox="1"/>
          <p:nvPr/>
        </p:nvSpPr>
        <p:spPr>
          <a:xfrm>
            <a:off x="290977" y="140928"/>
            <a:ext cx="615553" cy="3323987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程式設計的視窗介面</a:t>
            </a:r>
          </a:p>
        </p:txBody>
      </p:sp>
      <p:cxnSp>
        <p:nvCxnSpPr>
          <p:cNvPr id="17" name="直線單箭頭接點 16">
            <a:extLst>
              <a:ext uri="{FF2B5EF4-FFF2-40B4-BE49-F238E27FC236}">
                <a16:creationId xmlns:a16="http://schemas.microsoft.com/office/drawing/2014/main" id="{5FC5A0B1-044E-485D-9003-985E5031444F}"/>
              </a:ext>
            </a:extLst>
          </p:cNvPr>
          <p:cNvCxnSpPr>
            <a:cxnSpLocks/>
          </p:cNvCxnSpPr>
          <p:nvPr/>
        </p:nvCxnSpPr>
        <p:spPr>
          <a:xfrm>
            <a:off x="10629183" y="140928"/>
            <a:ext cx="0" cy="39996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7">
            <a:extLst>
              <a:ext uri="{FF2B5EF4-FFF2-40B4-BE49-F238E27FC236}">
                <a16:creationId xmlns:a16="http://schemas.microsoft.com/office/drawing/2014/main" id="{362472DB-900D-4F67-8961-3E6AAA774818}"/>
              </a:ext>
            </a:extLst>
          </p:cNvPr>
          <p:cNvSpPr/>
          <p:nvPr/>
        </p:nvSpPr>
        <p:spPr>
          <a:xfrm>
            <a:off x="1268082" y="3917440"/>
            <a:ext cx="1224951" cy="69769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28696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EF8577A-1497-4071-A7FD-D2F0D2F7C20C}"/>
              </a:ext>
            </a:extLst>
          </p:cNvPr>
          <p:cNvSpPr txBox="1"/>
          <p:nvPr/>
        </p:nvSpPr>
        <p:spPr>
          <a:xfrm>
            <a:off x="2153920" y="3105834"/>
            <a:ext cx="78841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zh-TW" altLang="en-US" sz="36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第一個 </a:t>
            </a:r>
            <a:r>
              <a:rPr lang="en-US" altLang="zh-TW" sz="36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App (HelloPurr.aia)</a:t>
            </a:r>
            <a:endParaRPr lang="zh-TW" altLang="en-US" sz="3600" b="0" i="0" u="none" strike="noStrike" baseline="0">
              <a:solidFill>
                <a:srgbClr val="FFFF00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  <p:pic>
        <p:nvPicPr>
          <p:cNvPr id="4" name="內容版面配置區 4">
            <a:extLst>
              <a:ext uri="{FF2B5EF4-FFF2-40B4-BE49-F238E27FC236}">
                <a16:creationId xmlns:a16="http://schemas.microsoft.com/office/drawing/2014/main" id="{0D3A8F14-D351-4D93-BB22-9326B7908B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4011" y="1076368"/>
            <a:ext cx="2424162" cy="4705261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536DBD08-8F04-4208-95D1-155EC7E403FD}"/>
              </a:ext>
            </a:extLst>
          </p:cNvPr>
          <p:cNvSpPr txBox="1"/>
          <p:nvPr/>
        </p:nvSpPr>
        <p:spPr>
          <a:xfrm>
            <a:off x="2153920" y="3752165"/>
            <a:ext cx="78841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zh-TW" altLang="en-US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按一下貓咪的照片，會發出喵的叫聲。</a:t>
            </a:r>
            <a:endParaRPr lang="zh-TW" altLang="en-US" b="0" i="0" u="none" strike="noStrike" baseline="0">
              <a:solidFill>
                <a:schemeClr val="bg1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28992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295EF4B-1F59-4A8B-87D6-E404B0B1C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畫面編排 </a:t>
            </a:r>
            <a:r>
              <a:rPr lang="en-US" altLang="zh-TW" sz="2400"/>
              <a:t>(1/4)</a:t>
            </a:r>
            <a:endParaRPr lang="zh-TW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23BD994-88C0-47CE-A905-05819B3C6D6C}"/>
              </a:ext>
            </a:extLst>
          </p:cNvPr>
          <p:cNvSpPr/>
          <p:nvPr/>
        </p:nvSpPr>
        <p:spPr>
          <a:xfrm>
            <a:off x="7016417" y="419033"/>
            <a:ext cx="1158096" cy="319178"/>
          </a:xfrm>
          <a:prstGeom prst="rect">
            <a:avLst/>
          </a:prstGeom>
          <a:solidFill>
            <a:srgbClr val="33CC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>
                <a:latin typeface="Consolas" panose="020B0609020204030204" pitchFamily="49" charset="0"/>
                <a:ea typeface="Noto Sans CJK TC Regular" panose="020B0500000000000000" pitchFamily="34" charset="-120"/>
              </a:rPr>
              <a:t>1.</a:t>
            </a:r>
            <a:r>
              <a:rPr lang="zh-TW" altLang="en-US" sz="1400">
                <a:latin typeface="Consolas" panose="020B0609020204030204" pitchFamily="49" charset="0"/>
                <a:ea typeface="Noto Sans CJK TC Regular" panose="020B0500000000000000" pitchFamily="34" charset="-120"/>
              </a:rPr>
              <a:t>畫面編排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85469A19-E50E-431B-9190-52937BBC66D5}"/>
              </a:ext>
            </a:extLst>
          </p:cNvPr>
          <p:cNvSpPr/>
          <p:nvPr/>
        </p:nvSpPr>
        <p:spPr>
          <a:xfrm>
            <a:off x="8606060" y="419033"/>
            <a:ext cx="1158096" cy="31917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>
                <a:solidFill>
                  <a:schemeClr val="tx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2.</a:t>
            </a:r>
            <a:r>
              <a:rPr lang="zh-TW" altLang="en-US" sz="1400">
                <a:solidFill>
                  <a:schemeClr val="tx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程式設計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ADB07C59-1DAB-4615-8791-91794EBD1085}"/>
              </a:ext>
            </a:extLst>
          </p:cNvPr>
          <p:cNvSpPr/>
          <p:nvPr/>
        </p:nvSpPr>
        <p:spPr>
          <a:xfrm>
            <a:off x="10195703" y="419033"/>
            <a:ext cx="1158096" cy="31917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>
                <a:solidFill>
                  <a:schemeClr val="tx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3.</a:t>
            </a:r>
            <a:r>
              <a:rPr lang="zh-TW" altLang="en-US" sz="1400">
                <a:solidFill>
                  <a:schemeClr val="tx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驗證執行</a:t>
            </a:r>
          </a:p>
        </p:txBody>
      </p:sp>
      <p:cxnSp>
        <p:nvCxnSpPr>
          <p:cNvPr id="7" name="直線單箭頭接點 6">
            <a:extLst>
              <a:ext uri="{FF2B5EF4-FFF2-40B4-BE49-F238E27FC236}">
                <a16:creationId xmlns:a16="http://schemas.microsoft.com/office/drawing/2014/main" id="{1467F6A8-0673-438F-8D6E-7B895A801F55}"/>
              </a:ext>
            </a:extLst>
          </p:cNvPr>
          <p:cNvCxnSpPr>
            <a:cxnSpLocks/>
            <a:stCxn id="4" idx="3"/>
            <a:endCxn id="5" idx="1"/>
          </p:cNvCxnSpPr>
          <p:nvPr/>
        </p:nvCxnSpPr>
        <p:spPr>
          <a:xfrm>
            <a:off x="8174513" y="578622"/>
            <a:ext cx="431547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單箭頭接點 7">
            <a:extLst>
              <a:ext uri="{FF2B5EF4-FFF2-40B4-BE49-F238E27FC236}">
                <a16:creationId xmlns:a16="http://schemas.microsoft.com/office/drawing/2014/main" id="{F04A4A19-4FA9-4399-A930-7CC3507C13EA}"/>
              </a:ext>
            </a:extLst>
          </p:cNvPr>
          <p:cNvCxnSpPr>
            <a:cxnSpLocks/>
            <a:stCxn id="5" idx="3"/>
            <a:endCxn id="6" idx="1"/>
          </p:cNvCxnSpPr>
          <p:nvPr/>
        </p:nvCxnSpPr>
        <p:spPr>
          <a:xfrm>
            <a:off x="9764156" y="578622"/>
            <a:ext cx="431547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7" name="表格 17">
            <a:extLst>
              <a:ext uri="{FF2B5EF4-FFF2-40B4-BE49-F238E27FC236}">
                <a16:creationId xmlns:a16="http://schemas.microsoft.com/office/drawing/2014/main" id="{6C34CA6E-C612-45C0-AF0D-352F438929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4820316"/>
              </p:ext>
            </p:extLst>
          </p:nvPr>
        </p:nvGraphicFramePr>
        <p:xfrm>
          <a:off x="798663" y="1300425"/>
          <a:ext cx="99324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3156">
                  <a:extLst>
                    <a:ext uri="{9D8B030D-6E8A-4147-A177-3AD203B41FA5}">
                      <a16:colId xmlns:a16="http://schemas.microsoft.com/office/drawing/2014/main" val="1219570511"/>
                    </a:ext>
                  </a:extLst>
                </a:gridCol>
                <a:gridCol w="8709244">
                  <a:extLst>
                    <a:ext uri="{9D8B030D-6E8A-4147-A177-3AD203B41FA5}">
                      <a16:colId xmlns:a16="http://schemas.microsoft.com/office/drawing/2014/main" val="39776952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Step 1</a:t>
                      </a:r>
                      <a:endParaRPr lang="zh-TW" altLang="en-US" b="0">
                        <a:latin typeface="Consolas" panose="020B0609020204030204" pitchFamily="49" charset="0"/>
                        <a:ea typeface="Noto Sans CJK TC Regular" panose="020B0500000000000000" pitchFamily="34" charset="-12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180975" indent="0"/>
                      <a:r>
                        <a:rPr lang="zh-TW" altLang="en-US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按</a:t>
                      </a:r>
                      <a:r>
                        <a:rPr lang="en-US" altLang="zh-TW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『</a:t>
                      </a:r>
                      <a:r>
                        <a:rPr lang="zh-TW" altLang="en-US" sz="10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　</a:t>
                      </a:r>
                      <a:r>
                        <a:rPr lang="zh-TW" altLang="en-US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專案</a:t>
                      </a:r>
                      <a:r>
                        <a:rPr lang="zh-TW" altLang="en-US" sz="10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　</a:t>
                      </a:r>
                      <a:r>
                        <a:rPr lang="en-US" altLang="zh-TW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』</a:t>
                      </a:r>
                      <a:r>
                        <a:rPr lang="zh-TW" altLang="en-US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 </a:t>
                      </a:r>
                      <a:r>
                        <a:rPr lang="en-US" altLang="zh-TW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sym typeface="Wingdings" panose="05000000000000000000" pitchFamily="2" charset="2"/>
                        </a:rPr>
                        <a:t> </a:t>
                      </a:r>
                      <a:r>
                        <a:rPr lang="en-US" altLang="zh-TW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『</a:t>
                      </a:r>
                      <a:r>
                        <a:rPr lang="zh-TW" altLang="en-US" sz="10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　</a:t>
                      </a:r>
                      <a:r>
                        <a:rPr lang="zh-TW" altLang="en-US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sym typeface="Wingdings" panose="05000000000000000000" pitchFamily="2" charset="2"/>
                        </a:rPr>
                        <a:t>新增專案</a:t>
                      </a:r>
                      <a:r>
                        <a:rPr lang="zh-TW" altLang="en-US" sz="10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sym typeface="Wingdings" panose="05000000000000000000" pitchFamily="2" charset="2"/>
                        </a:rPr>
                        <a:t>　</a:t>
                      </a:r>
                      <a:r>
                        <a:rPr lang="en-US" altLang="zh-TW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』</a:t>
                      </a:r>
                      <a:r>
                        <a:rPr lang="zh-TW" altLang="en-US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sym typeface="Wingdings" panose="05000000000000000000" pitchFamily="2" charset="2"/>
                        </a:rPr>
                        <a:t>，輸入專案名稱 </a:t>
                      </a:r>
                      <a:r>
                        <a:rPr lang="en-US" altLang="zh-TW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『</a:t>
                      </a:r>
                      <a:r>
                        <a:rPr lang="zh-TW" altLang="en-US" sz="10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　</a:t>
                      </a:r>
                      <a:r>
                        <a:rPr lang="en-US" altLang="zh-TW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sym typeface="Wingdings" panose="05000000000000000000" pitchFamily="2" charset="2"/>
                        </a:rPr>
                        <a:t>HelloPurr</a:t>
                      </a:r>
                      <a:r>
                        <a:rPr lang="zh-TW" altLang="en-US" sz="10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sym typeface="Wingdings" panose="05000000000000000000" pitchFamily="2" charset="2"/>
                        </a:rPr>
                        <a:t>　</a:t>
                      </a:r>
                      <a:r>
                        <a:rPr lang="en-US" altLang="zh-TW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』</a:t>
                      </a:r>
                      <a:r>
                        <a:rPr lang="zh-TW" altLang="en-US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sym typeface="Wingdings" panose="05000000000000000000" pitchFamily="2" charset="2"/>
                        </a:rPr>
                        <a:t>。</a:t>
                      </a:r>
                      <a:r>
                        <a:rPr lang="en-US" altLang="zh-TW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sym typeface="Wingdings" panose="05000000000000000000" pitchFamily="2" charset="2"/>
                        </a:rPr>
                        <a:t> </a:t>
                      </a:r>
                      <a:endParaRPr lang="zh-TW" altLang="en-US" b="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Noto Sans CJK TC Regular" panose="020B0500000000000000" pitchFamily="34" charset="-12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59383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zh-TW" altLang="en-US">
                        <a:latin typeface="Consolas" panose="020B0609020204030204" pitchFamily="49" charset="0"/>
                        <a:ea typeface="Noto Sans CJK TC Regular" panose="020B0500000000000000" pitchFamily="34" charset="-120"/>
                      </a:endParaRPr>
                    </a:p>
                  </a:txBody>
                  <a:tcP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0750828"/>
                  </a:ext>
                </a:extLst>
              </a:tr>
            </a:tbl>
          </a:graphicData>
        </a:graphic>
      </p:graphicFrame>
      <p:pic>
        <p:nvPicPr>
          <p:cNvPr id="19" name="圖片 18">
            <a:extLst>
              <a:ext uri="{FF2B5EF4-FFF2-40B4-BE49-F238E27FC236}">
                <a16:creationId xmlns:a16="http://schemas.microsoft.com/office/drawing/2014/main" id="{406A7B15-0803-4C9A-951B-8214862529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1594" y="2104845"/>
            <a:ext cx="8748812" cy="3918556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D9EA3D08-6CC2-4D1B-8C6A-1FE866AB91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451" y="3494713"/>
            <a:ext cx="3905795" cy="2219635"/>
          </a:xfrm>
          <a:prstGeom prst="rect">
            <a:avLst/>
          </a:prstGeom>
        </p:spPr>
      </p:pic>
      <p:sp>
        <p:nvSpPr>
          <p:cNvPr id="25" name="橢圓 24" descr="1">
            <a:extLst>
              <a:ext uri="{FF2B5EF4-FFF2-40B4-BE49-F238E27FC236}">
                <a16:creationId xmlns:a16="http://schemas.microsoft.com/office/drawing/2014/main" id="{20D7B4F0-DC93-4C02-BAAF-B43570648D01}"/>
              </a:ext>
            </a:extLst>
          </p:cNvPr>
          <p:cNvSpPr/>
          <p:nvPr/>
        </p:nvSpPr>
        <p:spPr>
          <a:xfrm>
            <a:off x="3888295" y="2290144"/>
            <a:ext cx="293215" cy="29321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>
                <a:latin typeface="Consolas" panose="020B0609020204030204" pitchFamily="49" charset="0"/>
              </a:rPr>
              <a:t>1</a:t>
            </a:r>
            <a:endParaRPr lang="zh-TW" altLang="en-US">
              <a:latin typeface="Consolas" panose="020B0609020204030204" pitchFamily="49" charset="0"/>
            </a:endParaRPr>
          </a:p>
        </p:txBody>
      </p:sp>
      <p:sp>
        <p:nvSpPr>
          <p:cNvPr id="26" name="橢圓 25" descr="1">
            <a:extLst>
              <a:ext uri="{FF2B5EF4-FFF2-40B4-BE49-F238E27FC236}">
                <a16:creationId xmlns:a16="http://schemas.microsoft.com/office/drawing/2014/main" id="{E4747336-6C2E-4007-AF1F-2DCF77368D0F}"/>
              </a:ext>
            </a:extLst>
          </p:cNvPr>
          <p:cNvSpPr/>
          <p:nvPr/>
        </p:nvSpPr>
        <p:spPr>
          <a:xfrm>
            <a:off x="5101746" y="3078808"/>
            <a:ext cx="293215" cy="29321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>
                <a:latin typeface="Consolas" panose="020B0609020204030204" pitchFamily="49" charset="0"/>
              </a:rPr>
              <a:t>2</a:t>
            </a:r>
            <a:endParaRPr lang="zh-TW" altLang="en-US">
              <a:latin typeface="Consolas" panose="020B0609020204030204" pitchFamily="49" charset="0"/>
            </a:endParaRPr>
          </a:p>
        </p:txBody>
      </p:sp>
      <p:sp>
        <p:nvSpPr>
          <p:cNvPr id="27" name="橢圓 26" descr="1">
            <a:extLst>
              <a:ext uri="{FF2B5EF4-FFF2-40B4-BE49-F238E27FC236}">
                <a16:creationId xmlns:a16="http://schemas.microsoft.com/office/drawing/2014/main" id="{A5BDF097-B9DD-45F9-A00A-A3C0DD4D10B6}"/>
              </a:ext>
            </a:extLst>
          </p:cNvPr>
          <p:cNvSpPr/>
          <p:nvPr/>
        </p:nvSpPr>
        <p:spPr>
          <a:xfrm>
            <a:off x="9133351" y="4038245"/>
            <a:ext cx="293215" cy="29321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>
                <a:latin typeface="Consolas" panose="020B0609020204030204" pitchFamily="49" charset="0"/>
              </a:rPr>
              <a:t>3</a:t>
            </a:r>
            <a:endParaRPr lang="zh-TW" altLang="en-US">
              <a:latin typeface="Consolas" panose="020B0609020204030204" pitchFamily="49" charset="0"/>
            </a:endParaRPr>
          </a:p>
        </p:txBody>
      </p:sp>
      <p:sp>
        <p:nvSpPr>
          <p:cNvPr id="28" name="橢圓 27" descr="1">
            <a:extLst>
              <a:ext uri="{FF2B5EF4-FFF2-40B4-BE49-F238E27FC236}">
                <a16:creationId xmlns:a16="http://schemas.microsoft.com/office/drawing/2014/main" id="{F9AC160F-620B-4922-96A7-D49BF2126A4F}"/>
              </a:ext>
            </a:extLst>
          </p:cNvPr>
          <p:cNvSpPr/>
          <p:nvPr/>
        </p:nvSpPr>
        <p:spPr>
          <a:xfrm>
            <a:off x="7526740" y="5066226"/>
            <a:ext cx="293215" cy="29321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>
                <a:latin typeface="Consolas" panose="020B0609020204030204" pitchFamily="49" charset="0"/>
              </a:rPr>
              <a:t>4</a:t>
            </a:r>
            <a:endParaRPr lang="zh-TW" altLang="en-US"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46727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295EF4B-1F59-4A8B-87D6-E404B0B1C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畫面編排 </a:t>
            </a:r>
            <a:r>
              <a:rPr lang="en-US" altLang="zh-TW" sz="2400"/>
              <a:t>(2/4)</a:t>
            </a:r>
            <a:endParaRPr lang="zh-TW" altLang="en-US"/>
          </a:p>
        </p:txBody>
      </p:sp>
      <p:graphicFrame>
        <p:nvGraphicFramePr>
          <p:cNvPr id="17" name="表格 17">
            <a:extLst>
              <a:ext uri="{FF2B5EF4-FFF2-40B4-BE49-F238E27FC236}">
                <a16:creationId xmlns:a16="http://schemas.microsoft.com/office/drawing/2014/main" id="{6C34CA6E-C612-45C0-AF0D-352F438929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220080"/>
              </p:ext>
            </p:extLst>
          </p:nvPr>
        </p:nvGraphicFramePr>
        <p:xfrm>
          <a:off x="798663" y="1300425"/>
          <a:ext cx="99324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3156">
                  <a:extLst>
                    <a:ext uri="{9D8B030D-6E8A-4147-A177-3AD203B41FA5}">
                      <a16:colId xmlns:a16="http://schemas.microsoft.com/office/drawing/2014/main" val="1219570511"/>
                    </a:ext>
                  </a:extLst>
                </a:gridCol>
                <a:gridCol w="8709244">
                  <a:extLst>
                    <a:ext uri="{9D8B030D-6E8A-4147-A177-3AD203B41FA5}">
                      <a16:colId xmlns:a16="http://schemas.microsoft.com/office/drawing/2014/main" val="39776952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Step 2</a:t>
                      </a:r>
                      <a:endParaRPr lang="zh-TW" altLang="en-US" b="0">
                        <a:latin typeface="Consolas" panose="020B0609020204030204" pitchFamily="49" charset="0"/>
                        <a:ea typeface="Noto Sans CJK TC Regular" panose="020B0500000000000000" pitchFamily="34" charset="-12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180975" indent="0">
                        <a:spcBef>
                          <a:spcPts val="3000"/>
                        </a:spcBef>
                      </a:pPr>
                      <a:r>
                        <a:rPr lang="zh-TW" altLang="en-US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拖曳</a:t>
                      </a:r>
                      <a:r>
                        <a:rPr lang="en-US" altLang="zh-TW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『</a:t>
                      </a:r>
                      <a:r>
                        <a:rPr lang="zh-TW" altLang="en-US" sz="10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　</a:t>
                      </a:r>
                      <a:r>
                        <a:rPr lang="zh-TW" altLang="en-US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組件面板</a:t>
                      </a:r>
                      <a:r>
                        <a:rPr lang="en-US" altLang="zh-TW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/</a:t>
                      </a:r>
                      <a:r>
                        <a:rPr lang="zh-TW" altLang="en-US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使用者介面</a:t>
                      </a:r>
                      <a:r>
                        <a:rPr lang="en-US" altLang="zh-TW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/</a:t>
                      </a:r>
                      <a:r>
                        <a:rPr lang="zh-TW" altLang="en-US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按鈕</a:t>
                      </a:r>
                      <a:r>
                        <a:rPr lang="zh-TW" altLang="en-US" sz="10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　</a:t>
                      </a:r>
                      <a:r>
                        <a:rPr lang="en-US" altLang="zh-TW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』</a:t>
                      </a:r>
                      <a:r>
                        <a:rPr lang="zh-TW" altLang="en-US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至 </a:t>
                      </a:r>
                      <a:r>
                        <a:rPr lang="en-US" altLang="zh-TW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Screen1 </a:t>
                      </a:r>
                      <a:r>
                        <a:rPr lang="zh-TW" altLang="en-US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內，同時設定</a:t>
                      </a:r>
                      <a:r>
                        <a:rPr lang="zh-TW" altLang="en-US" b="0">
                          <a:solidFill>
                            <a:srgbClr val="FF0000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按鈕</a:t>
                      </a:r>
                      <a:r>
                        <a:rPr lang="zh-TW" altLang="en-US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的</a:t>
                      </a:r>
                      <a:br>
                        <a:rPr lang="en-US" altLang="zh-TW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</a:br>
                      <a:r>
                        <a:rPr lang="en-US" altLang="zh-TW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『</a:t>
                      </a:r>
                      <a:r>
                        <a:rPr lang="zh-TW" altLang="en-US" sz="10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　</a:t>
                      </a:r>
                      <a:r>
                        <a:rPr lang="zh-TW" altLang="en-US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組件屬性</a:t>
                      </a:r>
                      <a:r>
                        <a:rPr lang="en-US" altLang="zh-TW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/</a:t>
                      </a:r>
                      <a:r>
                        <a:rPr lang="zh-TW" altLang="en-US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圖像</a:t>
                      </a:r>
                      <a:r>
                        <a:rPr lang="en-US" altLang="zh-TW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/</a:t>
                      </a:r>
                      <a:r>
                        <a:rPr lang="zh-TW" altLang="en-US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上傳文件</a:t>
                      </a:r>
                      <a:r>
                        <a:rPr lang="en-US" altLang="zh-TW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…</a:t>
                      </a:r>
                      <a:r>
                        <a:rPr lang="zh-TW" altLang="en-US" sz="10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　</a:t>
                      </a:r>
                      <a:r>
                        <a:rPr lang="en-US" altLang="zh-TW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』</a:t>
                      </a:r>
                      <a:r>
                        <a:rPr lang="zh-TW" altLang="en-US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，選擇 </a:t>
                      </a:r>
                      <a:r>
                        <a:rPr lang="en-US" altLang="zh-TW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ch03 </a:t>
                      </a:r>
                      <a:r>
                        <a:rPr lang="zh-TW" altLang="en-US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內的 </a:t>
                      </a:r>
                      <a:r>
                        <a:rPr lang="en-US" altLang="zh-TW" b="0">
                          <a:solidFill>
                            <a:srgbClr val="FF00FF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kitty.png</a:t>
                      </a:r>
                      <a:r>
                        <a:rPr lang="zh-TW" altLang="en-US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，按下確定</a:t>
                      </a:r>
                      <a:r>
                        <a:rPr lang="zh-TW" altLang="en-US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sym typeface="Wingdings" panose="05000000000000000000" pitchFamily="2" charset="2"/>
                        </a:rPr>
                        <a:t>。</a:t>
                      </a:r>
                      <a:r>
                        <a:rPr lang="en-US" altLang="zh-TW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sym typeface="Wingdings" panose="05000000000000000000" pitchFamily="2" charset="2"/>
                        </a:rPr>
                        <a:t> </a:t>
                      </a:r>
                      <a:endParaRPr lang="zh-TW" altLang="en-US" b="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Noto Sans CJK TC Regular" panose="020B0500000000000000" pitchFamily="34" charset="-12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59383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zh-TW" altLang="en-US">
                        <a:latin typeface="Consolas" panose="020B0609020204030204" pitchFamily="49" charset="0"/>
                        <a:ea typeface="Noto Sans CJK TC Regular" panose="020B0500000000000000" pitchFamily="34" charset="-120"/>
                      </a:endParaRPr>
                    </a:p>
                  </a:txBody>
                  <a:tcP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0750828"/>
                  </a:ext>
                </a:extLst>
              </a:tr>
            </a:tbl>
          </a:graphicData>
        </a:graphic>
      </p:graphicFrame>
      <p:pic>
        <p:nvPicPr>
          <p:cNvPr id="11" name="圖片 10">
            <a:extLst>
              <a:ext uri="{FF2B5EF4-FFF2-40B4-BE49-F238E27FC236}">
                <a16:creationId xmlns:a16="http://schemas.microsoft.com/office/drawing/2014/main" id="{9027AB94-B513-4D0D-ACB7-AE5FE03759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846" y="2145625"/>
            <a:ext cx="8878307" cy="4425564"/>
          </a:xfrm>
          <a:prstGeom prst="rect">
            <a:avLst/>
          </a:prstGeom>
        </p:spPr>
      </p:pic>
      <p:sp>
        <p:nvSpPr>
          <p:cNvPr id="20" name="橢圓 19" descr="1">
            <a:extLst>
              <a:ext uri="{FF2B5EF4-FFF2-40B4-BE49-F238E27FC236}">
                <a16:creationId xmlns:a16="http://schemas.microsoft.com/office/drawing/2014/main" id="{F6AFB9BE-C672-4F7A-8970-5176E8CDEE0B}"/>
              </a:ext>
            </a:extLst>
          </p:cNvPr>
          <p:cNvSpPr/>
          <p:nvPr/>
        </p:nvSpPr>
        <p:spPr>
          <a:xfrm>
            <a:off x="2594332" y="3190952"/>
            <a:ext cx="293215" cy="29321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>
                <a:latin typeface="Consolas" panose="020B0609020204030204" pitchFamily="49" charset="0"/>
              </a:rPr>
              <a:t>1</a:t>
            </a:r>
            <a:endParaRPr lang="zh-TW" altLang="en-US">
              <a:latin typeface="Consolas" panose="020B0609020204030204" pitchFamily="49" charset="0"/>
            </a:endParaRPr>
          </a:p>
        </p:txBody>
      </p:sp>
      <p:sp>
        <p:nvSpPr>
          <p:cNvPr id="21" name="橢圓 20" descr="1">
            <a:extLst>
              <a:ext uri="{FF2B5EF4-FFF2-40B4-BE49-F238E27FC236}">
                <a16:creationId xmlns:a16="http://schemas.microsoft.com/office/drawing/2014/main" id="{E9387213-1993-46E9-92D0-1F4511983165}"/>
              </a:ext>
            </a:extLst>
          </p:cNvPr>
          <p:cNvSpPr/>
          <p:nvPr/>
        </p:nvSpPr>
        <p:spPr>
          <a:xfrm>
            <a:off x="10195703" y="5899646"/>
            <a:ext cx="293215" cy="29321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>
                <a:latin typeface="Consolas" panose="020B0609020204030204" pitchFamily="49" charset="0"/>
              </a:rPr>
              <a:t>3</a:t>
            </a:r>
            <a:endParaRPr lang="zh-TW" altLang="en-US">
              <a:latin typeface="Consolas" panose="020B0609020204030204" pitchFamily="49" charset="0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B141C799-74EE-4802-89E2-B214412DDEF3}"/>
              </a:ext>
            </a:extLst>
          </p:cNvPr>
          <p:cNvSpPr/>
          <p:nvPr/>
        </p:nvSpPr>
        <p:spPr>
          <a:xfrm>
            <a:off x="9266271" y="5978107"/>
            <a:ext cx="818008" cy="12939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橢圓 28" descr="1">
            <a:extLst>
              <a:ext uri="{FF2B5EF4-FFF2-40B4-BE49-F238E27FC236}">
                <a16:creationId xmlns:a16="http://schemas.microsoft.com/office/drawing/2014/main" id="{FCCB16ED-2A5D-42C7-A346-2D7076BB0B60}"/>
              </a:ext>
            </a:extLst>
          </p:cNvPr>
          <p:cNvSpPr/>
          <p:nvPr/>
        </p:nvSpPr>
        <p:spPr>
          <a:xfrm>
            <a:off x="10195702" y="5099612"/>
            <a:ext cx="293215" cy="29321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>
                <a:latin typeface="Consolas" panose="020B0609020204030204" pitchFamily="49" charset="0"/>
              </a:rPr>
              <a:t>2</a:t>
            </a:r>
            <a:endParaRPr lang="zh-TW" altLang="en-US">
              <a:latin typeface="Consolas" panose="020B0609020204030204" pitchFamily="49" charset="0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AC631F81-8D96-4056-9BAB-12E52AD850EA}"/>
              </a:ext>
            </a:extLst>
          </p:cNvPr>
          <p:cNvSpPr/>
          <p:nvPr/>
        </p:nvSpPr>
        <p:spPr>
          <a:xfrm>
            <a:off x="9266271" y="5099612"/>
            <a:ext cx="818008" cy="29321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86C8F6E4-14E5-48C1-A135-3EE7C0F5FB38}"/>
              </a:ext>
            </a:extLst>
          </p:cNvPr>
          <p:cNvSpPr txBox="1"/>
          <p:nvPr/>
        </p:nvSpPr>
        <p:spPr>
          <a:xfrm>
            <a:off x="10480324" y="5908272"/>
            <a:ext cx="11495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>
                <a:solidFill>
                  <a:srgbClr val="FF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保持空白</a:t>
            </a:r>
          </a:p>
        </p:txBody>
      </p:sp>
      <p:cxnSp>
        <p:nvCxnSpPr>
          <p:cNvPr id="13" name="直線單箭頭接點 12">
            <a:extLst>
              <a:ext uri="{FF2B5EF4-FFF2-40B4-BE49-F238E27FC236}">
                <a16:creationId xmlns:a16="http://schemas.microsoft.com/office/drawing/2014/main" id="{807B3C27-B40A-4948-982A-B492C5B018C0}"/>
              </a:ext>
            </a:extLst>
          </p:cNvPr>
          <p:cNvCxnSpPr>
            <a:stCxn id="20" idx="6"/>
          </p:cNvCxnSpPr>
          <p:nvPr/>
        </p:nvCxnSpPr>
        <p:spPr>
          <a:xfrm>
            <a:off x="2887547" y="3337560"/>
            <a:ext cx="1977751" cy="65647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D8DAF41C-4EAD-48B6-8670-F3A3D9609D39}"/>
              </a:ext>
            </a:extLst>
          </p:cNvPr>
          <p:cNvSpPr txBox="1"/>
          <p:nvPr/>
        </p:nvSpPr>
        <p:spPr>
          <a:xfrm>
            <a:off x="10480324" y="5091466"/>
            <a:ext cx="16311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>
                <a:solidFill>
                  <a:srgbClr val="FF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上傳 </a:t>
            </a:r>
            <a:r>
              <a:rPr lang="en-US" altLang="zh-TW" sz="1400">
                <a:solidFill>
                  <a:srgbClr val="FF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kitty.png</a:t>
            </a:r>
            <a:endParaRPr lang="zh-TW" altLang="en-US" sz="1400">
              <a:solidFill>
                <a:srgbClr val="FF0000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6FA96A74-3865-42BF-9E93-58557B7894AF}"/>
              </a:ext>
            </a:extLst>
          </p:cNvPr>
          <p:cNvSpPr/>
          <p:nvPr/>
        </p:nvSpPr>
        <p:spPr>
          <a:xfrm>
            <a:off x="7016417" y="419033"/>
            <a:ext cx="1158096" cy="319178"/>
          </a:xfrm>
          <a:prstGeom prst="rect">
            <a:avLst/>
          </a:prstGeom>
          <a:solidFill>
            <a:srgbClr val="33CC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>
                <a:latin typeface="Consolas" panose="020B0609020204030204" pitchFamily="49" charset="0"/>
                <a:ea typeface="Noto Sans CJK TC Regular" panose="020B0500000000000000" pitchFamily="34" charset="-120"/>
              </a:rPr>
              <a:t>1.</a:t>
            </a:r>
            <a:r>
              <a:rPr lang="zh-TW" altLang="en-US" sz="1400">
                <a:latin typeface="Consolas" panose="020B0609020204030204" pitchFamily="49" charset="0"/>
                <a:ea typeface="Noto Sans CJK TC Regular" panose="020B0500000000000000" pitchFamily="34" charset="-120"/>
              </a:rPr>
              <a:t>畫面編排</a:t>
            </a: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7BF621B8-1084-4601-9DB4-FCDE7B8E5754}"/>
              </a:ext>
            </a:extLst>
          </p:cNvPr>
          <p:cNvSpPr/>
          <p:nvPr/>
        </p:nvSpPr>
        <p:spPr>
          <a:xfrm>
            <a:off x="8606060" y="419033"/>
            <a:ext cx="1158096" cy="31917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>
                <a:solidFill>
                  <a:schemeClr val="tx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2.</a:t>
            </a:r>
            <a:r>
              <a:rPr lang="zh-TW" altLang="en-US" sz="1400">
                <a:solidFill>
                  <a:schemeClr val="tx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程式設計</a:t>
            </a: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5416F80C-1D8A-4AD7-9E08-AE7473197B3E}"/>
              </a:ext>
            </a:extLst>
          </p:cNvPr>
          <p:cNvSpPr/>
          <p:nvPr/>
        </p:nvSpPr>
        <p:spPr>
          <a:xfrm>
            <a:off x="10195703" y="419033"/>
            <a:ext cx="1158096" cy="31917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>
                <a:solidFill>
                  <a:schemeClr val="tx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3.</a:t>
            </a:r>
            <a:r>
              <a:rPr lang="zh-TW" altLang="en-US" sz="1400">
                <a:solidFill>
                  <a:schemeClr val="tx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驗證執行</a:t>
            </a:r>
          </a:p>
        </p:txBody>
      </p:sp>
      <p:cxnSp>
        <p:nvCxnSpPr>
          <p:cNvPr id="36" name="直線單箭頭接點 35">
            <a:extLst>
              <a:ext uri="{FF2B5EF4-FFF2-40B4-BE49-F238E27FC236}">
                <a16:creationId xmlns:a16="http://schemas.microsoft.com/office/drawing/2014/main" id="{302E45E6-479F-4F13-A8F3-A0652E5B5155}"/>
              </a:ext>
            </a:extLst>
          </p:cNvPr>
          <p:cNvCxnSpPr>
            <a:cxnSpLocks/>
            <a:stCxn id="33" idx="3"/>
            <a:endCxn id="34" idx="1"/>
          </p:cNvCxnSpPr>
          <p:nvPr/>
        </p:nvCxnSpPr>
        <p:spPr>
          <a:xfrm>
            <a:off x="8174513" y="578622"/>
            <a:ext cx="431547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單箭頭接點 36">
            <a:extLst>
              <a:ext uri="{FF2B5EF4-FFF2-40B4-BE49-F238E27FC236}">
                <a16:creationId xmlns:a16="http://schemas.microsoft.com/office/drawing/2014/main" id="{17C4449D-C8BF-4B3B-9B70-B82E805F38A7}"/>
              </a:ext>
            </a:extLst>
          </p:cNvPr>
          <p:cNvCxnSpPr>
            <a:cxnSpLocks/>
            <a:stCxn id="34" idx="3"/>
            <a:endCxn id="35" idx="1"/>
          </p:cNvCxnSpPr>
          <p:nvPr/>
        </p:nvCxnSpPr>
        <p:spPr>
          <a:xfrm>
            <a:off x="9764156" y="578622"/>
            <a:ext cx="431547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13453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295EF4B-1F59-4A8B-87D6-E404B0B1C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畫面編排 </a:t>
            </a:r>
            <a:r>
              <a:rPr lang="en-US" altLang="zh-TW" sz="2400"/>
              <a:t>(3/4)</a:t>
            </a:r>
            <a:endParaRPr lang="zh-TW" altLang="en-US"/>
          </a:p>
        </p:txBody>
      </p:sp>
      <p:graphicFrame>
        <p:nvGraphicFramePr>
          <p:cNvPr id="17" name="表格 17">
            <a:extLst>
              <a:ext uri="{FF2B5EF4-FFF2-40B4-BE49-F238E27FC236}">
                <a16:creationId xmlns:a16="http://schemas.microsoft.com/office/drawing/2014/main" id="{6C34CA6E-C612-45C0-AF0D-352F438929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3074157"/>
              </p:ext>
            </p:extLst>
          </p:nvPr>
        </p:nvGraphicFramePr>
        <p:xfrm>
          <a:off x="798663" y="1300425"/>
          <a:ext cx="99324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3156">
                  <a:extLst>
                    <a:ext uri="{9D8B030D-6E8A-4147-A177-3AD203B41FA5}">
                      <a16:colId xmlns:a16="http://schemas.microsoft.com/office/drawing/2014/main" val="1219570511"/>
                    </a:ext>
                  </a:extLst>
                </a:gridCol>
                <a:gridCol w="8709244">
                  <a:extLst>
                    <a:ext uri="{9D8B030D-6E8A-4147-A177-3AD203B41FA5}">
                      <a16:colId xmlns:a16="http://schemas.microsoft.com/office/drawing/2014/main" val="39776952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Step 3</a:t>
                      </a:r>
                      <a:endParaRPr lang="zh-TW" altLang="en-US" b="0">
                        <a:latin typeface="Consolas" panose="020B0609020204030204" pitchFamily="49" charset="0"/>
                        <a:ea typeface="Noto Sans CJK TC Regular" panose="020B0500000000000000" pitchFamily="34" charset="-12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180975" indent="0">
                        <a:spcBef>
                          <a:spcPts val="3000"/>
                        </a:spcBef>
                      </a:pPr>
                      <a:r>
                        <a:rPr lang="zh-TW" altLang="en-US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拖曳</a:t>
                      </a:r>
                      <a:r>
                        <a:rPr lang="en-US" altLang="zh-TW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『</a:t>
                      </a:r>
                      <a:r>
                        <a:rPr lang="zh-TW" altLang="en-US" sz="10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　</a:t>
                      </a:r>
                      <a:r>
                        <a:rPr lang="zh-TW" altLang="en-US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組件面板</a:t>
                      </a:r>
                      <a:r>
                        <a:rPr lang="en-US" altLang="zh-TW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/</a:t>
                      </a:r>
                      <a:r>
                        <a:rPr lang="zh-TW" altLang="en-US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多媒體</a:t>
                      </a:r>
                      <a:r>
                        <a:rPr lang="en-US" altLang="zh-TW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/</a:t>
                      </a:r>
                      <a:r>
                        <a:rPr lang="zh-TW" altLang="en-US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音效</a:t>
                      </a:r>
                      <a:r>
                        <a:rPr lang="zh-TW" altLang="en-US" sz="10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　</a:t>
                      </a:r>
                      <a:r>
                        <a:rPr lang="en-US" altLang="zh-TW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』</a:t>
                      </a:r>
                      <a:r>
                        <a:rPr lang="zh-TW" altLang="en-US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至 </a:t>
                      </a:r>
                      <a:r>
                        <a:rPr lang="en-US" altLang="zh-TW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Screen1 </a:t>
                      </a:r>
                      <a:r>
                        <a:rPr lang="zh-TW" altLang="en-US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內，同時設定</a:t>
                      </a:r>
                      <a:r>
                        <a:rPr lang="zh-TW" altLang="en-US" b="0">
                          <a:solidFill>
                            <a:srgbClr val="FF0000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音效</a:t>
                      </a:r>
                      <a:r>
                        <a:rPr lang="zh-TW" altLang="en-US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的</a:t>
                      </a:r>
                      <a:br>
                        <a:rPr lang="en-US" altLang="zh-TW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</a:br>
                      <a:r>
                        <a:rPr lang="en-US" altLang="zh-TW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『</a:t>
                      </a:r>
                      <a:r>
                        <a:rPr lang="zh-TW" altLang="en-US" sz="10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　</a:t>
                      </a:r>
                      <a:r>
                        <a:rPr lang="zh-TW" altLang="en-US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組件屬性</a:t>
                      </a:r>
                      <a:r>
                        <a:rPr lang="en-US" altLang="zh-TW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/</a:t>
                      </a:r>
                      <a:r>
                        <a:rPr lang="zh-TW" altLang="en-US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來源</a:t>
                      </a:r>
                      <a:r>
                        <a:rPr lang="en-US" altLang="zh-TW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/</a:t>
                      </a:r>
                      <a:r>
                        <a:rPr lang="zh-TW" altLang="en-US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上傳文件</a:t>
                      </a:r>
                      <a:r>
                        <a:rPr lang="en-US" altLang="zh-TW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…</a:t>
                      </a:r>
                      <a:r>
                        <a:rPr lang="zh-TW" altLang="en-US" sz="10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　</a:t>
                      </a:r>
                      <a:r>
                        <a:rPr lang="en-US" altLang="zh-TW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』</a:t>
                      </a:r>
                      <a:r>
                        <a:rPr lang="zh-TW" altLang="en-US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，選擇 </a:t>
                      </a:r>
                      <a:r>
                        <a:rPr lang="en-US" altLang="zh-TW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ch03 </a:t>
                      </a:r>
                      <a:r>
                        <a:rPr lang="zh-TW" altLang="en-US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內的 </a:t>
                      </a:r>
                      <a:r>
                        <a:rPr lang="en-US" altLang="zh-TW" b="0">
                          <a:solidFill>
                            <a:srgbClr val="FF00FF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meow.mp3</a:t>
                      </a:r>
                      <a:r>
                        <a:rPr lang="zh-TW" altLang="en-US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，按下確定</a:t>
                      </a:r>
                      <a:r>
                        <a:rPr lang="zh-TW" altLang="en-US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sym typeface="Wingdings" panose="05000000000000000000" pitchFamily="2" charset="2"/>
                        </a:rPr>
                        <a:t>。</a:t>
                      </a:r>
                      <a:r>
                        <a:rPr lang="en-US" altLang="zh-TW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sym typeface="Wingdings" panose="05000000000000000000" pitchFamily="2" charset="2"/>
                        </a:rPr>
                        <a:t> </a:t>
                      </a:r>
                      <a:endParaRPr lang="zh-TW" altLang="en-US" b="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Noto Sans CJK TC Regular" panose="020B0500000000000000" pitchFamily="34" charset="-12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59383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zh-TW" altLang="en-US">
                        <a:latin typeface="Consolas" panose="020B0609020204030204" pitchFamily="49" charset="0"/>
                        <a:ea typeface="Noto Sans CJK TC Regular" panose="020B0500000000000000" pitchFamily="34" charset="-120"/>
                      </a:endParaRPr>
                    </a:p>
                  </a:txBody>
                  <a:tcP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0750828"/>
                  </a:ext>
                </a:extLst>
              </a:tr>
            </a:tbl>
          </a:graphicData>
        </a:graphic>
      </p:graphicFrame>
      <p:pic>
        <p:nvPicPr>
          <p:cNvPr id="11" name="圖片 10">
            <a:extLst>
              <a:ext uri="{FF2B5EF4-FFF2-40B4-BE49-F238E27FC236}">
                <a16:creationId xmlns:a16="http://schemas.microsoft.com/office/drawing/2014/main" id="{9027AB94-B513-4D0D-ACB7-AE5FE03759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6846" y="2145625"/>
            <a:ext cx="8878306" cy="4425564"/>
          </a:xfrm>
          <a:prstGeom prst="rect">
            <a:avLst/>
          </a:prstGeom>
        </p:spPr>
      </p:pic>
      <p:sp>
        <p:nvSpPr>
          <p:cNvPr id="20" name="橢圓 19" descr="1">
            <a:extLst>
              <a:ext uri="{FF2B5EF4-FFF2-40B4-BE49-F238E27FC236}">
                <a16:creationId xmlns:a16="http://schemas.microsoft.com/office/drawing/2014/main" id="{F6AFB9BE-C672-4F7A-8970-5176E8CDEE0B}"/>
              </a:ext>
            </a:extLst>
          </p:cNvPr>
          <p:cNvSpPr/>
          <p:nvPr/>
        </p:nvSpPr>
        <p:spPr>
          <a:xfrm>
            <a:off x="2594332" y="4191610"/>
            <a:ext cx="293215" cy="29321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>
                <a:latin typeface="Consolas" panose="020B0609020204030204" pitchFamily="49" charset="0"/>
              </a:rPr>
              <a:t>1</a:t>
            </a:r>
            <a:endParaRPr lang="zh-TW" altLang="en-US">
              <a:latin typeface="Consolas" panose="020B0609020204030204" pitchFamily="49" charset="0"/>
            </a:endParaRPr>
          </a:p>
        </p:txBody>
      </p:sp>
      <p:sp>
        <p:nvSpPr>
          <p:cNvPr id="29" name="橢圓 28" descr="1">
            <a:extLst>
              <a:ext uri="{FF2B5EF4-FFF2-40B4-BE49-F238E27FC236}">
                <a16:creationId xmlns:a16="http://schemas.microsoft.com/office/drawing/2014/main" id="{FCCB16ED-2A5D-42C7-A346-2D7076BB0B60}"/>
              </a:ext>
            </a:extLst>
          </p:cNvPr>
          <p:cNvSpPr/>
          <p:nvPr/>
        </p:nvSpPr>
        <p:spPr>
          <a:xfrm>
            <a:off x="10180342" y="3357076"/>
            <a:ext cx="293215" cy="29321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>
                <a:latin typeface="Consolas" panose="020B0609020204030204" pitchFamily="49" charset="0"/>
              </a:rPr>
              <a:t>2</a:t>
            </a:r>
            <a:endParaRPr lang="zh-TW" altLang="en-US">
              <a:latin typeface="Consolas" panose="020B0609020204030204" pitchFamily="49" charset="0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AC631F81-8D96-4056-9BAB-12E52AD850EA}"/>
              </a:ext>
            </a:extLst>
          </p:cNvPr>
          <p:cNvSpPr/>
          <p:nvPr/>
        </p:nvSpPr>
        <p:spPr>
          <a:xfrm>
            <a:off x="9250911" y="3357076"/>
            <a:ext cx="867836" cy="29321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3" name="直線單箭頭接點 12">
            <a:extLst>
              <a:ext uri="{FF2B5EF4-FFF2-40B4-BE49-F238E27FC236}">
                <a16:creationId xmlns:a16="http://schemas.microsoft.com/office/drawing/2014/main" id="{807B3C27-B40A-4948-982A-B492C5B018C0}"/>
              </a:ext>
            </a:extLst>
          </p:cNvPr>
          <p:cNvCxnSpPr>
            <a:cxnSpLocks/>
            <a:stCxn id="20" idx="6"/>
          </p:cNvCxnSpPr>
          <p:nvPr/>
        </p:nvCxnSpPr>
        <p:spPr>
          <a:xfrm>
            <a:off x="2887547" y="4338218"/>
            <a:ext cx="2555721" cy="5529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D8DAF41C-4EAD-48B6-8670-F3A3D9609D39}"/>
              </a:ext>
            </a:extLst>
          </p:cNvPr>
          <p:cNvSpPr txBox="1"/>
          <p:nvPr/>
        </p:nvSpPr>
        <p:spPr>
          <a:xfrm>
            <a:off x="10464964" y="3348930"/>
            <a:ext cx="16311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>
                <a:solidFill>
                  <a:srgbClr val="FF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上傳 </a:t>
            </a:r>
            <a:r>
              <a:rPr lang="en-US" altLang="zh-TW" sz="1400">
                <a:solidFill>
                  <a:srgbClr val="FF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meow.mp3</a:t>
            </a:r>
            <a:endParaRPr lang="zh-TW" altLang="en-US" sz="1400">
              <a:solidFill>
                <a:srgbClr val="FF0000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6FA96A74-3865-42BF-9E93-58557B7894AF}"/>
              </a:ext>
            </a:extLst>
          </p:cNvPr>
          <p:cNvSpPr/>
          <p:nvPr/>
        </p:nvSpPr>
        <p:spPr>
          <a:xfrm>
            <a:off x="7016417" y="419033"/>
            <a:ext cx="1158096" cy="319178"/>
          </a:xfrm>
          <a:prstGeom prst="rect">
            <a:avLst/>
          </a:prstGeom>
          <a:solidFill>
            <a:srgbClr val="33CC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>
                <a:latin typeface="Consolas" panose="020B0609020204030204" pitchFamily="49" charset="0"/>
                <a:ea typeface="Noto Sans CJK TC Regular" panose="020B0500000000000000" pitchFamily="34" charset="-120"/>
              </a:rPr>
              <a:t>1.</a:t>
            </a:r>
            <a:r>
              <a:rPr lang="zh-TW" altLang="en-US" sz="1400">
                <a:latin typeface="Consolas" panose="020B0609020204030204" pitchFamily="49" charset="0"/>
                <a:ea typeface="Noto Sans CJK TC Regular" panose="020B0500000000000000" pitchFamily="34" charset="-120"/>
              </a:rPr>
              <a:t>畫面編排</a:t>
            </a: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7BF621B8-1084-4601-9DB4-FCDE7B8E5754}"/>
              </a:ext>
            </a:extLst>
          </p:cNvPr>
          <p:cNvSpPr/>
          <p:nvPr/>
        </p:nvSpPr>
        <p:spPr>
          <a:xfrm>
            <a:off x="8606060" y="419033"/>
            <a:ext cx="1158096" cy="31917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>
                <a:solidFill>
                  <a:schemeClr val="tx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2.</a:t>
            </a:r>
            <a:r>
              <a:rPr lang="zh-TW" altLang="en-US" sz="1400">
                <a:solidFill>
                  <a:schemeClr val="tx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程式設計</a:t>
            </a: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5416F80C-1D8A-4AD7-9E08-AE7473197B3E}"/>
              </a:ext>
            </a:extLst>
          </p:cNvPr>
          <p:cNvSpPr/>
          <p:nvPr/>
        </p:nvSpPr>
        <p:spPr>
          <a:xfrm>
            <a:off x="10195703" y="419033"/>
            <a:ext cx="1158096" cy="31917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>
                <a:solidFill>
                  <a:schemeClr val="tx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3.</a:t>
            </a:r>
            <a:r>
              <a:rPr lang="zh-TW" altLang="en-US" sz="1400">
                <a:solidFill>
                  <a:schemeClr val="tx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驗證執行</a:t>
            </a:r>
          </a:p>
        </p:txBody>
      </p:sp>
      <p:cxnSp>
        <p:nvCxnSpPr>
          <p:cNvPr id="36" name="直線單箭頭接點 35">
            <a:extLst>
              <a:ext uri="{FF2B5EF4-FFF2-40B4-BE49-F238E27FC236}">
                <a16:creationId xmlns:a16="http://schemas.microsoft.com/office/drawing/2014/main" id="{302E45E6-479F-4F13-A8F3-A0652E5B5155}"/>
              </a:ext>
            </a:extLst>
          </p:cNvPr>
          <p:cNvCxnSpPr>
            <a:cxnSpLocks/>
            <a:stCxn id="33" idx="3"/>
            <a:endCxn id="34" idx="1"/>
          </p:cNvCxnSpPr>
          <p:nvPr/>
        </p:nvCxnSpPr>
        <p:spPr>
          <a:xfrm>
            <a:off x="8174513" y="578622"/>
            <a:ext cx="431547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單箭頭接點 36">
            <a:extLst>
              <a:ext uri="{FF2B5EF4-FFF2-40B4-BE49-F238E27FC236}">
                <a16:creationId xmlns:a16="http://schemas.microsoft.com/office/drawing/2014/main" id="{17C4449D-C8BF-4B3B-9B70-B82E805F38A7}"/>
              </a:ext>
            </a:extLst>
          </p:cNvPr>
          <p:cNvCxnSpPr>
            <a:cxnSpLocks/>
            <a:stCxn id="34" idx="3"/>
            <a:endCxn id="35" idx="1"/>
          </p:cNvCxnSpPr>
          <p:nvPr/>
        </p:nvCxnSpPr>
        <p:spPr>
          <a:xfrm>
            <a:off x="9764156" y="578622"/>
            <a:ext cx="431547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6381347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17007</TotalTime>
  <Words>1411</Words>
  <Application>Microsoft Office PowerPoint</Application>
  <PresentationFormat>寬螢幕</PresentationFormat>
  <Paragraphs>220</Paragraphs>
  <Slides>29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29</vt:i4>
      </vt:variant>
    </vt:vector>
  </HeadingPairs>
  <TitlesOfParts>
    <vt:vector size="38" baseType="lpstr">
      <vt:lpstr>Noto Sans CJK TC Regular</vt:lpstr>
      <vt:lpstr>Raleway</vt:lpstr>
      <vt:lpstr>Noto Sans CJK TC Light</vt:lpstr>
      <vt:lpstr>Wingdings</vt:lpstr>
      <vt:lpstr>Consolas</vt:lpstr>
      <vt:lpstr>Arial</vt:lpstr>
      <vt:lpstr>PMingLiU</vt:lpstr>
      <vt:lpstr>Calibri</vt:lpstr>
      <vt:lpstr>2_Office 佈景主題</vt:lpstr>
      <vt:lpstr>Chapter 3：深度學習 X AppInventor</vt:lpstr>
      <vt:lpstr>App Inventor 2 (AI2)</vt:lpstr>
      <vt:lpstr>App Inventor 2 開發流程</vt:lpstr>
      <vt:lpstr>PowerPoint 簡報</vt:lpstr>
      <vt:lpstr>PowerPoint 簡報</vt:lpstr>
      <vt:lpstr>PowerPoint 簡報</vt:lpstr>
      <vt:lpstr>畫面編排 (1/4)</vt:lpstr>
      <vt:lpstr>畫面編排 (2/4)</vt:lpstr>
      <vt:lpstr>畫面編排 (3/4)</vt:lpstr>
      <vt:lpstr>畫面編排 (4/4)</vt:lpstr>
      <vt:lpstr>程式設計</vt:lpstr>
      <vt:lpstr>驗證執行 (1/2) </vt:lpstr>
      <vt:lpstr>驗證執行 (2/2) </vt:lpstr>
      <vt:lpstr>PowerPoint 簡報</vt:lpstr>
      <vt:lpstr>影像訓練網站 (Personal Image Classifier)</vt:lpstr>
      <vt:lpstr>蒐集影像、訓練模型 (1/4) </vt:lpstr>
      <vt:lpstr>蒐集影像、訓練模型 (2/4) </vt:lpstr>
      <vt:lpstr>蒐集影像、訓練模型 (3/4) </vt:lpstr>
      <vt:lpstr>蒐集影像、訓練模型 (4/4) </vt:lpstr>
      <vt:lpstr>PowerPoint 簡報</vt:lpstr>
      <vt:lpstr>PowerPoint 簡報</vt:lpstr>
      <vt:lpstr>下載及匯入 Extension 元件 (1/2) </vt:lpstr>
      <vt:lpstr>下載及匯入 Extension 元件 (2/2) </vt:lpstr>
      <vt:lpstr>PowerPoint 簡報</vt:lpstr>
      <vt:lpstr>程式設計 (1/4) </vt:lpstr>
      <vt:lpstr>程式設計 (2/4) </vt:lpstr>
      <vt:lpstr>程式設計 (3/4) </vt:lpstr>
      <vt:lpstr>手機型號要能支援 PIC</vt:lpstr>
      <vt:lpstr>手機測試 PIC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邱裕雄</dc:creator>
  <cp:lastModifiedBy>allwow-1F</cp:lastModifiedBy>
  <cp:revision>1961</cp:revision>
  <dcterms:created xsi:type="dcterms:W3CDTF">2016-10-10T14:48:34Z</dcterms:created>
  <dcterms:modified xsi:type="dcterms:W3CDTF">2021-12-27T13:58:42Z</dcterms:modified>
</cp:coreProperties>
</file>