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2" r:id="rId1"/>
  </p:sldMasterIdLst>
  <p:notesMasterIdLst>
    <p:notesMasterId r:id="rId106"/>
  </p:notesMasterIdLst>
  <p:handoutMasterIdLst>
    <p:handoutMasterId r:id="rId107"/>
  </p:handoutMasterIdLst>
  <p:sldIdLst>
    <p:sldId id="807" r:id="rId2"/>
    <p:sldId id="1063" r:id="rId3"/>
    <p:sldId id="428" r:id="rId4"/>
    <p:sldId id="436" r:id="rId5"/>
    <p:sldId id="433" r:id="rId6"/>
    <p:sldId id="805" r:id="rId7"/>
    <p:sldId id="435" r:id="rId8"/>
    <p:sldId id="809" r:id="rId9"/>
    <p:sldId id="967" r:id="rId10"/>
    <p:sldId id="454" r:id="rId11"/>
    <p:sldId id="453" r:id="rId12"/>
    <p:sldId id="997" r:id="rId13"/>
    <p:sldId id="998" r:id="rId14"/>
    <p:sldId id="1049" r:id="rId15"/>
    <p:sldId id="842" r:id="rId16"/>
    <p:sldId id="808" r:id="rId17"/>
    <p:sldId id="1050" r:id="rId18"/>
    <p:sldId id="309" r:id="rId19"/>
    <p:sldId id="843" r:id="rId20"/>
    <p:sldId id="1023" r:id="rId21"/>
    <p:sldId id="573" r:id="rId22"/>
    <p:sldId id="574" r:id="rId23"/>
    <p:sldId id="575" r:id="rId24"/>
    <p:sldId id="576" r:id="rId25"/>
    <p:sldId id="806" r:id="rId26"/>
    <p:sldId id="1018" r:id="rId27"/>
    <p:sldId id="1019" r:id="rId28"/>
    <p:sldId id="1020" r:id="rId29"/>
    <p:sldId id="811" r:id="rId30"/>
    <p:sldId id="810" r:id="rId31"/>
    <p:sldId id="1021" r:id="rId32"/>
    <p:sldId id="1022" r:id="rId33"/>
    <p:sldId id="813" r:id="rId34"/>
    <p:sldId id="814" r:id="rId35"/>
    <p:sldId id="1061" r:id="rId36"/>
    <p:sldId id="816" r:id="rId37"/>
    <p:sldId id="1064" r:id="rId38"/>
    <p:sldId id="449" r:id="rId39"/>
    <p:sldId id="452" r:id="rId40"/>
    <p:sldId id="455" r:id="rId41"/>
    <p:sldId id="458" r:id="rId42"/>
    <p:sldId id="457" r:id="rId43"/>
    <p:sldId id="459" r:id="rId44"/>
    <p:sldId id="460" r:id="rId45"/>
    <p:sldId id="462" r:id="rId46"/>
    <p:sldId id="464" r:id="rId47"/>
    <p:sldId id="465" r:id="rId48"/>
    <p:sldId id="1047" r:id="rId49"/>
    <p:sldId id="1004" r:id="rId50"/>
    <p:sldId id="1048" r:id="rId51"/>
    <p:sldId id="1046" r:id="rId52"/>
    <p:sldId id="376" r:id="rId53"/>
    <p:sldId id="1024" r:id="rId54"/>
    <p:sldId id="1025" r:id="rId55"/>
    <p:sldId id="1027" r:id="rId56"/>
    <p:sldId id="1051" r:id="rId57"/>
    <p:sldId id="1039" r:id="rId58"/>
    <p:sldId id="367" r:id="rId59"/>
    <p:sldId id="378" r:id="rId60"/>
    <p:sldId id="379" r:id="rId61"/>
    <p:sldId id="380" r:id="rId62"/>
    <p:sldId id="1042" r:id="rId63"/>
    <p:sldId id="942" r:id="rId64"/>
    <p:sldId id="943" r:id="rId65"/>
    <p:sldId id="1060" r:id="rId66"/>
    <p:sldId id="381" r:id="rId67"/>
    <p:sldId id="1062" r:id="rId68"/>
    <p:sldId id="382" r:id="rId69"/>
    <p:sldId id="383" r:id="rId70"/>
    <p:sldId id="384" r:id="rId71"/>
    <p:sldId id="386" r:id="rId72"/>
    <p:sldId id="388" r:id="rId73"/>
    <p:sldId id="1040" r:id="rId74"/>
    <p:sldId id="389" r:id="rId75"/>
    <p:sldId id="390" r:id="rId76"/>
    <p:sldId id="391" r:id="rId77"/>
    <p:sldId id="392" r:id="rId78"/>
    <p:sldId id="394" r:id="rId79"/>
    <p:sldId id="395" r:id="rId80"/>
    <p:sldId id="396" r:id="rId81"/>
    <p:sldId id="1052" r:id="rId82"/>
    <p:sldId id="972" r:id="rId83"/>
    <p:sldId id="973" r:id="rId84"/>
    <p:sldId id="974" r:id="rId85"/>
    <p:sldId id="975" r:id="rId86"/>
    <p:sldId id="976" r:id="rId87"/>
    <p:sldId id="977" r:id="rId88"/>
    <p:sldId id="1043" r:id="rId89"/>
    <p:sldId id="1045" r:id="rId90"/>
    <p:sldId id="1041" r:id="rId91"/>
    <p:sldId id="1044" r:id="rId92"/>
    <p:sldId id="980" r:id="rId93"/>
    <p:sldId id="981" r:id="rId94"/>
    <p:sldId id="1009" r:id="rId95"/>
    <p:sldId id="982" r:id="rId96"/>
    <p:sldId id="983" r:id="rId97"/>
    <p:sldId id="1010" r:id="rId98"/>
    <p:sldId id="984" r:id="rId99"/>
    <p:sldId id="1011" r:id="rId100"/>
    <p:sldId id="985" r:id="rId101"/>
    <p:sldId id="986" r:id="rId102"/>
    <p:sldId id="1016" r:id="rId103"/>
    <p:sldId id="920" r:id="rId104"/>
    <p:sldId id="1059" r:id="rId105"/>
  </p:sldIdLst>
  <p:sldSz cx="12192000" cy="6858000"/>
  <p:notesSz cx="6858000" cy="9144000"/>
  <p:defaultTextStyle>
    <a:defPPr>
      <a:defRPr lang="id-ID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FF0000"/>
    <a:srgbClr val="FF00FF"/>
    <a:srgbClr val="6E6E6E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12" autoAdjust="0"/>
    <p:restoredTop sz="96242" autoAdjust="0"/>
  </p:normalViewPr>
  <p:slideViewPr>
    <p:cSldViewPr snapToGrid="0">
      <p:cViewPr varScale="1">
        <p:scale>
          <a:sx n="107" d="100"/>
          <a:sy n="107" d="100"/>
        </p:scale>
        <p:origin x="846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-180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handoutMaster" Target="handoutMasters/handout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o365ym-my.sharepoint.com/personal/30823015_office_ym_edu_tw/Documents/&#20844;&#21496;&#29992;/2018/FM608A/&#36523;&#39640;&#39636;&#37325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030916197923154E-2"/>
          <c:y val="4.4868185777523689E-2"/>
          <c:w val="0.87435070394134151"/>
          <c:h val="0.82826905205529033"/>
        </c:manualLayout>
      </c:layout>
      <c:scatterChart>
        <c:scatterStyle val="lineMarker"/>
        <c:varyColors val="0"/>
        <c:ser>
          <c:idx val="0"/>
          <c:order val="0"/>
          <c:tx>
            <c:strRef>
              <c:f>[身高體重.xlsx]Sheet1!$C$1</c:f>
              <c:strCache>
                <c:ptCount val="1"/>
                <c:pt idx="0">
                  <c:v>體重</c:v>
                </c:pt>
              </c:strCache>
            </c:strRef>
          </c:tx>
          <c:spPr>
            <a:ln w="28575" cap="rnd" cmpd="sng" algn="ctr">
              <a:noFill/>
              <a:prstDash val="solid"/>
              <a:round/>
            </a:ln>
            <a:effectLst/>
          </c:spPr>
          <c:marker>
            <c:spPr>
              <a:solidFill>
                <a:schemeClr val="accent4"/>
              </a:solidFill>
              <a:ln w="6350" cap="flat" cmpd="sng" algn="ctr">
                <a:solidFill>
                  <a:schemeClr val="accent4"/>
                </a:solidFill>
                <a:prstDash val="solid"/>
                <a:round/>
              </a:ln>
              <a:effectLst/>
            </c:spPr>
          </c:marker>
          <c:xVal>
            <c:numRef>
              <c:f>[身高體重.xlsx]Sheet1!$B$2:$B$13</c:f>
              <c:numCache>
                <c:formatCode>General</c:formatCode>
                <c:ptCount val="12"/>
                <c:pt idx="0">
                  <c:v>150</c:v>
                </c:pt>
                <c:pt idx="1">
                  <c:v>152</c:v>
                </c:pt>
                <c:pt idx="2">
                  <c:v>155</c:v>
                </c:pt>
                <c:pt idx="3">
                  <c:v>158</c:v>
                </c:pt>
                <c:pt idx="4">
                  <c:v>160</c:v>
                </c:pt>
                <c:pt idx="5">
                  <c:v>162</c:v>
                </c:pt>
                <c:pt idx="6">
                  <c:v>165</c:v>
                </c:pt>
                <c:pt idx="7">
                  <c:v>170</c:v>
                </c:pt>
                <c:pt idx="8">
                  <c:v>172</c:v>
                </c:pt>
                <c:pt idx="9">
                  <c:v>175</c:v>
                </c:pt>
                <c:pt idx="10">
                  <c:v>180</c:v>
                </c:pt>
                <c:pt idx="11">
                  <c:v>185</c:v>
                </c:pt>
              </c:numCache>
            </c:numRef>
          </c:xVal>
          <c:yVal>
            <c:numRef>
              <c:f>[身高體重.xlsx]Sheet1!$C$2:$C$13</c:f>
              <c:numCache>
                <c:formatCode>General</c:formatCode>
                <c:ptCount val="12"/>
                <c:pt idx="0">
                  <c:v>40</c:v>
                </c:pt>
                <c:pt idx="1">
                  <c:v>48</c:v>
                </c:pt>
                <c:pt idx="2">
                  <c:v>45</c:v>
                </c:pt>
                <c:pt idx="3">
                  <c:v>50</c:v>
                </c:pt>
                <c:pt idx="4">
                  <c:v>55</c:v>
                </c:pt>
                <c:pt idx="5">
                  <c:v>56</c:v>
                </c:pt>
                <c:pt idx="6">
                  <c:v>58</c:v>
                </c:pt>
                <c:pt idx="7">
                  <c:v>59</c:v>
                </c:pt>
                <c:pt idx="8">
                  <c:v>62</c:v>
                </c:pt>
                <c:pt idx="9">
                  <c:v>65</c:v>
                </c:pt>
                <c:pt idx="10">
                  <c:v>68</c:v>
                </c:pt>
                <c:pt idx="11">
                  <c:v>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C39-4CE9-B92D-FD63F734E9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533888"/>
        <c:axId val="92349952"/>
      </c:scatterChart>
      <c:valAx>
        <c:axId val="92533888"/>
        <c:scaling>
          <c:orientation val="minMax"/>
          <c:min val="145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92349952"/>
        <c:crosses val="autoZero"/>
        <c:crossBetween val="midCat"/>
        <c:majorUnit val="5"/>
      </c:valAx>
      <c:valAx>
        <c:axId val="92349952"/>
        <c:scaling>
          <c:orientation val="minMax"/>
          <c:min val="35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925338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>
          <a:solidFill>
            <a:schemeClr val="bg1"/>
          </a:solidFill>
        </a:defRPr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4" Type="http://schemas.openxmlformats.org/officeDocument/2006/relationships/image" Target="../media/image4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006802-B298-46B6-BA13-0F15E19115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409666-E4F4-454F-AC6C-0A435E1FE5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46E4FDBE-4380-458F-92E2-060177105A82}" type="datetimeFigureOut">
              <a:rPr lang="id-ID"/>
              <a:pPr>
                <a:defRPr/>
              </a:pPr>
              <a:t>12/05/2022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0C6160-F52D-42BB-B1F8-AD4EFC6288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F0F56-2A42-43E6-8809-B95941780E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fld id="{013FF5E2-A35D-48AB-88FD-8495C4483744}" type="slidenum">
              <a:rPr lang="zh-TW" altLang="id-ID">
                <a:ea typeface="Noto Sans TC" panose="020B0500000000000000" pitchFamily="34" charset="-120"/>
              </a:rPr>
              <a:pPr>
                <a:defRPr/>
              </a:pPr>
              <a:t>‹#›</a:t>
            </a:fld>
            <a:endParaRPr lang="id-ID" altLang="zh-TW"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56EBF86-0FD1-4553-BF17-8A07D6D35A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625D9-1465-4E04-A726-CA595EC647E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D0391F79-ECD0-49F3-80F2-8A76B96B72C9}" type="datetimeFigureOut">
              <a:rPr lang="id-ID"/>
              <a:pPr>
                <a:defRPr/>
              </a:pPr>
              <a:t>12/05/2022</a:t>
            </a:fld>
            <a:endParaRPr lang="id-ID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73D040A-476E-41CF-AC3C-200F6B7AF6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d-ID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B77FC16-5BC6-42E0-9277-861D55D1AC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id-ID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36E410-438C-4B58-9C2E-53ACF1E844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36A486-B08C-4918-806B-EC43503224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Noto Sans TC" panose="020B0500000000000000" pitchFamily="34" charset="-120"/>
              </a:defRPr>
            </a:lvl1pPr>
          </a:lstStyle>
          <a:p>
            <a:pPr>
              <a:defRPr/>
            </a:pPr>
            <a:fld id="{029F58E9-F467-403B-8C6D-9A8C789358E8}" type="slidenum">
              <a:rPr lang="zh-TW" altLang="id-ID" smtClean="0"/>
              <a:pPr>
                <a:defRPr/>
              </a:pPr>
              <a:t>‹#›</a:t>
            </a:fld>
            <a:endParaRPr lang="id-ID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Noto Sans TC" panose="020B0500000000000000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F58E9-F467-403B-8C6D-9A8C789358E8}" type="slidenum">
              <a:rPr lang="zh-TW" altLang="id-ID" smtClean="0"/>
              <a:pPr>
                <a:defRPr/>
              </a:pPr>
              <a:t>1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1978137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469CC1D-64E8-4BEC-9AC4-5549F2710E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FE3647F-8EA4-4DB4-A1BA-F892786607DC}"/>
              </a:ext>
            </a:extLst>
          </p:cNvPr>
          <p:cNvSpPr/>
          <p:nvPr userDrawn="1"/>
        </p:nvSpPr>
        <p:spPr>
          <a:xfrm>
            <a:off x="296863" y="2520950"/>
            <a:ext cx="2471737" cy="2471738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AA3820D-273F-4ED3-BFAC-55145A851FEF}"/>
              </a:ext>
            </a:extLst>
          </p:cNvPr>
          <p:cNvSpPr/>
          <p:nvPr userDrawn="1"/>
        </p:nvSpPr>
        <p:spPr>
          <a:xfrm>
            <a:off x="1101725" y="1516063"/>
            <a:ext cx="2471738" cy="2471737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2A4E691-E284-47BD-B8E9-2F0B4B1346C2}"/>
              </a:ext>
            </a:extLst>
          </p:cNvPr>
          <p:cNvSpPr/>
          <p:nvPr userDrawn="1"/>
        </p:nvSpPr>
        <p:spPr>
          <a:xfrm>
            <a:off x="0" y="5816600"/>
            <a:ext cx="12192000" cy="1041400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693988" y="2349039"/>
            <a:ext cx="6974011" cy="116092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693988" y="3817688"/>
            <a:ext cx="6974011" cy="6852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accent6">
                    <a:lumMod val="20000"/>
                    <a:lumOff val="80000"/>
                  </a:schemeClr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</p:spTree>
    <p:extLst>
      <p:ext uri="{BB962C8B-B14F-4D97-AF65-F5344CB8AC3E}">
        <p14:creationId xmlns:p14="http://schemas.microsoft.com/office/powerpoint/2010/main" val="2841595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301752"/>
            <a:ext cx="6096000" cy="65562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AA2D9-B1A5-4017-99E3-7D351F3BFAE1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FDA7A-5B5A-44AE-B66A-C2E99DA326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435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-154983"/>
            <a:ext cx="6095999" cy="70129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-154983"/>
            <a:ext cx="6102097" cy="7012983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A39AA2D9-B1A5-4017-99E3-7D351F3BFAE1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FDA7A-5B5A-44AE-B66A-C2E99DA326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1322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9">
            <a:extLst>
              <a:ext uri="{FF2B5EF4-FFF2-40B4-BE49-F238E27FC236}">
                <a16:creationId xmlns:a16="http://schemas.microsoft.com/office/drawing/2014/main" id="{3A91EA4D-FAD9-4833-96FA-C2B1E64C41D7}"/>
              </a:ext>
            </a:extLst>
          </p:cNvPr>
          <p:cNvCxnSpPr>
            <a:cxnSpLocks/>
          </p:cNvCxnSpPr>
          <p:nvPr userDrawn="1"/>
        </p:nvCxnSpPr>
        <p:spPr>
          <a:xfrm>
            <a:off x="1276350" y="990600"/>
            <a:ext cx="10077450" cy="0"/>
          </a:xfrm>
          <a:prstGeom prst="line">
            <a:avLst/>
          </a:prstGeom>
          <a:ln w="6350">
            <a:solidFill>
              <a:srgbClr val="7F7F7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3">
            <a:extLst>
              <a:ext uri="{FF2B5EF4-FFF2-40B4-BE49-F238E27FC236}">
                <a16:creationId xmlns:a16="http://schemas.microsoft.com/office/drawing/2014/main" id="{FD3047A2-4A12-4B3D-B4B9-62F1158A6CFE}"/>
              </a:ext>
            </a:extLst>
          </p:cNvPr>
          <p:cNvPicPr preferRelativeResize="0">
            <a:picLocks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11687175" y="6532563"/>
            <a:ext cx="50482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5">
            <a:extLst>
              <a:ext uri="{FF2B5EF4-FFF2-40B4-BE49-F238E27FC236}">
                <a16:creationId xmlns:a16="http://schemas.microsoft.com/office/drawing/2014/main" id="{227D3E5B-B17B-4577-83DB-A6EA3498EB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76075" y="6521450"/>
            <a:ext cx="436563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fld id="{EC486492-4B25-46BB-B51E-198F5564C18A}" type="slidenum">
              <a:rPr lang="zh-CN" altLang="en-US" sz="1200" smtClean="0">
                <a:solidFill>
                  <a:srgbClr val="FFFFFF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1200">
              <a:solidFill>
                <a:srgbClr val="FFFFFF"/>
              </a:solidFill>
              <a:latin typeface="Consolas" panose="020B0609020204030204" pitchFamily="49" charset="0"/>
              <a:ea typeface="印品黑体"/>
              <a:cs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  <a:prstGeom prst="rect">
            <a:avLst/>
          </a:prstGeom>
        </p:spPr>
        <p:txBody>
          <a:bodyPr/>
          <a:lstStyle>
            <a:lvl1pPr marL="361950" indent="-361950">
              <a:lnSpc>
                <a:spcPts val="3600"/>
              </a:lnSpc>
              <a:spcBef>
                <a:spcPts val="600"/>
              </a:spcBef>
              <a:defRPr sz="2400"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1pPr>
            <a:lvl2pPr marL="896938" indent="-439738">
              <a:lnSpc>
                <a:spcPts val="32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 sz="2000"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2pPr>
            <a:lvl3pPr>
              <a:lnSpc>
                <a:spcPts val="3200"/>
              </a:lnSpc>
              <a:spcBef>
                <a:spcPts val="600"/>
              </a:spcBef>
              <a:defRPr sz="2000"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3pPr>
            <a:lvl4pPr>
              <a:defRPr sz="1800"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4pPr>
            <a:lvl5pPr>
              <a:defRPr sz="1600"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449781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AC3FA18D-F8F1-4762-A1AF-B230BAB244AD}"/>
              </a:ext>
            </a:extLst>
          </p:cNvPr>
          <p:cNvPicPr preferRelativeResize="0">
            <a:picLocks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11687175" y="6532563"/>
            <a:ext cx="50482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6D901F15-32D0-4DAD-9193-3DC3BD1BE64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76075" y="6521450"/>
            <a:ext cx="436563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fld id="{DC43A098-93AD-4EBC-B555-5D0F541148E6}" type="slidenum">
              <a:rPr lang="zh-CN" altLang="en-US" sz="1200" smtClean="0">
                <a:solidFill>
                  <a:srgbClr val="FFFFFF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1200">
              <a:solidFill>
                <a:srgbClr val="FFFFFF"/>
              </a:solidFill>
              <a:latin typeface="Consolas" panose="020B0609020204030204" pitchFamily="49" charset="0"/>
              <a:ea typeface="印品黑体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560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5EA5C04D-A5E7-4A8D-9F0C-F2C8D10A28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10938"/>
      </p:ext>
    </p:extLst>
  </p:cSld>
  <p:clrMapOvr>
    <a:masterClrMapping/>
  </p:clrMapOvr>
  <p:transition spd="slow" advClick="0" advTm="10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359465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6DC862E-BDD5-4770-AC85-FE165DF2B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Noto Sans TC" panose="020B0500000000000000" pitchFamily="34" charset="-120"/>
              </a:defRPr>
            </a:lvl1pPr>
          </a:lstStyle>
          <a:p>
            <a:pPr>
              <a:defRPr/>
            </a:pPr>
            <a:fld id="{DD01398A-63F9-4EF1-8D51-2FE81F42B73B}" type="datetimeFigureOut">
              <a:rPr lang="en-US" altLang="zh-TW" smtClean="0"/>
              <a:pPr>
                <a:defRPr/>
              </a:pPr>
              <a:t>5/12/2022</a:t>
            </a:fld>
            <a:endParaRPr lang="en-US" altLang="zh-TW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CA1837CB-7C0F-44D2-84C7-E36A5A73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Noto Sans TC" panose="020B0500000000000000" pitchFamily="34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7A5232C7-CE1E-4E28-8711-CF1D781CC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Noto Sans TC" panose="020B0500000000000000" pitchFamily="34" charset="-120"/>
              </a:defRPr>
            </a:lvl1pPr>
          </a:lstStyle>
          <a:p>
            <a:fld id="{151786F5-DB03-46B8-9122-B320DEC1C8E5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41034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5EA5C04D-A5E7-4A8D-9F0C-F2C8D10A28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9">
            <a:extLst>
              <a:ext uri="{FF2B5EF4-FFF2-40B4-BE49-F238E27FC236}">
                <a16:creationId xmlns:a16="http://schemas.microsoft.com/office/drawing/2014/main" id="{F813B169-1F95-4F92-9314-38FED5AE7F4C}"/>
              </a:ext>
            </a:extLst>
          </p:cNvPr>
          <p:cNvCxnSpPr>
            <a:cxnSpLocks/>
          </p:cNvCxnSpPr>
          <p:nvPr userDrawn="1"/>
        </p:nvCxnSpPr>
        <p:spPr>
          <a:xfrm>
            <a:off x="1276350" y="990600"/>
            <a:ext cx="10077450" cy="0"/>
          </a:xfrm>
          <a:prstGeom prst="line">
            <a:avLst/>
          </a:prstGeom>
          <a:ln w="6350">
            <a:solidFill>
              <a:srgbClr val="7F7F7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標題 1">
            <a:extLst>
              <a:ext uri="{FF2B5EF4-FFF2-40B4-BE49-F238E27FC236}">
                <a16:creationId xmlns:a16="http://schemas.microsoft.com/office/drawing/2014/main" id="{7319F838-31BB-499E-8CAA-BC78BC4ED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solidFill>
                  <a:srgbClr val="00B0F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214B815E-B5D5-4C71-9CE3-66BA6C813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  <a:prstGeom prst="rect">
            <a:avLst/>
          </a:prstGeom>
        </p:spPr>
        <p:txBody>
          <a:bodyPr/>
          <a:lstStyle>
            <a:lvl1pPr marL="361950" indent="-361950">
              <a:lnSpc>
                <a:spcPts val="4000"/>
              </a:lnSpc>
              <a:spcBef>
                <a:spcPts val="600"/>
              </a:spcBef>
              <a:defRPr sz="24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1pPr>
            <a:lvl2pPr marL="896938" indent="-439738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0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2pPr>
            <a:lvl3pPr>
              <a:lnSpc>
                <a:spcPts val="3200"/>
              </a:lnSpc>
              <a:spcBef>
                <a:spcPts val="600"/>
              </a:spcBef>
              <a:defRPr sz="20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870387139"/>
      </p:ext>
    </p:extLst>
  </p:cSld>
  <p:clrMapOvr>
    <a:masterClrMapping/>
  </p:clrMapOvr>
  <p:transition spd="slow" advClick="0" advTm="10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44C84-5EF1-1345-807B-E1B397B6CFF7}" type="datetimeFigureOut">
              <a:rPr kumimoji="1" lang="zh-TW" altLang="en-US" smtClean="0"/>
              <a:t>2022/5/12</a:t>
            </a:fld>
            <a:endParaRPr kumimoji="1"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FDA7A-5B5A-44AE-B66A-C2E99DA326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9033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AA2D9-B1A5-4017-99E3-7D351F3BFAE1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FDA7A-5B5A-44AE-B66A-C2E99DA326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3499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AA2D9-B1A5-4017-99E3-7D351F3BFAE1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FDA7A-5B5A-44AE-B66A-C2E99DA326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6629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版面配置區 1">
            <a:extLst>
              <a:ext uri="{FF2B5EF4-FFF2-40B4-BE49-F238E27FC236}">
                <a16:creationId xmlns:a16="http://schemas.microsoft.com/office/drawing/2014/main" id="{9E8BB421-1FC3-418D-8F57-5244AAAF69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77938" y="287338"/>
            <a:ext cx="10075862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123" name="文字版面配置區 2">
            <a:extLst>
              <a:ext uri="{FF2B5EF4-FFF2-40B4-BE49-F238E27FC236}">
                <a16:creationId xmlns:a16="http://schemas.microsoft.com/office/drawing/2014/main" id="{A36348FD-6DFD-47AA-B29D-7C74116437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14338" y="1079500"/>
            <a:ext cx="11372850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zh-TW" altLang="en-US" sz="3600" kern="1200">
          <a:solidFill>
            <a:srgbClr val="7F7F7F"/>
          </a:solidFill>
          <a:latin typeface="Consolas" panose="020B0609020204030204" pitchFamily="49" charset="0"/>
          <a:ea typeface="Noto Sans TC" panose="020B0500000000000000" pitchFamily="34" charset="-120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9pPr>
    </p:titleStyle>
    <p:bodyStyle>
      <a:lvl1pPr marL="449263" indent="-449263" algn="l" rtl="0" eaLnBrk="0" fontAlgn="base" hangingPunct="0">
        <a:lnSpc>
          <a:spcPts val="36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onsolas" panose="020B0609020204030204" pitchFamily="49" charset="0"/>
          <a:ea typeface="Noto Sans Mono CJK TC Regular" panose="020B0500000000000000" pitchFamily="34" charset="-120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onsolas" panose="020B0609020204030204" pitchFamily="49" charset="0"/>
          <a:ea typeface="Noto Sans Mono CJK TC Regular" panose="020B0500000000000000" pitchFamily="34" charset="-120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onsolas" panose="020B0609020204030204" pitchFamily="49" charset="0"/>
          <a:ea typeface="Noto Sans Mono CJK TC Regular" panose="020B0500000000000000" pitchFamily="34" charset="-120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Consolas" panose="020B0609020204030204" pitchFamily="49" charset="0"/>
          <a:ea typeface="Noto Sans Mono CJK TC Regular" panose="020B0500000000000000" pitchFamily="34" charset="-120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onsolas" panose="020B0609020204030204" pitchFamily="49" charset="0"/>
          <a:ea typeface="Noto Sans Mono CJK TC Regular" panose="020B0500000000000000" pitchFamily="34" charset="-12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max543.com/debugger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pple.com/itunes/download/win32" TargetMode="External"/><Relationship Id="rId2" Type="http://schemas.openxmlformats.org/officeDocument/2006/relationships/hyperlink" Target="https://www.apple.com/itunes/download/win6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8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learn.adafruit.com/diy-wifi-raspberry-pi-touch-cam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6.wmf"/><Relationship Id="rId4" Type="http://schemas.openxmlformats.org/officeDocument/2006/relationships/image" Target="../media/image43.wmf"/><Relationship Id="rId9" Type="http://schemas.openxmlformats.org/officeDocument/2006/relationships/oleObject" Target="../embeddings/oleObject4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49.wmf"/><Relationship Id="rId4" Type="http://schemas.openxmlformats.org/officeDocument/2006/relationships/oleObject" Target="../embeddings/oleObject5.bin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8">
            <a:extLst>
              <a:ext uri="{FF2B5EF4-FFF2-40B4-BE49-F238E27FC236}">
                <a16:creationId xmlns:a16="http://schemas.microsoft.com/office/drawing/2014/main" id="{A1C062AD-BA23-445A-A8DF-29271D9D08D0}"/>
              </a:ext>
            </a:extLst>
          </p:cNvPr>
          <p:cNvCxnSpPr>
            <a:cxnSpLocks/>
          </p:cNvCxnSpPr>
          <p:nvPr/>
        </p:nvCxnSpPr>
        <p:spPr>
          <a:xfrm>
            <a:off x="3693989" y="3178968"/>
            <a:ext cx="7528193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241300" dist="127000" dir="5400000" algn="ctr" rotWithShape="0">
              <a:srgbClr val="000000">
                <a:alpha val="88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副標題 2">
            <a:extLst>
              <a:ext uri="{FF2B5EF4-FFF2-40B4-BE49-F238E27FC236}">
                <a16:creationId xmlns:a16="http://schemas.microsoft.com/office/drawing/2014/main" id="{98C6E24C-A212-461F-8661-19E874AFDEE5}"/>
              </a:ext>
            </a:extLst>
          </p:cNvPr>
          <p:cNvSpPr txBox="1">
            <a:spLocks/>
          </p:cNvSpPr>
          <p:nvPr/>
        </p:nvSpPr>
        <p:spPr bwMode="auto">
          <a:xfrm>
            <a:off x="3971080" y="3265945"/>
            <a:ext cx="6974011" cy="6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>
            <a:lvl1pPr marL="0" indent="0" algn="ctr" rtl="0" eaLnBrk="0" fontAlgn="base" hangingPunct="0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kern="120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Noto Sans TC" panose="020B0500000000000000" pitchFamily="34" charset="-120"/>
                <a:cs typeface="Arial" panose="020B0604020202020204" pitchFamily="34" charset="0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>
                <a:latin typeface="Consolas" panose="020B0609020204030204" pitchFamily="49" charset="0"/>
              </a:rPr>
              <a:t>Chapter 1</a:t>
            </a:r>
            <a:r>
              <a:rPr lang="zh-TW" altLang="en-US">
                <a:latin typeface="Consolas" panose="020B0609020204030204" pitchFamily="49" charset="0"/>
              </a:rPr>
              <a:t>：</a:t>
            </a:r>
            <a:r>
              <a:rPr lang="en-US" altLang="zh-TW">
                <a:latin typeface="Consolas" panose="020B0609020204030204" pitchFamily="49" charset="0"/>
              </a:rPr>
              <a:t>OpenCV X </a:t>
            </a:r>
            <a:r>
              <a:rPr lang="zh-TW" altLang="en-US">
                <a:latin typeface="Consolas" panose="020B0609020204030204" pitchFamily="49" charset="0"/>
              </a:rPr>
              <a:t>人臉辨識</a:t>
            </a: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DD6F914A-9605-4244-BDEC-DE3702386DD2}"/>
              </a:ext>
            </a:extLst>
          </p:cNvPr>
          <p:cNvSpPr txBox="1">
            <a:spLocks/>
          </p:cNvSpPr>
          <p:nvPr/>
        </p:nvSpPr>
        <p:spPr bwMode="auto">
          <a:xfrm>
            <a:off x="3562709" y="2131070"/>
            <a:ext cx="7867291" cy="104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zh-TW" altLang="en-US" sz="5400" b="1" i="0" kern="12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7F7F7F"/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7F7F7F"/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7F7F7F"/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7F7F7F"/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7F7F7F"/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7F7F7F"/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7F7F7F"/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7F7F7F"/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r>
              <a:rPr lang="zh-TW" altLang="en-US" sz="3600" b="0">
                <a:latin typeface="Consolas" panose="020B0609020204030204" pitchFamily="49" charset="0"/>
                <a:ea typeface="Noto Sans TC" panose="020B0500000000000000" pitchFamily="34" charset="-120"/>
              </a:rPr>
              <a:t>人工智慧</a:t>
            </a:r>
            <a:r>
              <a:rPr lang="en-US" altLang="zh-TW" sz="3600" b="0">
                <a:latin typeface="Noto Sans TC" panose="020B0500000000000000" pitchFamily="34" charset="-120"/>
                <a:ea typeface="Noto Sans TC" panose="020B0500000000000000" pitchFamily="34" charset="-120"/>
              </a:rPr>
              <a:t> -- </a:t>
            </a:r>
            <a:r>
              <a:rPr lang="zh-TW" altLang="en-US" sz="3600" b="0">
                <a:latin typeface="Consolas" panose="020B0609020204030204" pitchFamily="49" charset="0"/>
                <a:ea typeface="Noto Sans TC" panose="020B0500000000000000" pitchFamily="34" charset="-120"/>
              </a:rPr>
              <a:t>影像辨識篇</a:t>
            </a:r>
            <a:endParaRPr lang="en-US" altLang="zh-TW" sz="3600" b="0" dirty="0">
              <a:latin typeface="Noto Sans TC" panose="020B0500000000000000" pitchFamily="34" charset="-120"/>
              <a:ea typeface="Noto Sans TC" panose="020B0500000000000000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A4A09AC-94D9-40F6-B2B7-7624CC6D7862}"/>
              </a:ext>
            </a:extLst>
          </p:cNvPr>
          <p:cNvSpPr/>
          <p:nvPr/>
        </p:nvSpPr>
        <p:spPr>
          <a:xfrm>
            <a:off x="6295003" y="4374695"/>
            <a:ext cx="2478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pc="300">
                <a:solidFill>
                  <a:srgbClr val="FFFF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賴秉樑 </a:t>
            </a:r>
            <a:r>
              <a:rPr lang="en-US" altLang="zh-TW" spc="300" dirty="0">
                <a:solidFill>
                  <a:srgbClr val="FFFF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debugger</a:t>
            </a:r>
            <a:endParaRPr lang="zh-TW" altLang="en-US" spc="300">
              <a:solidFill>
                <a:srgbClr val="FFFFF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622250E-6EDF-4377-A049-1C48A0D72DEB}"/>
              </a:ext>
            </a:extLst>
          </p:cNvPr>
          <p:cNvSpPr/>
          <p:nvPr/>
        </p:nvSpPr>
        <p:spPr>
          <a:xfrm>
            <a:off x="6832811" y="4817180"/>
            <a:ext cx="14029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600" spc="300" dirty="0">
                <a:solidFill>
                  <a:srgbClr val="FFFF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學院創辦人</a:t>
            </a: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1E125D6B-0BA4-40AB-9CDD-D2474C60A0CC}"/>
              </a:ext>
            </a:extLst>
          </p:cNvPr>
          <p:cNvGrpSpPr/>
          <p:nvPr/>
        </p:nvGrpSpPr>
        <p:grpSpPr>
          <a:xfrm>
            <a:off x="4516805" y="6043481"/>
            <a:ext cx="3262432" cy="694179"/>
            <a:chOff x="4516805" y="5988065"/>
            <a:chExt cx="3262432" cy="694179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2A9E7FC1-21D6-413B-9C8B-70721BC74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805" y="5988065"/>
              <a:ext cx="1051340" cy="402936"/>
            </a:xfrm>
            <a:prstGeom prst="rect">
              <a:avLst/>
            </a:prstGeom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F0492BAF-A874-411B-B326-9068C11BD4A6}"/>
                </a:ext>
              </a:extLst>
            </p:cNvPr>
            <p:cNvSpPr/>
            <p:nvPr/>
          </p:nvSpPr>
          <p:spPr>
            <a:xfrm>
              <a:off x="5566925" y="6052003"/>
              <a:ext cx="2108269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200" spc="300">
                  <a:solidFill>
                    <a:srgbClr val="FFFFFF"/>
                  </a:solidFill>
                  <a:latin typeface="Consolas" panose="020B0609020204030204" pitchFamily="49" charset="0"/>
                  <a:ea typeface="Noto Sans TC" panose="020B0500000000000000" pitchFamily="34" charset="-120"/>
                </a:rPr>
                <a:t>極限翻轉學院</a:t>
              </a: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4345999D-B1A7-441A-BBFD-39D9CBDBC45E}"/>
                </a:ext>
              </a:extLst>
            </p:cNvPr>
            <p:cNvSpPr/>
            <p:nvPr/>
          </p:nvSpPr>
          <p:spPr>
            <a:xfrm>
              <a:off x="4516805" y="6374467"/>
              <a:ext cx="326243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1400" spc="1000">
                  <a:solidFill>
                    <a:srgbClr val="FFFFFF"/>
                  </a:solidFill>
                  <a:latin typeface="Consolas" panose="020B0609020204030204" pitchFamily="49" charset="0"/>
                  <a:ea typeface="Noto Sans TC" panose="020B0500000000000000" pitchFamily="34" charset="-120"/>
                </a:rPr>
                <a:t>青少年與兒童程式教育</a:t>
              </a:r>
              <a:endParaRPr lang="en-US" altLang="zh-TW" sz="1400" spc="1000" dirty="0">
                <a:solidFill>
                  <a:srgbClr val="FFFFFF"/>
                </a:solidFill>
                <a:latin typeface="Consolas" panose="020B0609020204030204" pitchFamily="49" charset="0"/>
                <a:ea typeface="Noto Sans TC" panose="020B0500000000000000" pitchFamily="34" charset="-120"/>
              </a:endParaRPr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BE492A10-3269-4870-A336-76CF97392510}"/>
              </a:ext>
            </a:extLst>
          </p:cNvPr>
          <p:cNvSpPr/>
          <p:nvPr/>
        </p:nvSpPr>
        <p:spPr>
          <a:xfrm>
            <a:off x="5404535" y="5219672"/>
            <a:ext cx="42594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600">
                <a:solidFill>
                  <a:srgbClr val="FFFF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課程網址  </a:t>
            </a:r>
            <a:r>
              <a:rPr lang="en-US" altLang="zh-TW"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https://max543.com/debugger</a:t>
            </a:r>
            <a:endParaRPr lang="zh-TW" altLang="en-US" sz="160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50897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F89F130-6B47-4A05-B1AA-8315B595D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263"/>
            <a:ext cx="12192000" cy="5133474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869854B-B6DF-4F63-AF43-0CC2F4F5EB8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68050" y="3182760"/>
            <a:ext cx="8452659" cy="716381"/>
          </a:xfrm>
        </p:spPr>
        <p:txBody>
          <a:bodyPr/>
          <a:lstStyle/>
          <a:p>
            <a:pPr marL="0" indent="0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zh-TW" sz="3200">
                <a:solidFill>
                  <a:schemeClr val="bg1"/>
                </a:solidFill>
                <a:latin typeface="Consolas" panose="020B0609020204030204" pitchFamily="49" charset="0"/>
              </a:rPr>
              <a:t>Hello, World!</a:t>
            </a:r>
            <a:r>
              <a:rPr lang="zh-TW" altLang="en-US" sz="3200">
                <a:solidFill>
                  <a:schemeClr val="bg1"/>
                </a:solidFill>
                <a:latin typeface="Consolas" panose="020B0609020204030204" pitchFamily="49" charset="0"/>
              </a:rPr>
              <a:t> 最像英文的</a:t>
            </a:r>
            <a:r>
              <a:rPr lang="zh-TW" altLang="en-US" sz="3200">
                <a:solidFill>
                  <a:schemeClr val="bg1"/>
                </a:solidFill>
              </a:rPr>
              <a:t> </a:t>
            </a:r>
            <a:r>
              <a:rPr lang="en-US" altLang="zh-TW" sz="6000" b="1">
                <a:solidFill>
                  <a:srgbClr val="FFFF00"/>
                </a:solidFill>
                <a:latin typeface="Consolas" panose="020B0609020204030204" pitchFamily="49" charset="0"/>
              </a:rPr>
              <a:t>Python</a:t>
            </a:r>
            <a:endParaRPr lang="en-US" altLang="zh-TW" sz="32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49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98DE51-F7F1-42F6-84CB-C38B9295F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/>
              <a:t>辨識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BAE9917B-48B7-44E2-940A-F052785A96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991090"/>
              </p:ext>
            </p:extLst>
          </p:nvPr>
        </p:nvGraphicFramePr>
        <p:xfrm>
          <a:off x="696000" y="1705222"/>
          <a:ext cx="10800000" cy="50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5040000"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import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cv2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model = cv2.face.LBPHFaceRecognizer_create()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model.read(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'faces.data'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print(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'load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training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data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done'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0" kern="1200">
                          <a:solidFill>
                            <a:srgbClr val="B4B4B4"/>
                          </a:solidFill>
                          <a:latin typeface="Consolas" panose="020B0609020204030204" pitchFamily="49" charset="0"/>
                          <a:ea typeface="Noto Sans CJK TC Light" panose="020B0300000000000000" pitchFamily="34" charset="-120"/>
                          <a:cs typeface="+mn-cs"/>
                        </a:rPr>
                        <a:t>#</a:t>
                      </a:r>
                      <a:r>
                        <a:rPr lang="zh-TW" altLang="en-US" b="0" kern="1200">
                          <a:solidFill>
                            <a:srgbClr val="B4B4B4"/>
                          </a:solidFill>
                          <a:latin typeface="Consolas" panose="020B0609020204030204" pitchFamily="49" charset="0"/>
                          <a:ea typeface="Noto Sans CJK TC Light" panose="020B0300000000000000" pitchFamily="34" charset="-120"/>
                          <a:cs typeface="+mn-cs"/>
                        </a:rPr>
                        <a:t> 載入聯集分類器 </a:t>
                      </a:r>
                      <a:r>
                        <a:rPr lang="en-US" altLang="zh-TW" b="0" kern="1200">
                          <a:solidFill>
                            <a:srgbClr val="B4B4B4"/>
                          </a:solidFill>
                          <a:latin typeface="Consolas" panose="020B0609020204030204" pitchFamily="49" charset="0"/>
                          <a:ea typeface="Noto Sans CJK TC Light" panose="020B0300000000000000" pitchFamily="34" charset="-120"/>
                          <a:cs typeface="+mn-cs"/>
                        </a:rPr>
                        <a:t>(</a:t>
                      </a:r>
                      <a:r>
                        <a:rPr lang="zh-TW" altLang="en-US" b="0" kern="1200">
                          <a:solidFill>
                            <a:srgbClr val="B4B4B4"/>
                          </a:solidFill>
                          <a:latin typeface="Consolas" panose="020B0609020204030204" pitchFamily="49" charset="0"/>
                          <a:ea typeface="Noto Sans CJK TC Light" panose="020B0300000000000000" pitchFamily="34" charset="-120"/>
                          <a:cs typeface="+mn-cs"/>
                        </a:rPr>
                        <a:t>需與取樣時的分類器一致</a:t>
                      </a:r>
                      <a:r>
                        <a:rPr lang="en-US" altLang="zh-TW" b="0" kern="1200">
                          <a:solidFill>
                            <a:srgbClr val="B4B4B4"/>
                          </a:solidFill>
                          <a:latin typeface="Consolas" panose="020B0609020204030204" pitchFamily="49" charset="0"/>
                          <a:ea typeface="Noto Sans CJK TC Light" panose="020B0300000000000000" pitchFamily="34" charset="-120"/>
                          <a:cs typeface="+mn-cs"/>
                        </a:rPr>
                        <a:t>)</a:t>
                      </a:r>
                      <a:r>
                        <a:rPr lang="zh-TW" altLang="en-US" b="0" kern="1200">
                          <a:solidFill>
                            <a:srgbClr val="B4B4B4"/>
                          </a:solidFill>
                          <a:latin typeface="Consolas" panose="020B0609020204030204" pitchFamily="49" charset="0"/>
                          <a:ea typeface="Noto Sans CJK TC Light" panose="020B0300000000000000" pitchFamily="34" charset="-120"/>
                          <a:cs typeface="+mn-cs"/>
                        </a:rPr>
                        <a:t>，並開啟攝影機。</a:t>
                      </a:r>
                      <a:endParaRPr lang="zh-TW" altLang="en-US">
                        <a:ea typeface="Noto Sans TC" panose="020B0500000000000000" pitchFamily="34" charset="-120"/>
                      </a:endParaRP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face_cascade = cv2.CascadeClassifier(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'haarcascade_frontalface_default.xml'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cap = cv2.VideoCapture(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cv2.namedWindow(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'video'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cv2.WINDOW_NORMAL)</a:t>
                      </a:r>
                    </a:p>
                    <a:p>
                      <a:pPr algn="l" rtl="0" eaLnBrk="0" fontAlgn="base" hangingPunct="0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TW" sz="1800" b="0" kern="1200">
                          <a:solidFill>
                            <a:srgbClr val="B4B4B4"/>
                          </a:solidFill>
                          <a:latin typeface="Consolas" panose="020B0609020204030204" pitchFamily="49" charset="0"/>
                          <a:ea typeface="Noto Sans CJK TC Light" panose="020B0300000000000000" pitchFamily="34" charset="-120"/>
                          <a:cs typeface="+mn-cs"/>
                        </a:rPr>
                        <a:t># </a:t>
                      </a:r>
                      <a:r>
                        <a:rPr lang="zh-TW" altLang="en-US" sz="1800" b="0" kern="1200">
                          <a:solidFill>
                            <a:srgbClr val="B4B4B4"/>
                          </a:solidFill>
                          <a:latin typeface="Consolas" panose="020B0609020204030204" pitchFamily="49" charset="0"/>
                          <a:ea typeface="Noto Sans CJK TC Light" panose="020B0300000000000000" pitchFamily="34" charset="-120"/>
                          <a:cs typeface="+mn-cs"/>
                        </a:rPr>
                        <a:t>可識別化名稱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names = [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'pllai'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]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kern="1200">
                          <a:solidFill>
                            <a:srgbClr val="B4B4B4"/>
                          </a:solidFill>
                          <a:latin typeface="Consolas" panose="020B0609020204030204" pitchFamily="49" charset="0"/>
                          <a:ea typeface="Noto Sans CJK TC Light" panose="020B0300000000000000" pitchFamily="34" charset="-120"/>
                          <a:cs typeface="+mn-cs"/>
                        </a:rPr>
                        <a:t># </a:t>
                      </a:r>
                      <a:r>
                        <a:rPr lang="zh-TW" altLang="en-US" sz="1800" b="0" kern="1200">
                          <a:solidFill>
                            <a:srgbClr val="B4B4B4"/>
                          </a:solidFill>
                          <a:latin typeface="Consolas" panose="020B0609020204030204" pitchFamily="49" charset="0"/>
                          <a:ea typeface="Noto Sans CJK TC Light" panose="020B0300000000000000" pitchFamily="34" charset="-120"/>
                          <a:cs typeface="+mn-cs"/>
                        </a:rPr>
                        <a:t>讀取攝影機資料，並轉換成灰階影像。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while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True: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ret, frame = cap.read()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frame = cv2.resize(frame, 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600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400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))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frame = cv2.flip(frame,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gray = cv2.cvtColor(frame, cv2.COLOR_BGR2GRAY)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70B733DB-0CE4-4C5D-8747-2A54A622DA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346431"/>
              </p:ext>
            </p:extLst>
          </p:nvPr>
        </p:nvGraphicFramePr>
        <p:xfrm>
          <a:off x="652870" y="1095076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400" b="0" kern="1200" dirty="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1-8-3</a:t>
                      </a:r>
                      <a:endParaRPr lang="zh-TW" altLang="en-US" sz="2400" b="0" kern="1200" dirty="0">
                        <a:solidFill>
                          <a:schemeClr val="lt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400" b="0" kern="1200" noProof="0" dirty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人臉辨識。</a:t>
                      </a:r>
                      <a:r>
                        <a:rPr lang="en-US" altLang="zh-TW" sz="2400" b="0" kern="1200" noProof="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(1-8-3-recognition.py)</a:t>
                      </a:r>
                      <a:endParaRPr lang="zh-TW" altLang="en-US" sz="2400" b="0" kern="1200" noProof="0" dirty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2F641E9D-CC66-45B7-B90D-EF1B7978A037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ex1-39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A3B1B12-D383-49C0-9C8F-FF3B03CA60AA}"/>
              </a:ext>
            </a:extLst>
          </p:cNvPr>
          <p:cNvSpPr txBox="1"/>
          <p:nvPr/>
        </p:nvSpPr>
        <p:spPr>
          <a:xfrm>
            <a:off x="6553201" y="2648334"/>
            <a:ext cx="39701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b="0" kern="12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# </a:t>
            </a:r>
            <a:r>
              <a:rPr lang="zh-TW" altLang="en-US" sz="16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載入訓練好的辨識檔</a:t>
            </a:r>
            <a:r>
              <a:rPr lang="zh-TW" altLang="en-US" sz="1600" b="0" kern="12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。</a:t>
            </a:r>
            <a:endParaRPr lang="zh-TW" altLang="en-US" sz="1600">
              <a:ea typeface="Noto Sans TC" panose="020B0500000000000000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557213D-4969-4E4B-AF65-6EA2F820BCDF}"/>
              </a:ext>
            </a:extLst>
          </p:cNvPr>
          <p:cNvSpPr txBox="1"/>
          <p:nvPr/>
        </p:nvSpPr>
        <p:spPr>
          <a:xfrm>
            <a:off x="6553201" y="2374904"/>
            <a:ext cx="39701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b="0" kern="12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#</a:t>
            </a:r>
            <a:r>
              <a:rPr lang="zh-TW" altLang="en-US" sz="1600" b="0" kern="12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 </a:t>
            </a:r>
            <a:r>
              <a:rPr lang="zh-TW" altLang="en-US" sz="16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建立模型，使用 </a:t>
            </a:r>
            <a:r>
              <a:rPr lang="en-US" altLang="zh-TW" sz="16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LBPH</a:t>
            </a:r>
            <a:r>
              <a:rPr lang="zh-TW" altLang="en-US" sz="16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 演算法</a:t>
            </a:r>
            <a:r>
              <a:rPr lang="zh-TW" altLang="en-US" sz="1600" b="0" kern="12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。</a:t>
            </a:r>
            <a:endParaRPr lang="zh-TW" altLang="en-US" sz="1600">
              <a:ea typeface="Noto Sans TC" panose="020B0500000000000000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4E95126-2A09-4146-9282-51C5D3D605E6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Noto Sans TC" panose="020B05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37278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BAE9917B-48B7-44E2-940A-F052785A96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788475"/>
              </p:ext>
            </p:extLst>
          </p:nvPr>
        </p:nvGraphicFramePr>
        <p:xfrm>
          <a:off x="696000" y="135000"/>
          <a:ext cx="10800000" cy="63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6372000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faces = face_cascade.detectMultiScale(gray,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1.1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3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for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(x, y, w, h)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in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faces: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frame = cv2.rectangle(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    frame, 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    (x, y), (x + w, y + h), 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    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255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3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face_img = gray[y: y + h, x: x + w]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face_img = cv2.resize(face_img, 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400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400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val = model.predict(face_img)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print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'label:{},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conf:{:.1f}'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.format(val[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], val[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]))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if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val[1] &lt;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50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: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    cv2.putText(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        frame, names[val[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]], (x, y -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), 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        cv2.FONT_HERSHEY_SIMPLEX, 1, 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255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255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3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    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cv2.imshow(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'video'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frame)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if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cv2.waitKey(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 ==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27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: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cv2.destroyAllWindows()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break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436549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84CAD9-E1F8-4031-A45D-5C5CF5511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en-US" altLang="zh-TW"/>
              <a:t>Demo </a:t>
            </a:r>
            <a:r>
              <a:rPr lang="zh-TW" altLang="en-US"/>
              <a:t>特定人臉辨識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B26FC98E-7049-47D6-8C8A-7DA708B664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135" y="1626550"/>
            <a:ext cx="7091729" cy="4506892"/>
          </a:xfrm>
        </p:spPr>
      </p:pic>
    </p:spTree>
    <p:extLst>
      <p:ext uri="{BB962C8B-B14F-4D97-AF65-F5344CB8AC3E}">
        <p14:creationId xmlns:p14="http://schemas.microsoft.com/office/powerpoint/2010/main" val="322333220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C85D9966-5837-4CEA-8C46-529B978F1503}"/>
              </a:ext>
            </a:extLst>
          </p:cNvPr>
          <p:cNvSpPr txBox="1"/>
          <p:nvPr/>
        </p:nvSpPr>
        <p:spPr>
          <a:xfrm>
            <a:off x="2153919" y="3105834"/>
            <a:ext cx="82649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整合專案：加入</a:t>
            </a:r>
            <a:r>
              <a:rPr lang="zh-TW" altLang="en-US" sz="3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多個特定</a:t>
            </a:r>
            <a:r>
              <a:rPr lang="zh-TW" altLang="en-US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人臉辨識</a:t>
            </a:r>
            <a:endParaRPr lang="zh-TW" altLang="en-US" sz="4800">
              <a:solidFill>
                <a:srgbClr val="FFFF00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897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C85D9966-5837-4CEA-8C46-529B978F1503}"/>
              </a:ext>
            </a:extLst>
          </p:cNvPr>
          <p:cNvSpPr txBox="1"/>
          <p:nvPr/>
        </p:nvSpPr>
        <p:spPr>
          <a:xfrm>
            <a:off x="2153920" y="3105834"/>
            <a:ext cx="7884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altLang="zh-TW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Demo</a:t>
            </a:r>
            <a:endParaRPr lang="zh-TW" altLang="en-US" sz="4800">
              <a:solidFill>
                <a:srgbClr val="FFFF00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C1F7CB9-979A-40E2-8985-6C8FB1F8EAE2}"/>
              </a:ext>
            </a:extLst>
          </p:cNvPr>
          <p:cNvSpPr txBox="1"/>
          <p:nvPr/>
        </p:nvSpPr>
        <p:spPr>
          <a:xfrm>
            <a:off x="2153920" y="3965601"/>
            <a:ext cx="7884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altLang="zh-TW" sz="3600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project_multiFace</a:t>
            </a:r>
            <a:endParaRPr lang="zh-TW" altLang="en-US" sz="3600" b="0" i="0" u="none" strike="noStrike" baseline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76F5AC4-56C5-4481-9B91-3C40CB97AAE6}"/>
              </a:ext>
            </a:extLst>
          </p:cNvPr>
          <p:cNvSpPr txBox="1"/>
          <p:nvPr/>
        </p:nvSpPr>
        <p:spPr>
          <a:xfrm>
            <a:off x="2153920" y="4719510"/>
            <a:ext cx="7884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請參考資料夾內的程式碼</a:t>
            </a:r>
          </a:p>
        </p:txBody>
      </p:sp>
    </p:spTree>
    <p:extLst>
      <p:ext uri="{BB962C8B-B14F-4D97-AF65-F5344CB8AC3E}">
        <p14:creationId xmlns:p14="http://schemas.microsoft.com/office/powerpoint/2010/main" val="196717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B9605C55-40DC-4464-8ABF-B8646F5A32F5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6858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9313">
                  <a:extLst>
                    <a:ext uri="{9D8B030D-6E8A-4147-A177-3AD203B41FA5}">
                      <a16:colId xmlns:a16="http://schemas.microsoft.com/office/drawing/2014/main" val="1439561975"/>
                    </a:ext>
                  </a:extLst>
                </a:gridCol>
                <a:gridCol w="6472687">
                  <a:extLst>
                    <a:ext uri="{9D8B030D-6E8A-4147-A177-3AD203B41FA5}">
                      <a16:colId xmlns:a16="http://schemas.microsoft.com/office/drawing/2014/main" val="873629817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Python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C</a:t>
                      </a:r>
                      <a:endParaRPr lang="zh-TW" altLang="en-US" sz="3200">
                        <a:solidFill>
                          <a:srgbClr val="FF0000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2333284"/>
                  </a:ext>
                </a:extLst>
              </a:tr>
              <a:tr h="2543459">
                <a:tc>
                  <a:txBody>
                    <a:bodyPr/>
                    <a:lstStyle/>
                    <a:p>
                      <a:pPr marL="180975" indent="0"/>
                      <a:r>
                        <a:rPr lang="en-US" altLang="zh-TW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#</a:t>
                      </a:r>
                      <a:r>
                        <a:rPr lang="zh-TW" alt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　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印出 </a:t>
                      </a:r>
                      <a:r>
                        <a:rPr lang="en-US" altLang="zh-TW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Hello World!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字串物件</a:t>
                      </a:r>
                      <a:endParaRPr lang="en-US" altLang="zh-TW" sz="2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print("Hello World!")</a:t>
                      </a:r>
                      <a:endParaRPr lang="zh-TW" altLang="en-US" sz="2000">
                        <a:solidFill>
                          <a:srgbClr val="00B0F0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i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/*</a:t>
                      </a:r>
                      <a:r>
                        <a:rPr lang="zh-TW" altLang="en-US" sz="2000" b="0" i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　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印出 </a:t>
                      </a:r>
                      <a:r>
                        <a:rPr lang="en-US" altLang="zh-TW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Hello World!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字串物件</a:t>
                      </a:r>
                      <a:r>
                        <a:rPr lang="en-US" altLang="zh-TW" sz="2000" b="0" i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*/</a:t>
                      </a:r>
                      <a:endParaRPr lang="en-US" altLang="zh-TW" sz="2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  <a:p>
                      <a:r>
                        <a:rPr lang="en-US" altLang="zh-TW" sz="20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#</a:t>
                      </a:r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include &lt;stdio.h&gt;</a:t>
                      </a:r>
                    </a:p>
                    <a:p>
                      <a:endParaRPr lang="en-US" altLang="zh-TW" sz="2000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int main()</a:t>
                      </a: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{</a:t>
                      </a:r>
                    </a:p>
                    <a:p>
                      <a:r>
                        <a:rPr lang="en-US" altLang="zh-TW" sz="20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    printf("Hello, World!\n");</a:t>
                      </a: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    return 0;</a:t>
                      </a: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}</a:t>
                      </a:r>
                      <a:endParaRPr lang="zh-TW" altLang="en-US" sz="2000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781220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C++</a:t>
                      </a:r>
                      <a:endParaRPr lang="zh-TW" altLang="en-US" sz="3200" b="1">
                        <a:solidFill>
                          <a:srgbClr val="FF0000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Java</a:t>
                      </a:r>
                      <a:endParaRPr lang="zh-TW" altLang="en-US" sz="3200" b="1">
                        <a:solidFill>
                          <a:srgbClr val="FF0000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52705"/>
                  </a:ext>
                </a:extLst>
              </a:tr>
              <a:tr h="3156340">
                <a:tc>
                  <a:txBody>
                    <a:bodyPr/>
                    <a:lstStyle/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//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印出 </a:t>
                      </a:r>
                      <a:r>
                        <a:rPr lang="en-US" altLang="zh-TW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Hello World!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字串物件</a:t>
                      </a: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#include &lt;iostream&gt;</a:t>
                      </a:r>
                    </a:p>
                    <a:p>
                      <a:pPr marL="180975" indent="0"/>
                      <a:endParaRPr lang="en-US" altLang="zh-TW" sz="2000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using namespace std;</a:t>
                      </a:r>
                    </a:p>
                    <a:p>
                      <a:pPr marL="180975" indent="0"/>
                      <a:endParaRPr lang="en-US" altLang="zh-TW" sz="2000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int main()</a:t>
                      </a: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{</a:t>
                      </a: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   cout &lt;&lt; "Hello World" &lt;&lt; endl; </a:t>
                      </a: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   return 0;</a:t>
                      </a: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}</a:t>
                      </a:r>
                      <a:endParaRPr lang="zh-TW" altLang="en-US" sz="20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//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印出 </a:t>
                      </a:r>
                      <a:r>
                        <a:rPr lang="en-US" altLang="zh-TW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Hello World!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字串物件</a:t>
                      </a: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public class HelloWorld{</a:t>
                      </a:r>
                    </a:p>
                    <a:p>
                      <a:endParaRPr lang="en-US" altLang="zh-TW" sz="2000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     public static void main(String []args){</a:t>
                      </a:r>
                    </a:p>
                    <a:p>
                      <a:r>
                        <a:rPr lang="en-US" altLang="zh-TW" sz="20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        System.out.println("Hello World");</a:t>
                      </a: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     }</a:t>
                      </a: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}</a:t>
                      </a:r>
                      <a:endParaRPr lang="zh-TW" altLang="en-US" sz="2000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120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9949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87D9EA-1684-4E7A-9E4B-CC42AEEE8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5D0036E-4F8E-4DFF-9C27-C9383F829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>
                <a:solidFill>
                  <a:srgbClr val="FFFF00"/>
                </a:solidFill>
              </a:rPr>
              <a:t>1-1  AI</a:t>
            </a:r>
            <a:r>
              <a:rPr lang="zh-TW" altLang="en-US">
                <a:solidFill>
                  <a:srgbClr val="FFFF00"/>
                </a:solidFill>
              </a:rPr>
              <a:t> 的主流技術：機器學習</a:t>
            </a:r>
            <a:endParaRPr lang="en-US" altLang="zh-TW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altLang="zh-TW"/>
              <a:t>1-2  </a:t>
            </a:r>
            <a:r>
              <a:rPr lang="zh-TW" altLang="en-US"/>
              <a:t>在 </a:t>
            </a:r>
            <a:r>
              <a:rPr lang="en-US" altLang="zh-TW"/>
              <a:t>Windows </a:t>
            </a:r>
            <a:r>
              <a:rPr lang="zh-TW" altLang="en-US"/>
              <a:t>上安裝 </a:t>
            </a:r>
            <a:r>
              <a:rPr lang="en-US" altLang="zh-TW"/>
              <a:t>OpenCV</a:t>
            </a:r>
          </a:p>
          <a:p>
            <a:pPr marL="0" indent="0">
              <a:buNone/>
            </a:pPr>
            <a:r>
              <a:rPr lang="en-US" altLang="zh-TW"/>
              <a:t>1-3  OpenCV</a:t>
            </a:r>
            <a:r>
              <a:rPr lang="zh-TW" altLang="en-US"/>
              <a:t> 的基本使用</a:t>
            </a:r>
            <a:endParaRPr lang="en-US" altLang="zh-TW"/>
          </a:p>
          <a:p>
            <a:pPr marL="0" indent="0">
              <a:buNone/>
            </a:pPr>
            <a:r>
              <a:rPr lang="en-US" altLang="zh-TW"/>
              <a:t>1-4 </a:t>
            </a:r>
            <a:r>
              <a:rPr lang="zh-TW" altLang="en-US"/>
              <a:t> </a:t>
            </a:r>
            <a:r>
              <a:rPr lang="en-US" altLang="zh-TW"/>
              <a:t>OpenCV </a:t>
            </a:r>
            <a:r>
              <a:rPr lang="zh-TW" altLang="en-US"/>
              <a:t>人臉辨識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5965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1-1  AI</a:t>
            </a:r>
            <a:r>
              <a:rPr lang="zh-TW" altLang="en-US"/>
              <a:t> </a:t>
            </a:r>
            <a:r>
              <a:rPr lang="zh-TW" altLang="en-US" dirty="0"/>
              <a:t>的主流技術：機器學習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早期的技術：將問題以人工分析後，轉成程式語言的規則法 </a:t>
            </a:r>
            <a:r>
              <a:rPr lang="en-US" altLang="zh-TW" dirty="0"/>
              <a:t>(rule-based)</a:t>
            </a:r>
            <a:r>
              <a:rPr lang="zh-TW" altLang="en-US" dirty="0"/>
              <a:t>。</a:t>
            </a:r>
            <a:endParaRPr lang="en-US" altLang="zh-TW" dirty="0"/>
          </a:p>
          <a:p>
            <a:r>
              <a:rPr lang="zh-TW" altLang="en-US" dirty="0"/>
              <a:t>現在的技術：</a:t>
            </a:r>
            <a:r>
              <a:rPr lang="zh-TW" altLang="en-US"/>
              <a:t>機器學習，準備</a:t>
            </a:r>
            <a:r>
              <a:rPr lang="zh-TW" altLang="en-US" dirty="0"/>
              <a:t>一些問題與對應的答案給電腦後，讓它自行找出其中的規則，並且有能力針對類似的問題給出正確的答案。</a:t>
            </a:r>
            <a:endParaRPr lang="en-US" altLang="zh-TW" dirty="0"/>
          </a:p>
          <a:p>
            <a:pPr lvl="1"/>
            <a:r>
              <a:rPr lang="zh-TW" altLang="en-US" dirty="0"/>
              <a:t>歸功於網路龐大的資訊量，或各式感測器收集的</a:t>
            </a:r>
            <a:r>
              <a:rPr lang="zh-TW" altLang="en-US"/>
              <a:t>資料。</a:t>
            </a:r>
            <a:endParaRPr lang="en-US" altLang="zh-TW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938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A30A2B-71EB-4171-A167-BB9764891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機器學習的神經元如何學習迴歸問題</a:t>
            </a:r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6CE69AD9-6029-466A-A031-56D3B1D9D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57"/>
          <a:stretch/>
        </p:blipFill>
        <p:spPr>
          <a:xfrm>
            <a:off x="1638708" y="2566119"/>
            <a:ext cx="1637867" cy="389023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2F462C61-9B78-483C-B51B-8483CFC231DA}"/>
              </a:ext>
            </a:extLst>
          </p:cNvPr>
          <p:cNvSpPr txBox="1"/>
          <p:nvPr/>
        </p:nvSpPr>
        <p:spPr>
          <a:xfrm>
            <a:off x="821808" y="1286368"/>
            <a:ext cx="3800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>
                <a:solidFill>
                  <a:srgbClr val="FFFF00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某一班學生的身高和體重是否相關</a:t>
            </a:r>
            <a:r>
              <a:rPr lang="en-US" altLang="zh-TW">
                <a:solidFill>
                  <a:srgbClr val="FFFF00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? </a:t>
            </a:r>
            <a:endParaRPr lang="zh-TW" altLang="en-US" dirty="0">
              <a:solidFill>
                <a:srgbClr val="FFFF00"/>
              </a:solidFill>
              <a:latin typeface="Noto Sans TC" panose="020B0500000000000000" pitchFamily="34" charset="-120"/>
              <a:ea typeface="Noto Sans TC" panose="020B0500000000000000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5012AF3-EE7C-4FDD-A2EB-031DCFF93D00}"/>
              </a:ext>
            </a:extLst>
          </p:cNvPr>
          <p:cNvSpPr txBox="1"/>
          <p:nvPr/>
        </p:nvSpPr>
        <p:spPr>
          <a:xfrm>
            <a:off x="821808" y="1711144"/>
            <a:ext cx="3800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>
                <a:solidFill>
                  <a:srgbClr val="FFFF00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能否用身高來推測某位學生的體重</a:t>
            </a:r>
            <a:r>
              <a:rPr lang="en-US" altLang="zh-TW">
                <a:solidFill>
                  <a:srgbClr val="FFFF00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? </a:t>
            </a:r>
            <a:endParaRPr lang="zh-TW" altLang="en-US" dirty="0">
              <a:solidFill>
                <a:srgbClr val="FFFF00"/>
              </a:solidFill>
              <a:latin typeface="Noto Sans TC" panose="020B0500000000000000" pitchFamily="34" charset="-120"/>
              <a:ea typeface="Noto Sans TC" panose="020B0500000000000000" pitchFamily="34" charset="-12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68FDAF3C-2A6C-4108-8F4C-0C1F39814044}"/>
              </a:ext>
            </a:extLst>
          </p:cNvPr>
          <p:cNvGrpSpPr/>
          <p:nvPr/>
        </p:nvGrpSpPr>
        <p:grpSpPr>
          <a:xfrm>
            <a:off x="5167431" y="3062133"/>
            <a:ext cx="5030114" cy="3110021"/>
            <a:chOff x="2753534" y="1996329"/>
            <a:chExt cx="6684932" cy="4133163"/>
          </a:xfrm>
        </p:grpSpPr>
        <p:graphicFrame>
          <p:nvGraphicFramePr>
            <p:cNvPr id="12" name="圖表 11">
              <a:extLst>
                <a:ext uri="{FF2B5EF4-FFF2-40B4-BE49-F238E27FC236}">
                  <a16:creationId xmlns:a16="http://schemas.microsoft.com/office/drawing/2014/main" id="{CF159B6D-8C7B-4075-A237-FFDD3DB58F6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18729510"/>
                </p:ext>
              </p:extLst>
            </p:nvPr>
          </p:nvGraphicFramePr>
          <p:xfrm>
            <a:off x="2753534" y="1996329"/>
            <a:ext cx="6684932" cy="41331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13" name="直線接點 12">
              <a:extLst>
                <a:ext uri="{FF2B5EF4-FFF2-40B4-BE49-F238E27FC236}">
                  <a16:creationId xmlns:a16="http://schemas.microsoft.com/office/drawing/2014/main" id="{7A12C762-3DEF-4B34-A57D-46F08F06616C}"/>
                </a:ext>
              </a:extLst>
            </p:cNvPr>
            <p:cNvCxnSpPr/>
            <p:nvPr/>
          </p:nvCxnSpPr>
          <p:spPr>
            <a:xfrm flipV="1">
              <a:off x="3788229" y="2381459"/>
              <a:ext cx="4843305" cy="2491992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6ED3C70A-AA78-4A87-99BE-86EADF69B623}"/>
              </a:ext>
            </a:extLst>
          </p:cNvPr>
          <p:cNvSpPr/>
          <p:nvPr/>
        </p:nvSpPr>
        <p:spPr>
          <a:xfrm>
            <a:off x="5986155" y="6327515"/>
            <a:ext cx="296385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y</a:t>
            </a:r>
            <a:r>
              <a:rPr lang="zh-TW" altLang="en-US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=</a:t>
            </a:r>
            <a:r>
              <a:rPr lang="zh-TW" altLang="en-US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0.8337x</a:t>
            </a:r>
            <a:r>
              <a:rPr lang="zh-TW" altLang="en-US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-</a:t>
            </a:r>
            <a:r>
              <a:rPr lang="zh-TW" altLang="en-US"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dirty="0">
                <a:latin typeface="Consolas" panose="020B0609020204030204" pitchFamily="49" charset="0"/>
                <a:ea typeface="Noto Sans TC" panose="020B0500000000000000" pitchFamily="34" charset="-120"/>
              </a:rPr>
              <a:t>81.331</a:t>
            </a:r>
            <a:endParaRPr lang="zh-TW" altLang="en-US" dirty="0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pic>
        <p:nvPicPr>
          <p:cNvPr id="17" name="內容版面配置區 10">
            <a:extLst>
              <a:ext uri="{FF2B5EF4-FFF2-40B4-BE49-F238E27FC236}">
                <a16:creationId xmlns:a16="http://schemas.microsoft.com/office/drawing/2014/main" id="{BDF307BD-BF4F-48B3-9CC4-9B6C0F9B3C0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 bwMode="auto">
          <a:xfrm>
            <a:off x="5771750" y="1154486"/>
            <a:ext cx="3392665" cy="1390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BF8B70FB-1BE8-4E26-AA14-5AFD4D4FE705}"/>
              </a:ext>
            </a:extLst>
          </p:cNvPr>
          <p:cNvSpPr/>
          <p:nvPr/>
        </p:nvSpPr>
        <p:spPr>
          <a:xfrm>
            <a:off x="6007722" y="2621856"/>
            <a:ext cx="292072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latin typeface="Noto Sans TC" panose="020B0500000000000000" pitchFamily="34" charset="-120"/>
                <a:ea typeface="Noto Sans TC" panose="020B0500000000000000" pitchFamily="34" charset="-120"/>
              </a:rPr>
              <a:t>輸出 </a:t>
            </a:r>
            <a:r>
              <a:rPr lang="en-US" altLang="zh-TW" dirty="0">
                <a:latin typeface="Noto Sans TC" panose="020B0500000000000000" pitchFamily="34" charset="-120"/>
                <a:ea typeface="Noto Sans TC" panose="020B0500000000000000" pitchFamily="34" charset="-120"/>
              </a:rPr>
              <a:t>= </a:t>
            </a:r>
            <a:r>
              <a:rPr lang="zh-TW" altLang="en-US" dirty="0">
                <a:latin typeface="Noto Sans TC" panose="020B0500000000000000" pitchFamily="34" charset="-120"/>
                <a:ea typeface="Noto Sans TC" panose="020B0500000000000000" pitchFamily="34" charset="-120"/>
              </a:rPr>
              <a:t>輸入</a:t>
            </a:r>
            <a:r>
              <a:rPr lang="en-US" altLang="zh-TW" dirty="0">
                <a:latin typeface="Noto Sans TC" panose="020B0500000000000000" pitchFamily="34" charset="-120"/>
                <a:ea typeface="Noto Sans TC" panose="020B0500000000000000" pitchFamily="34" charset="-120"/>
              </a:rPr>
              <a:t>× </a:t>
            </a:r>
            <a:r>
              <a:rPr lang="zh-TW" altLang="en-US" dirty="0">
                <a:latin typeface="Noto Sans TC" panose="020B0500000000000000" pitchFamily="34" charset="-120"/>
                <a:ea typeface="Noto Sans TC" panose="020B0500000000000000" pitchFamily="34" charset="-120"/>
              </a:rPr>
              <a:t>權重 </a:t>
            </a:r>
            <a:r>
              <a:rPr lang="en-US" altLang="zh-TW" dirty="0">
                <a:latin typeface="Noto Sans TC" panose="020B0500000000000000" pitchFamily="34" charset="-120"/>
                <a:ea typeface="Noto Sans TC" panose="020B0500000000000000" pitchFamily="34" charset="-120"/>
              </a:rPr>
              <a:t>+ </a:t>
            </a:r>
            <a:r>
              <a:rPr lang="zh-TW" altLang="en-US" dirty="0">
                <a:latin typeface="Noto Sans TC" panose="020B0500000000000000" pitchFamily="34" charset="-120"/>
                <a:ea typeface="Noto Sans TC" panose="020B0500000000000000" pitchFamily="34" charset="-120"/>
              </a:rPr>
              <a:t>偏值</a:t>
            </a:r>
          </a:p>
        </p:txBody>
      </p:sp>
    </p:spTree>
    <p:extLst>
      <p:ext uri="{BB962C8B-B14F-4D97-AF65-F5344CB8AC3E}">
        <p14:creationId xmlns:p14="http://schemas.microsoft.com/office/powerpoint/2010/main" val="250107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3117A6-442F-4AE5-90AE-05692A294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現在的人工智慧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595EEBB-1D1A-4FC8-A30F-5754A0684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現在的 </a:t>
            </a:r>
            <a:r>
              <a:rPr lang="en-US" altLang="zh-TW"/>
              <a:t>AI </a:t>
            </a:r>
            <a:r>
              <a:rPr lang="zh-TW" altLang="en-US"/>
              <a:t>只能針對符合特定形式與條件的問題，提供良好的解答。</a:t>
            </a:r>
            <a:endParaRPr lang="en-US" altLang="zh-TW"/>
          </a:p>
          <a:p>
            <a:r>
              <a:rPr lang="zh-TW" altLang="en-US"/>
              <a:t>目前以機器學習為基礎的人工智慧，不可能擁有人類的思考及情緒。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5EF3123-644B-4FDF-AA86-26D586C25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299" y="2412142"/>
            <a:ext cx="6775421" cy="421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18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D0DA4F7-3618-43AF-B96E-BFB61C003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93109CBB-7D75-4BCC-83FD-5725907A2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AB252C7-7EA5-4655-9659-124D9B5E1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12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87D9EA-1684-4E7A-9E4B-CC42AEEE8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5D0036E-4F8E-4DFF-9C27-C9383F829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/>
              <a:t>1-1  AI</a:t>
            </a:r>
            <a:r>
              <a:rPr lang="zh-TW" altLang="en-US"/>
              <a:t> 的主流技術：機器學習</a:t>
            </a:r>
            <a:endParaRPr lang="en-US" altLang="zh-TW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altLang="zh-TW">
                <a:solidFill>
                  <a:srgbClr val="FFFF00"/>
                </a:solidFill>
              </a:rPr>
              <a:t>1-2  </a:t>
            </a:r>
            <a:r>
              <a:rPr lang="zh-TW" altLang="en-US">
                <a:solidFill>
                  <a:srgbClr val="FFFF00"/>
                </a:solidFill>
              </a:rPr>
              <a:t>在 </a:t>
            </a:r>
            <a:r>
              <a:rPr lang="en-US" altLang="zh-TW">
                <a:solidFill>
                  <a:srgbClr val="FFFF00"/>
                </a:solidFill>
              </a:rPr>
              <a:t>Windows </a:t>
            </a:r>
            <a:r>
              <a:rPr lang="zh-TW" altLang="en-US">
                <a:solidFill>
                  <a:srgbClr val="FFFF00"/>
                </a:solidFill>
              </a:rPr>
              <a:t>上安裝 </a:t>
            </a:r>
            <a:r>
              <a:rPr lang="en-US" altLang="zh-TW">
                <a:solidFill>
                  <a:srgbClr val="FFFF00"/>
                </a:solidFill>
              </a:rPr>
              <a:t>OpenCV</a:t>
            </a:r>
          </a:p>
          <a:p>
            <a:pPr marL="0" indent="0">
              <a:buNone/>
            </a:pPr>
            <a:r>
              <a:rPr lang="en-US" altLang="zh-TW"/>
              <a:t>1-3  OpenCV</a:t>
            </a:r>
            <a:r>
              <a:rPr lang="zh-TW" altLang="en-US"/>
              <a:t> 的基本使用</a:t>
            </a:r>
            <a:endParaRPr lang="en-US" altLang="zh-TW"/>
          </a:p>
          <a:p>
            <a:pPr marL="0" indent="0">
              <a:buNone/>
            </a:pPr>
            <a:r>
              <a:rPr lang="en-US" altLang="zh-TW"/>
              <a:t>1-4 </a:t>
            </a:r>
            <a:r>
              <a:rPr lang="zh-TW" altLang="en-US"/>
              <a:t> </a:t>
            </a:r>
            <a:r>
              <a:rPr lang="en-US" altLang="zh-TW"/>
              <a:t>OpenCV </a:t>
            </a:r>
            <a:r>
              <a:rPr lang="zh-TW" altLang="en-US"/>
              <a:t>人臉辨識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0070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0503EF95-9040-4D58-93D5-B3883BB11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33CCFF"/>
                </a:solidFill>
              </a:rPr>
              <a:t>學習 </a:t>
            </a:r>
            <a:r>
              <a:rPr kumimoji="1" lang="en-US" altLang="zh-TW" dirty="0">
                <a:solidFill>
                  <a:srgbClr val="33CCFF"/>
                </a:solidFill>
              </a:rPr>
              <a:t>AI </a:t>
            </a:r>
            <a:r>
              <a:rPr kumimoji="1" lang="zh-TW" altLang="en-US" dirty="0">
                <a:solidFill>
                  <a:srgbClr val="33CCFF"/>
                </a:solidFill>
              </a:rPr>
              <a:t>時的重要</a:t>
            </a:r>
            <a:r>
              <a:rPr kumimoji="1" lang="zh-TW" altLang="en-US">
                <a:solidFill>
                  <a:srgbClr val="33CCFF"/>
                </a:solidFill>
              </a:rPr>
              <a:t>工具 </a:t>
            </a:r>
            <a:r>
              <a:rPr kumimoji="1" lang="en-US" altLang="zh-TW">
                <a:solidFill>
                  <a:srgbClr val="33CCFF"/>
                </a:solidFill>
              </a:rPr>
              <a:t>-</a:t>
            </a:r>
            <a:r>
              <a:rPr kumimoji="1" lang="zh-TW" altLang="en-US">
                <a:solidFill>
                  <a:srgbClr val="33CCFF"/>
                </a:solidFill>
              </a:rPr>
              <a:t> </a:t>
            </a:r>
            <a:r>
              <a:rPr kumimoji="1" lang="en-US" altLang="zh-TW">
                <a:solidFill>
                  <a:srgbClr val="33CCFF"/>
                </a:solidFill>
              </a:rPr>
              <a:t>Python</a:t>
            </a:r>
            <a:endParaRPr kumimoji="1" lang="zh-TW" altLang="en-US" dirty="0">
              <a:solidFill>
                <a:srgbClr val="33CCFF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AC70F70-EA4B-47C2-99C9-C2F255E1C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057" y="2018582"/>
            <a:ext cx="3723886" cy="372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31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103AA2-2AD8-4FF9-A1B0-D7E3E17B4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kern="100">
                <a:effectLst/>
                <a:latin typeface="Consolas" panose="020B0609020204030204" pitchFamily="49" charset="0"/>
              </a:rPr>
              <a:t>Python </a:t>
            </a:r>
            <a:r>
              <a:rPr lang="zh-TW" altLang="en-US" sz="3600" kern="100">
                <a:effectLst/>
                <a:latin typeface="Consolas" panose="020B0609020204030204" pitchFamily="49" charset="0"/>
              </a:rPr>
              <a:t>的編譯器</a:t>
            </a:r>
            <a:r>
              <a:rPr lang="zh-TW" altLang="en-US" sz="3600" kern="100">
                <a:effectLst/>
                <a:latin typeface="Noto Sans TC" panose="020B0500000000000000" pitchFamily="34" charset="-120"/>
              </a:rPr>
              <a:t>：</a:t>
            </a:r>
            <a:r>
              <a:rPr lang="en-US" altLang="zh-TW" sz="3600" kern="100">
                <a:effectLst/>
                <a:latin typeface="Consolas" panose="020B0609020204030204" pitchFamily="49" charset="0"/>
              </a:rPr>
              <a:t>Anaconda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14095C6-F826-443B-9004-8BAA725F4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TW" sz="1800" kern="100">
                <a:effectLst/>
                <a:latin typeface="Consolas" panose="020B0609020204030204" pitchFamily="49" charset="0"/>
              </a:rPr>
              <a:t>Anaconda </a:t>
            </a:r>
            <a:r>
              <a:rPr lang="zh-TW" altLang="zh-TW" sz="1800" kern="100">
                <a:effectLst/>
                <a:latin typeface="Consolas" panose="020B0609020204030204" pitchFamily="49" charset="0"/>
              </a:rPr>
              <a:t>包含了</a:t>
            </a:r>
            <a:r>
              <a:rPr lang="en-US" altLang="zh-TW" sz="1800" kern="100">
                <a:effectLst/>
                <a:latin typeface="Consolas" panose="020B0609020204030204" pitchFamily="49" charset="0"/>
              </a:rPr>
              <a:t> Python </a:t>
            </a:r>
            <a:r>
              <a:rPr lang="zh-TW" altLang="zh-TW" sz="1800" kern="100">
                <a:effectLst/>
                <a:latin typeface="Consolas" panose="020B0609020204030204" pitchFamily="49" charset="0"/>
              </a:rPr>
              <a:t>直譯器與許多好用的開發工具，而且提供了數百個第三方的函式庫，涵蓋科學、數學、工程、數據分析的</a:t>
            </a:r>
            <a:r>
              <a:rPr lang="en-US" altLang="zh-TW" sz="1800" kern="100">
                <a:effectLst/>
                <a:latin typeface="Consolas" panose="020B0609020204030204" pitchFamily="49" charset="0"/>
              </a:rPr>
              <a:t> Python </a:t>
            </a:r>
            <a:r>
              <a:rPr lang="zh-TW" altLang="zh-TW" sz="1800" kern="100">
                <a:effectLst/>
                <a:latin typeface="Consolas" panose="020B0609020204030204" pitchFamily="49" charset="0"/>
              </a:rPr>
              <a:t>模組。</a:t>
            </a:r>
            <a:endParaRPr lang="zh-TW" altLang="zh-TW" sz="1800" kern="10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877888" lvl="1" indent="-34290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zh-TW" altLang="zh-TW" sz="1400" kern="100">
                <a:effectLst/>
                <a:latin typeface="Consolas" panose="020B0609020204030204" pitchFamily="49" charset="0"/>
              </a:rPr>
              <a:t>網址：</a:t>
            </a:r>
            <a:r>
              <a:rPr lang="en-US" altLang="zh-TW" sz="1400" kern="100">
                <a:effectLst/>
                <a:latin typeface="Consolas" panose="020B0609020204030204" pitchFamily="49" charset="0"/>
                <a:cs typeface="Times New Roman" panose="02020603050405020304" pitchFamily="18" charset="0"/>
              </a:rPr>
              <a:t>https://www.anaconda.com/products/individual</a:t>
            </a:r>
            <a:r>
              <a:rPr lang="zh-TW" altLang="zh-TW" sz="1400" kern="100">
                <a:effectLst/>
                <a:latin typeface="Consolas" panose="020B0609020204030204" pitchFamily="49" charset="0"/>
              </a:rPr>
              <a:t>，下載並安裝適當的版本。</a:t>
            </a:r>
            <a:endParaRPr lang="zh-TW" altLang="zh-TW" sz="1400" kern="10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877888" lvl="1" indent="-34290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zh-TW" altLang="zh-TW" sz="1400" kern="100">
                <a:effectLst/>
                <a:latin typeface="Consolas" panose="020B0609020204030204" pitchFamily="49" charset="0"/>
              </a:rPr>
              <a:t>安裝後，執行</a:t>
            </a:r>
            <a:r>
              <a:rPr lang="en-US" altLang="zh-TW" sz="1400" kern="100">
                <a:effectLst/>
                <a:latin typeface="Consolas" panose="020B0609020204030204" pitchFamily="49" charset="0"/>
              </a:rPr>
              <a:t> Anaconda </a:t>
            </a:r>
            <a:r>
              <a:rPr lang="zh-TW" altLang="zh-TW" sz="1400" kern="100">
                <a:effectLst/>
                <a:latin typeface="Consolas" panose="020B0609020204030204" pitchFamily="49" charset="0"/>
              </a:rPr>
              <a:t>的整合開發環境</a:t>
            </a:r>
            <a:r>
              <a:rPr lang="en-US" altLang="zh-TW" sz="1400" kern="100">
                <a:effectLst/>
                <a:latin typeface="Consolas" panose="020B0609020204030204" pitchFamily="49" charset="0"/>
              </a:rPr>
              <a:t> (IDE)</a:t>
            </a:r>
            <a:r>
              <a:rPr lang="zh-TW" altLang="zh-TW" sz="1400" kern="100">
                <a:effectLst/>
                <a:latin typeface="Consolas" panose="020B0609020204030204" pitchFamily="49" charset="0"/>
              </a:rPr>
              <a:t>：</a:t>
            </a:r>
            <a:r>
              <a:rPr lang="en-US" altLang="zh-TW" sz="1400" kern="100">
                <a:effectLst/>
                <a:latin typeface="Consolas" panose="020B0609020204030204" pitchFamily="49" charset="0"/>
              </a:rPr>
              <a:t>Spyder</a:t>
            </a:r>
            <a:r>
              <a:rPr lang="zh-TW" altLang="zh-TW" sz="1400" kern="100">
                <a:effectLst/>
                <a:latin typeface="Consolas" panose="020B0609020204030204" pitchFamily="49" charset="0"/>
              </a:rPr>
              <a:t>。</a:t>
            </a:r>
            <a:endParaRPr lang="zh-TW" altLang="zh-TW" sz="1400" kern="10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C02D3EB-8BCF-47B9-8387-1ECA3D9BB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67" y="2786332"/>
            <a:ext cx="6794266" cy="354012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7B88BC3-4985-4FAB-9ECB-DFFEA16775AA}"/>
              </a:ext>
            </a:extLst>
          </p:cNvPr>
          <p:cNvSpPr txBox="1"/>
          <p:nvPr/>
        </p:nvSpPr>
        <p:spPr>
          <a:xfrm>
            <a:off x="7462820" y="2786332"/>
            <a:ext cx="4411813" cy="2644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TW" sz="1400" kern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IPython </a:t>
            </a:r>
            <a:r>
              <a:rPr lang="zh-TW" altLang="zh-TW" sz="1400" kern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主控台：用來測次單行程式碼，以及程式的輸出資訊。</a:t>
            </a:r>
            <a:endParaRPr lang="zh-TW" altLang="zh-TW" sz="1400" kern="100">
              <a:effectLst/>
              <a:latin typeface="Calibri" panose="020F0502020204030204" pitchFamily="34" charset="0"/>
              <a:ea typeface="Noto Sans TC" panose="020B0500000000000000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zh-TW" sz="1400" kern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程式編輯窗格：編寫程式專案的地方。</a:t>
            </a:r>
            <a:endParaRPr lang="zh-TW" altLang="zh-TW" sz="1400" kern="100">
              <a:effectLst/>
              <a:latin typeface="Calibri" panose="020F0502020204030204" pitchFamily="34" charset="0"/>
              <a:ea typeface="Noto Sans TC" panose="020B0500000000000000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zh-TW" sz="1400" kern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語法錯誤提示：在執行程式前，可事先發現語法錯誤的程式碼。</a:t>
            </a:r>
            <a:endParaRPr lang="zh-TW" altLang="zh-TW" sz="1400" kern="100">
              <a:effectLst/>
              <a:latin typeface="Calibri" panose="020F0502020204030204" pitchFamily="34" charset="0"/>
              <a:ea typeface="Noto Sans TC" panose="020B0500000000000000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zh-TW" sz="1400" kern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變數窗格：可知道目前程式物件的值為何。</a:t>
            </a:r>
            <a:endParaRPr lang="zh-TW" altLang="zh-TW" sz="1400" kern="100">
              <a:effectLst/>
              <a:latin typeface="Calibri" panose="020F0502020204030204" pitchFamily="34" charset="0"/>
              <a:ea typeface="Noto Sans TC" panose="020B0500000000000000" pitchFamily="34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TW" sz="1400" kern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Debug (</a:t>
            </a:r>
            <a:r>
              <a:rPr lang="zh-TW" altLang="zh-TW" sz="1400" kern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除錯選單</a:t>
            </a:r>
            <a:r>
              <a:rPr lang="en-US" altLang="zh-TW" sz="1400" kern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)</a:t>
            </a:r>
            <a:r>
              <a:rPr lang="zh-TW" altLang="zh-TW" sz="1400" kern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：可依序執行程式碼，用來查找錯誤與追蹤變數值。</a:t>
            </a:r>
            <a:endParaRPr lang="zh-TW" altLang="zh-TW" sz="1400" kern="100">
              <a:effectLst/>
              <a:latin typeface="Calibri" panose="020F0502020204030204" pitchFamily="34" charset="0"/>
              <a:ea typeface="Noto Sans TC" panose="020B0500000000000000" pitchFamily="34" charset="-120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A4E482B-D079-41DF-9C73-667E46C3E046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ex1-1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78843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C85D9966-5837-4CEA-8C46-529B978F1503}"/>
              </a:ext>
            </a:extLst>
          </p:cNvPr>
          <p:cNvSpPr txBox="1"/>
          <p:nvPr/>
        </p:nvSpPr>
        <p:spPr>
          <a:xfrm>
            <a:off x="2022462" y="3105834"/>
            <a:ext cx="81470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課程目的</a:t>
            </a:r>
            <a:endParaRPr lang="zh-TW" altLang="en-US" sz="4800">
              <a:solidFill>
                <a:srgbClr val="FFFF00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C1F7CB9-979A-40E2-8985-6C8FB1F8EAE2}"/>
              </a:ext>
            </a:extLst>
          </p:cNvPr>
          <p:cNvSpPr txBox="1"/>
          <p:nvPr/>
        </p:nvSpPr>
        <p:spPr>
          <a:xfrm>
            <a:off x="2023289" y="3965601"/>
            <a:ext cx="81470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2800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以少量的上課時間，快速進入影像辨識的技術應用</a:t>
            </a:r>
            <a:endParaRPr lang="zh-TW" altLang="en-US" sz="400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8876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DE0D64-0011-4695-A0FF-8624A01DC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Python </a:t>
            </a:r>
            <a:r>
              <a:rPr lang="zh-TW" altLang="en-US"/>
              <a:t>的最基礎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89343CC-D51E-47D1-B301-00A36C5AAE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物件</a:t>
            </a:r>
            <a:endParaRPr lang="en-US" altLang="zh-TW"/>
          </a:p>
          <a:p>
            <a:r>
              <a:rPr lang="zh-TW" altLang="en-US"/>
              <a:t>物件的資料型別</a:t>
            </a:r>
            <a:endParaRPr lang="en-US" altLang="zh-TW"/>
          </a:p>
          <a:p>
            <a:r>
              <a:rPr lang="zh-TW" altLang="en-US"/>
              <a:t>整數與浮點數物件</a:t>
            </a:r>
            <a:endParaRPr lang="en-US" altLang="zh-TW"/>
          </a:p>
          <a:p>
            <a:r>
              <a:rPr lang="zh-TW" altLang="en-US"/>
              <a:t>變數</a:t>
            </a:r>
            <a:endParaRPr lang="en-US" altLang="zh-TW"/>
          </a:p>
          <a:p>
            <a:r>
              <a:rPr lang="zh-TW" altLang="en-US"/>
              <a:t>內建函式</a:t>
            </a:r>
            <a:endParaRPr lang="en-US" altLang="zh-TW"/>
          </a:p>
          <a:p>
            <a:r>
              <a:rPr lang="zh-TW" altLang="en-US"/>
              <a:t>匯入模組</a:t>
            </a:r>
            <a:endParaRPr lang="en-US" altLang="zh-TW"/>
          </a:p>
          <a:p>
            <a:endParaRPr lang="en-US" altLang="zh-TW">
              <a:solidFill>
                <a:srgbClr val="7F7F7F"/>
              </a:solidFill>
            </a:endParaRPr>
          </a:p>
          <a:p>
            <a:endParaRPr lang="en-US" altLang="zh-TW">
              <a:solidFill>
                <a:srgbClr val="7F7F7F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9704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標題 1">
            <a:extLst>
              <a:ext uri="{FF2B5EF4-FFF2-40B4-BE49-F238E27FC236}">
                <a16:creationId xmlns:a16="http://schemas.microsoft.com/office/drawing/2014/main" id="{C9EB884A-A820-47F3-A775-5A5547ED02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/>
            <a:r>
              <a:rPr>
                <a:solidFill>
                  <a:srgbClr val="7F7F7F"/>
                </a:solidFill>
              </a:rPr>
              <a:t>物件</a:t>
            </a:r>
          </a:p>
        </p:txBody>
      </p:sp>
      <p:sp>
        <p:nvSpPr>
          <p:cNvPr id="69635" name="內容版面配置區 2">
            <a:extLst>
              <a:ext uri="{FF2B5EF4-FFF2-40B4-BE49-F238E27FC236}">
                <a16:creationId xmlns:a16="http://schemas.microsoft.com/office/drawing/2014/main" id="{F2268D0B-48F8-4922-919A-56F5F8CDAA7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338" y="1077913"/>
            <a:ext cx="11371262" cy="5659437"/>
          </a:xfrm>
        </p:spPr>
        <p:txBody>
          <a:bodyPr/>
          <a:lstStyle/>
          <a:p>
            <a:pPr eaLnBrk="1" hangingPunct="1"/>
            <a:r>
              <a:rPr lang="zh-TW" altLang="en-US"/>
              <a:t>英文一般寫句子時，會以</a:t>
            </a:r>
            <a:r>
              <a:rPr lang="zh-TW" altLang="en-US">
                <a:solidFill>
                  <a:srgbClr val="FF0000"/>
                </a:solidFill>
              </a:rPr>
              <a:t>名詞 </a:t>
            </a:r>
            <a:r>
              <a:rPr lang="en-US" altLang="zh-TW">
                <a:solidFill>
                  <a:srgbClr val="FF0000"/>
                </a:solidFill>
              </a:rPr>
              <a:t>+</a:t>
            </a:r>
            <a:r>
              <a:rPr lang="zh-TW" altLang="en-US">
                <a:solidFill>
                  <a:srgbClr val="FF0000"/>
                </a:solidFill>
              </a:rPr>
              <a:t> 動詞</a:t>
            </a:r>
            <a:r>
              <a:rPr lang="zh-TW" altLang="en-US"/>
              <a:t>。</a:t>
            </a:r>
            <a:r>
              <a:rPr lang="en-US" altLang="zh-TW"/>
              <a:t>Python </a:t>
            </a:r>
            <a:r>
              <a:rPr lang="zh-TW" altLang="en-US"/>
              <a:t>是以</a:t>
            </a:r>
            <a:r>
              <a:rPr lang="zh-TW" altLang="en-US">
                <a:solidFill>
                  <a:srgbClr val="FF0000"/>
                </a:solidFill>
              </a:rPr>
              <a:t>物件</a:t>
            </a:r>
            <a:r>
              <a:rPr lang="en-US" altLang="zh-TW">
                <a:solidFill>
                  <a:srgbClr val="FF0000"/>
                </a:solidFill>
              </a:rPr>
              <a:t>.</a:t>
            </a:r>
            <a:r>
              <a:rPr lang="zh-TW" altLang="en-US">
                <a:solidFill>
                  <a:srgbClr val="FF0000"/>
                </a:solidFill>
              </a:rPr>
              <a:t>方法</a:t>
            </a:r>
            <a:r>
              <a:rPr lang="zh-TW" altLang="en-US"/>
              <a:t>來描述。</a:t>
            </a:r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>
              <a:spcBef>
                <a:spcPct val="0"/>
              </a:spcBef>
            </a:pPr>
            <a:r>
              <a:rPr lang="zh-TW" altLang="en-US"/>
              <a:t>方法後面會加上括號</a:t>
            </a:r>
            <a:r>
              <a:rPr lang="en-US" altLang="zh-TW"/>
              <a:t>()</a:t>
            </a:r>
            <a:r>
              <a:rPr lang="zh-TW" altLang="en-US"/>
              <a:t>，有些方法需要加入額外的參數。</a:t>
            </a:r>
            <a:endParaRPr lang="en-US" altLang="zh-TW"/>
          </a:p>
          <a:p>
            <a:pPr lvl="1" eaLnBrk="1" hangingPunct="1"/>
            <a:r>
              <a:rPr lang="zh-TW" altLang="en-US"/>
              <a:t>例如：</a:t>
            </a:r>
            <a:r>
              <a:rPr lang="en-US" altLang="zh-TW"/>
              <a:t>car.go(100)</a:t>
            </a:r>
            <a:r>
              <a:rPr lang="zh-TW" altLang="en-US"/>
              <a:t>，車子加速到 </a:t>
            </a:r>
            <a:r>
              <a:rPr lang="en-US" altLang="zh-TW"/>
              <a:t>100</a:t>
            </a:r>
            <a:r>
              <a:rPr lang="zh-TW" altLang="en-US"/>
              <a:t>。</a:t>
            </a:r>
            <a:endParaRPr lang="en-US" altLang="zh-TW"/>
          </a:p>
          <a:p>
            <a:pPr eaLnBrk="1" hangingPunct="1"/>
            <a:r>
              <a:rPr lang="zh-TW" altLang="en-US"/>
              <a:t>若方法有多個參數，以逗點分隔。</a:t>
            </a:r>
            <a:endParaRPr lang="en-US" altLang="zh-TW"/>
          </a:p>
          <a:p>
            <a:pPr lvl="1" eaLnBrk="1" hangingPunct="1"/>
            <a:r>
              <a:rPr lang="zh-TW" altLang="en-US"/>
              <a:t>例如：</a:t>
            </a:r>
            <a:r>
              <a:rPr lang="en-US" altLang="zh-TW"/>
              <a:t>car.left(50, 30)</a:t>
            </a:r>
            <a:r>
              <a:rPr lang="zh-TW" altLang="en-US"/>
              <a:t>，以 </a:t>
            </a:r>
            <a:r>
              <a:rPr lang="en-US" altLang="zh-TW"/>
              <a:t>50</a:t>
            </a:r>
            <a:r>
              <a:rPr lang="zh-TW" altLang="en-US"/>
              <a:t> 的速度，向左轉 </a:t>
            </a:r>
            <a:r>
              <a:rPr lang="en-US" altLang="zh-TW"/>
              <a:t>30</a:t>
            </a:r>
            <a:r>
              <a:rPr lang="zh-TW" altLang="en-US"/>
              <a:t> 度。</a:t>
            </a:r>
          </a:p>
          <a:p>
            <a:pPr lvl="1" eaLnBrk="1" hangingPunct="1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3EDEBCB-3114-41F3-817C-6D1DA2AB2C8D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Noto Sans TC" panose="020B0500000000000000" pitchFamily="34" charset="-120"/>
              <a:cs typeface="+mn-cs"/>
            </a:endParaRPr>
          </a:p>
        </p:txBody>
      </p:sp>
      <p:graphicFrame>
        <p:nvGraphicFramePr>
          <p:cNvPr id="7" name="表格 8">
            <a:extLst>
              <a:ext uri="{FF2B5EF4-FFF2-40B4-BE49-F238E27FC236}">
                <a16:creationId xmlns:a16="http://schemas.microsoft.com/office/drawing/2014/main" id="{68F39409-0E3F-4127-86D2-CFF8357282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3574193"/>
              </p:ext>
            </p:extLst>
          </p:nvPr>
        </p:nvGraphicFramePr>
        <p:xfrm>
          <a:off x="1363662" y="1991091"/>
          <a:ext cx="9464675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6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0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84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文章寫作</a:t>
                      </a: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寫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Python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程式</a:t>
                      </a: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2400" b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車子</a:t>
                      </a: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car</a:t>
                      </a:r>
                      <a:endParaRPr lang="zh-TW" altLang="en-US" sz="2400" b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car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物件</a:t>
                      </a: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車子向前進</a:t>
                      </a: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car.start()</a:t>
                      </a:r>
                      <a:endParaRPr lang="zh-TW" altLang="en-US" sz="2400" b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car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物件的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start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方法</a:t>
                      </a: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標題 1">
            <a:extLst>
              <a:ext uri="{FF2B5EF4-FFF2-40B4-BE49-F238E27FC236}">
                <a16:creationId xmlns:a16="http://schemas.microsoft.com/office/drawing/2014/main" id="{ABD1D777-7B6B-4FA6-9054-46C2287D1E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/>
            <a:r>
              <a:rPr>
                <a:solidFill>
                  <a:srgbClr val="7F7F7F"/>
                </a:solidFill>
              </a:rPr>
              <a:t>練習</a:t>
            </a:r>
            <a:r>
              <a:rPr>
                <a:solidFill>
                  <a:srgbClr val="7F7F7F"/>
                </a:solidFill>
                <a:latin typeface="Noto Sans TC" panose="020B0500000000000000" pitchFamily="34" charset="-120"/>
              </a:rPr>
              <a:t>：</a:t>
            </a:r>
            <a:r>
              <a:rPr>
                <a:solidFill>
                  <a:srgbClr val="7F7F7F"/>
                </a:solidFill>
              </a:rPr>
              <a:t>字串物件</a:t>
            </a:r>
            <a:endParaRPr sz="2400">
              <a:solidFill>
                <a:srgbClr val="7F7F7F"/>
              </a:solidFill>
            </a:endParaRP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D27449F-E48C-423E-8C88-9940BAE83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38" y="1077913"/>
            <a:ext cx="11371262" cy="7016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/>
              <a:t>在互動模式中，輸入下列敘述</a:t>
            </a:r>
            <a:r>
              <a:rPr lang="zh-TW" altLang="en-US">
                <a:latin typeface="Noto Sans TC" panose="020B0500000000000000" pitchFamily="34" charset="-120"/>
              </a:rPr>
              <a:t>：</a:t>
            </a:r>
            <a:r>
              <a:rPr lang="en-US" altLang="zh-TW"/>
              <a:t>(&gt;&gt;&gt;</a:t>
            </a:r>
            <a:r>
              <a:rPr lang="zh-TW" altLang="en-US"/>
              <a:t> 指的是在互動模式中，執行單行敘述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50FBB0A-4D4E-4968-A8CD-1B6949258D08}"/>
              </a:ext>
            </a:extLst>
          </p:cNvPr>
          <p:cNvSpPr/>
          <p:nvPr/>
        </p:nvSpPr>
        <p:spPr>
          <a:xfrm>
            <a:off x="636588" y="1839913"/>
            <a:ext cx="10926762" cy="3924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&gt;&gt;&gt; "abc".upper()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'ABC'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&gt;&gt;&gt; "abc".find('b') 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1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&gt;&gt;&gt; "abc".replace('b', 'z') 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'azc'</a:t>
            </a:r>
          </a:p>
        </p:txBody>
      </p:sp>
      <p:sp>
        <p:nvSpPr>
          <p:cNvPr id="70661" name="內容版面配置區 5">
            <a:extLst>
              <a:ext uri="{FF2B5EF4-FFF2-40B4-BE49-F238E27FC236}">
                <a16:creationId xmlns:a16="http://schemas.microsoft.com/office/drawing/2014/main" id="{74FEDF77-48E9-4062-B38B-D3B830D4B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5949950"/>
            <a:ext cx="11369675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1950" indent="-361950"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896938" indent="-4397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361950" marR="0" lvl="0" indent="-361950" algn="l" defTabSz="914400" rtl="0" eaLnBrk="1" fontAlgn="base" latinLnBrk="0" hangingPunct="1">
              <a:lnSpc>
                <a:spcPts val="4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 TC" panose="020B0500000000000000" pitchFamily="34" charset="-120"/>
                <a:ea typeface="Noto Sans TC" panose="020B0500000000000000" pitchFamily="34" charset="-120"/>
              </a:rPr>
              <a:t>不同的物件會有不同的方法。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TC" panose="020B0500000000000000" pitchFamily="34" charset="-120"/>
                <a:ea typeface="Noto Sans TC" panose="020B0500000000000000" pitchFamily="34" charset="-120"/>
              </a:rPr>
              <a:t>例如：字串物件與整數物件。</a:t>
            </a: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70662" name="文字方塊 8">
            <a:extLst>
              <a:ext uri="{FF2B5EF4-FFF2-40B4-BE49-F238E27FC236}">
                <a16:creationId xmlns:a16="http://schemas.microsoft.com/office/drawing/2014/main" id="{EB650D03-A6F2-42DF-ACB1-62BE29CF7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5700" y="2020888"/>
            <a:ext cx="519820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使用字串物件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"abc"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 的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upper()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 方法，將字串轉成大寫</a:t>
            </a: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E260BA4D-8FE0-4EFE-B8E3-5ADA14B3500A}"/>
              </a:ext>
            </a:extLst>
          </p:cNvPr>
          <p:cNvCxnSpPr>
            <a:cxnSpLocks/>
          </p:cNvCxnSpPr>
          <p:nvPr/>
        </p:nvCxnSpPr>
        <p:spPr>
          <a:xfrm>
            <a:off x="4405313" y="2363788"/>
            <a:ext cx="560387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C1A8C474-6839-4FDD-AC93-7690CB0740AF}"/>
              </a:ext>
            </a:extLst>
          </p:cNvPr>
          <p:cNvCxnSpPr>
            <a:cxnSpLocks/>
          </p:cNvCxnSpPr>
          <p:nvPr/>
        </p:nvCxnSpPr>
        <p:spPr>
          <a:xfrm>
            <a:off x="4810125" y="3506788"/>
            <a:ext cx="576263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65" name="文字方塊 14">
            <a:extLst>
              <a:ext uri="{FF2B5EF4-FFF2-40B4-BE49-F238E27FC236}">
                <a16:creationId xmlns:a16="http://schemas.microsoft.com/office/drawing/2014/main" id="{33D01C88-4FDC-4998-9293-A19B3677F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1788" y="3313580"/>
            <a:ext cx="55082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find()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方法尋找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'b'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的位置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(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從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0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開始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)</a:t>
            </a:r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66DB6F0D-59F2-40BE-BE1D-B27C269EB490}"/>
              </a:ext>
            </a:extLst>
          </p:cNvPr>
          <p:cNvCxnSpPr>
            <a:cxnSpLocks/>
          </p:cNvCxnSpPr>
          <p:nvPr/>
        </p:nvCxnSpPr>
        <p:spPr>
          <a:xfrm>
            <a:off x="6364288" y="4683125"/>
            <a:ext cx="576262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67" name="文字方塊 21">
            <a:extLst>
              <a:ext uri="{FF2B5EF4-FFF2-40B4-BE49-F238E27FC236}">
                <a16:creationId xmlns:a16="http://schemas.microsoft.com/office/drawing/2014/main" id="{22F55B92-914F-4B06-A04F-048247D64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7537" y="4319588"/>
            <a:ext cx="3952509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replace()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方法將所有的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'b'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取代成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'z'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3442E0E-6530-4B85-8EE6-93563DBB3D66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ex1-2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標題 1">
            <a:extLst>
              <a:ext uri="{FF2B5EF4-FFF2-40B4-BE49-F238E27FC236}">
                <a16:creationId xmlns:a16="http://schemas.microsoft.com/office/drawing/2014/main" id="{BCF18D93-FCFA-4954-B15E-23FD604C7C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/>
            <a:r>
              <a:rPr>
                <a:solidFill>
                  <a:srgbClr val="7F7F7F"/>
                </a:solidFill>
              </a:rPr>
              <a:t>資料型別</a:t>
            </a:r>
          </a:p>
        </p:txBody>
      </p:sp>
      <p:sp>
        <p:nvSpPr>
          <p:cNvPr id="71683" name="內容版面配置區 5">
            <a:extLst>
              <a:ext uri="{FF2B5EF4-FFF2-40B4-BE49-F238E27FC236}">
                <a16:creationId xmlns:a16="http://schemas.microsoft.com/office/drawing/2014/main" id="{068D4161-5F97-4885-B0C9-9692FD3AA2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338" y="1077913"/>
            <a:ext cx="11371262" cy="1308100"/>
          </a:xfrm>
        </p:spPr>
        <p:txBody>
          <a:bodyPr/>
          <a:lstStyle/>
          <a:p>
            <a:pPr eaLnBrk="1" hangingPunct="1"/>
            <a:r>
              <a:rPr lang="zh-TW" altLang="en-US"/>
              <a:t>除字串物件以雙引號或單引號來表示，寫程式常有整數與浮點數</a:t>
            </a:r>
            <a:br>
              <a:rPr lang="en-US" altLang="zh-TW"/>
            </a:br>
            <a:r>
              <a:rPr lang="en-US" altLang="zh-TW"/>
              <a:t>(</a:t>
            </a:r>
            <a:r>
              <a:rPr lang="zh-TW" altLang="en-US"/>
              <a:t>小數</a:t>
            </a:r>
            <a:r>
              <a:rPr lang="en-US" altLang="zh-TW"/>
              <a:t>)</a:t>
            </a:r>
            <a:r>
              <a:rPr lang="zh-TW" altLang="en-US"/>
              <a:t> 物件，例如</a:t>
            </a:r>
            <a:r>
              <a:rPr lang="zh-TW" altLang="en-US">
                <a:latin typeface="Noto Sans TC" panose="020B0500000000000000" pitchFamily="34" charset="-120"/>
              </a:rPr>
              <a:t>：</a:t>
            </a:r>
            <a:r>
              <a:rPr lang="en-US" altLang="zh-TW"/>
              <a:t>111</a:t>
            </a:r>
            <a:r>
              <a:rPr lang="en-US" altLang="zh-TW">
                <a:latin typeface="Noto Sans TC" panose="020B0500000000000000" pitchFamily="34" charset="-120"/>
              </a:rPr>
              <a:t> </a:t>
            </a:r>
            <a:r>
              <a:rPr lang="zh-TW" altLang="en-US">
                <a:latin typeface="Noto Sans TC" panose="020B0500000000000000" pitchFamily="34" charset="-120"/>
              </a:rPr>
              <a:t>與 </a:t>
            </a:r>
            <a:r>
              <a:rPr lang="en-US" altLang="zh-TW"/>
              <a:t>11.1</a:t>
            </a:r>
            <a:r>
              <a:rPr lang="zh-TW" altLang="en-US">
                <a:latin typeface="Noto Sans TC" panose="020B0500000000000000" pitchFamily="34" charset="-120"/>
              </a:rPr>
              <a:t>。</a:t>
            </a:r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C859F07-6ED0-4516-BEF4-C41764037ED8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Noto Sans TC" panose="020B0500000000000000" pitchFamily="34" charset="-120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F68AA1C-AC3D-440F-8543-36CB482C11CA}"/>
              </a:ext>
            </a:extLst>
          </p:cNvPr>
          <p:cNvSpPr/>
          <p:nvPr/>
        </p:nvSpPr>
        <p:spPr>
          <a:xfrm>
            <a:off x="646113" y="2460625"/>
            <a:ext cx="10926762" cy="2592388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&gt;&gt;&gt; 111 + 111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222</a:t>
            </a: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  <a:cs typeface="+mn-cs"/>
            </a:endParaRP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&gt;&gt;&gt; "111" + "111"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'111111'</a:t>
            </a:r>
          </a:p>
        </p:txBody>
      </p:sp>
      <p:sp>
        <p:nvSpPr>
          <p:cNvPr id="71686" name="內容版面配置區 2">
            <a:extLst>
              <a:ext uri="{FF2B5EF4-FFF2-40B4-BE49-F238E27FC236}">
                <a16:creationId xmlns:a16="http://schemas.microsoft.com/office/drawing/2014/main" id="{E17D6B70-1C24-49DC-847B-C727C5447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5456238"/>
            <a:ext cx="11371263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1950" indent="-361950"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896938" indent="-4397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361950" marR="0" lvl="0" indent="-361950" algn="l" defTabSz="914400" rtl="0" eaLnBrk="1" fontAlgn="base" latinLnBrk="0" hangingPunct="1">
              <a:lnSpc>
                <a:spcPts val="4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上述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+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 的運算，因物件的資料不同而產生不同的結果。物件的種類，程式語言稱之為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TC" panose="020B0500000000000000" pitchFamily="34" charset="-120"/>
                <a:ea typeface="Noto Sans TC" panose="020B0500000000000000" pitchFamily="34" charset="-120"/>
              </a:rPr>
              <a:t>『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物件型態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TC" panose="020B0500000000000000" pitchFamily="34" charset="-120"/>
                <a:ea typeface="Noto Sans TC" panose="020B0500000000000000" pitchFamily="34" charset="-120"/>
              </a:rPr>
              <a:t>』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或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TC" panose="020B0500000000000000" pitchFamily="34" charset="-120"/>
                <a:ea typeface="Noto Sans TC" panose="020B0500000000000000" pitchFamily="34" charset="-120"/>
              </a:rPr>
              <a:t>『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資料型態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TC" panose="020B0500000000000000" pitchFamily="34" charset="-120"/>
                <a:ea typeface="Noto Sans TC" panose="020B0500000000000000" pitchFamily="34" charset="-120"/>
              </a:rPr>
              <a:t>』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(Data Type)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。</a:t>
            </a:r>
          </a:p>
        </p:txBody>
      </p:sp>
      <p:sp>
        <p:nvSpPr>
          <p:cNvPr id="71687" name="文字方塊 9">
            <a:extLst>
              <a:ext uri="{FF2B5EF4-FFF2-40B4-BE49-F238E27FC236}">
                <a16:creationId xmlns:a16="http://schemas.microsoft.com/office/drawing/2014/main" id="{6134F26D-61F3-40D2-864B-BAE4A85EB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3900" y="2693988"/>
            <a:ext cx="3565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Noto Sans TC" panose="020B0500000000000000" pitchFamily="34" charset="-120"/>
                <a:ea typeface="Noto Sans TC" panose="020B0500000000000000" pitchFamily="34" charset="-120"/>
              </a:rPr>
              <a:t>整數物件相加</a:t>
            </a: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6EFD0229-2318-4876-97A8-7E7DEC47F584}"/>
              </a:ext>
            </a:extLst>
          </p:cNvPr>
          <p:cNvCxnSpPr>
            <a:cxnSpLocks/>
          </p:cNvCxnSpPr>
          <p:nvPr/>
        </p:nvCxnSpPr>
        <p:spPr>
          <a:xfrm>
            <a:off x="3536950" y="2898775"/>
            <a:ext cx="996950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89" name="文字方塊 11">
            <a:extLst>
              <a:ext uri="{FF2B5EF4-FFF2-40B4-BE49-F238E27FC236}">
                <a16:creationId xmlns:a16="http://schemas.microsoft.com/office/drawing/2014/main" id="{2F0A80B1-FAD8-4017-AAE7-7CFE707B7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7013" y="3860800"/>
            <a:ext cx="35671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Noto Sans TC" panose="020B0500000000000000" pitchFamily="34" charset="-120"/>
                <a:ea typeface="Noto Sans TC" panose="020B0500000000000000" pitchFamily="34" charset="-120"/>
              </a:rPr>
              <a:t>字串物件串聯</a:t>
            </a:r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4A4C2FD7-8E30-4E0D-8A0B-4FFAC13E9252}"/>
              </a:ext>
            </a:extLst>
          </p:cNvPr>
          <p:cNvCxnSpPr>
            <a:cxnSpLocks/>
          </p:cNvCxnSpPr>
          <p:nvPr/>
        </p:nvCxnSpPr>
        <p:spPr>
          <a:xfrm>
            <a:off x="4310063" y="4064000"/>
            <a:ext cx="996950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025DFBE9-04E1-4A7B-82E6-5CFEF8EEF87D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ex1-3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標題 1">
            <a:extLst>
              <a:ext uri="{FF2B5EF4-FFF2-40B4-BE49-F238E27FC236}">
                <a16:creationId xmlns:a16="http://schemas.microsoft.com/office/drawing/2014/main" id="{68C13EF4-F9F3-49DA-9BBE-37351DF8CC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/>
            <a:r>
              <a:rPr>
                <a:solidFill>
                  <a:srgbClr val="7F7F7F"/>
                </a:solidFill>
              </a:rPr>
              <a:t>練習</a:t>
            </a:r>
            <a:r>
              <a:rPr>
                <a:solidFill>
                  <a:srgbClr val="7F7F7F"/>
                </a:solidFill>
                <a:latin typeface="Noto Sans TC" panose="020B0500000000000000" pitchFamily="34" charset="-120"/>
              </a:rPr>
              <a:t>：要分清楚</a:t>
            </a:r>
            <a:r>
              <a:rPr>
                <a:solidFill>
                  <a:srgbClr val="7F7F7F"/>
                </a:solidFill>
              </a:rPr>
              <a:t>資料型別</a:t>
            </a:r>
            <a:endParaRPr sz="2400">
              <a:solidFill>
                <a:srgbClr val="7F7F7F"/>
              </a:solidFill>
            </a:endParaRPr>
          </a:p>
        </p:txBody>
      </p:sp>
      <p:sp>
        <p:nvSpPr>
          <p:cNvPr id="72707" name="內容版面配置區 5">
            <a:extLst>
              <a:ext uri="{FF2B5EF4-FFF2-40B4-BE49-F238E27FC236}">
                <a16:creationId xmlns:a16="http://schemas.microsoft.com/office/drawing/2014/main" id="{84478C72-BACD-4DB9-8434-E9F622DE8BC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338" y="1077913"/>
            <a:ext cx="11371262" cy="701675"/>
          </a:xfrm>
        </p:spPr>
        <p:txBody>
          <a:bodyPr/>
          <a:lstStyle/>
          <a:p>
            <a:pPr eaLnBrk="1" hangingPunct="1"/>
            <a:r>
              <a:rPr lang="zh-TW" altLang="en-US"/>
              <a:t>兩個資料型別若不同，可能會導致程式錯誤。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FFAF52A-0BB8-453F-BEBA-F54A756D7661}"/>
              </a:ext>
            </a:extLst>
          </p:cNvPr>
          <p:cNvSpPr/>
          <p:nvPr/>
        </p:nvSpPr>
        <p:spPr>
          <a:xfrm>
            <a:off x="646113" y="1960563"/>
            <a:ext cx="10926762" cy="428307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&gt;&gt;&gt; 111 + "111"</a:t>
            </a: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  <a:cs typeface="+mn-cs"/>
            </a:endParaRP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Traceback (most recent call last):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  <a:cs typeface="+mn-cs"/>
            </a:endParaRP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  File "&lt;ipython-input-6-4832c22160be&gt;", line 1, in &lt;module&gt;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    111 + "111"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  <a:cs typeface="+mn-cs"/>
            </a:endParaRP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TypeError: unsupported operand type(s) for +: 'int' and 'str'</a:t>
            </a: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  <a:cs typeface="+mn-cs"/>
            </a:endParaRPr>
          </a:p>
        </p:txBody>
      </p:sp>
      <p:sp>
        <p:nvSpPr>
          <p:cNvPr id="72709" name="文字方塊 6">
            <a:extLst>
              <a:ext uri="{FF2B5EF4-FFF2-40B4-BE49-F238E27FC236}">
                <a16:creationId xmlns:a16="http://schemas.microsoft.com/office/drawing/2014/main" id="{5439F5A8-1E78-4F99-B892-57DF68E39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8825" y="2193925"/>
            <a:ext cx="3565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Noto Sans TC" panose="020B0500000000000000" pitchFamily="34" charset="-120"/>
                <a:ea typeface="Noto Sans TC" panose="020B0500000000000000" pitchFamily="34" charset="-120"/>
              </a:rPr>
              <a:t>不同型別的資料相加發生錯誤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EDBE065D-A792-4D71-907D-BDF778E7A5EA}"/>
              </a:ext>
            </a:extLst>
          </p:cNvPr>
          <p:cNvCxnSpPr>
            <a:cxnSpLocks/>
          </p:cNvCxnSpPr>
          <p:nvPr/>
        </p:nvCxnSpPr>
        <p:spPr>
          <a:xfrm>
            <a:off x="4008438" y="2397125"/>
            <a:ext cx="560387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F42DE75C-132B-4B5E-B169-E794110E3418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ex1-4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標題 1">
            <a:extLst>
              <a:ext uri="{FF2B5EF4-FFF2-40B4-BE49-F238E27FC236}">
                <a16:creationId xmlns:a16="http://schemas.microsoft.com/office/drawing/2014/main" id="{1E730F11-3DAB-4150-BBA3-EBF0B10C4D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/>
            <a:r>
              <a:rPr>
                <a:solidFill>
                  <a:srgbClr val="7F7F7F"/>
                </a:solidFill>
              </a:rPr>
              <a:t>型別轉換</a:t>
            </a:r>
            <a:endParaRPr sz="2400">
              <a:solidFill>
                <a:srgbClr val="7F7F7F"/>
              </a:solidFill>
            </a:endParaRPr>
          </a:p>
        </p:txBody>
      </p:sp>
      <p:sp>
        <p:nvSpPr>
          <p:cNvPr id="73731" name="內容版面配置區 5">
            <a:extLst>
              <a:ext uri="{FF2B5EF4-FFF2-40B4-BE49-F238E27FC236}">
                <a16:creationId xmlns:a16="http://schemas.microsoft.com/office/drawing/2014/main" id="{8938AA9C-0281-4AF4-8C92-EDF7C1CD98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338" y="1077913"/>
            <a:ext cx="11371262" cy="701675"/>
          </a:xfrm>
        </p:spPr>
        <p:txBody>
          <a:bodyPr/>
          <a:lstStyle/>
          <a:p>
            <a:pPr eaLnBrk="1" hangingPunct="1"/>
            <a:r>
              <a:rPr lang="zh-TW" altLang="en-US"/>
              <a:t>兩個資料型別若要運算，可以使用型別轉換。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BEE612F-7866-4154-BAC4-CC1DE7314011}"/>
              </a:ext>
            </a:extLst>
          </p:cNvPr>
          <p:cNvSpPr/>
          <p:nvPr/>
        </p:nvSpPr>
        <p:spPr>
          <a:xfrm>
            <a:off x="646113" y="1960563"/>
            <a:ext cx="10926762" cy="2525712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&gt;&gt;&gt; str(111) + "111"</a:t>
            </a: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  <a:cs typeface="+mn-cs"/>
            </a:endParaRP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'111111'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&gt;&gt;&gt; 111 + int("111")</a:t>
            </a: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  <a:cs typeface="+mn-cs"/>
            </a:endParaRP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222</a:t>
            </a:r>
          </a:p>
        </p:txBody>
      </p:sp>
      <p:sp>
        <p:nvSpPr>
          <p:cNvPr id="73733" name="文字方塊 6">
            <a:extLst>
              <a:ext uri="{FF2B5EF4-FFF2-40B4-BE49-F238E27FC236}">
                <a16:creationId xmlns:a16="http://schemas.microsoft.com/office/drawing/2014/main" id="{06B9BD73-8791-4D78-A504-C24D46FAA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0" y="2201863"/>
            <a:ext cx="3565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str()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可轉換物件為字串型別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A317F3A9-5269-4133-B36C-07D06631A9B8}"/>
              </a:ext>
            </a:extLst>
          </p:cNvPr>
          <p:cNvCxnSpPr>
            <a:cxnSpLocks/>
          </p:cNvCxnSpPr>
          <p:nvPr/>
        </p:nvCxnSpPr>
        <p:spPr>
          <a:xfrm>
            <a:off x="5103813" y="2405063"/>
            <a:ext cx="560387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736" name="文字方塊 6">
            <a:extLst>
              <a:ext uri="{FF2B5EF4-FFF2-40B4-BE49-F238E27FC236}">
                <a16:creationId xmlns:a16="http://schemas.microsoft.com/office/drawing/2014/main" id="{66A61E08-656D-45EE-AB0D-313A53C3C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3088" y="3268663"/>
            <a:ext cx="3565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int()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可轉換物件為整數型別</a:t>
            </a: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9E18F782-0D14-4D8D-B0E0-66ABD37E9CC3}"/>
              </a:ext>
            </a:extLst>
          </p:cNvPr>
          <p:cNvCxnSpPr>
            <a:cxnSpLocks/>
          </p:cNvCxnSpPr>
          <p:nvPr/>
        </p:nvCxnSpPr>
        <p:spPr>
          <a:xfrm>
            <a:off x="5092700" y="3471863"/>
            <a:ext cx="560388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8A7E6DD8-9126-4471-9AC4-4156ACBBD1E0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ex1-5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標題 1">
            <a:extLst>
              <a:ext uri="{FF2B5EF4-FFF2-40B4-BE49-F238E27FC236}">
                <a16:creationId xmlns:a16="http://schemas.microsoft.com/office/drawing/2014/main" id="{A6E0D02F-6015-4EF5-9149-2A7CB83B0F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/>
            <a:r>
              <a:rPr>
                <a:solidFill>
                  <a:srgbClr val="7F7F7F"/>
                </a:solidFill>
              </a:rPr>
              <a:t>整數與浮點數</a:t>
            </a:r>
          </a:p>
        </p:txBody>
      </p:sp>
      <p:sp>
        <p:nvSpPr>
          <p:cNvPr id="74755" name="內容版面配置區 2">
            <a:extLst>
              <a:ext uri="{FF2B5EF4-FFF2-40B4-BE49-F238E27FC236}">
                <a16:creationId xmlns:a16="http://schemas.microsoft.com/office/drawing/2014/main" id="{F58B2D2B-97D6-4F49-8B4C-56EBA01BBA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338" y="1077913"/>
            <a:ext cx="11029950" cy="1949450"/>
          </a:xfrm>
        </p:spPr>
        <p:txBody>
          <a:bodyPr/>
          <a:lstStyle/>
          <a:p>
            <a:pPr eaLnBrk="1" hangingPunct="1"/>
            <a:r>
              <a:rPr lang="zh-TW" altLang="en-US"/>
              <a:t>整數與浮點數的數學運算</a:t>
            </a:r>
            <a:endParaRPr lang="en-US" altLang="zh-TW"/>
          </a:p>
          <a:p>
            <a:pPr lvl="1" eaLnBrk="1" hangingPunct="1"/>
            <a:r>
              <a:rPr lang="en-US" altLang="zh-TW"/>
              <a:t>+</a:t>
            </a:r>
            <a:r>
              <a:rPr lang="zh-TW" altLang="en-US"/>
              <a:t> </a:t>
            </a:r>
            <a:r>
              <a:rPr lang="en-US" altLang="zh-TW"/>
              <a:t>(</a:t>
            </a:r>
            <a:r>
              <a:rPr lang="zh-TW" altLang="en-US"/>
              <a:t>加</a:t>
            </a:r>
            <a:r>
              <a:rPr lang="en-US" altLang="zh-TW"/>
              <a:t>)</a:t>
            </a:r>
            <a:r>
              <a:rPr lang="zh-TW" altLang="en-US"/>
              <a:t>、</a:t>
            </a:r>
            <a:r>
              <a:rPr lang="en-US" altLang="zh-TW"/>
              <a:t>- (</a:t>
            </a:r>
            <a:r>
              <a:rPr lang="zh-TW" altLang="en-US"/>
              <a:t>減</a:t>
            </a:r>
            <a:r>
              <a:rPr lang="en-US" altLang="zh-TW"/>
              <a:t>)</a:t>
            </a:r>
            <a:r>
              <a:rPr lang="zh-TW" altLang="en-US"/>
              <a:t>、</a:t>
            </a:r>
            <a:r>
              <a:rPr lang="en-US" altLang="zh-TW"/>
              <a:t>*</a:t>
            </a:r>
            <a:r>
              <a:rPr lang="zh-TW" altLang="en-US"/>
              <a:t> </a:t>
            </a:r>
            <a:r>
              <a:rPr lang="en-US" altLang="zh-TW"/>
              <a:t>(</a:t>
            </a:r>
            <a:r>
              <a:rPr lang="zh-TW" altLang="en-US"/>
              <a:t>乘</a:t>
            </a:r>
            <a:r>
              <a:rPr lang="en-US" altLang="zh-TW"/>
              <a:t>)</a:t>
            </a:r>
            <a:r>
              <a:rPr lang="zh-TW" altLang="en-US"/>
              <a:t>、</a:t>
            </a:r>
            <a:r>
              <a:rPr lang="en-US" altLang="zh-TW"/>
              <a:t>/</a:t>
            </a:r>
            <a:r>
              <a:rPr lang="zh-TW" altLang="en-US"/>
              <a:t> </a:t>
            </a:r>
            <a:r>
              <a:rPr lang="en-US" altLang="zh-TW"/>
              <a:t>(</a:t>
            </a:r>
            <a:r>
              <a:rPr lang="zh-TW" altLang="en-US"/>
              <a:t>取商</a:t>
            </a:r>
            <a:r>
              <a:rPr lang="en-US" altLang="zh-TW"/>
              <a:t>)</a:t>
            </a:r>
            <a:r>
              <a:rPr lang="zh-TW" altLang="en-US"/>
              <a:t>、</a:t>
            </a:r>
            <a:r>
              <a:rPr lang="en-US" altLang="zh-TW"/>
              <a:t>//</a:t>
            </a:r>
            <a:r>
              <a:rPr lang="zh-TW" altLang="en-US"/>
              <a:t> </a:t>
            </a:r>
            <a:r>
              <a:rPr lang="en-US" altLang="zh-TW"/>
              <a:t>(</a:t>
            </a:r>
            <a:r>
              <a:rPr lang="zh-TW" altLang="en-US"/>
              <a:t>取商，整數</a:t>
            </a:r>
            <a:r>
              <a:rPr lang="en-US" altLang="zh-TW"/>
              <a:t>)</a:t>
            </a:r>
            <a:r>
              <a:rPr lang="zh-TW" altLang="en-US"/>
              <a:t>、</a:t>
            </a:r>
            <a:r>
              <a:rPr lang="en-US" altLang="zh-TW"/>
              <a:t>%</a:t>
            </a:r>
            <a:r>
              <a:rPr lang="zh-TW" altLang="en-US"/>
              <a:t> </a:t>
            </a:r>
            <a:r>
              <a:rPr lang="en-US" altLang="zh-TW"/>
              <a:t>(</a:t>
            </a:r>
            <a:r>
              <a:rPr lang="zh-TW" altLang="en-US"/>
              <a:t>取餘數</a:t>
            </a:r>
            <a:r>
              <a:rPr lang="en-US" altLang="zh-TW"/>
              <a:t>)</a:t>
            </a:r>
            <a:r>
              <a:rPr lang="zh-TW" altLang="en-US"/>
              <a:t>、</a:t>
            </a:r>
            <a:r>
              <a:rPr lang="en-US" altLang="zh-TW"/>
              <a:t>** </a:t>
            </a:r>
            <a:r>
              <a:rPr lang="en-US" altLang="zh-TW">
                <a:latin typeface="Noto Sans TC" panose="020B0500000000000000" pitchFamily="34" charset="-120"/>
              </a:rPr>
              <a:t>(</a:t>
            </a:r>
            <a:r>
              <a:rPr lang="zh-TW" altLang="en-US">
                <a:latin typeface="Noto Sans TC" panose="020B0500000000000000" pitchFamily="34" charset="-120"/>
              </a:rPr>
              <a:t>指數</a:t>
            </a:r>
            <a:r>
              <a:rPr lang="en-US" altLang="zh-TW">
                <a:latin typeface="Noto Sans TC" panose="020B0500000000000000" pitchFamily="34" charset="-120"/>
              </a:rPr>
              <a:t>)</a:t>
            </a:r>
            <a:r>
              <a:rPr lang="zh-TW" altLang="en-US">
                <a:latin typeface="Noto Sans TC" panose="020B0500000000000000" pitchFamily="34" charset="-120"/>
              </a:rPr>
              <a:t>。 </a:t>
            </a:r>
            <a:endParaRPr lang="en-US" altLang="zh-TW"/>
          </a:p>
          <a:p>
            <a:pPr lvl="1" eaLnBrk="1" hangingPunct="1"/>
            <a:r>
              <a:rPr lang="en-US" altLang="zh-TW"/>
              <a:t>Python </a:t>
            </a:r>
            <a:r>
              <a:rPr lang="zh-TW" altLang="en-US"/>
              <a:t>允許整數與浮點數直接運算，執行下列程式</a:t>
            </a:r>
            <a:r>
              <a:rPr lang="zh-TW" altLang="en-US">
                <a:latin typeface="Noto Sans TC" panose="020B0500000000000000" pitchFamily="34" charset="-120"/>
              </a:rPr>
              <a:t>：</a:t>
            </a:r>
            <a:endParaRPr lang="en-US" altLang="zh-TW"/>
          </a:p>
        </p:txBody>
      </p:sp>
      <p:sp>
        <p:nvSpPr>
          <p:cNvPr id="74756" name="內容版面配置區 2">
            <a:extLst>
              <a:ext uri="{FF2B5EF4-FFF2-40B4-BE49-F238E27FC236}">
                <a16:creationId xmlns:a16="http://schemas.microsoft.com/office/drawing/2014/main" id="{387FA61A-33E9-426B-93B9-91C92906B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2701556"/>
            <a:ext cx="10645775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加法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(+)</a:t>
            </a: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3153621-DCEF-44B4-903C-01EB19BBBE2A}"/>
              </a:ext>
            </a:extLst>
          </p:cNvPr>
          <p:cNvSpPr/>
          <p:nvPr/>
        </p:nvSpPr>
        <p:spPr>
          <a:xfrm>
            <a:off x="806450" y="3225431"/>
            <a:ext cx="10547350" cy="1262062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&gt;&gt;&gt;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10 + 5.5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15.5</a:t>
            </a:r>
          </a:p>
        </p:txBody>
      </p:sp>
      <p:sp>
        <p:nvSpPr>
          <p:cNvPr id="74758" name="內容版面配置區 2">
            <a:extLst>
              <a:ext uri="{FF2B5EF4-FFF2-40B4-BE49-F238E27FC236}">
                <a16:creationId xmlns:a16="http://schemas.microsoft.com/office/drawing/2014/main" id="{6CDA69BE-891D-47D2-9B45-A90AF5535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4530356"/>
            <a:ext cx="10645775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減法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(-)</a:t>
            </a: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CC6D026-C40C-45E0-9365-7FFADB2B2D84}"/>
              </a:ext>
            </a:extLst>
          </p:cNvPr>
          <p:cNvSpPr/>
          <p:nvPr/>
        </p:nvSpPr>
        <p:spPr>
          <a:xfrm>
            <a:off x="806450" y="5054231"/>
            <a:ext cx="10547350" cy="1262062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&gt;&gt;&gt; 10 - 5.5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4.5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84FEFAD-AA91-42C1-8D25-D536E0E8FBA8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Noto Sans TC" panose="020B0500000000000000" pitchFamily="34" charset="-120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AB217C5-068F-425A-8A2E-FB049FDC6ACC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ex1-6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內容版面配置區 2">
            <a:extLst>
              <a:ext uri="{FF2B5EF4-FFF2-40B4-BE49-F238E27FC236}">
                <a16:creationId xmlns:a16="http://schemas.microsoft.com/office/drawing/2014/main" id="{50E8D685-8B2B-462B-847C-C7276B2D3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255588"/>
            <a:ext cx="1064577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乘法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(*)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75779" name="內容版面配置區 2">
            <a:extLst>
              <a:ext uri="{FF2B5EF4-FFF2-40B4-BE49-F238E27FC236}">
                <a16:creationId xmlns:a16="http://schemas.microsoft.com/office/drawing/2014/main" id="{EBA69F30-A044-4BE0-B95A-291A63D7F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2443163"/>
            <a:ext cx="10645775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除法取商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(/)</a:t>
            </a: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46B102A-ABDE-4991-A70B-17B6BA388E9A}"/>
              </a:ext>
            </a:extLst>
          </p:cNvPr>
          <p:cNvSpPr/>
          <p:nvPr/>
        </p:nvSpPr>
        <p:spPr>
          <a:xfrm>
            <a:off x="806450" y="990600"/>
            <a:ext cx="10547350" cy="126047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&gt;&gt;&gt; 10 * 5.5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55.0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ABB5FA2-DD69-4BD1-B0A2-4729A6B11701}"/>
              </a:ext>
            </a:extLst>
          </p:cNvPr>
          <p:cNvSpPr/>
          <p:nvPr/>
        </p:nvSpPr>
        <p:spPr>
          <a:xfrm>
            <a:off x="806450" y="3121025"/>
            <a:ext cx="10547350" cy="126047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&gt;&gt;&gt; 10 / 5.5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1.8181818181818181</a:t>
            </a:r>
          </a:p>
        </p:txBody>
      </p:sp>
      <p:sp>
        <p:nvSpPr>
          <p:cNvPr id="75782" name="內容版面配置區 2">
            <a:extLst>
              <a:ext uri="{FF2B5EF4-FFF2-40B4-BE49-F238E27FC236}">
                <a16:creationId xmlns:a16="http://schemas.microsoft.com/office/drawing/2014/main" id="{6856E922-C9EB-4B54-901E-FDA428450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4606925"/>
            <a:ext cx="10645775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除法取整數商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(//)</a:t>
            </a: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9434443-5C03-4837-9537-461415C036C7}"/>
              </a:ext>
            </a:extLst>
          </p:cNvPr>
          <p:cNvSpPr/>
          <p:nvPr/>
        </p:nvSpPr>
        <p:spPr>
          <a:xfrm>
            <a:off x="806450" y="5337175"/>
            <a:ext cx="10547350" cy="1262063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&gt;&gt;&gt; 10 // 5.5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1.0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4C55BF9-2BEF-4EC3-B813-9890B21690BF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ex1-6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內容版面配置區 2">
            <a:extLst>
              <a:ext uri="{FF2B5EF4-FFF2-40B4-BE49-F238E27FC236}">
                <a16:creationId xmlns:a16="http://schemas.microsoft.com/office/drawing/2014/main" id="{EB89E380-695C-4BC2-9AE9-EEF16A78E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8" y="247650"/>
            <a:ext cx="10602912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取餘數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(%)</a:t>
            </a: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110EEFC-F97D-46FB-A6B1-99873013DEA1}"/>
              </a:ext>
            </a:extLst>
          </p:cNvPr>
          <p:cNvSpPr/>
          <p:nvPr/>
        </p:nvSpPr>
        <p:spPr>
          <a:xfrm>
            <a:off x="806450" y="981075"/>
            <a:ext cx="10547350" cy="1262063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&gt;&gt;&gt; 10 % 5.5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4.5</a:t>
            </a: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B858E6F5-1B90-4F5E-A28B-055403A658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373959"/>
              </p:ext>
            </p:extLst>
          </p:nvPr>
        </p:nvGraphicFramePr>
        <p:xfrm>
          <a:off x="806450" y="5110163"/>
          <a:ext cx="10547350" cy="1036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1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557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31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0"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TIP</a:t>
                      </a:r>
                      <a:endParaRPr lang="zh-TW" altLang="en-US" sz="2800" b="0"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</a:txBody>
                  <a:tcPr marL="91434" marR="91434" marT="45734" marB="45734"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9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695325" marR="0" lvl="0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8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整數與浮點數做運算，結果一定為浮點數。</a:t>
                      </a:r>
                      <a:endParaRPr lang="en-US" altLang="zh-TW" sz="2800" b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695325" marR="0" lvl="0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8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只有整數與整數做</a:t>
                      </a:r>
                      <a:r>
                        <a:rPr kumimoji="0" lang="zh-TW" alt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除法取商</a:t>
                      </a:r>
                      <a:r>
                        <a:rPr lang="zh-TW" altLang="en-US" sz="28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，結果為浮點數。</a:t>
                      </a:r>
                      <a:endParaRPr lang="en-US" altLang="zh-TW" sz="2800" b="0" kern="1200">
                        <a:solidFill>
                          <a:schemeClr val="bg1">
                            <a:lumMod val="65000"/>
                          </a:schemeClr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91434" marR="91434" marT="45734" marB="45734" anchor="ctr"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319">
                <a:tc>
                  <a:txBody>
                    <a:bodyPr/>
                    <a:lstStyle/>
                    <a:p>
                      <a:pPr algn="ctr"/>
                      <a:endParaRPr lang="zh-TW" altLang="en-US" sz="2800" b="0"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</a:txBody>
                  <a:tcPr marL="91434" marR="91434" marT="45734" marB="45734"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800" b="0" kern="1200">
                        <a:solidFill>
                          <a:schemeClr val="bg1">
                            <a:lumMod val="65000"/>
                          </a:schemeClr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6814" name="內容版面配置區 2">
            <a:extLst>
              <a:ext uri="{FF2B5EF4-FFF2-40B4-BE49-F238E27FC236}">
                <a16:creationId xmlns:a16="http://schemas.microsoft.com/office/drawing/2014/main" id="{BDA569AA-115D-4F29-95B6-85A33900C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8" y="2451100"/>
            <a:ext cx="10602912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指數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Noto Sans TC" panose="020B0500000000000000" pitchFamily="34" charset="-120"/>
              </a:rPr>
              <a:t>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(**)</a:t>
            </a: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marL="0" marR="0" lvl="0" indent="0" algn="l" defTabSz="914400" rtl="0" eaLnBrk="1" fontAlgn="base" latinLnBrk="0" hangingPunct="1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D8C719B-FAB4-497B-8902-011A89CB5455}"/>
              </a:ext>
            </a:extLst>
          </p:cNvPr>
          <p:cNvSpPr/>
          <p:nvPr/>
        </p:nvSpPr>
        <p:spPr>
          <a:xfrm>
            <a:off x="806450" y="3184525"/>
            <a:ext cx="10547350" cy="1262063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&gt;&gt;&gt; 4 ** 0.5, 8 ** (1/3)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(2.0, 2.0)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E835ABC-D77B-4C3A-AFBB-D294D059D9CD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ex1-6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標題 1">
            <a:extLst>
              <a:ext uri="{FF2B5EF4-FFF2-40B4-BE49-F238E27FC236}">
                <a16:creationId xmlns:a16="http://schemas.microsoft.com/office/drawing/2014/main" id="{A2620B27-57F1-456C-B8F7-FDB67DCDEA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/>
            <a:r>
              <a:rPr>
                <a:solidFill>
                  <a:srgbClr val="7F7F7F"/>
                </a:solidFill>
              </a:rPr>
              <a:t>變數</a:t>
            </a:r>
          </a:p>
        </p:txBody>
      </p:sp>
      <p:sp>
        <p:nvSpPr>
          <p:cNvPr id="78851" name="內容版面配置區 5">
            <a:extLst>
              <a:ext uri="{FF2B5EF4-FFF2-40B4-BE49-F238E27FC236}">
                <a16:creationId xmlns:a16="http://schemas.microsoft.com/office/drawing/2014/main" id="{034365DC-033B-48E8-8680-2356D7CD10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338" y="1077913"/>
            <a:ext cx="11371262" cy="1106487"/>
          </a:xfrm>
        </p:spPr>
        <p:txBody>
          <a:bodyPr/>
          <a:lstStyle/>
          <a:p>
            <a:pPr eaLnBrk="1" hangingPunct="1"/>
            <a:r>
              <a:rPr lang="en-US" altLang="zh-TW"/>
              <a:t>『</a:t>
            </a:r>
            <a:r>
              <a:rPr lang="zh-TW" altLang="en-US"/>
              <a:t> </a:t>
            </a:r>
            <a:r>
              <a:rPr lang="zh-TW" altLang="en-US">
                <a:solidFill>
                  <a:srgbClr val="FF0000"/>
                </a:solidFill>
              </a:rPr>
              <a:t>變數 </a:t>
            </a:r>
            <a:r>
              <a:rPr lang="en-US" altLang="zh-TW"/>
              <a:t>』(variable) </a:t>
            </a:r>
            <a:r>
              <a:rPr lang="zh-TW" altLang="en-US"/>
              <a:t>就像是掛在物件的名牌，幫物件取名之後，讓我們方便識別物件與操作，其語法為：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B7ECF36-CD95-4503-A752-1BC90ED5C277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Noto Sans TC" panose="020B0500000000000000" pitchFamily="34" charset="-120"/>
              <a:cs typeface="+mn-cs"/>
            </a:endParaRPr>
          </a:p>
        </p:txBody>
      </p:sp>
      <p:sp>
        <p:nvSpPr>
          <p:cNvPr id="78853" name="內容版面配置區 2">
            <a:extLst>
              <a:ext uri="{FF2B5EF4-FFF2-40B4-BE49-F238E27FC236}">
                <a16:creationId xmlns:a16="http://schemas.microsoft.com/office/drawing/2014/main" id="{F64E3993-A956-402B-BC89-7BCE063DF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" y="3316288"/>
            <a:ext cx="1137126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1950" indent="-361950"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896938" indent="-4397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361950" marR="0" lvl="0" indent="-361950" algn="l" defTabSz="914400" rtl="0" eaLnBrk="1" fontAlgn="base" latinLnBrk="0" hangingPunct="1">
              <a:lnSpc>
                <a:spcPts val="4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例如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TC" panose="020B0500000000000000" pitchFamily="34" charset="-120"/>
                <a:ea typeface="Noto Sans TC" panose="020B0500000000000000" pitchFamily="34" charset="-120"/>
              </a:rPr>
              <a:t>：</a:t>
            </a: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F5095D7-8B0C-458D-8BB1-F2FBF5985126}"/>
              </a:ext>
            </a:extLst>
          </p:cNvPr>
          <p:cNvSpPr/>
          <p:nvPr/>
        </p:nvSpPr>
        <p:spPr>
          <a:xfrm>
            <a:off x="806450" y="2349500"/>
            <a:ext cx="10547350" cy="7921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變數名稱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=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 物件</a:t>
            </a: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9D83E50-411C-48F5-9419-CCFFDE8B1989}"/>
              </a:ext>
            </a:extLst>
          </p:cNvPr>
          <p:cNvSpPr/>
          <p:nvPr/>
        </p:nvSpPr>
        <p:spPr>
          <a:xfrm>
            <a:off x="646113" y="4030663"/>
            <a:ext cx="10926762" cy="2592387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&gt;&gt;&gt; n1 = 123456789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&gt;&gt;&gt; n2 = 987654321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&gt;&gt;&gt; n1 + n2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1111111110</a:t>
            </a:r>
          </a:p>
        </p:txBody>
      </p:sp>
      <p:sp>
        <p:nvSpPr>
          <p:cNvPr id="78856" name="文字方塊 7">
            <a:extLst>
              <a:ext uri="{FF2B5EF4-FFF2-40B4-BE49-F238E27FC236}">
                <a16:creationId xmlns:a16="http://schemas.microsoft.com/office/drawing/2014/main" id="{A4A34A49-AC5F-4005-AE5D-7CB1D0B2A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4787" y="4230688"/>
            <a:ext cx="58198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將整數物件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123456789 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指派給變數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n1</a:t>
            </a: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68DDC496-9C92-467A-B5E6-67C171C7F019}"/>
              </a:ext>
            </a:extLst>
          </p:cNvPr>
          <p:cNvCxnSpPr>
            <a:cxnSpLocks/>
          </p:cNvCxnSpPr>
          <p:nvPr/>
        </p:nvCxnSpPr>
        <p:spPr>
          <a:xfrm>
            <a:off x="4579938" y="4460875"/>
            <a:ext cx="704850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858" name="文字方塊 14">
            <a:extLst>
              <a:ext uri="{FF2B5EF4-FFF2-40B4-BE49-F238E27FC236}">
                <a16:creationId xmlns:a16="http://schemas.microsoft.com/office/drawing/2014/main" id="{2639CDE7-4358-43C1-8EA3-41D2F6622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4787" y="4818063"/>
            <a:ext cx="58198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將整數物件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987654321 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指派給變數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n2</a:t>
            </a: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A9FFA51C-EC27-471B-8C51-398E378618C3}"/>
              </a:ext>
            </a:extLst>
          </p:cNvPr>
          <p:cNvCxnSpPr>
            <a:cxnSpLocks/>
          </p:cNvCxnSpPr>
          <p:nvPr/>
        </p:nvCxnSpPr>
        <p:spPr>
          <a:xfrm>
            <a:off x="4579938" y="5049838"/>
            <a:ext cx="704850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457EC83A-4E0C-4511-A862-E7614BCE636E}"/>
              </a:ext>
            </a:extLst>
          </p:cNvPr>
          <p:cNvCxnSpPr>
            <a:cxnSpLocks/>
            <a:endCxn id="78861" idx="1"/>
          </p:cNvCxnSpPr>
          <p:nvPr/>
        </p:nvCxnSpPr>
        <p:spPr>
          <a:xfrm flipV="1">
            <a:off x="3171825" y="5604669"/>
            <a:ext cx="2112962" cy="794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861" name="文字方塊 13">
            <a:extLst>
              <a:ext uri="{FF2B5EF4-FFF2-40B4-BE49-F238E27FC236}">
                <a16:creationId xmlns:a16="http://schemas.microsoft.com/office/drawing/2014/main" id="{A5D32EC6-E5A8-431D-BC0C-4FAA74237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4787" y="5373688"/>
            <a:ext cx="581989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實際上是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123456789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+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987654321</a:t>
            </a: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94E69E3-14BB-4B14-933D-FA8018522C2C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ex1-7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176E503-B307-46A4-B7F0-0018793253BD}"/>
              </a:ext>
            </a:extLst>
          </p:cNvPr>
          <p:cNvSpPr/>
          <p:nvPr/>
        </p:nvSpPr>
        <p:spPr>
          <a:xfrm>
            <a:off x="7938" y="-4763"/>
            <a:ext cx="12192000" cy="68691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E6F7C3B-06D8-4ED9-A822-45EF8DD8921F}"/>
              </a:ext>
            </a:extLst>
          </p:cNvPr>
          <p:cNvSpPr/>
          <p:nvPr/>
        </p:nvSpPr>
        <p:spPr>
          <a:xfrm>
            <a:off x="0" y="-4763"/>
            <a:ext cx="3214688" cy="68707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C2438F0-6310-42F1-8BDF-6548D3F04295}"/>
              </a:ext>
            </a:extLst>
          </p:cNvPr>
          <p:cNvSpPr txBox="1"/>
          <p:nvPr/>
        </p:nvSpPr>
        <p:spPr>
          <a:xfrm>
            <a:off x="2163763" y="2309813"/>
            <a:ext cx="98616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spc="150" dirty="0">
                <a:solidFill>
                  <a:prstClr val="white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Larry</a:t>
            </a:r>
            <a:endParaRPr lang="zh-TW" altLang="en-US" sz="2000" b="1" spc="150">
              <a:solidFill>
                <a:prstClr val="white"/>
              </a:solidFill>
              <a:latin typeface="Consolas" panose="020B0609020204030204" pitchFamily="49" charset="0"/>
              <a:ea typeface="Noto Sans TC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C3B94F3-3A73-4972-8326-0DD940E3012C}"/>
              </a:ext>
            </a:extLst>
          </p:cNvPr>
          <p:cNvSpPr/>
          <p:nvPr/>
        </p:nvSpPr>
        <p:spPr>
          <a:xfrm>
            <a:off x="0" y="2744788"/>
            <a:ext cx="3214688" cy="442912"/>
          </a:xfrm>
          <a:prstGeom prst="rect">
            <a:avLst/>
          </a:prstGeom>
          <a:solidFill>
            <a:srgbClr val="19C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solidFill>
                <a:prstClr val="white"/>
              </a:solidFill>
              <a:latin typeface="Consolas" panose="020B0609020204030204" pitchFamily="49" charset="0"/>
              <a:ea typeface="Noto Sans TC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2534" name="文字方塊 9">
            <a:extLst>
              <a:ext uri="{FF2B5EF4-FFF2-40B4-BE49-F238E27FC236}">
                <a16:creationId xmlns:a16="http://schemas.microsoft.com/office/drawing/2014/main" id="{C879D87F-9C6D-4879-A54E-344844CEF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2797175"/>
            <a:ext cx="27733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1600" i="1" dirty="0">
                <a:solidFill>
                  <a:srgbClr val="FFFF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PERSONAL</a:t>
            </a:r>
            <a:r>
              <a:rPr lang="zh-TW" altLang="en-US" sz="1600" i="1">
                <a:solidFill>
                  <a:srgbClr val="FFFF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 i="1" dirty="0">
                <a:solidFill>
                  <a:srgbClr val="FFFF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INFO</a:t>
            </a:r>
            <a:endParaRPr lang="zh-TW" altLang="en-US" sz="2000" i="1">
              <a:solidFill>
                <a:srgbClr val="FFFFF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22535" name="文字方塊 10">
            <a:extLst>
              <a:ext uri="{FF2B5EF4-FFF2-40B4-BE49-F238E27FC236}">
                <a16:creationId xmlns:a16="http://schemas.microsoft.com/office/drawing/2014/main" id="{F6B3224F-96F7-4695-89ED-D2583FFD6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" y="3327400"/>
            <a:ext cx="12073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00B0F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姓名</a:t>
            </a:r>
            <a:r>
              <a:rPr lang="zh-TW" altLang="en-US" sz="1600">
                <a:solidFill>
                  <a:srgbClr val="00B0F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rgbClr val="00B0F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NAME</a:t>
            </a:r>
            <a:endParaRPr lang="zh-TW" altLang="en-US" sz="1600">
              <a:solidFill>
                <a:srgbClr val="00B0F0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22536" name="文字方塊 11">
            <a:extLst>
              <a:ext uri="{FF2B5EF4-FFF2-40B4-BE49-F238E27FC236}">
                <a16:creationId xmlns:a16="http://schemas.microsoft.com/office/drawing/2014/main" id="{F644A11E-7D2B-4386-AA05-AFE7520F1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" y="3622675"/>
            <a:ext cx="16177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400">
                <a:solidFill>
                  <a:srgbClr val="FFFF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賴秉樑 </a:t>
            </a:r>
            <a:r>
              <a:rPr lang="en-US" altLang="zh-TW" sz="1400" dirty="0">
                <a:solidFill>
                  <a:srgbClr val="FFFF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debugger</a:t>
            </a:r>
            <a:endParaRPr lang="zh-TW" altLang="en-US" sz="1400">
              <a:solidFill>
                <a:srgbClr val="FFFFF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22537" name="文字方塊 14">
            <a:extLst>
              <a:ext uri="{FF2B5EF4-FFF2-40B4-BE49-F238E27FC236}">
                <a16:creationId xmlns:a16="http://schemas.microsoft.com/office/drawing/2014/main" id="{F03D3378-60B9-4A8C-9CBF-47D2FAB2B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" y="3993172"/>
            <a:ext cx="3128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00B0F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學歷</a:t>
            </a:r>
            <a:r>
              <a:rPr lang="zh-TW" altLang="en-US" sz="1600">
                <a:solidFill>
                  <a:srgbClr val="00B0F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srgbClr val="00B0F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EDUCATION</a:t>
            </a:r>
            <a:endParaRPr lang="zh-TW" altLang="en-US" sz="1600">
              <a:solidFill>
                <a:srgbClr val="00B0F0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22538" name="文字方塊 15">
            <a:extLst>
              <a:ext uri="{FF2B5EF4-FFF2-40B4-BE49-F238E27FC236}">
                <a16:creationId xmlns:a16="http://schemas.microsoft.com/office/drawing/2014/main" id="{194DA4BF-6A31-4044-8DD6-C0B94F944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" y="4312260"/>
            <a:ext cx="21595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400">
                <a:solidFill>
                  <a:srgbClr val="FFFF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台科大資工、電子雙學位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054CDB8-8140-4C64-B556-CB6E17B34152}"/>
              </a:ext>
            </a:extLst>
          </p:cNvPr>
          <p:cNvSpPr/>
          <p:nvPr/>
        </p:nvSpPr>
        <p:spPr>
          <a:xfrm>
            <a:off x="3657600" y="693738"/>
            <a:ext cx="8066088" cy="2398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solidFill>
                <a:prstClr val="white"/>
              </a:solidFill>
              <a:latin typeface="Consolas" panose="020B0609020204030204" pitchFamily="49" charset="0"/>
              <a:ea typeface="Noto Sans Mono CJK TC Bold" panose="020B08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0F14C3B-5A8A-443F-9701-E2FF834EBF18}"/>
              </a:ext>
            </a:extLst>
          </p:cNvPr>
          <p:cNvSpPr/>
          <p:nvPr/>
        </p:nvSpPr>
        <p:spPr>
          <a:xfrm>
            <a:off x="3654425" y="693738"/>
            <a:ext cx="2619375" cy="547687"/>
          </a:xfrm>
          <a:prstGeom prst="rect">
            <a:avLst/>
          </a:prstGeom>
          <a:solidFill>
            <a:srgbClr val="19C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solidFill>
                <a:prstClr val="white"/>
              </a:solidFill>
              <a:latin typeface="Consolas" panose="020B0609020204030204" pitchFamily="49" charset="0"/>
              <a:ea typeface="Noto Sans Mono CJK TC Bold" panose="020B08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2541" name="文字方塊 19">
            <a:extLst>
              <a:ext uri="{FF2B5EF4-FFF2-40B4-BE49-F238E27FC236}">
                <a16:creationId xmlns:a16="http://schemas.microsoft.com/office/drawing/2014/main" id="{A6CF5A64-8EE3-4CAF-A4ED-6D3EEEC26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2013" y="771525"/>
            <a:ext cx="21114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2000">
                <a:solidFill>
                  <a:srgbClr val="FFFFFF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個人興趣  </a:t>
            </a:r>
            <a:r>
              <a:rPr lang="en-US" altLang="zh-TW" sz="1600" dirty="0" err="1">
                <a:solidFill>
                  <a:srgbClr val="FFFFFF"/>
                </a:solidFill>
                <a:latin typeface="Consolas" panose="020B0609020204030204" pitchFamily="49" charset="0"/>
                <a:ea typeface="Noto Sans Mono CJK TC Bold" panose="020B0800000000000000" pitchFamily="34" charset="-120"/>
              </a:rPr>
              <a:t>INTERST</a:t>
            </a:r>
            <a:endParaRPr lang="zh-TW" altLang="en-US" sz="2000" i="1">
              <a:solidFill>
                <a:srgbClr val="FFFFFF"/>
              </a:solidFill>
              <a:latin typeface="Consolas" panose="020B0609020204030204" pitchFamily="49" charset="0"/>
              <a:ea typeface="Noto Sans Mono CJK TC Bold" panose="020B0800000000000000" pitchFamily="34" charset="-120"/>
            </a:endParaRPr>
          </a:p>
        </p:txBody>
      </p:sp>
      <p:sp>
        <p:nvSpPr>
          <p:cNvPr id="22542" name="矩形 16">
            <a:extLst>
              <a:ext uri="{FF2B5EF4-FFF2-40B4-BE49-F238E27FC236}">
                <a16:creationId xmlns:a16="http://schemas.microsoft.com/office/drawing/2014/main" id="{A314FEB1-F795-4645-A647-40AB5600A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9018" y="1565275"/>
            <a:ext cx="626325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6000">
                <a:solidFill>
                  <a:srgbClr val="262626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玩 數 學、打 電 腦</a:t>
            </a:r>
            <a:endParaRPr lang="en-US" altLang="zh-TW" sz="6000">
              <a:solidFill>
                <a:srgbClr val="262626"/>
              </a:solidFill>
              <a:latin typeface="Noto Sans TC" panose="020B0500000000000000" pitchFamily="34" charset="-120"/>
              <a:ea typeface="Noto Sans TC" panose="020B0500000000000000" pitchFamily="34" charset="-12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C3CCF79D-6F4C-4C4C-BA37-2CE35A38BD6C}"/>
              </a:ext>
            </a:extLst>
          </p:cNvPr>
          <p:cNvSpPr/>
          <p:nvPr/>
        </p:nvSpPr>
        <p:spPr>
          <a:xfrm>
            <a:off x="3659188" y="3844925"/>
            <a:ext cx="8067675" cy="2398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solidFill>
                <a:prstClr val="white"/>
              </a:solidFill>
              <a:latin typeface="Consolas" panose="020B0609020204030204" pitchFamily="49" charset="0"/>
              <a:ea typeface="Noto Sans Mono CJK TC Bold" panose="020B08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2B5F9E80-0CF4-4A19-8AF1-DF52F0AD5927}"/>
              </a:ext>
            </a:extLst>
          </p:cNvPr>
          <p:cNvSpPr/>
          <p:nvPr/>
        </p:nvSpPr>
        <p:spPr>
          <a:xfrm>
            <a:off x="3656013" y="3843338"/>
            <a:ext cx="2620962" cy="547687"/>
          </a:xfrm>
          <a:prstGeom prst="rect">
            <a:avLst/>
          </a:prstGeom>
          <a:solidFill>
            <a:srgbClr val="19C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solidFill>
                <a:prstClr val="white"/>
              </a:solidFill>
              <a:latin typeface="Consolas" panose="020B0609020204030204" pitchFamily="49" charset="0"/>
              <a:ea typeface="Noto Sans Mono CJK TC Bold" panose="020B08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2545" name="文字方塊 23">
            <a:extLst>
              <a:ext uri="{FF2B5EF4-FFF2-40B4-BE49-F238E27FC236}">
                <a16:creationId xmlns:a16="http://schemas.microsoft.com/office/drawing/2014/main" id="{E2C5C4FD-2521-445D-8D28-ACC8045A7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082" y="3922713"/>
            <a:ext cx="21435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2000">
                <a:solidFill>
                  <a:srgbClr val="FFFFFF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我的座右銘  </a:t>
            </a:r>
            <a:r>
              <a:rPr lang="en-US" altLang="zh-TW" sz="1600">
                <a:solidFill>
                  <a:srgbClr val="FFFFFF"/>
                </a:solidFill>
                <a:latin typeface="Consolas" panose="020B0609020204030204" pitchFamily="49" charset="0"/>
                <a:ea typeface="Noto Sans Mono CJK TC Bold" panose="020B0800000000000000" pitchFamily="34" charset="-120"/>
              </a:rPr>
              <a:t>MOTTO</a:t>
            </a:r>
            <a:endParaRPr lang="zh-TW" altLang="en-US" sz="2000" i="1">
              <a:solidFill>
                <a:srgbClr val="FFFFFF"/>
              </a:solidFill>
              <a:latin typeface="Consolas" panose="020B0609020204030204" pitchFamily="49" charset="0"/>
              <a:ea typeface="Noto Sans Mono CJK TC Bold" panose="020B0800000000000000" pitchFamily="34" charset="-120"/>
            </a:endParaRPr>
          </a:p>
        </p:txBody>
      </p:sp>
      <p:sp>
        <p:nvSpPr>
          <p:cNvPr id="22546" name="矩形 26">
            <a:extLst>
              <a:ext uri="{FF2B5EF4-FFF2-40B4-BE49-F238E27FC236}">
                <a16:creationId xmlns:a16="http://schemas.microsoft.com/office/drawing/2014/main" id="{385A7395-3F50-4CE0-AC7B-A6A47A99E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9018" y="4803775"/>
            <a:ext cx="626325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6000">
                <a:solidFill>
                  <a:srgbClr val="262626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動 手 做、樂 趣 多</a:t>
            </a:r>
            <a:endParaRPr lang="en-US" altLang="zh-TW" sz="6000">
              <a:solidFill>
                <a:srgbClr val="262626"/>
              </a:solidFill>
              <a:latin typeface="Noto Sans TC" panose="020B0500000000000000" pitchFamily="34" charset="-120"/>
              <a:ea typeface="Noto Sans TC" panose="020B0500000000000000" pitchFamily="34" charset="-120"/>
            </a:endParaRPr>
          </a:p>
        </p:txBody>
      </p:sp>
      <p:sp>
        <p:nvSpPr>
          <p:cNvPr id="22547" name="文字方塊 30">
            <a:extLst>
              <a:ext uri="{FF2B5EF4-FFF2-40B4-BE49-F238E27FC236}">
                <a16:creationId xmlns:a16="http://schemas.microsoft.com/office/drawing/2014/main" id="{DC0CB1C0-41D0-4498-9AD1-AA0380EDC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" y="4563206"/>
            <a:ext cx="21595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400">
                <a:solidFill>
                  <a:srgbClr val="FFFF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中興資訊科學與工程碩士</a:t>
            </a:r>
          </a:p>
        </p:txBody>
      </p:sp>
      <p:sp>
        <p:nvSpPr>
          <p:cNvPr id="22548" name="文字方塊 31">
            <a:extLst>
              <a:ext uri="{FF2B5EF4-FFF2-40B4-BE49-F238E27FC236}">
                <a16:creationId xmlns:a16="http://schemas.microsoft.com/office/drawing/2014/main" id="{2C274BEE-9B92-4F11-819E-FE92CD585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" y="4977053"/>
            <a:ext cx="2262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00B0F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經歷 </a:t>
            </a:r>
            <a:r>
              <a:rPr lang="en-US" altLang="zh-TW" sz="1600">
                <a:solidFill>
                  <a:srgbClr val="00B0F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EXPERIENCE</a:t>
            </a:r>
            <a:endParaRPr lang="zh-TW" altLang="en-US" sz="1800">
              <a:solidFill>
                <a:srgbClr val="00B0F0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22549" name="文字方塊 32">
            <a:extLst>
              <a:ext uri="{FF2B5EF4-FFF2-40B4-BE49-F238E27FC236}">
                <a16:creationId xmlns:a16="http://schemas.microsoft.com/office/drawing/2014/main" id="{415A635A-99C7-426F-82E9-9EDEE27AE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" y="5292965"/>
            <a:ext cx="25186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400">
                <a:solidFill>
                  <a:srgbClr val="FFFF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國立大學電子系、資工系講師</a:t>
            </a:r>
          </a:p>
        </p:txBody>
      </p:sp>
      <p:sp>
        <p:nvSpPr>
          <p:cNvPr id="22550" name="文字方塊 33">
            <a:extLst>
              <a:ext uri="{FF2B5EF4-FFF2-40B4-BE49-F238E27FC236}">
                <a16:creationId xmlns:a16="http://schemas.microsoft.com/office/drawing/2014/main" id="{63DC05FE-7E5D-45B9-8E08-694FFDA7F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" y="5834861"/>
            <a:ext cx="19800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400">
                <a:solidFill>
                  <a:srgbClr val="FFFF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竹科半導體研發工程師</a:t>
            </a:r>
          </a:p>
        </p:txBody>
      </p:sp>
      <p:sp>
        <p:nvSpPr>
          <p:cNvPr id="22551" name="文字方塊 34">
            <a:extLst>
              <a:ext uri="{FF2B5EF4-FFF2-40B4-BE49-F238E27FC236}">
                <a16:creationId xmlns:a16="http://schemas.microsoft.com/office/drawing/2014/main" id="{7D9438E5-3148-4A55-BBE9-5687043BC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" y="5563913"/>
            <a:ext cx="23391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400">
                <a:solidFill>
                  <a:srgbClr val="FFFF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職業訓練、產投、大學業師</a:t>
            </a:r>
          </a:p>
        </p:txBody>
      </p:sp>
      <p:pic>
        <p:nvPicPr>
          <p:cNvPr id="22552" name="圖片 3">
            <a:extLst>
              <a:ext uri="{FF2B5EF4-FFF2-40B4-BE49-F238E27FC236}">
                <a16:creationId xmlns:a16="http://schemas.microsoft.com/office/drawing/2014/main" id="{F3E63E21-70DA-4525-AFA3-399EB06CC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3211513" cy="275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文字方塊 33">
            <a:extLst>
              <a:ext uri="{FF2B5EF4-FFF2-40B4-BE49-F238E27FC236}">
                <a16:creationId xmlns:a16="http://schemas.microsoft.com/office/drawing/2014/main" id="{63CAC712-1D91-4A26-8378-344ADE7DC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" y="6105809"/>
            <a:ext cx="19800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400">
                <a:solidFill>
                  <a:srgbClr val="FFFF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旗標科技師資培訓講師</a:t>
            </a:r>
          </a:p>
        </p:txBody>
      </p:sp>
      <p:sp>
        <p:nvSpPr>
          <p:cNvPr id="26" name="文字方塊 33">
            <a:extLst>
              <a:ext uri="{FF2B5EF4-FFF2-40B4-BE49-F238E27FC236}">
                <a16:creationId xmlns:a16="http://schemas.microsoft.com/office/drawing/2014/main" id="{F462DEB1-4792-4FAB-A126-44A090F2E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" y="6376758"/>
            <a:ext cx="21595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400">
                <a:solidFill>
                  <a:srgbClr val="FFFF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極限翻轉程式學院創辦人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674635-0A2F-4195-9C63-3D82E967A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>
              <a:defRPr/>
            </a:pPr>
            <a:r>
              <a:t>常用的變數運算</a:t>
            </a:r>
          </a:p>
        </p:txBody>
      </p:sp>
      <p:sp>
        <p:nvSpPr>
          <p:cNvPr id="77827" name="內容版面配置區 2">
            <a:extLst>
              <a:ext uri="{FF2B5EF4-FFF2-40B4-BE49-F238E27FC236}">
                <a16:creationId xmlns:a16="http://schemas.microsoft.com/office/drawing/2014/main" id="{6EE23BE5-4549-4F17-9E85-22F129EAEF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338" y="1077913"/>
            <a:ext cx="11371262" cy="5318125"/>
          </a:xfrm>
        </p:spPr>
        <p:txBody>
          <a:bodyPr/>
          <a:lstStyle/>
          <a:p>
            <a:pPr eaLnBrk="1" hangingPunct="1"/>
            <a:r>
              <a:rPr lang="zh-TW" altLang="en-US"/>
              <a:t>把整數加上特定的值：</a:t>
            </a:r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>
              <a:spcBef>
                <a:spcPts val="3600"/>
              </a:spcBef>
            </a:pPr>
            <a:r>
              <a:rPr lang="zh-TW" altLang="en-US"/>
              <a:t>常用的簡式：</a:t>
            </a:r>
          </a:p>
          <a:p>
            <a:pPr eaLnBrk="1" hangingPunct="1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E5D06C8-010F-4312-A85F-A91012C708CD}"/>
              </a:ext>
            </a:extLst>
          </p:cNvPr>
          <p:cNvSpPr/>
          <p:nvPr/>
        </p:nvSpPr>
        <p:spPr>
          <a:xfrm>
            <a:off x="806450" y="1809750"/>
            <a:ext cx="10547350" cy="208915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&gt;&gt;&gt; x = 1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&gt;&gt;&gt; x = x + 1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&gt;&gt;&gt; x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2</a:t>
            </a:r>
          </a:p>
        </p:txBody>
      </p:sp>
      <p:graphicFrame>
        <p:nvGraphicFramePr>
          <p:cNvPr id="7" name="表格 7">
            <a:extLst>
              <a:ext uri="{FF2B5EF4-FFF2-40B4-BE49-F238E27FC236}">
                <a16:creationId xmlns:a16="http://schemas.microsoft.com/office/drawing/2014/main" id="{D083DA3F-7A4C-457E-B1CA-512EE1D42B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522224"/>
              </p:ext>
            </p:extLst>
          </p:nvPr>
        </p:nvGraphicFramePr>
        <p:xfrm>
          <a:off x="935038" y="4778862"/>
          <a:ext cx="4549776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4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4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簡式</a:t>
                      </a:r>
                    </a:p>
                  </a:txBody>
                  <a:tcPr marL="91436" marR="914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意義</a:t>
                      </a:r>
                    </a:p>
                  </a:txBody>
                  <a:tcPr marL="91436" marR="914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49263" indent="0" algn="l"/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x += 2</a:t>
                      </a:r>
                      <a:endParaRPr lang="zh-TW" altLang="en-US" sz="2400" b="0">
                        <a:solidFill>
                          <a:schemeClr val="tx1"/>
                        </a:solidFill>
                        <a:latin typeface="Consolas" panose="020B0609020204030204" pitchFamily="49" charset="0"/>
                        <a:cs typeface="Arial" panose="020B0604020202020204" pitchFamily="34" charset="0"/>
                      </a:endParaRPr>
                    </a:p>
                  </a:txBody>
                  <a:tcPr marL="91436" marR="914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9263" indent="0" algn="l" defTabSz="914400" rtl="0" eaLnBrk="1" latinLnBrk="0" hangingPunct="1"/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x = x</a:t>
                      </a:r>
                      <a:r>
                        <a:rPr lang="zh-TW" altLang="en-US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+ 2</a:t>
                      </a:r>
                      <a:endParaRPr lang="zh-TW" altLang="en-US" sz="24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91436" marR="914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49263" indent="0" algn="l" defTabSz="914400" rtl="0" eaLnBrk="1" latinLnBrk="0" hangingPunct="1"/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x -= 2</a:t>
                      </a:r>
                      <a:endParaRPr lang="zh-TW" altLang="en-US" sz="24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91436" marR="914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9263" indent="0" algn="l" defTabSz="914400" rtl="0" eaLnBrk="1" latinLnBrk="0" hangingPunct="1"/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x = x – 2</a:t>
                      </a:r>
                      <a:endParaRPr lang="zh-TW" altLang="en-US" sz="24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91436" marR="914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49263" indent="0" algn="l" defTabSz="914400" rtl="0" eaLnBrk="1" latinLnBrk="0" hangingPunct="1"/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x *= 2</a:t>
                      </a:r>
                      <a:endParaRPr lang="zh-TW" altLang="en-US" sz="24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91436" marR="914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9263" indent="0" algn="l" defTabSz="914400" rtl="0" eaLnBrk="1" latinLnBrk="0" hangingPunct="1"/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x = x * 2</a:t>
                      </a:r>
                      <a:endParaRPr lang="zh-TW" altLang="en-US" sz="24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91436" marR="914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1" name="表格 7">
            <a:extLst>
              <a:ext uri="{FF2B5EF4-FFF2-40B4-BE49-F238E27FC236}">
                <a16:creationId xmlns:a16="http://schemas.microsoft.com/office/drawing/2014/main" id="{10AD222F-B231-43EE-AAE0-9ADDE09780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307122"/>
              </p:ext>
            </p:extLst>
          </p:nvPr>
        </p:nvGraphicFramePr>
        <p:xfrm>
          <a:off x="6199188" y="4772512"/>
          <a:ext cx="4846638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3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3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簡式</a:t>
                      </a:r>
                    </a:p>
                  </a:txBody>
                  <a:tcPr marL="91427" marR="914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意義</a:t>
                      </a:r>
                    </a:p>
                  </a:txBody>
                  <a:tcPr marL="91427" marR="91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49263" indent="0" algn="l" defTabSz="914400" rtl="0" eaLnBrk="1" latinLnBrk="0" hangingPunct="1"/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x /= 2</a:t>
                      </a:r>
                      <a:endParaRPr lang="zh-TW" altLang="en-US" sz="24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91427" marR="914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9263" indent="0" algn="l" defTabSz="914400" rtl="0" eaLnBrk="1" latinLnBrk="0" hangingPunct="1"/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x = x</a:t>
                      </a:r>
                      <a:r>
                        <a:rPr lang="zh-TW" altLang="en-US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/</a:t>
                      </a:r>
                      <a:r>
                        <a:rPr lang="zh-TW" altLang="en-US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2</a:t>
                      </a:r>
                      <a:endParaRPr lang="zh-TW" altLang="en-US" sz="24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91427" marR="91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49263" indent="0" algn="l" defTabSz="914400" rtl="0" eaLnBrk="1" latinLnBrk="0" hangingPunct="1"/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x //= 2</a:t>
                      </a:r>
                      <a:endParaRPr lang="zh-TW" altLang="en-US" sz="24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91427" marR="914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9263" indent="0" algn="l" defTabSz="914400" rtl="0" eaLnBrk="1" latinLnBrk="0" hangingPunct="1"/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x = x</a:t>
                      </a:r>
                      <a:r>
                        <a:rPr lang="zh-TW" altLang="en-US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//</a:t>
                      </a:r>
                      <a:r>
                        <a:rPr lang="zh-TW" altLang="en-US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2</a:t>
                      </a:r>
                      <a:endParaRPr lang="zh-TW" altLang="en-US" sz="24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91427" marR="91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49263" indent="0" algn="l" defTabSz="914400" rtl="0" eaLnBrk="1" latinLnBrk="0" hangingPunct="1"/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x %= 2</a:t>
                      </a:r>
                      <a:endParaRPr lang="zh-TW" altLang="en-US" sz="24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91427" marR="914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9263" indent="0" algn="l" defTabSz="914400" rtl="0" eaLnBrk="1" latinLnBrk="0" hangingPunct="1"/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x = x</a:t>
                      </a:r>
                      <a:r>
                        <a:rPr lang="zh-TW" altLang="en-US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%</a:t>
                      </a:r>
                      <a:r>
                        <a:rPr lang="zh-TW" altLang="en-US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2</a:t>
                      </a:r>
                      <a:endParaRPr lang="zh-TW" altLang="en-US" sz="24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91427" marR="91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矩形 8">
            <a:extLst>
              <a:ext uri="{FF2B5EF4-FFF2-40B4-BE49-F238E27FC236}">
                <a16:creationId xmlns:a16="http://schemas.microsoft.com/office/drawing/2014/main" id="{B37E365D-EC2F-45E1-AF75-1D97F9119B25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ex1-8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>
            <a:extLst>
              <a:ext uri="{FF2B5EF4-FFF2-40B4-BE49-F238E27FC236}">
                <a16:creationId xmlns:a16="http://schemas.microsoft.com/office/drawing/2014/main" id="{CF011B42-CE48-4C72-B61D-D3BCD0981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>
              <a:defRPr/>
            </a:pPr>
            <a:r>
              <a:t>寫出可讀性高的程式 </a:t>
            </a:r>
            <a:r>
              <a:rPr lang="en-US" altLang="zh-TW" sz="2400"/>
              <a:t>(1/2)</a:t>
            </a:r>
            <a:endParaRPr sz="2400"/>
          </a:p>
        </p:txBody>
      </p:sp>
      <p:sp>
        <p:nvSpPr>
          <p:cNvPr id="79875" name="內容版面配置區 2">
            <a:extLst>
              <a:ext uri="{FF2B5EF4-FFF2-40B4-BE49-F238E27FC236}">
                <a16:creationId xmlns:a16="http://schemas.microsoft.com/office/drawing/2014/main" id="{3FFE3AA3-81B5-44C7-8526-B9DA0639B71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338" y="1077913"/>
            <a:ext cx="11371262" cy="600075"/>
          </a:xfrm>
        </p:spPr>
        <p:txBody>
          <a:bodyPr/>
          <a:lstStyle/>
          <a:p>
            <a:pPr eaLnBrk="1" hangingPunct="1"/>
            <a:r>
              <a:rPr lang="zh-TW" altLang="en-US"/>
              <a:t>使用有意義的變數 </a:t>
            </a:r>
            <a:r>
              <a:rPr lang="en-US" altLang="zh-TW"/>
              <a:t>(variable) </a:t>
            </a:r>
            <a:r>
              <a:rPr lang="zh-TW" altLang="en-US"/>
              <a:t>的名稱。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691BEBF-95F4-49F4-888F-9287F652F5D5}"/>
              </a:ext>
            </a:extLst>
          </p:cNvPr>
          <p:cNvSpPr/>
          <p:nvPr/>
        </p:nvSpPr>
        <p:spPr>
          <a:xfrm>
            <a:off x="806450" y="1974850"/>
            <a:ext cx="10547350" cy="170815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a = 3.1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b = 2.2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c = a * b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 *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b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3A1175C-2EB6-477B-928F-67AA45A1FEB4}"/>
              </a:ext>
            </a:extLst>
          </p:cNvPr>
          <p:cNvSpPr/>
          <p:nvPr/>
        </p:nvSpPr>
        <p:spPr>
          <a:xfrm>
            <a:off x="801688" y="4022725"/>
            <a:ext cx="10547350" cy="22352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pi = 3.1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radius = 2.2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# 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使用公式計算圓面積</a:t>
            </a: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  <a:cs typeface="+mn-cs"/>
            </a:endParaRP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circle_area = pi * radius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 *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radius</a:t>
            </a:r>
          </a:p>
        </p:txBody>
      </p:sp>
      <p:sp>
        <p:nvSpPr>
          <p:cNvPr id="6" name="甜甜圈 2">
            <a:extLst>
              <a:ext uri="{FF2B5EF4-FFF2-40B4-BE49-F238E27FC236}">
                <a16:creationId xmlns:a16="http://schemas.microsoft.com/office/drawing/2014/main" id="{10D6D77E-918D-432A-8831-C02265BF9ECD}"/>
              </a:ext>
            </a:extLst>
          </p:cNvPr>
          <p:cNvSpPr/>
          <p:nvPr/>
        </p:nvSpPr>
        <p:spPr>
          <a:xfrm>
            <a:off x="8670925" y="4749800"/>
            <a:ext cx="898525" cy="900113"/>
          </a:xfrm>
          <a:prstGeom prst="donut">
            <a:avLst>
              <a:gd name="adj" fmla="val 1085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Noto Sans TC" panose="020B0500000000000000" pitchFamily="34" charset="-120"/>
              <a:cs typeface="+mn-cs"/>
            </a:endParaRPr>
          </a:p>
        </p:txBody>
      </p:sp>
      <p:sp>
        <p:nvSpPr>
          <p:cNvPr id="7" name="乘號 6">
            <a:extLst>
              <a:ext uri="{FF2B5EF4-FFF2-40B4-BE49-F238E27FC236}">
                <a16:creationId xmlns:a16="http://schemas.microsoft.com/office/drawing/2014/main" id="{0EDA5BE9-CDEF-4CF7-9E76-DE4278A8E0BA}"/>
              </a:ext>
            </a:extLst>
          </p:cNvPr>
          <p:cNvSpPr/>
          <p:nvPr/>
        </p:nvSpPr>
        <p:spPr>
          <a:xfrm>
            <a:off x="8580438" y="2289175"/>
            <a:ext cx="1079500" cy="1079500"/>
          </a:xfrm>
          <a:prstGeom prst="mathMultiply">
            <a:avLst>
              <a:gd name="adj1" fmla="val 1223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Noto Sans TC" panose="020B0500000000000000" pitchFamily="34" charset="-120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04C6EAB-8423-4305-B68E-94D4BD959183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ex1-9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>
            <a:extLst>
              <a:ext uri="{FF2B5EF4-FFF2-40B4-BE49-F238E27FC236}">
                <a16:creationId xmlns:a16="http://schemas.microsoft.com/office/drawing/2014/main" id="{A4C16933-C9C8-45FC-90E3-77DA6C720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>
              <a:defRPr/>
            </a:pPr>
            <a:r>
              <a:t>寫出可讀性高的程式 </a:t>
            </a:r>
            <a:r>
              <a:rPr lang="en-US" altLang="zh-TW" sz="2400"/>
              <a:t>(2/2)</a:t>
            </a:r>
            <a:endParaRPr/>
          </a:p>
        </p:txBody>
      </p:sp>
      <p:sp>
        <p:nvSpPr>
          <p:cNvPr id="9219" name="內容版面配置區 2">
            <a:extLst>
              <a:ext uri="{FF2B5EF4-FFF2-40B4-BE49-F238E27FC236}">
                <a16:creationId xmlns:a16="http://schemas.microsoft.com/office/drawing/2014/main" id="{423093AF-EB53-4B50-B707-4D7A48EE0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38" y="1077913"/>
            <a:ext cx="11371262" cy="5318125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/>
              <a:t>將程式加上註解。</a:t>
            </a:r>
            <a:endParaRPr lang="en-US" altLang="zh-TW"/>
          </a:p>
          <a:p>
            <a:pPr lvl="1" eaLnBrk="1" hangingPunct="1">
              <a:defRPr/>
            </a:pPr>
            <a:r>
              <a:rPr lang="zh-TW" altLang="en-US"/>
              <a:t>註解可以幫助其他人了解這個程式。</a:t>
            </a:r>
            <a:endParaRPr lang="en-US" altLang="zh-TW"/>
          </a:p>
          <a:p>
            <a:pPr eaLnBrk="1" hangingPunct="1">
              <a:defRPr/>
            </a:pPr>
            <a:r>
              <a:rPr lang="zh-TW" altLang="en-US"/>
              <a:t>較佳的註解</a:t>
            </a:r>
            <a:r>
              <a:rPr lang="zh-TW" altLang="en-US">
                <a:latin typeface="Noto Sans TC" panose="020B0500000000000000" pitchFamily="34" charset="-120"/>
              </a:rPr>
              <a:t>：</a:t>
            </a:r>
            <a:endParaRPr lang="en-US" altLang="zh-TW" sz="140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US" altLang="zh-TW" sz="8800"/>
          </a:p>
          <a:p>
            <a:pPr eaLnBrk="1" hangingPunct="1">
              <a:spcBef>
                <a:spcPts val="3600"/>
              </a:spcBef>
              <a:defRPr/>
            </a:pPr>
            <a:r>
              <a:rPr lang="zh-TW" altLang="en-US"/>
              <a:t>不好閱讀的註解</a:t>
            </a:r>
            <a:r>
              <a:rPr lang="zh-TW" altLang="en-US">
                <a:latin typeface="Noto Sans TC" panose="020B0500000000000000" pitchFamily="34" charset="-120"/>
              </a:rPr>
              <a:t>：</a:t>
            </a:r>
            <a:endParaRPr lang="zh-TW" altLang="en-US"/>
          </a:p>
          <a:p>
            <a:pPr eaLnBrk="1" hangingPunct="1">
              <a:defRPr/>
            </a:pPr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BFE7E63-2D10-4C2A-A124-7D6D9CEF2572}"/>
              </a:ext>
            </a:extLst>
          </p:cNvPr>
          <p:cNvSpPr/>
          <p:nvPr/>
        </p:nvSpPr>
        <p:spPr>
          <a:xfrm>
            <a:off x="822325" y="2590924"/>
            <a:ext cx="10547350" cy="792162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# 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註解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1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：使用公式計算圓面積</a:t>
            </a: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8C44099-AF01-4996-BF45-1E16AB7F755C}"/>
              </a:ext>
            </a:extLst>
          </p:cNvPr>
          <p:cNvSpPr/>
          <p:nvPr/>
        </p:nvSpPr>
        <p:spPr>
          <a:xfrm>
            <a:off x="806450" y="4146916"/>
            <a:ext cx="10547350" cy="792162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# 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註解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2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：將圓周率乘半徑乘半徑</a:t>
            </a: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標題 1">
            <a:extLst>
              <a:ext uri="{FF2B5EF4-FFF2-40B4-BE49-F238E27FC236}">
                <a16:creationId xmlns:a16="http://schemas.microsoft.com/office/drawing/2014/main" id="{5514707E-1000-499B-B727-89782B3DC5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/>
            <a:r>
              <a:rPr>
                <a:solidFill>
                  <a:srgbClr val="7F7F7F"/>
                </a:solidFill>
              </a:rPr>
              <a:t>內建函式</a:t>
            </a:r>
          </a:p>
        </p:txBody>
      </p:sp>
      <p:sp>
        <p:nvSpPr>
          <p:cNvPr id="81923" name="內容版面配置區 5">
            <a:extLst>
              <a:ext uri="{FF2B5EF4-FFF2-40B4-BE49-F238E27FC236}">
                <a16:creationId xmlns:a16="http://schemas.microsoft.com/office/drawing/2014/main" id="{70C140A0-C57E-4D2B-A6D9-16EC9F2D067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338" y="1077913"/>
            <a:ext cx="11371262" cy="1874837"/>
          </a:xfrm>
        </p:spPr>
        <p:txBody>
          <a:bodyPr/>
          <a:lstStyle/>
          <a:p>
            <a:pPr eaLnBrk="1" hangingPunct="1"/>
            <a:r>
              <a:rPr lang="en-US" altLang="zh-TW"/>
              <a:t>『 </a:t>
            </a:r>
            <a:r>
              <a:rPr lang="zh-TW" altLang="en-US">
                <a:solidFill>
                  <a:srgbClr val="FF0000"/>
                </a:solidFill>
              </a:rPr>
              <a:t>函式 </a:t>
            </a:r>
            <a:r>
              <a:rPr lang="en-US" altLang="zh-TW"/>
              <a:t>』(function) </a:t>
            </a:r>
            <a:r>
              <a:rPr lang="zh-TW" altLang="en-US"/>
              <a:t>是一段預先寫好的程式，方便重複使用。而程式先將經常使用到的功能以函式的形式先寫好，稱為</a:t>
            </a:r>
            <a:r>
              <a:rPr lang="en-US" altLang="zh-TW"/>
              <a:t>『 </a:t>
            </a:r>
            <a:r>
              <a:rPr lang="zh-TW" altLang="en-US">
                <a:solidFill>
                  <a:srgbClr val="FF0000"/>
                </a:solidFill>
              </a:rPr>
              <a:t>內建函式 </a:t>
            </a:r>
            <a:r>
              <a:rPr lang="en-US" altLang="zh-TW"/>
              <a:t>』</a:t>
            </a:r>
            <a:r>
              <a:rPr lang="zh-TW" altLang="en-US"/>
              <a:t>。</a:t>
            </a:r>
            <a:endParaRPr lang="en-US" altLang="zh-TW"/>
          </a:p>
          <a:p>
            <a:pPr eaLnBrk="1" hangingPunct="1"/>
            <a:r>
              <a:rPr lang="zh-TW" altLang="en-US"/>
              <a:t>例如：</a:t>
            </a:r>
            <a:r>
              <a:rPr lang="en-US" altLang="zh-TW"/>
              <a:t>print()</a:t>
            </a:r>
            <a:r>
              <a:rPr lang="zh-TW" altLang="en-US"/>
              <a:t> 是最常用的顯示函數：</a:t>
            </a:r>
          </a:p>
          <a:p>
            <a:pPr eaLnBrk="1" hangingPunct="1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726BD3A-B799-42A4-A575-18F372C1E346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Noto Sans TC" panose="020B0500000000000000" pitchFamily="34" charset="-120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C5555DB-F8E3-47F3-A193-0C79346A5006}"/>
              </a:ext>
            </a:extLst>
          </p:cNvPr>
          <p:cNvSpPr/>
          <p:nvPr/>
        </p:nvSpPr>
        <p:spPr>
          <a:xfrm>
            <a:off x="646113" y="2847243"/>
            <a:ext cx="10926762" cy="374967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&gt;&gt;&gt; print("abc")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abc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&gt;&gt;&gt; print("abc".upper())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ABC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&gt;&gt;&gt; print(111 + 111)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222</a:t>
            </a:r>
          </a:p>
        </p:txBody>
      </p:sp>
      <p:sp>
        <p:nvSpPr>
          <p:cNvPr id="81926" name="文字方塊 6">
            <a:extLst>
              <a:ext uri="{FF2B5EF4-FFF2-40B4-BE49-F238E27FC236}">
                <a16:creationId xmlns:a16="http://schemas.microsoft.com/office/drawing/2014/main" id="{E5FF46E4-D048-4A63-9018-95697CAB4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063" y="3042506"/>
            <a:ext cx="21351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Noto Sans TC" panose="020B0500000000000000" pitchFamily="34" charset="-120"/>
                <a:ea typeface="Noto Sans TC" panose="020B0500000000000000" pitchFamily="34" charset="-120"/>
              </a:rPr>
              <a:t>顯示字串物件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631B5577-BD7E-4575-8ADA-8AE2CECAF8AC}"/>
              </a:ext>
            </a:extLst>
          </p:cNvPr>
          <p:cNvCxnSpPr>
            <a:cxnSpLocks/>
          </p:cNvCxnSpPr>
          <p:nvPr/>
        </p:nvCxnSpPr>
        <p:spPr>
          <a:xfrm>
            <a:off x="4114800" y="3272693"/>
            <a:ext cx="703263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28" name="文字方塊 8">
            <a:extLst>
              <a:ext uri="{FF2B5EF4-FFF2-40B4-BE49-F238E27FC236}">
                <a16:creationId xmlns:a16="http://schemas.microsoft.com/office/drawing/2014/main" id="{4A5CEC03-DC18-4D17-BD2F-1AB532D31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7463" y="4198206"/>
            <a:ext cx="44592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Noto Sans TC" panose="020B0500000000000000" pitchFamily="34" charset="-120"/>
                <a:ea typeface="Noto Sans TC" panose="020B0500000000000000" pitchFamily="34" charset="-120"/>
              </a:rPr>
              <a:t>顯示字串物件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Noto Sans TC" panose="020B0500000000000000" pitchFamily="34" charset="-120"/>
                <a:ea typeface="Noto Sans TC" panose="020B0500000000000000" pitchFamily="34" charset="-120"/>
              </a:rPr>
              <a:t>.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Noto Sans TC" panose="020B0500000000000000" pitchFamily="34" charset="-120"/>
                <a:ea typeface="Noto Sans TC" panose="020B0500000000000000" pitchFamily="34" charset="-120"/>
              </a:rPr>
              <a:t>方法的執行結果</a:t>
            </a: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DDBA7452-ABCD-415A-8620-A9F9B29DAF22}"/>
              </a:ext>
            </a:extLst>
          </p:cNvPr>
          <p:cNvCxnSpPr>
            <a:cxnSpLocks/>
          </p:cNvCxnSpPr>
          <p:nvPr/>
        </p:nvCxnSpPr>
        <p:spPr>
          <a:xfrm>
            <a:off x="5664200" y="4428393"/>
            <a:ext cx="703263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30" name="文字方塊 10">
            <a:extLst>
              <a:ext uri="{FF2B5EF4-FFF2-40B4-BE49-F238E27FC236}">
                <a16:creationId xmlns:a16="http://schemas.microsoft.com/office/drawing/2014/main" id="{283F3091-D595-425F-A471-06B61B06B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125" y="5352318"/>
            <a:ext cx="4457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Noto Sans TC" panose="020B0500000000000000" pitchFamily="34" charset="-120"/>
                <a:ea typeface="Noto Sans TC" panose="020B0500000000000000" pitchFamily="34" charset="-120"/>
              </a:rPr>
              <a:t>顯示整數物件運算的結果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9BBB402C-73AA-4BB5-A665-4769AE4CE8EC}"/>
              </a:ext>
            </a:extLst>
          </p:cNvPr>
          <p:cNvCxnSpPr>
            <a:cxnSpLocks/>
          </p:cNvCxnSpPr>
          <p:nvPr/>
        </p:nvCxnSpPr>
        <p:spPr>
          <a:xfrm>
            <a:off x="4868863" y="5584093"/>
            <a:ext cx="703262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82A2B8B0-987B-4D83-B4A8-04DAC9062156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ex1-10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標題 1">
            <a:extLst>
              <a:ext uri="{FF2B5EF4-FFF2-40B4-BE49-F238E27FC236}">
                <a16:creationId xmlns:a16="http://schemas.microsoft.com/office/drawing/2014/main" id="{8A23D682-3BE2-4A1D-B969-CC817868F4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/>
            <a:r>
              <a:rPr>
                <a:solidFill>
                  <a:srgbClr val="7F7F7F"/>
                </a:solidFill>
              </a:rPr>
              <a:t>匯入模組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9D735AA-239D-4BA1-A330-7A26F8309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38" y="1077913"/>
            <a:ext cx="11371262" cy="2217737"/>
          </a:xfrm>
        </p:spPr>
        <p:txBody>
          <a:bodyPr rtlCol="0">
            <a:normAutofit/>
          </a:bodyPr>
          <a:lstStyle/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/>
              <a:t>內建函式不就越多越好？若內建函式無限制增加，會導致啟動速度越來越慢，執行時佔用的記憶體越來越多。</a:t>
            </a:r>
            <a:endParaRPr lang="en-US" altLang="zh-TW"/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/>
              <a:t>『 </a:t>
            </a:r>
            <a:r>
              <a:rPr lang="zh-TW" altLang="en-US">
                <a:solidFill>
                  <a:srgbClr val="FF0000"/>
                </a:solidFill>
              </a:rPr>
              <a:t>模組 </a:t>
            </a:r>
            <a:r>
              <a:rPr lang="en-US" altLang="zh-TW"/>
              <a:t>』(module)</a:t>
            </a:r>
            <a:r>
              <a:rPr lang="zh-TW" altLang="en-US"/>
              <a:t>，就是將同一類的函式打包成模組，預設不會啟用。需要時，再用</a:t>
            </a:r>
            <a:r>
              <a:rPr lang="zh-TW" altLang="en-US">
                <a:solidFill>
                  <a:srgbClr val="FF0000"/>
                </a:solidFill>
              </a:rPr>
              <a:t>匯入</a:t>
            </a:r>
            <a:r>
              <a:rPr lang="zh-TW" altLang="en-US"/>
              <a:t> </a:t>
            </a:r>
            <a:r>
              <a:rPr lang="en-US" altLang="zh-TW"/>
              <a:t>(import) </a:t>
            </a:r>
            <a:r>
              <a:rPr lang="zh-TW" altLang="en-US"/>
              <a:t>的方式啟用。預先寫好的稱為</a:t>
            </a:r>
            <a:r>
              <a:rPr lang="en-US" altLang="zh-TW"/>
              <a:t>『 </a:t>
            </a:r>
            <a:r>
              <a:rPr lang="zh-TW" altLang="en-US">
                <a:solidFill>
                  <a:srgbClr val="FF0000"/>
                </a:solidFill>
              </a:rPr>
              <a:t>內建模組 </a:t>
            </a:r>
            <a:r>
              <a:rPr lang="en-US" altLang="zh-TW"/>
              <a:t>』</a:t>
            </a:r>
            <a:r>
              <a:rPr lang="zh-TW" altLang="en-US"/>
              <a:t>。</a:t>
            </a:r>
            <a:endParaRPr lang="en-US" altLang="zh-TW"/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endParaRPr lang="zh-TW" altLang="en-US"/>
          </a:p>
          <a:p>
            <a:pPr eaLnBrk="1" fontAlgn="auto" hangingPunct="1"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912EC65-BD6E-4566-B9EB-714B8D2B371D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Noto Sans TC" panose="020B0500000000000000" pitchFamily="34" charset="-120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4DE9419-6292-4207-AC1A-280E387B42EB}"/>
              </a:ext>
            </a:extLst>
          </p:cNvPr>
          <p:cNvSpPr/>
          <p:nvPr/>
        </p:nvSpPr>
        <p:spPr>
          <a:xfrm>
            <a:off x="646113" y="3352800"/>
            <a:ext cx="10926762" cy="30607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&gt;&gt;&gt;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import time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&gt;&gt;&gt;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 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time.sleep(3)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  <a:cs typeface="+mn-cs"/>
            </a:endParaRP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&gt;&gt;&gt; from time import sleep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&gt;&gt;&gt; sleep(5)</a:t>
            </a:r>
          </a:p>
        </p:txBody>
      </p:sp>
      <p:sp>
        <p:nvSpPr>
          <p:cNvPr id="82950" name="文字方塊 6">
            <a:extLst>
              <a:ext uri="{FF2B5EF4-FFF2-40B4-BE49-F238E27FC236}">
                <a16:creationId xmlns:a16="http://schemas.microsoft.com/office/drawing/2014/main" id="{936398A4-871A-45BB-A093-178BF3C66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6763" y="3535363"/>
            <a:ext cx="3370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匯入時間相關的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time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 模組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BCCE6B27-3A21-4B4D-B31F-60673305C86E}"/>
              </a:ext>
            </a:extLst>
          </p:cNvPr>
          <p:cNvCxnSpPr>
            <a:cxnSpLocks/>
          </p:cNvCxnSpPr>
          <p:nvPr/>
        </p:nvCxnSpPr>
        <p:spPr>
          <a:xfrm>
            <a:off x="4016375" y="3730625"/>
            <a:ext cx="560388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52" name="文字方塊 8">
            <a:extLst>
              <a:ext uri="{FF2B5EF4-FFF2-40B4-BE49-F238E27FC236}">
                <a16:creationId xmlns:a16="http://schemas.microsoft.com/office/drawing/2014/main" id="{4B51D5BF-6517-417B-861A-02963985D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2347" y="4106863"/>
            <a:ext cx="5716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執行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time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 模組的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sleep()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函式，暫停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3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 秒</a:t>
            </a: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C840B86E-C350-445D-A842-EAB5DD09D412}"/>
              </a:ext>
            </a:extLst>
          </p:cNvPr>
          <p:cNvCxnSpPr>
            <a:cxnSpLocks/>
          </p:cNvCxnSpPr>
          <p:nvPr/>
        </p:nvCxnSpPr>
        <p:spPr>
          <a:xfrm>
            <a:off x="4361959" y="4302125"/>
            <a:ext cx="560388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54" name="文字方塊 10">
            <a:extLst>
              <a:ext uri="{FF2B5EF4-FFF2-40B4-BE49-F238E27FC236}">
                <a16:creationId xmlns:a16="http://schemas.microsoft.com/office/drawing/2014/main" id="{A2AE652D-E1BE-423D-9920-5C9254921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675" y="5272088"/>
            <a:ext cx="4543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從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time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 模組裡匯入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sleep()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函式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C9BD50D0-9BA2-4056-B6AF-3C8179E29F67}"/>
              </a:ext>
            </a:extLst>
          </p:cNvPr>
          <p:cNvCxnSpPr>
            <a:cxnSpLocks/>
          </p:cNvCxnSpPr>
          <p:nvPr/>
        </p:nvCxnSpPr>
        <p:spPr>
          <a:xfrm>
            <a:off x="6110288" y="5467350"/>
            <a:ext cx="560387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56" name="文字方塊 12">
            <a:extLst>
              <a:ext uri="{FF2B5EF4-FFF2-40B4-BE49-F238E27FC236}">
                <a16:creationId xmlns:a16="http://schemas.microsoft.com/office/drawing/2014/main" id="{77EA7A7A-8048-49AE-A495-C3262D5AE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5" y="5829300"/>
            <a:ext cx="4543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執行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sleep() 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函式，暫停 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5</a:t>
            </a: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</a:rPr>
              <a:t> 秒</a:t>
            </a: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125E3395-30E4-4C52-B814-D178FA779282}"/>
              </a:ext>
            </a:extLst>
          </p:cNvPr>
          <p:cNvCxnSpPr>
            <a:cxnSpLocks/>
          </p:cNvCxnSpPr>
          <p:nvPr/>
        </p:nvCxnSpPr>
        <p:spPr>
          <a:xfrm>
            <a:off x="3303588" y="6024563"/>
            <a:ext cx="560387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62C17BBC-1782-46DA-8369-5AA87F7AD1AD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ex1-11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F7FE41-08B2-4DB6-9CEC-D8D7CDD3D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rgbClr val="7F7F7F"/>
                </a:solidFill>
              </a:rPr>
              <a:t>練習</a:t>
            </a:r>
            <a:r>
              <a:rPr lang="zh-TW" altLang="en-US">
                <a:solidFill>
                  <a:srgbClr val="7F7F7F"/>
                </a:solidFill>
                <a:latin typeface="Noto Sans TC" panose="020B0500000000000000" pitchFamily="34" charset="-120"/>
              </a:rPr>
              <a:t>：</a:t>
            </a:r>
            <a:r>
              <a:rPr lang="zh-TW" altLang="en-US">
                <a:solidFill>
                  <a:srgbClr val="7F7F7F"/>
                </a:solidFill>
              </a:rPr>
              <a:t>匯入模組</a:t>
            </a:r>
            <a:endParaRPr lang="zh-TW" altLang="en-US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14073515-148D-4B51-9C5B-BCD3AD79F1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894140"/>
              </p:ext>
            </p:extLst>
          </p:nvPr>
        </p:nvGraphicFramePr>
        <p:xfrm>
          <a:off x="696000" y="2272006"/>
          <a:ext cx="10800000" cy="298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2988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0A0A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+mn-cs"/>
                        </a:rPr>
                        <a:t>#</a:t>
                      </a:r>
                      <a:r>
                        <a:rPr kumimoji="0" lang="zh-TW" alt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0A0A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+mn-cs"/>
                        </a:rPr>
                        <a:t>　暫停</a:t>
                      </a:r>
                      <a:r>
                        <a:rPr kumimoji="0" lang="zh-TW" alt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0A0A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zh-TW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0A0A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+mn-cs"/>
                        </a:rPr>
                        <a:t>3</a:t>
                      </a:r>
                      <a:r>
                        <a:rPr kumimoji="0" lang="en-US" altLang="zh-TW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0A0A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zh-TW" alt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0A0A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+mn-cs"/>
                        </a:rPr>
                        <a:t>秒後，印出</a:t>
                      </a:r>
                      <a:r>
                        <a:rPr kumimoji="0" lang="zh-TW" alt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0A0A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zh-TW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0A0A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+mn-cs"/>
                        </a:rPr>
                        <a:t>Hello World!</a:t>
                      </a:r>
                      <a:r>
                        <a:rPr kumimoji="0" lang="zh-TW" alt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0A0A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+mn-cs"/>
                        </a:rPr>
                        <a:t> </a:t>
                      </a:r>
                      <a:endParaRPr kumimoji="0" lang="en-US" altLang="zh-TW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0A0A0"/>
                        </a:solidFill>
                        <a:effectLst/>
                        <a:uLnTx/>
                        <a:uFillTx/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from</a:t>
                      </a:r>
                      <a:r>
                        <a:rPr kumimoji="0" lang="en-US" altLang="zh-TW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E6E6E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time </a:t>
                      </a:r>
                      <a:r>
                        <a:rPr kumimoji="0" lang="en-US" altLang="zh-TW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import</a:t>
                      </a:r>
                      <a:r>
                        <a:rPr kumimoji="0" lang="en-US" altLang="zh-TW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E6E6E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sleep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6E6E6E"/>
                        </a:solidFill>
                        <a:effectLst/>
                        <a:uLnTx/>
                        <a:uFillTx/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E6E6E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sleep(</a:t>
                      </a:r>
                      <a:r>
                        <a:rPr kumimoji="0" lang="en-US" altLang="zh-TW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3</a:t>
                      </a:r>
                      <a:r>
                        <a:rPr kumimoji="0" lang="en-US" altLang="zh-TW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E6E6E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print</a:t>
                      </a:r>
                      <a:r>
                        <a:rPr kumimoji="0" lang="en-US" altLang="zh-TW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E6E6E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(</a:t>
                      </a:r>
                      <a:r>
                        <a:rPr kumimoji="0" lang="en-US" altLang="zh-TW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"Hello World!"</a:t>
                      </a:r>
                      <a:r>
                        <a:rPr kumimoji="0" lang="en-US" altLang="zh-TW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E6E6E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  <a:endParaRPr kumimoji="0" lang="zh-TW" alt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6E6E6E"/>
                        </a:solidFill>
                        <a:effectLst/>
                        <a:uLnTx/>
                        <a:uFillTx/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E18C2950-C918-4E7D-9EB1-EC8A6E2802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958628"/>
              </p:ext>
            </p:extLst>
          </p:nvPr>
        </p:nvGraphicFramePr>
        <p:xfrm>
          <a:off x="652870" y="1661860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程式</a:t>
                      </a:r>
                      <a:endParaRPr lang="zh-TW" altLang="en-US" sz="2000" dirty="0">
                        <a:latin typeface="Consolas" panose="020B0609020204030204" pitchFamily="49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0" algn="just">
                        <a:lnSpc>
                          <a:spcPts val="3600"/>
                        </a:lnSpc>
                        <a:spcBef>
                          <a:spcPts val="600"/>
                        </a:spcBef>
                        <a:buNone/>
                      </a:pP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暫停 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3 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秒後，印出 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Hello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World!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Abel" panose="02000506030000020004" pitchFamily="50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字串物件。</a:t>
                      </a: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E972B1CF-F595-4EE1-91BD-EC15F8E7AFB6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ex1-12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9" name="文字方塊 11">
            <a:extLst>
              <a:ext uri="{FF2B5EF4-FFF2-40B4-BE49-F238E27FC236}">
                <a16:creationId xmlns:a16="http://schemas.microsoft.com/office/drawing/2014/main" id="{932DD05A-1BFD-4EFF-BC90-D7585A178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2795" y="5773085"/>
            <a:ext cx="57054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o Sans TC" panose="020B0500000000000000" pitchFamily="34" charset="-120"/>
                <a:ea typeface="Noto Sans TC" panose="020B0500000000000000" pitchFamily="34" charset="-120"/>
              </a:rPr>
              <a:t>指的是在程式編輯窗格中編輯與執行。</a:t>
            </a: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FF170383-CF49-4C75-B4C7-A47CD68AE68D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6093945" y="5292073"/>
            <a:ext cx="1588" cy="481012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41834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EADE744E-B97C-4A03-ABDE-637522A5B417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7352">
                <a:tc>
                  <a:txBody>
                    <a:bodyPr/>
                    <a:lstStyle/>
                    <a:p>
                      <a:pPr marL="3603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800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0310">
                <a:tc>
                  <a:txBody>
                    <a:bodyPr/>
                    <a:lstStyle/>
                    <a:p>
                      <a:pPr marL="3603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1" kern="12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觀念整理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1070">
                <a:tc>
                  <a:txBody>
                    <a:bodyPr/>
                    <a:lstStyle/>
                    <a:p>
                      <a:pPr marL="3603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各種程式語言的語法邏輯都差不多，就像人類語言的文法。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9268">
                <a:tc>
                  <a:txBody>
                    <a:bodyPr/>
                    <a:lstStyle/>
                    <a:p>
                      <a:pPr marL="874713" marR="0" lvl="0" indent="-51435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程式的每一個東西都是</a:t>
                      </a:r>
                      <a:r>
                        <a:rPr lang="zh-TW" altLang="en-US" sz="2800" b="0" kern="120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物件</a:t>
                      </a: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，有些物件有其特定的操作方法。</a:t>
                      </a:r>
                      <a:endParaRPr lang="en-US" altLang="zh-TW" sz="28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874713" marR="0" lvl="0" indent="-51435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基本物件有</a:t>
                      </a:r>
                      <a:r>
                        <a:rPr lang="zh-TW" altLang="en-US" sz="2800" b="0" kern="120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資料型別</a:t>
                      </a: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，型別不同，結果不同。甚至有時會錯誤。</a:t>
                      </a:r>
                      <a:endParaRPr lang="en-US" altLang="zh-TW" sz="28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874713" marR="0" lvl="0" indent="-51435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800" b="0" kern="120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變數</a:t>
                      </a: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是物件的名牌而已，也方便程式設計師操作。</a:t>
                      </a:r>
                      <a:endParaRPr lang="en-US" altLang="zh-TW" sz="28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874713" marR="0" lvl="0" indent="-51435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使用有意義的變數名稱與註解。</a:t>
                      </a:r>
                      <a:endParaRPr lang="zh-TW" altLang="en-US" sz="2800" b="0" kern="1200">
                        <a:solidFill>
                          <a:schemeClr val="tx1"/>
                        </a:solidFill>
                        <a:latin typeface="Noto Sans TC" panose="020B0500000000000000" pitchFamily="34" charset="-12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874713" marR="0" lvl="0" indent="-51435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800" b="0" kern="120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內建函式</a:t>
                      </a: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是經常用的函式，預先寫好的。</a:t>
                      </a:r>
                      <a:endParaRPr lang="en-US" altLang="zh-TW" sz="28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874713" marR="0" lvl="0" indent="-51435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適當的</a:t>
                      </a:r>
                      <a:r>
                        <a:rPr lang="zh-TW" altLang="en-US" sz="2800" b="0" kern="120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匯入模組</a:t>
                      </a: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，能精簡效能。 </a:t>
                      </a:r>
                      <a:endParaRPr lang="en-US" altLang="zh-TW" sz="28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C85D9966-5837-4CEA-8C46-529B978F1503}"/>
              </a:ext>
            </a:extLst>
          </p:cNvPr>
          <p:cNvSpPr txBox="1"/>
          <p:nvPr/>
        </p:nvSpPr>
        <p:spPr>
          <a:xfrm>
            <a:off x="2022462" y="3105834"/>
            <a:ext cx="81470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先安裝電腦鏡頭</a:t>
            </a:r>
            <a:endParaRPr lang="zh-TW" altLang="en-US" sz="4800">
              <a:solidFill>
                <a:srgbClr val="FFFF00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053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E12A71-CDCB-CA45-848A-A6339A7CE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dirty="0"/>
              <a:t>課程必備視訊鏡頭</a:t>
            </a:r>
            <a:r>
              <a:rPr kumimoji="1" lang="en-US" altLang="zh-TW" dirty="0"/>
              <a:t> (WEBCAM)</a:t>
            </a:r>
            <a:r>
              <a:rPr kumimoji="1" lang="zh-TW" altLang="en-US" dirty="0"/>
              <a:t>、麥克風</a:t>
            </a: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579B3667-F305-9545-A0A8-DE703B335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026" y="3251466"/>
            <a:ext cx="1749728" cy="1749728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24A384E3-1F63-1B4C-83BB-5315C3EEE6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89154" y="3778982"/>
            <a:ext cx="2285359" cy="2285359"/>
          </a:xfrm>
          <a:prstGeom prst="rect">
            <a:avLst/>
          </a:prstGeom>
        </p:spPr>
      </p:pic>
      <p:grpSp>
        <p:nvGrpSpPr>
          <p:cNvPr id="38" name="群組 37">
            <a:extLst>
              <a:ext uri="{FF2B5EF4-FFF2-40B4-BE49-F238E27FC236}">
                <a16:creationId xmlns:a16="http://schemas.microsoft.com/office/drawing/2014/main" id="{6038892E-0839-5D41-BCE4-50FD339D2DD2}"/>
              </a:ext>
            </a:extLst>
          </p:cNvPr>
          <p:cNvGrpSpPr/>
          <p:nvPr/>
        </p:nvGrpSpPr>
        <p:grpSpPr>
          <a:xfrm>
            <a:off x="5439834" y="1441449"/>
            <a:ext cx="5015604" cy="4960692"/>
            <a:chOff x="5929639" y="1955442"/>
            <a:chExt cx="4601644" cy="4551264"/>
          </a:xfrm>
        </p:grpSpPr>
        <p:grpSp>
          <p:nvGrpSpPr>
            <p:cNvPr id="37" name="群組 36">
              <a:extLst>
                <a:ext uri="{FF2B5EF4-FFF2-40B4-BE49-F238E27FC236}">
                  <a16:creationId xmlns:a16="http://schemas.microsoft.com/office/drawing/2014/main" id="{4E3A8BD7-29DB-4B44-BA14-5CD6A7F91FE9}"/>
                </a:ext>
              </a:extLst>
            </p:cNvPr>
            <p:cNvGrpSpPr/>
            <p:nvPr/>
          </p:nvGrpSpPr>
          <p:grpSpPr>
            <a:xfrm rot="2048204">
              <a:off x="5929639" y="3873008"/>
              <a:ext cx="2582056" cy="2633698"/>
              <a:chOff x="5539731" y="3682659"/>
              <a:chExt cx="2582056" cy="2633698"/>
            </a:xfrm>
          </p:grpSpPr>
          <p:sp>
            <p:nvSpPr>
              <p:cNvPr id="20" name="圖形 16">
                <a:extLst>
                  <a:ext uri="{FF2B5EF4-FFF2-40B4-BE49-F238E27FC236}">
                    <a16:creationId xmlns:a16="http://schemas.microsoft.com/office/drawing/2014/main" id="{77034236-2EA3-E14D-8DD1-C23D79CA39B5}"/>
                  </a:ext>
                </a:extLst>
              </p:cNvPr>
              <p:cNvSpPr/>
              <p:nvPr/>
            </p:nvSpPr>
            <p:spPr>
              <a:xfrm>
                <a:off x="6211065" y="5076970"/>
                <a:ext cx="1239387" cy="1239387"/>
              </a:xfrm>
              <a:custGeom>
                <a:avLst/>
                <a:gdLst>
                  <a:gd name="connsiteX0" fmla="*/ 1239387 w 1239387"/>
                  <a:gd name="connsiteY0" fmla="*/ 619694 h 1239387"/>
                  <a:gd name="connsiteX1" fmla="*/ 619694 w 1239387"/>
                  <a:gd name="connsiteY1" fmla="*/ 1239387 h 1239387"/>
                  <a:gd name="connsiteX2" fmla="*/ 0 w 1239387"/>
                  <a:gd name="connsiteY2" fmla="*/ 619694 h 1239387"/>
                  <a:gd name="connsiteX3" fmla="*/ 619694 w 1239387"/>
                  <a:gd name="connsiteY3" fmla="*/ 0 h 1239387"/>
                  <a:gd name="connsiteX4" fmla="*/ 1239387 w 1239387"/>
                  <a:gd name="connsiteY4" fmla="*/ 619694 h 1239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9387" h="1239387">
                    <a:moveTo>
                      <a:pt x="1239387" y="619694"/>
                    </a:moveTo>
                    <a:cubicBezTo>
                      <a:pt x="1239387" y="961941"/>
                      <a:pt x="961941" y="1239387"/>
                      <a:pt x="619694" y="1239387"/>
                    </a:cubicBezTo>
                    <a:cubicBezTo>
                      <a:pt x="277446" y="1239387"/>
                      <a:pt x="0" y="961941"/>
                      <a:pt x="0" y="619694"/>
                    </a:cubicBezTo>
                    <a:cubicBezTo>
                      <a:pt x="0" y="277446"/>
                      <a:pt x="277446" y="0"/>
                      <a:pt x="619694" y="0"/>
                    </a:cubicBezTo>
                    <a:cubicBezTo>
                      <a:pt x="961941" y="0"/>
                      <a:pt x="1239387" y="277446"/>
                      <a:pt x="1239387" y="619694"/>
                    </a:cubicBezTo>
                    <a:close/>
                  </a:path>
                </a:pathLst>
              </a:custGeom>
              <a:noFill/>
              <a:ln w="103158" cap="flat">
                <a:solidFill>
                  <a:srgbClr val="38454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1" name="圖形 16">
                <a:extLst>
                  <a:ext uri="{FF2B5EF4-FFF2-40B4-BE49-F238E27FC236}">
                    <a16:creationId xmlns:a16="http://schemas.microsoft.com/office/drawing/2014/main" id="{77034236-2EA3-E14D-8DD1-C23D79CA39B5}"/>
                  </a:ext>
                </a:extLst>
              </p:cNvPr>
              <p:cNvSpPr/>
              <p:nvPr/>
            </p:nvSpPr>
            <p:spPr>
              <a:xfrm>
                <a:off x="5797935" y="4457276"/>
                <a:ext cx="2220568" cy="1859080"/>
              </a:xfrm>
              <a:custGeom>
                <a:avLst/>
                <a:gdLst>
                  <a:gd name="connsiteX0" fmla="*/ 0 w 2220568"/>
                  <a:gd name="connsiteY0" fmla="*/ 0 h 1859080"/>
                  <a:gd name="connsiteX1" fmla="*/ 0 w 2220568"/>
                  <a:gd name="connsiteY1" fmla="*/ 904443 h 1859080"/>
                  <a:gd name="connsiteX2" fmla="*/ 0 w 2220568"/>
                  <a:gd name="connsiteY2" fmla="*/ 854196 h 1859080"/>
                  <a:gd name="connsiteX3" fmla="*/ 1004885 w 2220568"/>
                  <a:gd name="connsiteY3" fmla="*/ 1859081 h 1859080"/>
                  <a:gd name="connsiteX4" fmla="*/ 2220569 w 2220568"/>
                  <a:gd name="connsiteY4" fmla="*/ 808132 h 1859080"/>
                  <a:gd name="connsiteX5" fmla="*/ 2220569 w 2220568"/>
                  <a:gd name="connsiteY5" fmla="*/ 568052 h 1859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0568" h="1859080">
                    <a:moveTo>
                      <a:pt x="0" y="0"/>
                    </a:moveTo>
                    <a:lnTo>
                      <a:pt x="0" y="904443"/>
                    </a:lnTo>
                    <a:lnTo>
                      <a:pt x="0" y="854196"/>
                    </a:lnTo>
                    <a:cubicBezTo>
                      <a:pt x="0" y="1409596"/>
                      <a:pt x="449484" y="1859081"/>
                      <a:pt x="1004885" y="1859081"/>
                    </a:cubicBezTo>
                    <a:cubicBezTo>
                      <a:pt x="1671469" y="1859081"/>
                      <a:pt x="2220569" y="1474664"/>
                      <a:pt x="2220569" y="808132"/>
                    </a:cubicBezTo>
                    <a:lnTo>
                      <a:pt x="2220569" y="568052"/>
                    </a:lnTo>
                  </a:path>
                </a:pathLst>
              </a:custGeom>
              <a:noFill/>
              <a:ln w="103158" cap="flat">
                <a:solidFill>
                  <a:srgbClr val="38454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2" name="圖形 16">
                <a:extLst>
                  <a:ext uri="{FF2B5EF4-FFF2-40B4-BE49-F238E27FC236}">
                    <a16:creationId xmlns:a16="http://schemas.microsoft.com/office/drawing/2014/main" id="{77034236-2EA3-E14D-8DD1-C23D79CA39B5}"/>
                  </a:ext>
                </a:extLst>
              </p:cNvPr>
              <p:cNvSpPr/>
              <p:nvPr/>
            </p:nvSpPr>
            <p:spPr>
              <a:xfrm>
                <a:off x="7915223" y="4818764"/>
                <a:ext cx="206564" cy="258205"/>
              </a:xfrm>
              <a:custGeom>
                <a:avLst/>
                <a:gdLst>
                  <a:gd name="connsiteX0" fmla="*/ 103282 w 206564"/>
                  <a:gd name="connsiteY0" fmla="*/ 258206 h 258205"/>
                  <a:gd name="connsiteX1" fmla="*/ 103282 w 206564"/>
                  <a:gd name="connsiteY1" fmla="*/ 258206 h 258205"/>
                  <a:gd name="connsiteX2" fmla="*/ 0 w 206564"/>
                  <a:gd name="connsiteY2" fmla="*/ 154923 h 258205"/>
                  <a:gd name="connsiteX3" fmla="*/ 0 w 206564"/>
                  <a:gd name="connsiteY3" fmla="*/ 0 h 258205"/>
                  <a:gd name="connsiteX4" fmla="*/ 206565 w 206564"/>
                  <a:gd name="connsiteY4" fmla="*/ 0 h 258205"/>
                  <a:gd name="connsiteX5" fmla="*/ 206565 w 206564"/>
                  <a:gd name="connsiteY5" fmla="*/ 154923 h 258205"/>
                  <a:gd name="connsiteX6" fmla="*/ 103282 w 206564"/>
                  <a:gd name="connsiteY6" fmla="*/ 258206 h 25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564" h="258205">
                    <a:moveTo>
                      <a:pt x="103282" y="258206"/>
                    </a:moveTo>
                    <a:lnTo>
                      <a:pt x="103282" y="258206"/>
                    </a:lnTo>
                    <a:cubicBezTo>
                      <a:pt x="46219" y="258206"/>
                      <a:pt x="0" y="211987"/>
                      <a:pt x="0" y="154923"/>
                    </a:cubicBezTo>
                    <a:lnTo>
                      <a:pt x="0" y="0"/>
                    </a:lnTo>
                    <a:lnTo>
                      <a:pt x="206565" y="0"/>
                    </a:lnTo>
                    <a:lnTo>
                      <a:pt x="206565" y="154923"/>
                    </a:lnTo>
                    <a:cubicBezTo>
                      <a:pt x="206565" y="211987"/>
                      <a:pt x="160346" y="258206"/>
                      <a:pt x="103282" y="258206"/>
                    </a:cubicBezTo>
                    <a:close/>
                  </a:path>
                </a:pathLst>
              </a:custGeom>
              <a:solidFill>
                <a:srgbClr val="546A79"/>
              </a:solidFill>
              <a:ln w="515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3" name="圖形 16">
                <a:extLst>
                  <a:ext uri="{FF2B5EF4-FFF2-40B4-BE49-F238E27FC236}">
                    <a16:creationId xmlns:a16="http://schemas.microsoft.com/office/drawing/2014/main" id="{77034236-2EA3-E14D-8DD1-C23D79CA39B5}"/>
                  </a:ext>
                </a:extLst>
              </p:cNvPr>
              <p:cNvSpPr/>
              <p:nvPr/>
            </p:nvSpPr>
            <p:spPr>
              <a:xfrm>
                <a:off x="7915223" y="4818764"/>
                <a:ext cx="206564" cy="258205"/>
              </a:xfrm>
              <a:custGeom>
                <a:avLst/>
                <a:gdLst>
                  <a:gd name="connsiteX0" fmla="*/ 103282 w 206564"/>
                  <a:gd name="connsiteY0" fmla="*/ 258206 h 258205"/>
                  <a:gd name="connsiteX1" fmla="*/ 103282 w 206564"/>
                  <a:gd name="connsiteY1" fmla="*/ 258206 h 258205"/>
                  <a:gd name="connsiteX2" fmla="*/ 0 w 206564"/>
                  <a:gd name="connsiteY2" fmla="*/ 154923 h 258205"/>
                  <a:gd name="connsiteX3" fmla="*/ 0 w 206564"/>
                  <a:gd name="connsiteY3" fmla="*/ 0 h 258205"/>
                  <a:gd name="connsiteX4" fmla="*/ 206565 w 206564"/>
                  <a:gd name="connsiteY4" fmla="*/ 0 h 258205"/>
                  <a:gd name="connsiteX5" fmla="*/ 206565 w 206564"/>
                  <a:gd name="connsiteY5" fmla="*/ 154923 h 258205"/>
                  <a:gd name="connsiteX6" fmla="*/ 103282 w 206564"/>
                  <a:gd name="connsiteY6" fmla="*/ 258206 h 25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564" h="258205">
                    <a:moveTo>
                      <a:pt x="103282" y="258206"/>
                    </a:moveTo>
                    <a:lnTo>
                      <a:pt x="103282" y="258206"/>
                    </a:lnTo>
                    <a:cubicBezTo>
                      <a:pt x="46219" y="258206"/>
                      <a:pt x="0" y="211987"/>
                      <a:pt x="0" y="154923"/>
                    </a:cubicBezTo>
                    <a:lnTo>
                      <a:pt x="0" y="0"/>
                    </a:lnTo>
                    <a:lnTo>
                      <a:pt x="206565" y="0"/>
                    </a:lnTo>
                    <a:lnTo>
                      <a:pt x="206565" y="154923"/>
                    </a:lnTo>
                    <a:cubicBezTo>
                      <a:pt x="206565" y="211987"/>
                      <a:pt x="160346" y="258206"/>
                      <a:pt x="103282" y="258206"/>
                    </a:cubicBezTo>
                    <a:close/>
                  </a:path>
                </a:pathLst>
              </a:custGeom>
              <a:solidFill>
                <a:srgbClr val="546A79"/>
              </a:solidFill>
              <a:ln w="515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4" name="圖形 16">
                <a:extLst>
                  <a:ext uri="{FF2B5EF4-FFF2-40B4-BE49-F238E27FC236}">
                    <a16:creationId xmlns:a16="http://schemas.microsoft.com/office/drawing/2014/main" id="{77034236-2EA3-E14D-8DD1-C23D79CA39B5}"/>
                  </a:ext>
                </a:extLst>
              </p:cNvPr>
              <p:cNvSpPr/>
              <p:nvPr/>
            </p:nvSpPr>
            <p:spPr>
              <a:xfrm>
                <a:off x="7915223" y="4818764"/>
                <a:ext cx="206564" cy="258205"/>
              </a:xfrm>
              <a:custGeom>
                <a:avLst/>
                <a:gdLst>
                  <a:gd name="connsiteX0" fmla="*/ 103282 w 206564"/>
                  <a:gd name="connsiteY0" fmla="*/ 258206 h 258205"/>
                  <a:gd name="connsiteX1" fmla="*/ 103282 w 206564"/>
                  <a:gd name="connsiteY1" fmla="*/ 258206 h 258205"/>
                  <a:gd name="connsiteX2" fmla="*/ 0 w 206564"/>
                  <a:gd name="connsiteY2" fmla="*/ 154923 h 258205"/>
                  <a:gd name="connsiteX3" fmla="*/ 0 w 206564"/>
                  <a:gd name="connsiteY3" fmla="*/ 0 h 258205"/>
                  <a:gd name="connsiteX4" fmla="*/ 206565 w 206564"/>
                  <a:gd name="connsiteY4" fmla="*/ 0 h 258205"/>
                  <a:gd name="connsiteX5" fmla="*/ 206565 w 206564"/>
                  <a:gd name="connsiteY5" fmla="*/ 154923 h 258205"/>
                  <a:gd name="connsiteX6" fmla="*/ 103282 w 206564"/>
                  <a:gd name="connsiteY6" fmla="*/ 258206 h 25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564" h="258205">
                    <a:moveTo>
                      <a:pt x="103282" y="258206"/>
                    </a:moveTo>
                    <a:lnTo>
                      <a:pt x="103282" y="258206"/>
                    </a:lnTo>
                    <a:cubicBezTo>
                      <a:pt x="46219" y="258206"/>
                      <a:pt x="0" y="211987"/>
                      <a:pt x="0" y="154923"/>
                    </a:cubicBezTo>
                    <a:lnTo>
                      <a:pt x="0" y="0"/>
                    </a:lnTo>
                    <a:lnTo>
                      <a:pt x="206565" y="0"/>
                    </a:lnTo>
                    <a:lnTo>
                      <a:pt x="206565" y="154923"/>
                    </a:lnTo>
                    <a:cubicBezTo>
                      <a:pt x="206565" y="211987"/>
                      <a:pt x="160346" y="258206"/>
                      <a:pt x="103282" y="258206"/>
                    </a:cubicBezTo>
                    <a:close/>
                  </a:path>
                </a:pathLst>
              </a:custGeom>
              <a:solidFill>
                <a:srgbClr val="546A79"/>
              </a:solidFill>
              <a:ln w="515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5" name="圖形 16">
                <a:extLst>
                  <a:ext uri="{FF2B5EF4-FFF2-40B4-BE49-F238E27FC236}">
                    <a16:creationId xmlns:a16="http://schemas.microsoft.com/office/drawing/2014/main" id="{77034236-2EA3-E14D-8DD1-C23D79CA39B5}"/>
                  </a:ext>
                </a:extLst>
              </p:cNvPr>
              <p:cNvSpPr/>
              <p:nvPr/>
            </p:nvSpPr>
            <p:spPr>
              <a:xfrm>
                <a:off x="7915223" y="4818764"/>
                <a:ext cx="206564" cy="258205"/>
              </a:xfrm>
              <a:custGeom>
                <a:avLst/>
                <a:gdLst>
                  <a:gd name="connsiteX0" fmla="*/ 103282 w 206564"/>
                  <a:gd name="connsiteY0" fmla="*/ 258206 h 258205"/>
                  <a:gd name="connsiteX1" fmla="*/ 103282 w 206564"/>
                  <a:gd name="connsiteY1" fmla="*/ 258206 h 258205"/>
                  <a:gd name="connsiteX2" fmla="*/ 0 w 206564"/>
                  <a:gd name="connsiteY2" fmla="*/ 154923 h 258205"/>
                  <a:gd name="connsiteX3" fmla="*/ 0 w 206564"/>
                  <a:gd name="connsiteY3" fmla="*/ 0 h 258205"/>
                  <a:gd name="connsiteX4" fmla="*/ 206565 w 206564"/>
                  <a:gd name="connsiteY4" fmla="*/ 0 h 258205"/>
                  <a:gd name="connsiteX5" fmla="*/ 206565 w 206564"/>
                  <a:gd name="connsiteY5" fmla="*/ 154923 h 258205"/>
                  <a:gd name="connsiteX6" fmla="*/ 103282 w 206564"/>
                  <a:gd name="connsiteY6" fmla="*/ 258206 h 25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564" h="258205">
                    <a:moveTo>
                      <a:pt x="103282" y="258206"/>
                    </a:moveTo>
                    <a:lnTo>
                      <a:pt x="103282" y="258206"/>
                    </a:lnTo>
                    <a:cubicBezTo>
                      <a:pt x="46219" y="258206"/>
                      <a:pt x="0" y="211987"/>
                      <a:pt x="0" y="154923"/>
                    </a:cubicBezTo>
                    <a:lnTo>
                      <a:pt x="0" y="0"/>
                    </a:lnTo>
                    <a:lnTo>
                      <a:pt x="206565" y="0"/>
                    </a:lnTo>
                    <a:lnTo>
                      <a:pt x="206565" y="154923"/>
                    </a:lnTo>
                    <a:cubicBezTo>
                      <a:pt x="206565" y="211987"/>
                      <a:pt x="160346" y="258206"/>
                      <a:pt x="103282" y="258206"/>
                    </a:cubicBezTo>
                    <a:close/>
                  </a:path>
                </a:pathLst>
              </a:custGeom>
              <a:solidFill>
                <a:srgbClr val="546A79"/>
              </a:solidFill>
              <a:ln w="515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6" name="圖形 16">
                <a:extLst>
                  <a:ext uri="{FF2B5EF4-FFF2-40B4-BE49-F238E27FC236}">
                    <a16:creationId xmlns:a16="http://schemas.microsoft.com/office/drawing/2014/main" id="{77034236-2EA3-E14D-8DD1-C23D79CA39B5}"/>
                  </a:ext>
                </a:extLst>
              </p:cNvPr>
              <p:cNvSpPr/>
              <p:nvPr/>
            </p:nvSpPr>
            <p:spPr>
              <a:xfrm>
                <a:off x="6056142" y="4767123"/>
                <a:ext cx="1549233" cy="1549233"/>
              </a:xfrm>
              <a:custGeom>
                <a:avLst/>
                <a:gdLst>
                  <a:gd name="connsiteX0" fmla="*/ 1549234 w 1549233"/>
                  <a:gd name="connsiteY0" fmla="*/ 774617 h 1549233"/>
                  <a:gd name="connsiteX1" fmla="*/ 774617 w 1549233"/>
                  <a:gd name="connsiteY1" fmla="*/ 1549234 h 1549233"/>
                  <a:gd name="connsiteX2" fmla="*/ 0 w 1549233"/>
                  <a:gd name="connsiteY2" fmla="*/ 774617 h 1549233"/>
                  <a:gd name="connsiteX3" fmla="*/ 774617 w 1549233"/>
                  <a:gd name="connsiteY3" fmla="*/ 0 h 1549233"/>
                  <a:gd name="connsiteX4" fmla="*/ 1549234 w 1549233"/>
                  <a:gd name="connsiteY4" fmla="*/ 774617 h 1549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9233" h="1549233">
                    <a:moveTo>
                      <a:pt x="1549234" y="774617"/>
                    </a:moveTo>
                    <a:cubicBezTo>
                      <a:pt x="1549234" y="1202426"/>
                      <a:pt x="1202426" y="1549234"/>
                      <a:pt x="774617" y="1549234"/>
                    </a:cubicBezTo>
                    <a:cubicBezTo>
                      <a:pt x="346808" y="1549234"/>
                      <a:pt x="0" y="1202426"/>
                      <a:pt x="0" y="774617"/>
                    </a:cubicBezTo>
                    <a:cubicBezTo>
                      <a:pt x="0" y="346808"/>
                      <a:pt x="346808" y="0"/>
                      <a:pt x="774617" y="0"/>
                    </a:cubicBezTo>
                    <a:cubicBezTo>
                      <a:pt x="1202426" y="0"/>
                      <a:pt x="1549234" y="346808"/>
                      <a:pt x="1549234" y="774617"/>
                    </a:cubicBezTo>
                    <a:close/>
                  </a:path>
                </a:pathLst>
              </a:custGeom>
              <a:noFill/>
              <a:ln w="103158" cap="flat">
                <a:solidFill>
                  <a:srgbClr val="38454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dirty="0"/>
              </a:p>
            </p:txBody>
          </p:sp>
          <p:sp>
            <p:nvSpPr>
              <p:cNvPr id="29" name="圖形 16">
                <a:extLst>
                  <a:ext uri="{FF2B5EF4-FFF2-40B4-BE49-F238E27FC236}">
                    <a16:creationId xmlns:a16="http://schemas.microsoft.com/office/drawing/2014/main" id="{77034236-2EA3-E14D-8DD1-C23D79CA39B5}"/>
                  </a:ext>
                </a:extLst>
              </p:cNvPr>
              <p:cNvSpPr/>
              <p:nvPr/>
            </p:nvSpPr>
            <p:spPr>
              <a:xfrm>
                <a:off x="5591372" y="3682659"/>
                <a:ext cx="413129" cy="361487"/>
              </a:xfrm>
              <a:custGeom>
                <a:avLst/>
                <a:gdLst>
                  <a:gd name="connsiteX0" fmla="*/ 0 w 413129"/>
                  <a:gd name="connsiteY0" fmla="*/ 0 h 361487"/>
                  <a:gd name="connsiteX1" fmla="*/ 413129 w 413129"/>
                  <a:gd name="connsiteY1" fmla="*/ 0 h 361487"/>
                  <a:gd name="connsiteX2" fmla="*/ 413129 w 413129"/>
                  <a:gd name="connsiteY2" fmla="*/ 361488 h 361487"/>
                  <a:gd name="connsiteX3" fmla="*/ 0 w 413129"/>
                  <a:gd name="connsiteY3" fmla="*/ 361488 h 36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129" h="361487">
                    <a:moveTo>
                      <a:pt x="0" y="0"/>
                    </a:moveTo>
                    <a:lnTo>
                      <a:pt x="413129" y="0"/>
                    </a:lnTo>
                    <a:lnTo>
                      <a:pt x="413129" y="361488"/>
                    </a:lnTo>
                    <a:lnTo>
                      <a:pt x="0" y="361488"/>
                    </a:lnTo>
                    <a:close/>
                  </a:path>
                </a:pathLst>
              </a:custGeom>
              <a:solidFill>
                <a:srgbClr val="AFB6BB"/>
              </a:solidFill>
              <a:ln w="515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0" name="圖形 16">
                <a:extLst>
                  <a:ext uri="{FF2B5EF4-FFF2-40B4-BE49-F238E27FC236}">
                    <a16:creationId xmlns:a16="http://schemas.microsoft.com/office/drawing/2014/main" id="{77034236-2EA3-E14D-8DD1-C23D79CA39B5}"/>
                  </a:ext>
                </a:extLst>
              </p:cNvPr>
              <p:cNvSpPr/>
              <p:nvPr/>
            </p:nvSpPr>
            <p:spPr>
              <a:xfrm>
                <a:off x="5539731" y="4044147"/>
                <a:ext cx="516411" cy="309846"/>
              </a:xfrm>
              <a:custGeom>
                <a:avLst/>
                <a:gdLst>
                  <a:gd name="connsiteX0" fmla="*/ 0 w 516411"/>
                  <a:gd name="connsiteY0" fmla="*/ 0 h 309846"/>
                  <a:gd name="connsiteX1" fmla="*/ 0 w 516411"/>
                  <a:gd name="connsiteY1" fmla="*/ 268844 h 309846"/>
                  <a:gd name="connsiteX2" fmla="*/ 41003 w 516411"/>
                  <a:gd name="connsiteY2" fmla="*/ 309847 h 309846"/>
                  <a:gd name="connsiteX3" fmla="*/ 154923 w 516411"/>
                  <a:gd name="connsiteY3" fmla="*/ 309847 h 309846"/>
                  <a:gd name="connsiteX4" fmla="*/ 154923 w 516411"/>
                  <a:gd name="connsiteY4" fmla="*/ 206565 h 309846"/>
                  <a:gd name="connsiteX5" fmla="*/ 361488 w 516411"/>
                  <a:gd name="connsiteY5" fmla="*/ 206565 h 309846"/>
                  <a:gd name="connsiteX6" fmla="*/ 361488 w 516411"/>
                  <a:gd name="connsiteY6" fmla="*/ 309847 h 309846"/>
                  <a:gd name="connsiteX7" fmla="*/ 475408 w 516411"/>
                  <a:gd name="connsiteY7" fmla="*/ 309847 h 309846"/>
                  <a:gd name="connsiteX8" fmla="*/ 516411 w 516411"/>
                  <a:gd name="connsiteY8" fmla="*/ 268844 h 309846"/>
                  <a:gd name="connsiteX9" fmla="*/ 516411 w 516411"/>
                  <a:gd name="connsiteY9" fmla="*/ 0 h 309846"/>
                  <a:gd name="connsiteX10" fmla="*/ 0 w 516411"/>
                  <a:gd name="connsiteY10" fmla="*/ 0 h 309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6411" h="309846">
                    <a:moveTo>
                      <a:pt x="0" y="0"/>
                    </a:moveTo>
                    <a:lnTo>
                      <a:pt x="0" y="268844"/>
                    </a:lnTo>
                    <a:cubicBezTo>
                      <a:pt x="0" y="291463"/>
                      <a:pt x="18384" y="309847"/>
                      <a:pt x="41003" y="309847"/>
                    </a:cubicBezTo>
                    <a:lnTo>
                      <a:pt x="154923" y="309847"/>
                    </a:lnTo>
                    <a:lnTo>
                      <a:pt x="154923" y="206565"/>
                    </a:lnTo>
                    <a:lnTo>
                      <a:pt x="361488" y="206565"/>
                    </a:lnTo>
                    <a:lnTo>
                      <a:pt x="361488" y="309847"/>
                    </a:lnTo>
                    <a:lnTo>
                      <a:pt x="475408" y="309847"/>
                    </a:lnTo>
                    <a:cubicBezTo>
                      <a:pt x="498027" y="309847"/>
                      <a:pt x="516411" y="291463"/>
                      <a:pt x="516411" y="268844"/>
                    </a:cubicBezTo>
                    <a:lnTo>
                      <a:pt x="5164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8454F"/>
              </a:solidFill>
              <a:ln w="515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1" name="圖形 16">
                <a:extLst>
                  <a:ext uri="{FF2B5EF4-FFF2-40B4-BE49-F238E27FC236}">
                    <a16:creationId xmlns:a16="http://schemas.microsoft.com/office/drawing/2014/main" id="{77034236-2EA3-E14D-8DD1-C23D79CA39B5}"/>
                  </a:ext>
                </a:extLst>
              </p:cNvPr>
              <p:cNvSpPr/>
              <p:nvPr/>
            </p:nvSpPr>
            <p:spPr>
              <a:xfrm>
                <a:off x="5694654" y="4250712"/>
                <a:ext cx="206564" cy="258205"/>
              </a:xfrm>
              <a:custGeom>
                <a:avLst/>
                <a:gdLst>
                  <a:gd name="connsiteX0" fmla="*/ 103282 w 206564"/>
                  <a:gd name="connsiteY0" fmla="*/ 258206 h 258205"/>
                  <a:gd name="connsiteX1" fmla="*/ 103282 w 206564"/>
                  <a:gd name="connsiteY1" fmla="*/ 258206 h 258205"/>
                  <a:gd name="connsiteX2" fmla="*/ 0 w 206564"/>
                  <a:gd name="connsiteY2" fmla="*/ 154923 h 258205"/>
                  <a:gd name="connsiteX3" fmla="*/ 0 w 206564"/>
                  <a:gd name="connsiteY3" fmla="*/ 0 h 258205"/>
                  <a:gd name="connsiteX4" fmla="*/ 206565 w 206564"/>
                  <a:gd name="connsiteY4" fmla="*/ 0 h 258205"/>
                  <a:gd name="connsiteX5" fmla="*/ 206565 w 206564"/>
                  <a:gd name="connsiteY5" fmla="*/ 154923 h 258205"/>
                  <a:gd name="connsiteX6" fmla="*/ 103282 w 206564"/>
                  <a:gd name="connsiteY6" fmla="*/ 258206 h 25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564" h="258205">
                    <a:moveTo>
                      <a:pt x="103282" y="258206"/>
                    </a:moveTo>
                    <a:lnTo>
                      <a:pt x="103282" y="258206"/>
                    </a:lnTo>
                    <a:cubicBezTo>
                      <a:pt x="46219" y="258206"/>
                      <a:pt x="0" y="211987"/>
                      <a:pt x="0" y="154923"/>
                    </a:cubicBezTo>
                    <a:lnTo>
                      <a:pt x="0" y="0"/>
                    </a:lnTo>
                    <a:lnTo>
                      <a:pt x="206565" y="0"/>
                    </a:lnTo>
                    <a:lnTo>
                      <a:pt x="206565" y="154923"/>
                    </a:lnTo>
                    <a:cubicBezTo>
                      <a:pt x="206565" y="211987"/>
                      <a:pt x="160346" y="258206"/>
                      <a:pt x="103282" y="258206"/>
                    </a:cubicBezTo>
                    <a:close/>
                  </a:path>
                </a:pathLst>
              </a:custGeom>
              <a:solidFill>
                <a:srgbClr val="546A79"/>
              </a:solidFill>
              <a:ln w="515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2" name="圖形 16">
                <a:extLst>
                  <a:ext uri="{FF2B5EF4-FFF2-40B4-BE49-F238E27FC236}">
                    <a16:creationId xmlns:a16="http://schemas.microsoft.com/office/drawing/2014/main" id="{77034236-2EA3-E14D-8DD1-C23D79CA39B5}"/>
                  </a:ext>
                </a:extLst>
              </p:cNvPr>
              <p:cNvSpPr/>
              <p:nvPr/>
            </p:nvSpPr>
            <p:spPr>
              <a:xfrm>
                <a:off x="5694654" y="4250712"/>
                <a:ext cx="206564" cy="258205"/>
              </a:xfrm>
              <a:custGeom>
                <a:avLst/>
                <a:gdLst>
                  <a:gd name="connsiteX0" fmla="*/ 103282 w 206564"/>
                  <a:gd name="connsiteY0" fmla="*/ 258206 h 258205"/>
                  <a:gd name="connsiteX1" fmla="*/ 103282 w 206564"/>
                  <a:gd name="connsiteY1" fmla="*/ 258206 h 258205"/>
                  <a:gd name="connsiteX2" fmla="*/ 0 w 206564"/>
                  <a:gd name="connsiteY2" fmla="*/ 154923 h 258205"/>
                  <a:gd name="connsiteX3" fmla="*/ 0 w 206564"/>
                  <a:gd name="connsiteY3" fmla="*/ 0 h 258205"/>
                  <a:gd name="connsiteX4" fmla="*/ 206565 w 206564"/>
                  <a:gd name="connsiteY4" fmla="*/ 0 h 258205"/>
                  <a:gd name="connsiteX5" fmla="*/ 206565 w 206564"/>
                  <a:gd name="connsiteY5" fmla="*/ 154923 h 258205"/>
                  <a:gd name="connsiteX6" fmla="*/ 103282 w 206564"/>
                  <a:gd name="connsiteY6" fmla="*/ 258206 h 25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564" h="258205">
                    <a:moveTo>
                      <a:pt x="103282" y="258206"/>
                    </a:moveTo>
                    <a:lnTo>
                      <a:pt x="103282" y="258206"/>
                    </a:lnTo>
                    <a:cubicBezTo>
                      <a:pt x="46219" y="258206"/>
                      <a:pt x="0" y="211987"/>
                      <a:pt x="0" y="154923"/>
                    </a:cubicBezTo>
                    <a:lnTo>
                      <a:pt x="0" y="0"/>
                    </a:lnTo>
                    <a:lnTo>
                      <a:pt x="206565" y="0"/>
                    </a:lnTo>
                    <a:lnTo>
                      <a:pt x="206565" y="154923"/>
                    </a:lnTo>
                    <a:cubicBezTo>
                      <a:pt x="206565" y="211987"/>
                      <a:pt x="160346" y="258206"/>
                      <a:pt x="103282" y="258206"/>
                    </a:cubicBezTo>
                    <a:close/>
                  </a:path>
                </a:pathLst>
              </a:custGeom>
              <a:solidFill>
                <a:srgbClr val="546A79"/>
              </a:solidFill>
              <a:ln w="515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3" name="圖形 16">
                <a:extLst>
                  <a:ext uri="{FF2B5EF4-FFF2-40B4-BE49-F238E27FC236}">
                    <a16:creationId xmlns:a16="http://schemas.microsoft.com/office/drawing/2014/main" id="{77034236-2EA3-E14D-8DD1-C23D79CA39B5}"/>
                  </a:ext>
                </a:extLst>
              </p:cNvPr>
              <p:cNvSpPr/>
              <p:nvPr/>
            </p:nvSpPr>
            <p:spPr>
              <a:xfrm>
                <a:off x="5694654" y="4250712"/>
                <a:ext cx="206564" cy="258205"/>
              </a:xfrm>
              <a:custGeom>
                <a:avLst/>
                <a:gdLst>
                  <a:gd name="connsiteX0" fmla="*/ 103282 w 206564"/>
                  <a:gd name="connsiteY0" fmla="*/ 258206 h 258205"/>
                  <a:gd name="connsiteX1" fmla="*/ 103282 w 206564"/>
                  <a:gd name="connsiteY1" fmla="*/ 258206 h 258205"/>
                  <a:gd name="connsiteX2" fmla="*/ 0 w 206564"/>
                  <a:gd name="connsiteY2" fmla="*/ 154923 h 258205"/>
                  <a:gd name="connsiteX3" fmla="*/ 0 w 206564"/>
                  <a:gd name="connsiteY3" fmla="*/ 0 h 258205"/>
                  <a:gd name="connsiteX4" fmla="*/ 206565 w 206564"/>
                  <a:gd name="connsiteY4" fmla="*/ 0 h 258205"/>
                  <a:gd name="connsiteX5" fmla="*/ 206565 w 206564"/>
                  <a:gd name="connsiteY5" fmla="*/ 154923 h 258205"/>
                  <a:gd name="connsiteX6" fmla="*/ 103282 w 206564"/>
                  <a:gd name="connsiteY6" fmla="*/ 258206 h 25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564" h="258205">
                    <a:moveTo>
                      <a:pt x="103282" y="258206"/>
                    </a:moveTo>
                    <a:lnTo>
                      <a:pt x="103282" y="258206"/>
                    </a:lnTo>
                    <a:cubicBezTo>
                      <a:pt x="46219" y="258206"/>
                      <a:pt x="0" y="211987"/>
                      <a:pt x="0" y="154923"/>
                    </a:cubicBezTo>
                    <a:lnTo>
                      <a:pt x="0" y="0"/>
                    </a:lnTo>
                    <a:lnTo>
                      <a:pt x="206565" y="0"/>
                    </a:lnTo>
                    <a:lnTo>
                      <a:pt x="206565" y="154923"/>
                    </a:lnTo>
                    <a:cubicBezTo>
                      <a:pt x="206565" y="211987"/>
                      <a:pt x="160346" y="258206"/>
                      <a:pt x="103282" y="258206"/>
                    </a:cubicBezTo>
                    <a:close/>
                  </a:path>
                </a:pathLst>
              </a:custGeom>
              <a:solidFill>
                <a:srgbClr val="546A79"/>
              </a:solidFill>
              <a:ln w="515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4" name="圖形 16">
                <a:extLst>
                  <a:ext uri="{FF2B5EF4-FFF2-40B4-BE49-F238E27FC236}">
                    <a16:creationId xmlns:a16="http://schemas.microsoft.com/office/drawing/2014/main" id="{77034236-2EA3-E14D-8DD1-C23D79CA39B5}"/>
                  </a:ext>
                </a:extLst>
              </p:cNvPr>
              <p:cNvSpPr/>
              <p:nvPr/>
            </p:nvSpPr>
            <p:spPr>
              <a:xfrm>
                <a:off x="5694654" y="4250712"/>
                <a:ext cx="206564" cy="258205"/>
              </a:xfrm>
              <a:custGeom>
                <a:avLst/>
                <a:gdLst>
                  <a:gd name="connsiteX0" fmla="*/ 103282 w 206564"/>
                  <a:gd name="connsiteY0" fmla="*/ 258206 h 258205"/>
                  <a:gd name="connsiteX1" fmla="*/ 103282 w 206564"/>
                  <a:gd name="connsiteY1" fmla="*/ 258206 h 258205"/>
                  <a:gd name="connsiteX2" fmla="*/ 0 w 206564"/>
                  <a:gd name="connsiteY2" fmla="*/ 154923 h 258205"/>
                  <a:gd name="connsiteX3" fmla="*/ 0 w 206564"/>
                  <a:gd name="connsiteY3" fmla="*/ 0 h 258205"/>
                  <a:gd name="connsiteX4" fmla="*/ 206565 w 206564"/>
                  <a:gd name="connsiteY4" fmla="*/ 0 h 258205"/>
                  <a:gd name="connsiteX5" fmla="*/ 206565 w 206564"/>
                  <a:gd name="connsiteY5" fmla="*/ 154923 h 258205"/>
                  <a:gd name="connsiteX6" fmla="*/ 103282 w 206564"/>
                  <a:gd name="connsiteY6" fmla="*/ 258206 h 25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564" h="258205">
                    <a:moveTo>
                      <a:pt x="103282" y="258206"/>
                    </a:moveTo>
                    <a:lnTo>
                      <a:pt x="103282" y="258206"/>
                    </a:lnTo>
                    <a:cubicBezTo>
                      <a:pt x="46219" y="258206"/>
                      <a:pt x="0" y="211987"/>
                      <a:pt x="0" y="154923"/>
                    </a:cubicBezTo>
                    <a:lnTo>
                      <a:pt x="0" y="0"/>
                    </a:lnTo>
                    <a:lnTo>
                      <a:pt x="206565" y="0"/>
                    </a:lnTo>
                    <a:lnTo>
                      <a:pt x="206565" y="154923"/>
                    </a:lnTo>
                    <a:cubicBezTo>
                      <a:pt x="206565" y="211987"/>
                      <a:pt x="160346" y="258206"/>
                      <a:pt x="103282" y="258206"/>
                    </a:cubicBezTo>
                    <a:close/>
                  </a:path>
                </a:pathLst>
              </a:custGeom>
              <a:solidFill>
                <a:srgbClr val="546A79"/>
              </a:solidFill>
              <a:ln w="515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5" name="圖形 16">
                <a:extLst>
                  <a:ext uri="{FF2B5EF4-FFF2-40B4-BE49-F238E27FC236}">
                    <a16:creationId xmlns:a16="http://schemas.microsoft.com/office/drawing/2014/main" id="{77034236-2EA3-E14D-8DD1-C23D79CA39B5}"/>
                  </a:ext>
                </a:extLst>
              </p:cNvPr>
              <p:cNvSpPr/>
              <p:nvPr/>
            </p:nvSpPr>
            <p:spPr>
              <a:xfrm>
                <a:off x="5643013" y="3785941"/>
                <a:ext cx="103282" cy="103282"/>
              </a:xfrm>
              <a:custGeom>
                <a:avLst/>
                <a:gdLst>
                  <a:gd name="connsiteX0" fmla="*/ 0 w 103282"/>
                  <a:gd name="connsiteY0" fmla="*/ 0 h 103282"/>
                  <a:gd name="connsiteX1" fmla="*/ 103282 w 103282"/>
                  <a:gd name="connsiteY1" fmla="*/ 0 h 103282"/>
                  <a:gd name="connsiteX2" fmla="*/ 103282 w 103282"/>
                  <a:gd name="connsiteY2" fmla="*/ 103282 h 103282"/>
                  <a:gd name="connsiteX3" fmla="*/ 0 w 103282"/>
                  <a:gd name="connsiteY3" fmla="*/ 103282 h 103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282" h="103282">
                    <a:moveTo>
                      <a:pt x="0" y="0"/>
                    </a:moveTo>
                    <a:lnTo>
                      <a:pt x="103282" y="0"/>
                    </a:lnTo>
                    <a:lnTo>
                      <a:pt x="103282" y="103282"/>
                    </a:lnTo>
                    <a:lnTo>
                      <a:pt x="0" y="103282"/>
                    </a:lnTo>
                    <a:close/>
                  </a:path>
                </a:pathLst>
              </a:custGeom>
              <a:solidFill>
                <a:srgbClr val="E7ECED"/>
              </a:solidFill>
              <a:ln w="515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6" name="圖形 16">
                <a:extLst>
                  <a:ext uri="{FF2B5EF4-FFF2-40B4-BE49-F238E27FC236}">
                    <a16:creationId xmlns:a16="http://schemas.microsoft.com/office/drawing/2014/main" id="{77034236-2EA3-E14D-8DD1-C23D79CA39B5}"/>
                  </a:ext>
                </a:extLst>
              </p:cNvPr>
              <p:cNvSpPr/>
              <p:nvPr/>
            </p:nvSpPr>
            <p:spPr>
              <a:xfrm>
                <a:off x="5849577" y="3785941"/>
                <a:ext cx="103282" cy="103282"/>
              </a:xfrm>
              <a:custGeom>
                <a:avLst/>
                <a:gdLst>
                  <a:gd name="connsiteX0" fmla="*/ 0 w 103282"/>
                  <a:gd name="connsiteY0" fmla="*/ 0 h 103282"/>
                  <a:gd name="connsiteX1" fmla="*/ 103282 w 103282"/>
                  <a:gd name="connsiteY1" fmla="*/ 0 h 103282"/>
                  <a:gd name="connsiteX2" fmla="*/ 103282 w 103282"/>
                  <a:gd name="connsiteY2" fmla="*/ 103282 h 103282"/>
                  <a:gd name="connsiteX3" fmla="*/ 0 w 103282"/>
                  <a:gd name="connsiteY3" fmla="*/ 103282 h 103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282" h="103282">
                    <a:moveTo>
                      <a:pt x="0" y="0"/>
                    </a:moveTo>
                    <a:lnTo>
                      <a:pt x="103282" y="0"/>
                    </a:lnTo>
                    <a:lnTo>
                      <a:pt x="103282" y="103282"/>
                    </a:lnTo>
                    <a:lnTo>
                      <a:pt x="0" y="103282"/>
                    </a:lnTo>
                    <a:close/>
                  </a:path>
                </a:pathLst>
              </a:custGeom>
              <a:solidFill>
                <a:srgbClr val="E7ECED"/>
              </a:solidFill>
              <a:ln w="515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grpSp>
          <p:nvGrpSpPr>
            <p:cNvPr id="9" name="圖形 7">
              <a:extLst>
                <a:ext uri="{FF2B5EF4-FFF2-40B4-BE49-F238E27FC236}">
                  <a16:creationId xmlns:a16="http://schemas.microsoft.com/office/drawing/2014/main" id="{89335601-5018-6A47-845B-A374AAF36EFF}"/>
                </a:ext>
              </a:extLst>
            </p:cNvPr>
            <p:cNvGrpSpPr/>
            <p:nvPr/>
          </p:nvGrpSpPr>
          <p:grpSpPr>
            <a:xfrm rot="2048204">
              <a:off x="8383211" y="1955442"/>
              <a:ext cx="2148072" cy="4105622"/>
              <a:chOff x="8864838" y="2440568"/>
              <a:chExt cx="1554675" cy="2971459"/>
            </a:xfrm>
          </p:grpSpPr>
          <p:sp>
            <p:nvSpPr>
              <p:cNvPr id="10" name="手繪多邊形 9">
                <a:extLst>
                  <a:ext uri="{FF2B5EF4-FFF2-40B4-BE49-F238E27FC236}">
                    <a16:creationId xmlns:a16="http://schemas.microsoft.com/office/drawing/2014/main" id="{D121CF4A-5981-9541-BC96-8918DDBEAD57}"/>
                  </a:ext>
                </a:extLst>
              </p:cNvPr>
              <p:cNvSpPr/>
              <p:nvPr/>
            </p:nvSpPr>
            <p:spPr>
              <a:xfrm>
                <a:off x="8903477" y="2907398"/>
                <a:ext cx="1477465" cy="2037798"/>
              </a:xfrm>
              <a:custGeom>
                <a:avLst/>
                <a:gdLst>
                  <a:gd name="connsiteX0" fmla="*/ 0 w 1477465"/>
                  <a:gd name="connsiteY0" fmla="*/ 0 h 2037798"/>
                  <a:gd name="connsiteX1" fmla="*/ 1477466 w 1477465"/>
                  <a:gd name="connsiteY1" fmla="*/ 0 h 2037798"/>
                  <a:gd name="connsiteX2" fmla="*/ 1477466 w 1477465"/>
                  <a:gd name="connsiteY2" fmla="*/ 2037799 h 2037798"/>
                  <a:gd name="connsiteX3" fmla="*/ 0 w 1477465"/>
                  <a:gd name="connsiteY3" fmla="*/ 2037799 h 203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7465" h="2037798">
                    <a:moveTo>
                      <a:pt x="0" y="0"/>
                    </a:moveTo>
                    <a:lnTo>
                      <a:pt x="1477466" y="0"/>
                    </a:lnTo>
                    <a:lnTo>
                      <a:pt x="1477466" y="2037799"/>
                    </a:lnTo>
                    <a:lnTo>
                      <a:pt x="0" y="2037799"/>
                    </a:lnTo>
                    <a:close/>
                  </a:path>
                </a:pathLst>
              </a:custGeom>
              <a:solidFill>
                <a:srgbClr val="FCF4DE"/>
              </a:solidFill>
              <a:ln w="68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3" name="手繪多邊形 12">
                <a:extLst>
                  <a:ext uri="{FF2B5EF4-FFF2-40B4-BE49-F238E27FC236}">
                    <a16:creationId xmlns:a16="http://schemas.microsoft.com/office/drawing/2014/main" id="{F34AAB0B-2EAF-7D41-AEC8-E2DD22AA3937}"/>
                  </a:ext>
                </a:extLst>
              </p:cNvPr>
              <p:cNvSpPr/>
              <p:nvPr/>
            </p:nvSpPr>
            <p:spPr>
              <a:xfrm>
                <a:off x="8864838" y="2440568"/>
                <a:ext cx="1554675" cy="2971459"/>
              </a:xfrm>
              <a:custGeom>
                <a:avLst/>
                <a:gdLst>
                  <a:gd name="connsiteX0" fmla="*/ 1838021 w 1838021"/>
                  <a:gd name="connsiteY0" fmla="*/ 150123 h 2971459"/>
                  <a:gd name="connsiteX1" fmla="*/ 1838021 w 1838021"/>
                  <a:gd name="connsiteY1" fmla="*/ 2821405 h 2971459"/>
                  <a:gd name="connsiteX2" fmla="*/ 1687898 w 1838021"/>
                  <a:gd name="connsiteY2" fmla="*/ 2971460 h 2971459"/>
                  <a:gd name="connsiteX3" fmla="*/ 150123 w 1838021"/>
                  <a:gd name="connsiteY3" fmla="*/ 2971460 h 2971459"/>
                  <a:gd name="connsiteX4" fmla="*/ 0 w 1838021"/>
                  <a:gd name="connsiteY4" fmla="*/ 2821405 h 2971459"/>
                  <a:gd name="connsiteX5" fmla="*/ 0 w 1838021"/>
                  <a:gd name="connsiteY5" fmla="*/ 150123 h 2971459"/>
                  <a:gd name="connsiteX6" fmla="*/ 150123 w 1838021"/>
                  <a:gd name="connsiteY6" fmla="*/ 0 h 2971459"/>
                  <a:gd name="connsiteX7" fmla="*/ 1687898 w 1838021"/>
                  <a:gd name="connsiteY7" fmla="*/ 0 h 2971459"/>
                  <a:gd name="connsiteX8" fmla="*/ 1838021 w 1838021"/>
                  <a:gd name="connsiteY8" fmla="*/ 150123 h 2971459"/>
                  <a:gd name="connsiteX9" fmla="*/ 1657778 w 1838021"/>
                  <a:gd name="connsiteY9" fmla="*/ 2504629 h 2971459"/>
                  <a:gd name="connsiteX10" fmla="*/ 1657778 w 1838021"/>
                  <a:gd name="connsiteY10" fmla="*/ 1614680 h 2971459"/>
                  <a:gd name="connsiteX11" fmla="*/ 1657778 w 1838021"/>
                  <a:gd name="connsiteY11" fmla="*/ 466831 h 2971459"/>
                  <a:gd name="connsiteX12" fmla="*/ 955312 w 1838021"/>
                  <a:gd name="connsiteY12" fmla="*/ 466831 h 2971459"/>
                  <a:gd name="connsiteX13" fmla="*/ 697821 w 1838021"/>
                  <a:gd name="connsiteY13" fmla="*/ 466831 h 2971459"/>
                  <a:gd name="connsiteX14" fmla="*/ 180312 w 1838021"/>
                  <a:gd name="connsiteY14" fmla="*/ 466831 h 2971459"/>
                  <a:gd name="connsiteX15" fmla="*/ 180312 w 1838021"/>
                  <a:gd name="connsiteY15" fmla="*/ 1362585 h 2971459"/>
                  <a:gd name="connsiteX16" fmla="*/ 180312 w 1838021"/>
                  <a:gd name="connsiteY16" fmla="*/ 1808311 h 2971459"/>
                  <a:gd name="connsiteX17" fmla="*/ 180312 w 1838021"/>
                  <a:gd name="connsiteY17" fmla="*/ 2504629 h 2971459"/>
                  <a:gd name="connsiteX18" fmla="*/ 1143615 w 1838021"/>
                  <a:gd name="connsiteY18" fmla="*/ 2504629 h 2971459"/>
                  <a:gd name="connsiteX19" fmla="*/ 1657778 w 1838021"/>
                  <a:gd name="connsiteY19" fmla="*/ 2504629 h 2971459"/>
                  <a:gd name="connsiteX20" fmla="*/ 998341 w 1838021"/>
                  <a:gd name="connsiteY20" fmla="*/ 2725853 h 2971459"/>
                  <a:gd name="connsiteX21" fmla="*/ 919045 w 1838021"/>
                  <a:gd name="connsiteY21" fmla="*/ 2646489 h 2971459"/>
                  <a:gd name="connsiteX22" fmla="*/ 839680 w 1838021"/>
                  <a:gd name="connsiteY22" fmla="*/ 2725853 h 2971459"/>
                  <a:gd name="connsiteX23" fmla="*/ 919045 w 1838021"/>
                  <a:gd name="connsiteY23" fmla="*/ 2805149 h 2971459"/>
                  <a:gd name="connsiteX24" fmla="*/ 998341 w 1838021"/>
                  <a:gd name="connsiteY24" fmla="*/ 2725853 h 2971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838021" h="2971459">
                    <a:moveTo>
                      <a:pt x="1838021" y="150123"/>
                    </a:moveTo>
                    <a:lnTo>
                      <a:pt x="1838021" y="2821405"/>
                    </a:lnTo>
                    <a:cubicBezTo>
                      <a:pt x="1838021" y="2904253"/>
                      <a:pt x="1770814" y="2971460"/>
                      <a:pt x="1687898" y="2971460"/>
                    </a:cubicBezTo>
                    <a:lnTo>
                      <a:pt x="150123" y="2971460"/>
                    </a:lnTo>
                    <a:cubicBezTo>
                      <a:pt x="67207" y="2971460"/>
                      <a:pt x="0" y="2904253"/>
                      <a:pt x="0" y="2821405"/>
                    </a:cubicBezTo>
                    <a:lnTo>
                      <a:pt x="0" y="150123"/>
                    </a:lnTo>
                    <a:cubicBezTo>
                      <a:pt x="0" y="67207"/>
                      <a:pt x="67207" y="0"/>
                      <a:pt x="150123" y="0"/>
                    </a:cubicBezTo>
                    <a:lnTo>
                      <a:pt x="1687898" y="0"/>
                    </a:lnTo>
                    <a:cubicBezTo>
                      <a:pt x="1770814" y="0"/>
                      <a:pt x="1838021" y="67207"/>
                      <a:pt x="1838021" y="150123"/>
                    </a:cubicBezTo>
                    <a:close/>
                    <a:moveTo>
                      <a:pt x="1657778" y="2504629"/>
                    </a:moveTo>
                    <a:lnTo>
                      <a:pt x="1657778" y="1614680"/>
                    </a:lnTo>
                    <a:lnTo>
                      <a:pt x="1657778" y="466831"/>
                    </a:lnTo>
                    <a:lnTo>
                      <a:pt x="955312" y="466831"/>
                    </a:lnTo>
                    <a:lnTo>
                      <a:pt x="697821" y="466831"/>
                    </a:lnTo>
                    <a:lnTo>
                      <a:pt x="180312" y="466831"/>
                    </a:lnTo>
                    <a:lnTo>
                      <a:pt x="180312" y="1362585"/>
                    </a:lnTo>
                    <a:lnTo>
                      <a:pt x="180312" y="1808311"/>
                    </a:lnTo>
                    <a:lnTo>
                      <a:pt x="180312" y="2504629"/>
                    </a:lnTo>
                    <a:lnTo>
                      <a:pt x="1143615" y="2504629"/>
                    </a:lnTo>
                    <a:lnTo>
                      <a:pt x="1657778" y="2504629"/>
                    </a:lnTo>
                    <a:close/>
                    <a:moveTo>
                      <a:pt x="998341" y="2725853"/>
                    </a:moveTo>
                    <a:cubicBezTo>
                      <a:pt x="998341" y="2682004"/>
                      <a:pt x="962825" y="2646489"/>
                      <a:pt x="919045" y="2646489"/>
                    </a:cubicBezTo>
                    <a:cubicBezTo>
                      <a:pt x="875196" y="2646489"/>
                      <a:pt x="839680" y="2682004"/>
                      <a:pt x="839680" y="2725853"/>
                    </a:cubicBezTo>
                    <a:cubicBezTo>
                      <a:pt x="839680" y="2769633"/>
                      <a:pt x="875196" y="2805149"/>
                      <a:pt x="919045" y="2805149"/>
                    </a:cubicBezTo>
                    <a:cubicBezTo>
                      <a:pt x="962825" y="2805149"/>
                      <a:pt x="998341" y="2769633"/>
                      <a:pt x="998341" y="2725853"/>
                    </a:cubicBezTo>
                    <a:close/>
                  </a:path>
                </a:pathLst>
              </a:custGeom>
              <a:solidFill>
                <a:srgbClr val="E77200"/>
              </a:solidFill>
              <a:ln w="68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4" name="手繪多邊形 13">
                <a:extLst>
                  <a:ext uri="{FF2B5EF4-FFF2-40B4-BE49-F238E27FC236}">
                    <a16:creationId xmlns:a16="http://schemas.microsoft.com/office/drawing/2014/main" id="{736625C6-C5D0-9D42-88A3-3161A5391684}"/>
                  </a:ext>
                </a:extLst>
              </p:cNvPr>
              <p:cNvSpPr/>
              <p:nvPr/>
            </p:nvSpPr>
            <p:spPr>
              <a:xfrm>
                <a:off x="9562845" y="5087056"/>
                <a:ext cx="158660" cy="158660"/>
              </a:xfrm>
              <a:custGeom>
                <a:avLst/>
                <a:gdLst>
                  <a:gd name="connsiteX0" fmla="*/ 79365 w 158660"/>
                  <a:gd name="connsiteY0" fmla="*/ 0 h 158660"/>
                  <a:gd name="connsiteX1" fmla="*/ 158661 w 158660"/>
                  <a:gd name="connsiteY1" fmla="*/ 79365 h 158660"/>
                  <a:gd name="connsiteX2" fmla="*/ 79365 w 158660"/>
                  <a:gd name="connsiteY2" fmla="*/ 158661 h 158660"/>
                  <a:gd name="connsiteX3" fmla="*/ 0 w 158660"/>
                  <a:gd name="connsiteY3" fmla="*/ 79365 h 158660"/>
                  <a:gd name="connsiteX4" fmla="*/ 79365 w 158660"/>
                  <a:gd name="connsiteY4" fmla="*/ 0 h 158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660" h="158660">
                    <a:moveTo>
                      <a:pt x="79365" y="0"/>
                    </a:moveTo>
                    <a:cubicBezTo>
                      <a:pt x="123145" y="0"/>
                      <a:pt x="158661" y="35516"/>
                      <a:pt x="158661" y="79365"/>
                    </a:cubicBezTo>
                    <a:cubicBezTo>
                      <a:pt x="158661" y="123145"/>
                      <a:pt x="123145" y="158661"/>
                      <a:pt x="79365" y="158661"/>
                    </a:cubicBezTo>
                    <a:cubicBezTo>
                      <a:pt x="35516" y="158661"/>
                      <a:pt x="0" y="123145"/>
                      <a:pt x="0" y="79365"/>
                    </a:cubicBezTo>
                    <a:cubicBezTo>
                      <a:pt x="0" y="35516"/>
                      <a:pt x="35516" y="0"/>
                      <a:pt x="79365" y="0"/>
                    </a:cubicBezTo>
                    <a:close/>
                  </a:path>
                </a:pathLst>
              </a:custGeom>
              <a:solidFill>
                <a:srgbClr val="7C6655"/>
              </a:solidFill>
              <a:ln w="68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5" name="手繪多邊形 14">
                <a:extLst>
                  <a:ext uri="{FF2B5EF4-FFF2-40B4-BE49-F238E27FC236}">
                    <a16:creationId xmlns:a16="http://schemas.microsoft.com/office/drawing/2014/main" id="{5843BFDA-9D3D-BA41-B888-C67955CAF079}"/>
                  </a:ext>
                </a:extLst>
              </p:cNvPr>
              <p:cNvSpPr/>
              <p:nvPr/>
            </p:nvSpPr>
            <p:spPr>
              <a:xfrm>
                <a:off x="9407080" y="2627300"/>
                <a:ext cx="470218" cy="102450"/>
              </a:xfrm>
              <a:custGeom>
                <a:avLst/>
                <a:gdLst>
                  <a:gd name="connsiteX0" fmla="*/ 418993 w 470218"/>
                  <a:gd name="connsiteY0" fmla="*/ 102450 h 102450"/>
                  <a:gd name="connsiteX1" fmla="*/ 51225 w 470218"/>
                  <a:gd name="connsiteY1" fmla="*/ 102450 h 102450"/>
                  <a:gd name="connsiteX2" fmla="*/ 0 w 470218"/>
                  <a:gd name="connsiteY2" fmla="*/ 51225 h 102450"/>
                  <a:gd name="connsiteX3" fmla="*/ 51225 w 470218"/>
                  <a:gd name="connsiteY3" fmla="*/ 0 h 102450"/>
                  <a:gd name="connsiteX4" fmla="*/ 418993 w 470218"/>
                  <a:gd name="connsiteY4" fmla="*/ 0 h 102450"/>
                  <a:gd name="connsiteX5" fmla="*/ 470218 w 470218"/>
                  <a:gd name="connsiteY5" fmla="*/ 51225 h 102450"/>
                  <a:gd name="connsiteX6" fmla="*/ 418993 w 470218"/>
                  <a:gd name="connsiteY6" fmla="*/ 102450 h 102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0218" h="102450">
                    <a:moveTo>
                      <a:pt x="418993" y="102450"/>
                    </a:moveTo>
                    <a:lnTo>
                      <a:pt x="51225" y="102450"/>
                    </a:lnTo>
                    <a:cubicBezTo>
                      <a:pt x="22935" y="102450"/>
                      <a:pt x="0" y="79515"/>
                      <a:pt x="0" y="51225"/>
                    </a:cubicBezTo>
                    <a:cubicBezTo>
                      <a:pt x="0" y="22935"/>
                      <a:pt x="22935" y="0"/>
                      <a:pt x="51225" y="0"/>
                    </a:cubicBezTo>
                    <a:lnTo>
                      <a:pt x="418993" y="0"/>
                    </a:lnTo>
                    <a:cubicBezTo>
                      <a:pt x="447290" y="0"/>
                      <a:pt x="470218" y="22935"/>
                      <a:pt x="470218" y="51225"/>
                    </a:cubicBezTo>
                    <a:cubicBezTo>
                      <a:pt x="470218" y="79515"/>
                      <a:pt x="447290" y="102450"/>
                      <a:pt x="418993" y="102450"/>
                    </a:cubicBezTo>
                    <a:close/>
                  </a:path>
                </a:pathLst>
              </a:custGeom>
              <a:solidFill>
                <a:srgbClr val="7C6655"/>
              </a:solidFill>
              <a:ln w="68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</p:grpSp>
      <p:pic>
        <p:nvPicPr>
          <p:cNvPr id="40" name="圖片 39">
            <a:extLst>
              <a:ext uri="{FF2B5EF4-FFF2-40B4-BE49-F238E27FC236}">
                <a16:creationId xmlns:a16="http://schemas.microsoft.com/office/drawing/2014/main" id="{E74CE132-A261-F242-BA57-29BCD1F686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985">
            <a:off x="8209002" y="2919179"/>
            <a:ext cx="1893441" cy="1893441"/>
          </a:xfrm>
          <a:prstGeom prst="rect">
            <a:avLst/>
          </a:prstGeom>
        </p:spPr>
      </p:pic>
      <p:sp>
        <p:nvSpPr>
          <p:cNvPr id="42" name="文字方塊 41">
            <a:extLst>
              <a:ext uri="{FF2B5EF4-FFF2-40B4-BE49-F238E27FC236}">
                <a16:creationId xmlns:a16="http://schemas.microsoft.com/office/drawing/2014/main" id="{052BE8A6-EE8A-654B-8DAC-4D4F71F5FBB6}"/>
              </a:ext>
            </a:extLst>
          </p:cNvPr>
          <p:cNvSpPr txBox="1"/>
          <p:nvPr/>
        </p:nvSpPr>
        <p:spPr>
          <a:xfrm>
            <a:off x="863318" y="1863401"/>
            <a:ext cx="6671921" cy="83099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zh-TW" sz="4800" dirty="0">
                <a:latin typeface="+mj-ea"/>
                <a:ea typeface="+mj-ea"/>
              </a:rPr>
              <a:t>https://</a:t>
            </a:r>
            <a:r>
              <a:rPr kumimoji="1" lang="en-US" altLang="zh-TW" sz="4800" dirty="0" err="1">
                <a:latin typeface="+mj-ea"/>
                <a:ea typeface="+mj-ea"/>
              </a:rPr>
              <a:t>bit.ly</a:t>
            </a:r>
            <a:r>
              <a:rPr kumimoji="1" lang="en-US" altLang="zh-TW" sz="4800" dirty="0">
                <a:latin typeface="+mj-ea"/>
                <a:ea typeface="+mj-ea"/>
              </a:rPr>
              <a:t>/3yEVgF9</a:t>
            </a:r>
            <a:endParaRPr kumimoji="1" lang="zh-TW" altLang="en-US" sz="4800" dirty="0">
              <a:latin typeface="+mj-ea"/>
              <a:ea typeface="+mj-ea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835BB6B9-E4F8-EC59-5D15-451F3659977B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ex1-13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641690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4AA43FB-24B6-F14E-A3D1-6A533AAE8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27" y="1875118"/>
            <a:ext cx="10756900" cy="39878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2018002-C12A-1543-B6D9-5ABA0FEFF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dirty="0"/>
              <a:t>安裝第三</a:t>
            </a:r>
            <a:r>
              <a:rPr kumimoji="1" lang="zh-TW" altLang="en-US"/>
              <a:t>方軟體，讓</a:t>
            </a:r>
            <a:r>
              <a:rPr kumimoji="1" lang="zh-TW" altLang="en-US" dirty="0"/>
              <a:t>手機成為電腦鏡頭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0489E7C-897B-E74B-8341-40708791D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3857" y="1965870"/>
            <a:ext cx="2877893" cy="790956"/>
          </a:xfrm>
          <a:ln>
            <a:noFill/>
          </a:ln>
          <a:effectLst/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" altLang="zh-TW" sz="4400" dirty="0" err="1">
                <a:solidFill>
                  <a:schemeClr val="accent3"/>
                </a:solidFill>
              </a:rPr>
              <a:t>droidcam</a:t>
            </a:r>
            <a:endParaRPr kumimoji="1" lang="zh-TW" altLang="en-US" sz="4400" dirty="0">
              <a:solidFill>
                <a:schemeClr val="accent3"/>
              </a:solidFill>
            </a:endParaRPr>
          </a:p>
        </p:txBody>
      </p:sp>
      <p:cxnSp>
        <p:nvCxnSpPr>
          <p:cNvPr id="6" name="直線箭頭接點 5">
            <a:extLst>
              <a:ext uri="{FF2B5EF4-FFF2-40B4-BE49-F238E27FC236}">
                <a16:creationId xmlns:a16="http://schemas.microsoft.com/office/drawing/2014/main" id="{7743EA30-FB3E-AD47-995C-C2C31567B25B}"/>
              </a:ext>
            </a:extLst>
          </p:cNvPr>
          <p:cNvCxnSpPr/>
          <p:nvPr/>
        </p:nvCxnSpPr>
        <p:spPr>
          <a:xfrm flipV="1">
            <a:off x="1355806" y="4665998"/>
            <a:ext cx="1011937" cy="232228"/>
          </a:xfrm>
          <a:prstGeom prst="straightConnector1">
            <a:avLst/>
          </a:prstGeom>
          <a:ln w="152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圓角矩形 6">
            <a:extLst>
              <a:ext uri="{FF2B5EF4-FFF2-40B4-BE49-F238E27FC236}">
                <a16:creationId xmlns:a16="http://schemas.microsoft.com/office/drawing/2014/main" id="{D364D689-664E-2242-B811-26C93FC5B352}"/>
              </a:ext>
            </a:extLst>
          </p:cNvPr>
          <p:cNvSpPr/>
          <p:nvPr/>
        </p:nvSpPr>
        <p:spPr>
          <a:xfrm>
            <a:off x="2483857" y="4360689"/>
            <a:ext cx="1586120" cy="391886"/>
          </a:xfrm>
          <a:prstGeom prst="roundRect">
            <a:avLst/>
          </a:prstGeom>
          <a:noFill/>
          <a:ln w="1016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33097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>
            <a:extLst>
              <a:ext uri="{FF2B5EF4-FFF2-40B4-BE49-F238E27FC236}">
                <a16:creationId xmlns:a16="http://schemas.microsoft.com/office/drawing/2014/main" id="{7C27E13A-6F60-4C5B-843C-5D1DD0515E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en-US" altLang="zh-TW">
                <a:solidFill>
                  <a:srgbClr val="00B0F0"/>
                </a:solidFill>
              </a:rPr>
              <a:t>Coder, Hacker, and Maker</a:t>
            </a:r>
            <a:endParaRPr lang="en-US">
              <a:solidFill>
                <a:srgbClr val="00B0F0"/>
              </a:solidFill>
            </a:endParaRPr>
          </a:p>
        </p:txBody>
      </p:sp>
      <p:sp>
        <p:nvSpPr>
          <p:cNvPr id="26627" name="內容版面配置區 2">
            <a:extLst>
              <a:ext uri="{FF2B5EF4-FFF2-40B4-BE49-F238E27FC236}">
                <a16:creationId xmlns:a16="http://schemas.microsoft.com/office/drawing/2014/main" id="{BD72AF88-B11D-4819-920B-F569BC780EE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338" y="1077913"/>
            <a:ext cx="11371262" cy="5318125"/>
          </a:xfrm>
        </p:spPr>
        <p:txBody>
          <a:bodyPr/>
          <a:lstStyle/>
          <a:p>
            <a:r>
              <a:rPr lang="zh-TW" altLang="en-US">
                <a:solidFill>
                  <a:schemeClr val="bg1"/>
                </a:solidFill>
              </a:rPr>
              <a:t>程式設計師 (</a:t>
            </a:r>
            <a:r>
              <a:rPr lang="en-US" altLang="zh-TW"/>
              <a:t>c</a:t>
            </a:r>
            <a:r>
              <a:rPr lang="zh-TW" altLang="en-US"/>
              <a:t>oder</a:t>
            </a:r>
            <a:r>
              <a:rPr lang="zh-TW" altLang="en-US">
                <a:solidFill>
                  <a:schemeClr val="bg1"/>
                </a:solidFill>
              </a:rPr>
              <a:t>, 或 </a:t>
            </a:r>
            <a:r>
              <a:rPr lang="en-US" altLang="zh-TW"/>
              <a:t>p</a:t>
            </a:r>
            <a:r>
              <a:rPr lang="zh-TW" altLang="en-US"/>
              <a:t>rogrammer)</a:t>
            </a:r>
            <a:endParaRPr lang="zh-TW" altLang="en-US">
              <a:solidFill>
                <a:schemeClr val="bg1"/>
              </a:solidFill>
            </a:endParaRPr>
          </a:p>
          <a:p>
            <a:pPr lvl="1"/>
            <a:r>
              <a:rPr lang="zh-TW" altLang="en-US">
                <a:solidFill>
                  <a:schemeClr val="bg1"/>
                </a:solidFill>
              </a:rPr>
              <a:t>主要透過編輯程式，簡稱編程 (</a:t>
            </a:r>
            <a:r>
              <a:rPr lang="en-US" altLang="zh-TW">
                <a:solidFill>
                  <a:schemeClr val="bg1"/>
                </a:solidFill>
              </a:rPr>
              <a:t>c</a:t>
            </a:r>
            <a:r>
              <a:rPr lang="zh-TW" altLang="en-US">
                <a:solidFill>
                  <a:schemeClr val="bg1"/>
                </a:solidFill>
              </a:rPr>
              <a:t>oding)，它可以指在程式設計</a:t>
            </a:r>
            <a:r>
              <a:rPr lang="zh-TW" altLang="en-US">
                <a:solidFill>
                  <a:srgbClr val="FFFF00"/>
                </a:solidFill>
              </a:rPr>
              <a:t>某個專業領域的專業人士</a:t>
            </a:r>
            <a:r>
              <a:rPr lang="zh-TW" altLang="en-US">
                <a:solidFill>
                  <a:schemeClr val="bg1"/>
                </a:solidFill>
              </a:rPr>
              <a:t>，或是從事軟體撰寫，程式開發、維護的專業人員。</a:t>
            </a:r>
          </a:p>
          <a:p>
            <a:r>
              <a:rPr lang="zh-TW" altLang="en-US">
                <a:solidFill>
                  <a:schemeClr val="bg1"/>
                </a:solidFill>
              </a:rPr>
              <a:t>駭客 </a:t>
            </a:r>
            <a:r>
              <a:rPr lang="en-US" altLang="zh-TW">
                <a:solidFill>
                  <a:schemeClr val="bg1"/>
                </a:solidFill>
              </a:rPr>
              <a:t>(hacker)</a:t>
            </a:r>
          </a:p>
          <a:p>
            <a:pPr lvl="1"/>
            <a:r>
              <a:rPr lang="zh-TW" altLang="en-US">
                <a:solidFill>
                  <a:schemeClr val="bg1"/>
                </a:solidFill>
              </a:rPr>
              <a:t>除了</a:t>
            </a:r>
            <a:r>
              <a:rPr lang="zh-TW" altLang="en-US">
                <a:solidFill>
                  <a:srgbClr val="FFFF00"/>
                </a:solidFill>
              </a:rPr>
              <a:t>精通</a:t>
            </a:r>
            <a:r>
              <a:rPr lang="zh-TW" altLang="en-US">
                <a:solidFill>
                  <a:schemeClr val="bg1"/>
                </a:solidFill>
              </a:rPr>
              <a:t>程式設計、作業系統的人可以被視作駭客，對硬體裝置做創新的工程師通常也被認為是駭客，精通網路入侵的人也被看作是駭客。</a:t>
            </a:r>
            <a:endParaRPr lang="en-US" altLang="zh-TW">
              <a:solidFill>
                <a:schemeClr val="bg1"/>
              </a:solidFill>
            </a:endParaRPr>
          </a:p>
          <a:p>
            <a:r>
              <a:rPr lang="zh-TW" altLang="en-US">
                <a:solidFill>
                  <a:schemeClr val="bg1"/>
                </a:solidFill>
              </a:rPr>
              <a:t>創客 </a:t>
            </a:r>
            <a:r>
              <a:rPr lang="en-US" altLang="zh-TW">
                <a:solidFill>
                  <a:schemeClr val="bg1"/>
                </a:solidFill>
              </a:rPr>
              <a:t>(maker)</a:t>
            </a:r>
          </a:p>
          <a:p>
            <a:pPr lvl="1"/>
            <a:r>
              <a:rPr lang="zh-TW" altLang="en-US">
                <a:solidFill>
                  <a:schemeClr val="bg1"/>
                </a:solidFill>
              </a:rPr>
              <a:t>又稱自造者。是一群酷愛科技、熱衷實踐的人群，他們以分享技術、</a:t>
            </a:r>
            <a:r>
              <a:rPr lang="zh-TW" altLang="en-US">
                <a:solidFill>
                  <a:srgbClr val="FFFF00"/>
                </a:solidFill>
              </a:rPr>
              <a:t>激發的創造力</a:t>
            </a:r>
            <a:r>
              <a:rPr lang="zh-TW" altLang="en-US">
                <a:solidFill>
                  <a:schemeClr val="bg1"/>
                </a:solidFill>
              </a:rPr>
              <a:t>與交流思想為樂。</a:t>
            </a:r>
            <a:endParaRPr lang="en-US" altLang="zh-TW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EAFF3FF-8936-464C-B91F-D077CCF54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97154"/>
            <a:ext cx="5338000" cy="367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FFC82CD-D095-5946-A45E-44A3852B2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12" y="1207011"/>
            <a:ext cx="3673580" cy="5162869"/>
          </a:xfrm>
          <a:prstGeom prst="rect">
            <a:avLst/>
          </a:prstGeom>
          <a:effectLst>
            <a:outerShdw blurRad="322147" dist="38100" dir="2700000" sx="103000" sy="103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B9C1329-12D8-744C-9BA9-6FEA2C88B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2343" y="1460500"/>
            <a:ext cx="4305300" cy="1968500"/>
          </a:xfrm>
          <a:prstGeom prst="rect">
            <a:avLst/>
          </a:prstGeom>
          <a:ln w="76200">
            <a:solidFill>
              <a:schemeClr val="accent1"/>
            </a:solidFill>
          </a:ln>
          <a:effectLst>
            <a:outerShdw blurRad="176391" dist="38100" dir="2700000" sx="104961" sy="104961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430DE3F-307D-3E47-A6F3-C0C91A128B8A}"/>
              </a:ext>
            </a:extLst>
          </p:cNvPr>
          <p:cNvSpPr/>
          <p:nvPr/>
        </p:nvSpPr>
        <p:spPr>
          <a:xfrm>
            <a:off x="700256" y="5396090"/>
            <a:ext cx="1161143" cy="1011783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cxnSp>
        <p:nvCxnSpPr>
          <p:cNvPr id="9" name="直線箭頭接點 8">
            <a:extLst>
              <a:ext uri="{FF2B5EF4-FFF2-40B4-BE49-F238E27FC236}">
                <a16:creationId xmlns:a16="http://schemas.microsoft.com/office/drawing/2014/main" id="{552B70F0-D3D9-C045-B2C5-6F47295A1FD8}"/>
              </a:ext>
            </a:extLst>
          </p:cNvPr>
          <p:cNvCxnSpPr>
            <a:cxnSpLocks/>
          </p:cNvCxnSpPr>
          <p:nvPr/>
        </p:nvCxnSpPr>
        <p:spPr>
          <a:xfrm flipV="1">
            <a:off x="1861399" y="3730233"/>
            <a:ext cx="1061095" cy="1573435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488BF0B8-E6BB-9245-B621-981559B97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dirty="0"/>
              <a:t>安裝電腦端軟體</a:t>
            </a:r>
          </a:p>
        </p:txBody>
      </p:sp>
    </p:spTree>
    <p:extLst>
      <p:ext uri="{BB962C8B-B14F-4D97-AF65-F5344CB8AC3E}">
        <p14:creationId xmlns:p14="http://schemas.microsoft.com/office/powerpoint/2010/main" val="32412726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0E52C3E-437F-D748-862C-6547EA1C5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122355"/>
            <a:ext cx="5239657" cy="663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4D3D464B-FA45-434A-9F1F-8284FD106F22}"/>
              </a:ext>
            </a:extLst>
          </p:cNvPr>
          <p:cNvSpPr txBox="1"/>
          <p:nvPr/>
        </p:nvSpPr>
        <p:spPr>
          <a:xfrm>
            <a:off x="6559138" y="1367680"/>
            <a:ext cx="3608424" cy="64633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sx="14000" sy="14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zh-TW" altLang="en-US" sz="3600" dirty="0">
                <a:ln w="3175">
                  <a:noFill/>
                </a:ln>
                <a:latin typeface="Noto Sans TC" panose="020B0500000000000000" pitchFamily="34" charset="-120"/>
                <a:ea typeface="Noto Sans TC" panose="020B0500000000000000" pitchFamily="34" charset="-120"/>
              </a:rPr>
              <a:t>切換成</a:t>
            </a:r>
            <a:r>
              <a:rPr kumimoji="1" lang="en-US" altLang="zh-TW" sz="3600" dirty="0">
                <a:ln w="3175">
                  <a:noFill/>
                </a:ln>
                <a:latin typeface="Noto Sans TC" panose="020B0500000000000000" pitchFamily="34" charset="-120"/>
                <a:ea typeface="Noto Sans TC" panose="020B0500000000000000" pitchFamily="34" charset="-120"/>
              </a:rPr>
              <a:t> USB </a:t>
            </a:r>
            <a:r>
              <a:rPr kumimoji="1" lang="zh-TW" altLang="en-US" sz="3600" dirty="0">
                <a:ln w="3175">
                  <a:noFill/>
                </a:ln>
                <a:latin typeface="Noto Sans TC" panose="020B0500000000000000" pitchFamily="34" charset="-120"/>
                <a:ea typeface="Noto Sans TC" panose="020B0500000000000000" pitchFamily="34" charset="-120"/>
              </a:rPr>
              <a:t>模式</a:t>
            </a:r>
          </a:p>
        </p:txBody>
      </p:sp>
    </p:spTree>
    <p:extLst>
      <p:ext uri="{BB962C8B-B14F-4D97-AF65-F5344CB8AC3E}">
        <p14:creationId xmlns:p14="http://schemas.microsoft.com/office/powerpoint/2010/main" val="37787610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43BF50D2-AD4C-6E49-AF66-6B85E18E64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820" y="548473"/>
            <a:ext cx="5911180" cy="576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F0B2762-6E05-8046-8349-798CA2DB8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安裝手機端軟體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1E3191B-AD21-E24D-99F8-0D08C7C6C2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358" y="3549918"/>
            <a:ext cx="5911180" cy="2952540"/>
          </a:xfrm>
        </p:spPr>
        <p:txBody>
          <a:bodyPr>
            <a:noAutofit/>
          </a:bodyPr>
          <a:lstStyle/>
          <a:p>
            <a:r>
              <a:rPr kumimoji="1" lang="zh-TW" altLang="en-US" sz="3200" dirty="0"/>
              <a:t>手機連線 </a:t>
            </a:r>
            <a:r>
              <a:rPr kumimoji="1" lang="en" altLang="zh-TW" sz="2400" dirty="0">
                <a:ln w="3175">
                  <a:noFill/>
                </a:ln>
                <a:solidFill>
                  <a:schemeClr val="tx2"/>
                </a:solidFill>
              </a:rPr>
              <a:t>https://www.dev47apps.com/ </a:t>
            </a:r>
          </a:p>
          <a:p>
            <a:r>
              <a:rPr kumimoji="1" lang="zh-TW" altLang="en-US" sz="3200" dirty="0"/>
              <a:t>或掃描 </a:t>
            </a:r>
            <a:r>
              <a:rPr kumimoji="1" lang="en" altLang="zh-TW" sz="3200" dirty="0"/>
              <a:t>QR code </a:t>
            </a:r>
          </a:p>
          <a:p>
            <a:r>
              <a:rPr lang="zh-TW" altLang="en-US" sz="3200" dirty="0"/>
              <a:t>選擇自己的手機作業系統</a:t>
            </a:r>
            <a:endParaRPr lang="en-US" altLang="zh-TW" sz="3200" dirty="0"/>
          </a:p>
          <a:p>
            <a:r>
              <a:rPr lang="zh-TW" altLang="en-US" sz="3200" dirty="0"/>
              <a:t>下載並安裝</a:t>
            </a:r>
            <a:endParaRPr kumimoji="1" lang="zh-TW" altLang="en-US" sz="320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1D9B1BC-4413-3247-BEA7-014EEBC49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648" y="2564996"/>
            <a:ext cx="2624051" cy="26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2263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DDD619-71B4-3A4A-8270-626C2594B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開啟</a:t>
            </a:r>
            <a:r>
              <a:rPr kumimoji="1" lang="en-US" altLang="zh-TW" dirty="0"/>
              <a:t> Android </a:t>
            </a:r>
            <a:r>
              <a:rPr kumimoji="1" lang="zh-TW" altLang="en-US" dirty="0"/>
              <a:t>手機</a:t>
            </a:r>
            <a:br>
              <a:rPr kumimoji="1" lang="en-US" altLang="zh-TW" dirty="0"/>
            </a:br>
            <a:r>
              <a:rPr kumimoji="1" lang="zh-TW" altLang="en-US" dirty="0"/>
              <a:t>開發人員模式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0F96C1C-B111-2949-887E-9FEE67A2F37B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0FB8D0E-0AF5-454E-9DF1-AE88974BF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325028" y="3849176"/>
            <a:ext cx="6675952" cy="2194037"/>
          </a:xfrm>
        </p:spPr>
        <p:txBody>
          <a:bodyPr>
            <a:noAutofit/>
          </a:bodyPr>
          <a:lstStyle/>
          <a:p>
            <a:r>
              <a:rPr kumimoji="1" lang="en-US" altLang="zh-TW" sz="3200" dirty="0">
                <a:solidFill>
                  <a:schemeClr val="tx2"/>
                </a:solidFill>
              </a:rPr>
              <a:t>『</a:t>
            </a:r>
            <a:r>
              <a:rPr kumimoji="1" lang="zh-TW" altLang="en-US" sz="3200">
                <a:solidFill>
                  <a:schemeClr val="tx2"/>
                </a:solidFill>
              </a:rPr>
              <a:t>手機設定</a:t>
            </a:r>
            <a:r>
              <a:rPr kumimoji="1" lang="en-US" altLang="zh-TW" sz="3200">
                <a:solidFill>
                  <a:schemeClr val="tx2"/>
                </a:solidFill>
              </a:rPr>
              <a:t>/</a:t>
            </a:r>
            <a:r>
              <a:rPr kumimoji="1" lang="zh-TW" altLang="en-US" sz="3200">
                <a:solidFill>
                  <a:schemeClr val="tx2"/>
                </a:solidFill>
              </a:rPr>
              <a:t>系統</a:t>
            </a:r>
            <a:r>
              <a:rPr kumimoji="1" lang="en-US" altLang="zh-TW" sz="3200">
                <a:solidFill>
                  <a:schemeClr val="tx2"/>
                </a:solidFill>
              </a:rPr>
              <a:t>/</a:t>
            </a:r>
            <a:r>
              <a:rPr kumimoji="1" lang="zh-TW" altLang="en-US" sz="3200">
                <a:solidFill>
                  <a:schemeClr val="tx2"/>
                </a:solidFill>
              </a:rPr>
              <a:t>關於</a:t>
            </a:r>
            <a:r>
              <a:rPr kumimoji="1" lang="zh-TW" altLang="en-US" sz="3200" dirty="0">
                <a:solidFill>
                  <a:schemeClr val="tx2"/>
                </a:solidFill>
              </a:rPr>
              <a:t>手機</a:t>
            </a:r>
            <a:r>
              <a:rPr kumimoji="1" lang="en-US" altLang="zh-TW" sz="3200" dirty="0">
                <a:solidFill>
                  <a:schemeClr val="tx2"/>
                </a:solidFill>
              </a:rPr>
              <a:t>』</a:t>
            </a:r>
            <a:endParaRPr kumimoji="1" lang="zh-TW" altLang="en-US" sz="3200" dirty="0">
              <a:solidFill>
                <a:schemeClr val="tx2"/>
              </a:solidFill>
            </a:endParaRP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F07D0E22-AC43-4242-9AD1-D8DE1C519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644" y="3243117"/>
            <a:ext cx="4232093" cy="25353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4AEC9654-0655-7249-9239-7C01186CE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241" y="1057798"/>
            <a:ext cx="4232093" cy="25353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ECBC05C8-FB11-1B44-9B38-0F6BDF3239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429232">
            <a:off x="6545874" y="2538268"/>
            <a:ext cx="1409699" cy="140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604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D050CF-99A0-0049-840D-F44E85091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開啟 </a:t>
            </a:r>
            <a:r>
              <a:rPr lang="en" altLang="zh-TW" dirty="0"/>
              <a:t>USB </a:t>
            </a:r>
            <a:r>
              <a:rPr lang="zh-TW" altLang="en-US" dirty="0"/>
              <a:t>偵錯</a:t>
            </a:r>
            <a:endParaRPr kumimoji="1" lang="zh-TW" altLang="en-US" dirty="0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F1A37FB2-B717-7E43-9B06-9F2CAE54F27A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5253063-CC16-F649-BF74-4D6D29975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92024" y="3549918"/>
            <a:ext cx="6409944" cy="2194037"/>
          </a:xfrm>
        </p:spPr>
        <p:txBody>
          <a:bodyPr>
            <a:normAutofit/>
          </a:bodyPr>
          <a:lstStyle/>
          <a:p>
            <a:r>
              <a:rPr kumimoji="1" lang="en-US" altLang="zh-TW" sz="3200" dirty="0">
                <a:solidFill>
                  <a:schemeClr val="tx2"/>
                </a:solidFill>
              </a:rPr>
              <a:t>『</a:t>
            </a:r>
            <a:r>
              <a:rPr kumimoji="1" lang="zh-TW" altLang="en-US" sz="3200">
                <a:solidFill>
                  <a:schemeClr val="tx2"/>
                </a:solidFill>
              </a:rPr>
              <a:t>手機設定</a:t>
            </a:r>
            <a:r>
              <a:rPr kumimoji="1" lang="en-US" altLang="zh-TW" sz="3200">
                <a:solidFill>
                  <a:schemeClr val="tx2"/>
                </a:solidFill>
              </a:rPr>
              <a:t>/</a:t>
            </a:r>
            <a:r>
              <a:rPr kumimoji="1" lang="zh-TW" altLang="en-US" sz="3200">
                <a:solidFill>
                  <a:schemeClr val="tx2"/>
                </a:solidFill>
              </a:rPr>
              <a:t>系統</a:t>
            </a:r>
            <a:r>
              <a:rPr kumimoji="1" lang="en-US" altLang="zh-TW" sz="3200">
                <a:solidFill>
                  <a:schemeClr val="tx2"/>
                </a:solidFill>
              </a:rPr>
              <a:t>/</a:t>
            </a:r>
            <a:r>
              <a:rPr kumimoji="1" lang="zh-TW" altLang="en-US" sz="3200">
                <a:solidFill>
                  <a:schemeClr val="tx2"/>
                </a:solidFill>
              </a:rPr>
              <a:t>進階</a:t>
            </a:r>
            <a:r>
              <a:rPr kumimoji="1" lang="en-US" altLang="zh-TW" sz="3200">
                <a:solidFill>
                  <a:schemeClr val="tx2"/>
                </a:solidFill>
              </a:rPr>
              <a:t>/</a:t>
            </a:r>
            <a:r>
              <a:rPr kumimoji="1" lang="zh-TW" altLang="en-US" sz="3200">
                <a:solidFill>
                  <a:schemeClr val="tx2"/>
                </a:solidFill>
              </a:rPr>
              <a:t>開發</a:t>
            </a:r>
            <a:r>
              <a:rPr kumimoji="1" lang="zh-TW" altLang="en-US" sz="3200" dirty="0">
                <a:solidFill>
                  <a:schemeClr val="tx2"/>
                </a:solidFill>
              </a:rPr>
              <a:t>人員選項</a:t>
            </a:r>
            <a:r>
              <a:rPr kumimoji="1" lang="en-US" altLang="zh-TW" sz="3200" dirty="0">
                <a:solidFill>
                  <a:schemeClr val="tx2"/>
                </a:solidFill>
              </a:rPr>
              <a:t>』</a:t>
            </a:r>
            <a:endParaRPr kumimoji="1" lang="zh-TW" altLang="en-US" sz="3200" dirty="0">
              <a:solidFill>
                <a:schemeClr val="tx2"/>
              </a:solidFill>
            </a:endParaRP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67FBD288-D48B-EE48-B1C5-C5578B824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234" y="-77492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5188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6985C1A-4898-F44B-8C9A-3D61B7AB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iOS </a:t>
            </a:r>
            <a:r>
              <a:rPr kumimoji="1" lang="zh-TW" altLang="en-US" dirty="0"/>
              <a:t>手機連接電腦需安裝</a:t>
            </a:r>
            <a:r>
              <a:rPr kumimoji="1" lang="en-US" altLang="zh-TW" dirty="0"/>
              <a:t> </a:t>
            </a:r>
            <a:r>
              <a:rPr kumimoji="1" lang="en-US" altLang="zh-TW" dirty="0" err="1"/>
              <a:t>itunes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1AF0BA4-F2DA-5757-6AE2-44FA227D1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sz="2000">
                <a:solidFill>
                  <a:schemeClr val="tx2"/>
                </a:solidFill>
              </a:rPr>
              <a:t>使用 </a:t>
            </a:r>
            <a:r>
              <a:rPr lang="en" altLang="zh-TW" sz="2000">
                <a:solidFill>
                  <a:schemeClr val="tx2"/>
                </a:solidFill>
              </a:rPr>
              <a:t>iOS </a:t>
            </a:r>
            <a:r>
              <a:rPr lang="zh-TW" altLang="en-US" sz="2000">
                <a:solidFill>
                  <a:schemeClr val="tx2"/>
                </a:solidFill>
              </a:rPr>
              <a:t>手機不需額外設定</a:t>
            </a:r>
            <a:endParaRPr lang="en-US" altLang="zh-TW" sz="200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zh-TW" altLang="en-US" sz="2000">
                <a:solidFill>
                  <a:schemeClr val="tx2"/>
                </a:solidFill>
              </a:rPr>
              <a:t>但電腦需要額外安裝 </a:t>
            </a:r>
            <a:r>
              <a:rPr lang="en" altLang="zh-TW" sz="2000">
                <a:solidFill>
                  <a:schemeClr val="tx2"/>
                </a:solidFill>
              </a:rPr>
              <a:t>iTunes </a:t>
            </a:r>
            <a:r>
              <a:rPr lang="zh-TW" altLang="en-US" sz="2000">
                <a:solidFill>
                  <a:schemeClr val="tx2"/>
                </a:solidFill>
              </a:rPr>
              <a:t>軟體才能連接</a:t>
            </a:r>
            <a:endParaRPr lang="en-US" altLang="zh-TW" sz="200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" altLang="zh-TW" sz="2000">
                <a:solidFill>
                  <a:schemeClr val="tx2"/>
                </a:solidFill>
              </a:rPr>
              <a:t>Windows </a:t>
            </a:r>
            <a:r>
              <a:rPr lang="zh-TW" altLang="en-US" sz="2000">
                <a:solidFill>
                  <a:schemeClr val="tx2"/>
                </a:solidFill>
              </a:rPr>
              <a:t>電腦根據作業系統分別連線下載，並依指示安裝：</a:t>
            </a:r>
            <a:br>
              <a:rPr lang="zh-TW" altLang="en-US" sz="2000">
                <a:solidFill>
                  <a:schemeClr val="tx2"/>
                </a:solidFill>
              </a:rPr>
            </a:br>
            <a:r>
              <a:rPr lang="en-US" altLang="zh-TW" sz="2400">
                <a:solidFill>
                  <a:schemeClr val="tx2"/>
                </a:solidFill>
              </a:rPr>
              <a:t>64 </a:t>
            </a:r>
            <a:r>
              <a:rPr lang="zh-TW" altLang="en-US" sz="2400">
                <a:solidFill>
                  <a:schemeClr val="tx2"/>
                </a:solidFill>
              </a:rPr>
              <a:t>位元：</a:t>
            </a:r>
            <a:br>
              <a:rPr lang="zh-TW" altLang="en-US" sz="2400">
                <a:solidFill>
                  <a:schemeClr val="tx2"/>
                </a:solidFill>
              </a:rPr>
            </a:br>
            <a:r>
              <a:rPr lang="en" altLang="zh-TW" sz="240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https://www.apple.com/itunes/download/win64</a:t>
            </a:r>
            <a:endParaRPr lang="en" altLang="zh-TW" sz="2400">
              <a:solidFill>
                <a:schemeClr val="tx2"/>
              </a:solidFill>
            </a:endParaRPr>
          </a:p>
          <a:p>
            <a:pPr marL="0" indent="0">
              <a:buNone/>
            </a:pPr>
            <a:br>
              <a:rPr lang="en" altLang="zh-TW" sz="2400">
                <a:solidFill>
                  <a:schemeClr val="tx2"/>
                </a:solidFill>
              </a:rPr>
            </a:br>
            <a:r>
              <a:rPr lang="en" altLang="zh-TW" sz="2400">
                <a:solidFill>
                  <a:schemeClr val="tx2"/>
                </a:solidFill>
              </a:rPr>
              <a:t>32 </a:t>
            </a:r>
            <a:r>
              <a:rPr lang="zh-TW" altLang="en-US" sz="2400">
                <a:solidFill>
                  <a:schemeClr val="tx2"/>
                </a:solidFill>
              </a:rPr>
              <a:t>位元：</a:t>
            </a:r>
            <a:br>
              <a:rPr lang="zh-TW" altLang="en-US" sz="2400">
                <a:solidFill>
                  <a:schemeClr val="tx2"/>
                </a:solidFill>
              </a:rPr>
            </a:br>
            <a:r>
              <a:rPr lang="en" altLang="zh-TW" sz="240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https://www.apple.com/itunes/download/win32</a:t>
            </a:r>
            <a:endParaRPr lang="en" altLang="zh-TW" sz="2400">
              <a:solidFill>
                <a:schemeClr val="tx2"/>
              </a:solidFill>
            </a:endParaRPr>
          </a:p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D2F57C0-1728-D844-8F8D-A1A7C95497C2}"/>
              </a:ext>
            </a:extLst>
          </p:cNvPr>
          <p:cNvSpPr txBox="1">
            <a:spLocks/>
          </p:cNvSpPr>
          <p:nvPr/>
        </p:nvSpPr>
        <p:spPr>
          <a:xfrm>
            <a:off x="684414" y="2153412"/>
            <a:ext cx="10823171" cy="48531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kumimoji="1" lang="zh-TW" altLang="en-US" sz="3200" dirty="0">
              <a:solidFill>
                <a:schemeClr val="tx2"/>
              </a:solidFill>
            </a:endParaRP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2DF8AEE1-5C84-FE43-820F-F977511657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44562">
            <a:off x="8640387" y="1707181"/>
            <a:ext cx="3095798" cy="309579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9E54AF5-E2E0-E1B2-8D13-65C3D0D2BF61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ex1-14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21077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F16225D4-A4A5-A548-B228-77AA188B4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" y="1064029"/>
            <a:ext cx="2438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F38AC4D7-E8AC-834E-B1AC-62BAE033B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320" y="1064029"/>
            <a:ext cx="2438400" cy="433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97390FB0-1F79-6D4F-8177-B60E22ABA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80" y="1064029"/>
            <a:ext cx="2438400" cy="435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4A72DE2F-D088-1845-B691-8D442343F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040" y="1064029"/>
            <a:ext cx="2667000" cy="393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CDE11773-DF77-DB4B-B45E-7D43A357EC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691699">
            <a:off x="1911927" y="5020216"/>
            <a:ext cx="792942" cy="792942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4812ABEB-EFA4-474A-A8AB-EEF1964EC0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691699">
            <a:off x="4835185" y="5090809"/>
            <a:ext cx="792942" cy="792942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0D1B3FDF-066C-0749-8432-04FC35FC58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691699">
            <a:off x="7979338" y="3527092"/>
            <a:ext cx="792942" cy="792942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423ED816-D296-834F-AD4F-E51E51A68A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691699">
            <a:off x="11093120" y="4013343"/>
            <a:ext cx="792942" cy="792942"/>
          </a:xfrm>
          <a:prstGeom prst="rect">
            <a:avLst/>
          </a:prstGeom>
        </p:spPr>
      </p:pic>
      <p:sp>
        <p:nvSpPr>
          <p:cNvPr id="4" name="向右箭號 3">
            <a:extLst>
              <a:ext uri="{FF2B5EF4-FFF2-40B4-BE49-F238E27FC236}">
                <a16:creationId xmlns:a16="http://schemas.microsoft.com/office/drawing/2014/main" id="{BF966171-6C91-B944-B0D4-9048340C18A6}"/>
              </a:ext>
            </a:extLst>
          </p:cNvPr>
          <p:cNvSpPr/>
          <p:nvPr/>
        </p:nvSpPr>
        <p:spPr>
          <a:xfrm>
            <a:off x="3011352" y="3032529"/>
            <a:ext cx="1147157" cy="7081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" name="向右箭號 12">
            <a:extLst>
              <a:ext uri="{FF2B5EF4-FFF2-40B4-BE49-F238E27FC236}">
                <a16:creationId xmlns:a16="http://schemas.microsoft.com/office/drawing/2014/main" id="{7C974DBF-1DE5-7B49-842C-BAA62D71F4B7}"/>
              </a:ext>
            </a:extLst>
          </p:cNvPr>
          <p:cNvSpPr/>
          <p:nvPr/>
        </p:nvSpPr>
        <p:spPr>
          <a:xfrm>
            <a:off x="5823092" y="3011993"/>
            <a:ext cx="1147157" cy="7081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" name="向右箭號 13">
            <a:extLst>
              <a:ext uri="{FF2B5EF4-FFF2-40B4-BE49-F238E27FC236}">
                <a16:creationId xmlns:a16="http://schemas.microsoft.com/office/drawing/2014/main" id="{E5FB2110-B1C1-2544-8551-307BDE706C6B}"/>
              </a:ext>
            </a:extLst>
          </p:cNvPr>
          <p:cNvSpPr/>
          <p:nvPr/>
        </p:nvSpPr>
        <p:spPr>
          <a:xfrm>
            <a:off x="8703452" y="3011993"/>
            <a:ext cx="1147157" cy="7081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736698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3CAB37DF-7BB3-674A-9532-01F0235E7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68" y="737378"/>
            <a:ext cx="5663332" cy="507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B42E6DC-7552-6A46-B9EB-45FB2F5F8723}"/>
              </a:ext>
            </a:extLst>
          </p:cNvPr>
          <p:cNvSpPr/>
          <p:nvPr/>
        </p:nvSpPr>
        <p:spPr>
          <a:xfrm>
            <a:off x="6387358" y="737378"/>
            <a:ext cx="4640305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endParaRPr lang="zh-TW" altLang="en-US" sz="4000" dirty="0">
              <a:solidFill>
                <a:schemeClr val="tx2"/>
              </a:solidFill>
              <a:latin typeface="-apple-system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zh-TW" altLang="en-US" sz="2800" dirty="0">
                <a:solidFill>
                  <a:schemeClr val="tx2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按此重新整理</a:t>
            </a:r>
          </a:p>
          <a:p>
            <a:pPr marL="971550" lvl="1" indent="-514350">
              <a:buFont typeface="+mj-lt"/>
              <a:buAutoNum type="arabicPeriod"/>
            </a:pPr>
            <a:r>
              <a:rPr lang="zh-TW" altLang="en-US" sz="2800" dirty="0">
                <a:solidFill>
                  <a:schemeClr val="tx2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確認裝置列表</a:t>
            </a:r>
          </a:p>
          <a:p>
            <a:pPr marL="971550" lvl="1" indent="-514350">
              <a:buFont typeface="+mj-lt"/>
              <a:buAutoNum type="arabicPeriod"/>
            </a:pPr>
            <a:r>
              <a:rPr lang="zh-TW" altLang="en-US" sz="2800" dirty="0">
                <a:solidFill>
                  <a:schemeClr val="tx2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按 </a:t>
            </a:r>
            <a:r>
              <a:rPr lang="en" altLang="zh-TW" sz="2800" dirty="0">
                <a:solidFill>
                  <a:schemeClr val="tx2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Start</a:t>
            </a:r>
          </a:p>
          <a:p>
            <a:br>
              <a:rPr lang="en" altLang="zh-TW" sz="4000" dirty="0">
                <a:solidFill>
                  <a:schemeClr val="tx2"/>
                </a:solidFill>
              </a:rPr>
            </a:br>
            <a:endParaRPr lang="zh-TW" altLang="en-US" sz="4000" dirty="0">
              <a:solidFill>
                <a:schemeClr val="tx2"/>
              </a:solidFill>
            </a:endParaRP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AC902AC8-2F85-4B45-B447-EFDAC6FBE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685" y="3429000"/>
            <a:ext cx="1607041" cy="2851202"/>
          </a:xfrm>
          <a:prstGeom prst="rect">
            <a:avLst/>
          </a:prstGeom>
          <a:noFill/>
          <a:effectLst>
            <a:outerShdw blurRad="314022" dist="38100" dir="2700000" sx="104907" sy="104907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59CE5A80-FA6A-694E-ADC0-F507F058F4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311728">
            <a:off x="9473363" y="4468928"/>
            <a:ext cx="1865376" cy="186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215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C85D9966-5837-4CEA-8C46-529B978F1503}"/>
              </a:ext>
            </a:extLst>
          </p:cNvPr>
          <p:cNvSpPr txBox="1"/>
          <p:nvPr/>
        </p:nvSpPr>
        <p:spPr>
          <a:xfrm>
            <a:off x="2022462" y="3105834"/>
            <a:ext cx="81470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影像處理應用</a:t>
            </a:r>
            <a:r>
              <a:rPr lang="zh-TW" altLang="en-US" sz="3600">
                <a:solidFill>
                  <a:srgbClr val="FFFF00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：</a:t>
            </a:r>
            <a:r>
              <a:rPr lang="zh-TW" altLang="en-US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強大的 </a:t>
            </a:r>
            <a:r>
              <a:rPr lang="en-US" altLang="zh-TW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OpenCV</a:t>
            </a:r>
            <a:endParaRPr lang="zh-TW" altLang="en-US" sz="4800">
              <a:solidFill>
                <a:srgbClr val="FFFF00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039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934C1B-C0E0-48CC-A946-975BCC661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/>
              <a:t>人臉偵測與追蹤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1C730DF1-DA07-4800-847E-D0BFABD29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38" y="1579269"/>
            <a:ext cx="7546490" cy="4244900"/>
          </a:xfrm>
          <a:prstGeom prst="rect">
            <a:avLst/>
          </a:prstGeom>
        </p:spPr>
      </p:pic>
      <p:pic>
        <p:nvPicPr>
          <p:cNvPr id="2050" name="Picture 2" descr="OpenCV - 維基百科，自由的百科全書">
            <a:extLst>
              <a:ext uri="{FF2B5EF4-FFF2-40B4-BE49-F238E27FC236}">
                <a16:creationId xmlns:a16="http://schemas.microsoft.com/office/drawing/2014/main" id="{BA856C63-5291-4C1F-810C-69A669B61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158" y="2184196"/>
            <a:ext cx="2463868" cy="303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46E3E0C7-5D1E-48B3-B7AF-3BF7999B67FB}"/>
              </a:ext>
            </a:extLst>
          </p:cNvPr>
          <p:cNvSpPr txBox="1"/>
          <p:nvPr/>
        </p:nvSpPr>
        <p:spPr>
          <a:xfrm>
            <a:off x="233582" y="6221617"/>
            <a:ext cx="7529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https://learn.adafruit.com/diy-wifi-raspberry-pi-touch-cam</a:t>
            </a:r>
            <a:endParaRPr lang="zh-TW" altLang="en-US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5769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6336CCA-062D-4DFB-A388-1971120CB57C}"/>
              </a:ext>
            </a:extLst>
          </p:cNvPr>
          <p:cNvSpPr/>
          <p:nvPr/>
        </p:nvSpPr>
        <p:spPr>
          <a:xfrm>
            <a:off x="1899386" y="1795463"/>
            <a:ext cx="1411200" cy="36036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whit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Application</a:t>
            </a:r>
            <a:endParaRPr lang="zh-TW" altLang="en-US" sz="1600">
              <a:solidFill>
                <a:prstClr val="white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CEAA1A0-E7DC-4BB9-A933-049C15175087}"/>
              </a:ext>
            </a:extLst>
          </p:cNvPr>
          <p:cNvSpPr/>
          <p:nvPr/>
        </p:nvSpPr>
        <p:spPr>
          <a:xfrm>
            <a:off x="3840899" y="974725"/>
            <a:ext cx="1296000" cy="360363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600">
                <a:solidFill>
                  <a:prstClr val="whit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Web </a:t>
            </a:r>
            <a:endParaRPr lang="zh-TW" altLang="en-US" sz="1600">
              <a:solidFill>
                <a:prstClr val="white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8D40B81-7B07-4B9A-95B7-00E2F0F007FB}"/>
              </a:ext>
            </a:extLst>
          </p:cNvPr>
          <p:cNvSpPr/>
          <p:nvPr/>
        </p:nvSpPr>
        <p:spPr>
          <a:xfrm>
            <a:off x="3840899" y="4376738"/>
            <a:ext cx="1296000" cy="360362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600">
                <a:solidFill>
                  <a:prstClr val="whit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Mobile APP</a:t>
            </a:r>
            <a:endParaRPr lang="zh-TW" altLang="en-US" sz="1600">
              <a:solidFill>
                <a:prstClr val="white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FD5897C-8743-49F7-813C-D49AA38B65C8}"/>
              </a:ext>
            </a:extLst>
          </p:cNvPr>
          <p:cNvSpPr/>
          <p:nvPr/>
        </p:nvSpPr>
        <p:spPr>
          <a:xfrm>
            <a:off x="3840899" y="5992813"/>
            <a:ext cx="1296000" cy="360362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600">
                <a:solidFill>
                  <a:prstClr val="whit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PC APP</a:t>
            </a:r>
            <a:endParaRPr lang="zh-TW" altLang="en-US" sz="1600">
              <a:solidFill>
                <a:prstClr val="white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03C4326F-A89B-4BA9-81BC-C8880F6A3B50}"/>
              </a:ext>
            </a:extLst>
          </p:cNvPr>
          <p:cNvSpPr/>
          <p:nvPr/>
        </p:nvSpPr>
        <p:spPr>
          <a:xfrm>
            <a:off x="1899387" y="2903538"/>
            <a:ext cx="1411200" cy="36036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whit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OS</a:t>
            </a:r>
            <a:r>
              <a:rPr lang="zh-TW" altLang="en-US" sz="1600">
                <a:solidFill>
                  <a:prstClr val="whit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prstClr val="whit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|</a:t>
            </a:r>
            <a:r>
              <a:rPr lang="zh-TW" altLang="en-US" sz="1600">
                <a:solidFill>
                  <a:prstClr val="whit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600">
                <a:solidFill>
                  <a:prstClr val="whit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Driver</a:t>
            </a:r>
            <a:endParaRPr lang="zh-TW" altLang="en-US" sz="1600">
              <a:solidFill>
                <a:prstClr val="white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1A40521B-7777-48CD-9792-D74CFFA5F278}"/>
              </a:ext>
            </a:extLst>
          </p:cNvPr>
          <p:cNvSpPr/>
          <p:nvPr/>
        </p:nvSpPr>
        <p:spPr>
          <a:xfrm>
            <a:off x="1899387" y="4156075"/>
            <a:ext cx="1296988" cy="3603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600">
                <a:solidFill>
                  <a:prstClr val="whit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Firmware</a:t>
            </a:r>
            <a:endParaRPr lang="zh-TW" altLang="en-US" sz="1600">
              <a:solidFill>
                <a:prstClr val="white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8541ED1D-D012-41A6-943C-048F37EC8CBD}"/>
              </a:ext>
            </a:extLst>
          </p:cNvPr>
          <p:cNvSpPr/>
          <p:nvPr/>
        </p:nvSpPr>
        <p:spPr>
          <a:xfrm>
            <a:off x="1899387" y="4910138"/>
            <a:ext cx="1296988" cy="36036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600">
                <a:solidFill>
                  <a:prstClr val="whit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Hardware</a:t>
            </a:r>
            <a:endParaRPr lang="zh-TW" altLang="en-US" sz="1600">
              <a:solidFill>
                <a:prstClr val="white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EE5D8174-A720-49DC-A0A4-95B5F32ED662}"/>
              </a:ext>
            </a:extLst>
          </p:cNvPr>
          <p:cNvSpPr/>
          <p:nvPr/>
        </p:nvSpPr>
        <p:spPr>
          <a:xfrm>
            <a:off x="275742" y="4156075"/>
            <a:ext cx="1260000" cy="3603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>
                <a:solidFill>
                  <a:prstClr val="black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韌體工程師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40562692-9AB1-49F4-903C-ECD968FFFFE7}"/>
              </a:ext>
            </a:extLst>
          </p:cNvPr>
          <p:cNvSpPr/>
          <p:nvPr/>
        </p:nvSpPr>
        <p:spPr>
          <a:xfrm>
            <a:off x="275742" y="4910138"/>
            <a:ext cx="1260000" cy="3603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>
                <a:solidFill>
                  <a:prstClr val="black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硬體工程師</a:t>
            </a: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3B34269B-CBE7-46DB-8FED-5998246CB4CE}"/>
              </a:ext>
            </a:extLst>
          </p:cNvPr>
          <p:cNvSpPr/>
          <p:nvPr/>
        </p:nvSpPr>
        <p:spPr>
          <a:xfrm>
            <a:off x="209190" y="5438775"/>
            <a:ext cx="3338512" cy="1022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硬體平台：</a:t>
            </a:r>
            <a:r>
              <a:rPr lang="en-US" altLang="zh-TW" sz="1600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X86/ARM/MIPS/DSP/GPU/FPGA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硬體描述語言：</a:t>
            </a:r>
            <a:r>
              <a:rPr lang="en-US" altLang="zh-TW" sz="1600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VHDL/VerilogHDL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設計工具：</a:t>
            </a:r>
            <a:r>
              <a:rPr lang="en-US" altLang="zh-TW" sz="1600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EDA</a:t>
            </a:r>
            <a:endParaRPr lang="zh-TW" altLang="en-US" sz="1600">
              <a:solidFill>
                <a:srgbClr val="FF0000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5AD5188-F8C9-4014-85D2-85A530C89651}"/>
              </a:ext>
            </a:extLst>
          </p:cNvPr>
          <p:cNvSpPr/>
          <p:nvPr/>
        </p:nvSpPr>
        <p:spPr>
          <a:xfrm>
            <a:off x="5488725" y="5689600"/>
            <a:ext cx="1079500" cy="3587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whit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Windows</a:t>
            </a:r>
            <a:endParaRPr lang="zh-TW" altLang="en-US" sz="1600">
              <a:solidFill>
                <a:prstClr val="white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4852106C-5916-4F62-8DD1-77D734A5B777}"/>
              </a:ext>
            </a:extLst>
          </p:cNvPr>
          <p:cNvSpPr/>
          <p:nvPr/>
        </p:nvSpPr>
        <p:spPr>
          <a:xfrm>
            <a:off x="6911125" y="5689600"/>
            <a:ext cx="1795462" cy="3587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black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Windows </a:t>
            </a:r>
            <a:r>
              <a:rPr lang="zh-TW" altLang="en-US" sz="1600">
                <a:solidFill>
                  <a:prstClr val="black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工程師</a:t>
            </a: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A1A182F5-2043-4F0D-8C19-B218CD84631C}"/>
              </a:ext>
            </a:extLst>
          </p:cNvPr>
          <p:cNvSpPr/>
          <p:nvPr/>
        </p:nvSpPr>
        <p:spPr>
          <a:xfrm>
            <a:off x="8734428" y="5689600"/>
            <a:ext cx="2273300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MFC/QT, C/C++</a:t>
            </a:r>
            <a:endParaRPr lang="zh-TW" altLang="en-US" sz="1600">
              <a:solidFill>
                <a:srgbClr val="FF0000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EBEFEF6-A78B-4FB9-A917-79C480EE3BAE}"/>
              </a:ext>
            </a:extLst>
          </p:cNvPr>
          <p:cNvSpPr/>
          <p:nvPr/>
        </p:nvSpPr>
        <p:spPr>
          <a:xfrm>
            <a:off x="5488725" y="6297613"/>
            <a:ext cx="1079500" cy="3587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whit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Linux</a:t>
            </a:r>
            <a:endParaRPr lang="zh-TW" altLang="en-US" sz="1600">
              <a:solidFill>
                <a:prstClr val="white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E4964581-A49D-4D64-9705-233D0A74CBDF}"/>
              </a:ext>
            </a:extLst>
          </p:cNvPr>
          <p:cNvSpPr/>
          <p:nvPr/>
        </p:nvSpPr>
        <p:spPr>
          <a:xfrm>
            <a:off x="6911125" y="6297613"/>
            <a:ext cx="1795462" cy="3587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black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Linux </a:t>
            </a:r>
            <a:r>
              <a:rPr lang="zh-TW" altLang="en-US" sz="1600">
                <a:solidFill>
                  <a:prstClr val="black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工程師</a:t>
            </a: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1E408BF6-0353-40BD-8506-A2B237B02F6A}"/>
              </a:ext>
            </a:extLst>
          </p:cNvPr>
          <p:cNvSpPr/>
          <p:nvPr/>
        </p:nvSpPr>
        <p:spPr>
          <a:xfrm>
            <a:off x="8734428" y="6297613"/>
            <a:ext cx="1609725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QT, C/C++</a:t>
            </a:r>
            <a:endParaRPr lang="zh-TW" altLang="en-US" sz="1600">
              <a:solidFill>
                <a:srgbClr val="FF0000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25618" name="文字方塊 74">
            <a:extLst>
              <a:ext uri="{FF2B5EF4-FFF2-40B4-BE49-F238E27FC236}">
                <a16:creationId xmlns:a16="http://schemas.microsoft.com/office/drawing/2014/main" id="{ED2DD3DF-B5BF-4D73-ABBE-73669436C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715" y="4527550"/>
            <a:ext cx="11349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600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硬體</a:t>
            </a:r>
            <a:r>
              <a:rPr lang="en-US" altLang="zh-TW" sz="1600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, C</a:t>
            </a:r>
            <a:endParaRPr lang="zh-TW" altLang="en-US" sz="1600">
              <a:solidFill>
                <a:srgbClr val="FF0000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25619" name="文字方塊 78">
            <a:extLst>
              <a:ext uri="{FF2B5EF4-FFF2-40B4-BE49-F238E27FC236}">
                <a16:creationId xmlns:a16="http://schemas.microsoft.com/office/drawing/2014/main" id="{8BAB3CDC-8B44-4227-AA38-2927CD496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715" y="3670300"/>
            <a:ext cx="1377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600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硬體介面</a:t>
            </a:r>
            <a:r>
              <a:rPr lang="en-US" altLang="zh-TW" sz="1600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, C</a:t>
            </a:r>
            <a:endParaRPr lang="zh-TW" altLang="en-US" sz="1600">
              <a:solidFill>
                <a:srgbClr val="FF0000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5B043EC-C366-4CAC-A3BE-F19E40432F14}"/>
              </a:ext>
            </a:extLst>
          </p:cNvPr>
          <p:cNvSpPr/>
          <p:nvPr/>
        </p:nvSpPr>
        <p:spPr>
          <a:xfrm>
            <a:off x="5488725" y="4279900"/>
            <a:ext cx="1079500" cy="36036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whit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Android</a:t>
            </a:r>
            <a:endParaRPr lang="zh-TW" altLang="en-US" sz="1600">
              <a:solidFill>
                <a:prstClr val="white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44DD6338-C86B-4128-BB98-8C7D7DDEA085}"/>
              </a:ext>
            </a:extLst>
          </p:cNvPr>
          <p:cNvSpPr/>
          <p:nvPr/>
        </p:nvSpPr>
        <p:spPr>
          <a:xfrm>
            <a:off x="6911125" y="4279900"/>
            <a:ext cx="1795462" cy="3603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black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Android </a:t>
            </a:r>
            <a:r>
              <a:rPr lang="zh-TW" altLang="en-US" sz="1600">
                <a:solidFill>
                  <a:prstClr val="black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工程師</a:t>
            </a: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B04EC5B1-BE61-4276-B4F4-219D459A55E5}"/>
              </a:ext>
            </a:extLst>
          </p:cNvPr>
          <p:cNvSpPr/>
          <p:nvPr/>
        </p:nvSpPr>
        <p:spPr>
          <a:xfrm>
            <a:off x="8734428" y="4279900"/>
            <a:ext cx="2273300" cy="36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Android system, Java</a:t>
            </a:r>
            <a:endParaRPr lang="zh-TW" altLang="en-US" sz="1600">
              <a:solidFill>
                <a:srgbClr val="FF0000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0C0966E-0FE1-4121-914D-C788CE553A8B}"/>
              </a:ext>
            </a:extLst>
          </p:cNvPr>
          <p:cNvSpPr/>
          <p:nvPr/>
        </p:nvSpPr>
        <p:spPr>
          <a:xfrm>
            <a:off x="5488725" y="3673475"/>
            <a:ext cx="1079500" cy="3587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whit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iOS</a:t>
            </a:r>
            <a:endParaRPr lang="zh-TW" altLang="en-US" sz="1600">
              <a:solidFill>
                <a:prstClr val="white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AC23925B-BAFC-494D-BC2D-EFC8BC380BA2}"/>
              </a:ext>
            </a:extLst>
          </p:cNvPr>
          <p:cNvSpPr/>
          <p:nvPr/>
        </p:nvSpPr>
        <p:spPr>
          <a:xfrm>
            <a:off x="6911125" y="3673475"/>
            <a:ext cx="1795462" cy="3587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black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iOS </a:t>
            </a:r>
            <a:r>
              <a:rPr lang="zh-TW" altLang="en-US" sz="1600">
                <a:solidFill>
                  <a:prstClr val="black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工程師</a:t>
            </a: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79923313-173E-4A59-8757-B72584575CB9}"/>
              </a:ext>
            </a:extLst>
          </p:cNvPr>
          <p:cNvSpPr/>
          <p:nvPr/>
        </p:nvSpPr>
        <p:spPr>
          <a:xfrm>
            <a:off x="8734428" y="3673475"/>
            <a:ext cx="3513260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IOS system, Objective-C/Swift</a:t>
            </a:r>
            <a:endParaRPr lang="zh-TW" altLang="en-US" sz="1600">
              <a:solidFill>
                <a:srgbClr val="FF0000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39FD07D8-D064-479A-ABA8-81DA861827F4}"/>
              </a:ext>
            </a:extLst>
          </p:cNvPr>
          <p:cNvSpPr/>
          <p:nvPr/>
        </p:nvSpPr>
        <p:spPr>
          <a:xfrm>
            <a:off x="5488725" y="4887913"/>
            <a:ext cx="1079500" cy="5540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whit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Windows Phone</a:t>
            </a:r>
            <a:endParaRPr lang="zh-TW" altLang="en-US" sz="1600">
              <a:solidFill>
                <a:prstClr val="white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40A9E398-BBAB-48FB-B885-F49398C4AA9A}"/>
              </a:ext>
            </a:extLst>
          </p:cNvPr>
          <p:cNvSpPr/>
          <p:nvPr/>
        </p:nvSpPr>
        <p:spPr>
          <a:xfrm>
            <a:off x="6911125" y="4984750"/>
            <a:ext cx="1795462" cy="3603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black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WP </a:t>
            </a:r>
            <a:r>
              <a:rPr lang="zh-TW" altLang="en-US" sz="1600">
                <a:solidFill>
                  <a:prstClr val="black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工程師</a:t>
            </a: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58FDEBF3-05B0-485C-ABAF-DC8D156E59E8}"/>
              </a:ext>
            </a:extLst>
          </p:cNvPr>
          <p:cNvSpPr/>
          <p:nvPr/>
        </p:nvSpPr>
        <p:spPr>
          <a:xfrm>
            <a:off x="8734428" y="4984750"/>
            <a:ext cx="2813050" cy="36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Windows SDK, C#/C++/VB</a:t>
            </a:r>
            <a:endParaRPr lang="zh-TW" altLang="en-US" sz="1600">
              <a:solidFill>
                <a:srgbClr val="FF0000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3C1F63C-CF7C-492B-8AAD-14715002E126}"/>
              </a:ext>
            </a:extLst>
          </p:cNvPr>
          <p:cNvSpPr/>
          <p:nvPr/>
        </p:nvSpPr>
        <p:spPr>
          <a:xfrm>
            <a:off x="5488725" y="152400"/>
            <a:ext cx="1079500" cy="36036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>
                <a:solidFill>
                  <a:prstClr val="whit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前端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EA32D22-5087-40AD-9084-6EB54AB37949}"/>
              </a:ext>
            </a:extLst>
          </p:cNvPr>
          <p:cNvSpPr/>
          <p:nvPr/>
        </p:nvSpPr>
        <p:spPr>
          <a:xfrm>
            <a:off x="5488725" y="1795463"/>
            <a:ext cx="1079500" cy="3603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>
                <a:solidFill>
                  <a:prstClr val="whit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後端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20F54E9-AE2C-4E1A-903D-178F1B79F567}"/>
              </a:ext>
            </a:extLst>
          </p:cNvPr>
          <p:cNvSpPr/>
          <p:nvPr/>
        </p:nvSpPr>
        <p:spPr>
          <a:xfrm>
            <a:off x="6911125" y="152400"/>
            <a:ext cx="1795462" cy="3603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>
                <a:solidFill>
                  <a:prstClr val="black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前端工程師</a:t>
            </a: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97518B9D-6CEC-4FEC-9B6C-9FB90434AEE5}"/>
              </a:ext>
            </a:extLst>
          </p:cNvPr>
          <p:cNvSpPr/>
          <p:nvPr/>
        </p:nvSpPr>
        <p:spPr>
          <a:xfrm>
            <a:off x="8734428" y="152400"/>
            <a:ext cx="2555875" cy="36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HTML/CSS/JavaScript</a:t>
            </a:r>
            <a:endParaRPr lang="zh-TW" altLang="en-US" sz="1600">
              <a:solidFill>
                <a:srgbClr val="FF0000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B31CD72E-2922-4829-96CD-56B0E9253ED3}"/>
              </a:ext>
            </a:extLst>
          </p:cNvPr>
          <p:cNvSpPr/>
          <p:nvPr/>
        </p:nvSpPr>
        <p:spPr>
          <a:xfrm>
            <a:off x="6911125" y="835025"/>
            <a:ext cx="1795462" cy="3603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black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Java </a:t>
            </a:r>
            <a:r>
              <a:rPr lang="zh-TW" altLang="en-US" sz="1600">
                <a:solidFill>
                  <a:prstClr val="black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工程師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65D91389-4CA4-4459-BC78-1E941889F1A8}"/>
              </a:ext>
            </a:extLst>
          </p:cNvPr>
          <p:cNvSpPr/>
          <p:nvPr/>
        </p:nvSpPr>
        <p:spPr>
          <a:xfrm>
            <a:off x="8734428" y="835025"/>
            <a:ext cx="3614738" cy="36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Java, JVM, Spring, Database</a:t>
            </a:r>
            <a:endParaRPr lang="zh-TW" altLang="en-US" sz="1600">
              <a:solidFill>
                <a:srgbClr val="FF0000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68D50B5-1AB3-47FE-9BA6-11FA1B90BDD9}"/>
              </a:ext>
            </a:extLst>
          </p:cNvPr>
          <p:cNvSpPr/>
          <p:nvPr/>
        </p:nvSpPr>
        <p:spPr>
          <a:xfrm>
            <a:off x="6911125" y="1447800"/>
            <a:ext cx="1795462" cy="3603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black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PHP </a:t>
            </a:r>
            <a:r>
              <a:rPr lang="zh-TW" altLang="en-US" sz="1600">
                <a:solidFill>
                  <a:prstClr val="black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工程師</a:t>
            </a: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86FC3C2F-D48E-4C58-A8FD-43DD4D5E2A5E}"/>
              </a:ext>
            </a:extLst>
          </p:cNvPr>
          <p:cNvSpPr/>
          <p:nvPr/>
        </p:nvSpPr>
        <p:spPr>
          <a:xfrm>
            <a:off x="8734428" y="1447800"/>
            <a:ext cx="3381375" cy="36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PHP, Linux/Apache, Database</a:t>
            </a:r>
            <a:endParaRPr lang="zh-TW" altLang="en-US" sz="1600">
              <a:solidFill>
                <a:srgbClr val="FF0000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DBE998DE-8199-49FB-82FD-F304F2CDD680}"/>
              </a:ext>
            </a:extLst>
          </p:cNvPr>
          <p:cNvSpPr/>
          <p:nvPr/>
        </p:nvSpPr>
        <p:spPr>
          <a:xfrm>
            <a:off x="6911125" y="2060575"/>
            <a:ext cx="1795462" cy="3603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black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C# </a:t>
            </a:r>
            <a:r>
              <a:rPr lang="zh-TW" altLang="en-US" sz="1600">
                <a:solidFill>
                  <a:prstClr val="black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工程師</a:t>
            </a: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24301833-EE88-4C54-B20F-F6D3478B62C7}"/>
              </a:ext>
            </a:extLst>
          </p:cNvPr>
          <p:cNvSpPr/>
          <p:nvPr/>
        </p:nvSpPr>
        <p:spPr>
          <a:xfrm>
            <a:off x="8734428" y="2060575"/>
            <a:ext cx="3054350" cy="36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C#, ASP.net, Database</a:t>
            </a:r>
            <a:endParaRPr lang="zh-TW" altLang="en-US" sz="1600">
              <a:solidFill>
                <a:srgbClr val="FF0000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0D1C1154-7C94-4A0C-A516-E319EE321436}"/>
              </a:ext>
            </a:extLst>
          </p:cNvPr>
          <p:cNvSpPr/>
          <p:nvPr/>
        </p:nvSpPr>
        <p:spPr>
          <a:xfrm>
            <a:off x="6911125" y="2674938"/>
            <a:ext cx="1795462" cy="646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black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Python, Ruby, Nodejs </a:t>
            </a:r>
            <a:r>
              <a:rPr lang="zh-TW" altLang="en-US" sz="1600">
                <a:solidFill>
                  <a:prstClr val="black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工程師</a:t>
            </a: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65E98E55-C908-46A8-8302-251BEE5F5CAD}"/>
              </a:ext>
            </a:extLst>
          </p:cNvPr>
          <p:cNvSpPr/>
          <p:nvPr/>
        </p:nvSpPr>
        <p:spPr>
          <a:xfrm>
            <a:off x="8734428" y="2811463"/>
            <a:ext cx="3054350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Python, Ruby, Nodejs</a:t>
            </a:r>
            <a:endParaRPr lang="zh-TW" altLang="en-US" sz="1600">
              <a:solidFill>
                <a:srgbClr val="FF0000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cxnSp>
        <p:nvCxnSpPr>
          <p:cNvPr id="113" name="接點: 肘形 112">
            <a:extLst>
              <a:ext uri="{FF2B5EF4-FFF2-40B4-BE49-F238E27FC236}">
                <a16:creationId xmlns:a16="http://schemas.microsoft.com/office/drawing/2014/main" id="{00F043D7-78E8-4458-8184-B9141624F5BB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3310586" y="1154907"/>
            <a:ext cx="530313" cy="820737"/>
          </a:xfrm>
          <a:prstGeom prst="bentConnector3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接點: 肘形 114">
            <a:extLst>
              <a:ext uri="{FF2B5EF4-FFF2-40B4-BE49-F238E27FC236}">
                <a16:creationId xmlns:a16="http://schemas.microsoft.com/office/drawing/2014/main" id="{5F2380BC-CB87-4646-B990-6C7F9BACCB14}"/>
              </a:ext>
            </a:extLst>
          </p:cNvPr>
          <p:cNvCxnSpPr>
            <a:cxnSpLocks/>
            <a:stCxn id="4" idx="3"/>
            <a:endCxn id="7" idx="1"/>
          </p:cNvCxnSpPr>
          <p:nvPr/>
        </p:nvCxnSpPr>
        <p:spPr>
          <a:xfrm>
            <a:off x="3310586" y="1975644"/>
            <a:ext cx="530313" cy="2581275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接點: 肘形 119">
            <a:extLst>
              <a:ext uri="{FF2B5EF4-FFF2-40B4-BE49-F238E27FC236}">
                <a16:creationId xmlns:a16="http://schemas.microsoft.com/office/drawing/2014/main" id="{5D1B7CEA-6946-41CA-BDCB-BAB50EC72516}"/>
              </a:ext>
            </a:extLst>
          </p:cNvPr>
          <p:cNvCxnSpPr>
            <a:cxnSpLocks/>
            <a:stCxn id="4" idx="3"/>
            <a:endCxn id="9" idx="1"/>
          </p:cNvCxnSpPr>
          <p:nvPr/>
        </p:nvCxnSpPr>
        <p:spPr>
          <a:xfrm>
            <a:off x="3310586" y="1975644"/>
            <a:ext cx="530313" cy="4197350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接點: 肘形 123">
            <a:extLst>
              <a:ext uri="{FF2B5EF4-FFF2-40B4-BE49-F238E27FC236}">
                <a16:creationId xmlns:a16="http://schemas.microsoft.com/office/drawing/2014/main" id="{15F72E1B-34FD-4E31-A170-E6DFC634D9C9}"/>
              </a:ext>
            </a:extLst>
          </p:cNvPr>
          <p:cNvCxnSpPr>
            <a:cxnSpLocks/>
            <a:stCxn id="5" idx="3"/>
            <a:endCxn id="19" idx="1"/>
          </p:cNvCxnSpPr>
          <p:nvPr/>
        </p:nvCxnSpPr>
        <p:spPr>
          <a:xfrm flipV="1">
            <a:off x="5136899" y="332582"/>
            <a:ext cx="351826" cy="822325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接點: 肘形 126">
            <a:extLst>
              <a:ext uri="{FF2B5EF4-FFF2-40B4-BE49-F238E27FC236}">
                <a16:creationId xmlns:a16="http://schemas.microsoft.com/office/drawing/2014/main" id="{A7EE0BB9-88DB-416E-B767-DDD9EF69056B}"/>
              </a:ext>
            </a:extLst>
          </p:cNvPr>
          <p:cNvCxnSpPr>
            <a:cxnSpLocks/>
            <a:stCxn id="5" idx="3"/>
            <a:endCxn id="21" idx="1"/>
          </p:cNvCxnSpPr>
          <p:nvPr/>
        </p:nvCxnSpPr>
        <p:spPr>
          <a:xfrm>
            <a:off x="5136899" y="1154907"/>
            <a:ext cx="351826" cy="820737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接點: 肘形 129">
            <a:extLst>
              <a:ext uri="{FF2B5EF4-FFF2-40B4-BE49-F238E27FC236}">
                <a16:creationId xmlns:a16="http://schemas.microsoft.com/office/drawing/2014/main" id="{1C93E725-7DA0-4B16-AB4A-73C4900B1AE3}"/>
              </a:ext>
            </a:extLst>
          </p:cNvPr>
          <p:cNvCxnSpPr>
            <a:cxnSpLocks/>
            <a:stCxn id="7" idx="3"/>
            <a:endCxn id="15" idx="1"/>
          </p:cNvCxnSpPr>
          <p:nvPr/>
        </p:nvCxnSpPr>
        <p:spPr>
          <a:xfrm flipV="1">
            <a:off x="5136899" y="3852863"/>
            <a:ext cx="351826" cy="704056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接點: 肘形 132">
            <a:extLst>
              <a:ext uri="{FF2B5EF4-FFF2-40B4-BE49-F238E27FC236}">
                <a16:creationId xmlns:a16="http://schemas.microsoft.com/office/drawing/2014/main" id="{0F5AED76-A427-4BDB-97FB-20DA4C0EB930}"/>
              </a:ext>
            </a:extLst>
          </p:cNvPr>
          <p:cNvCxnSpPr>
            <a:cxnSpLocks/>
            <a:stCxn id="7" idx="3"/>
            <a:endCxn id="39" idx="1"/>
          </p:cNvCxnSpPr>
          <p:nvPr/>
        </p:nvCxnSpPr>
        <p:spPr>
          <a:xfrm>
            <a:off x="5136899" y="4556919"/>
            <a:ext cx="351826" cy="608013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接點: 肘形 138">
            <a:extLst>
              <a:ext uri="{FF2B5EF4-FFF2-40B4-BE49-F238E27FC236}">
                <a16:creationId xmlns:a16="http://schemas.microsoft.com/office/drawing/2014/main" id="{955BC361-6D52-4FCF-B9D1-5DE7798BEE10}"/>
              </a:ext>
            </a:extLst>
          </p:cNvPr>
          <p:cNvCxnSpPr>
            <a:cxnSpLocks/>
            <a:stCxn id="9" idx="3"/>
            <a:endCxn id="13" idx="1"/>
          </p:cNvCxnSpPr>
          <p:nvPr/>
        </p:nvCxnSpPr>
        <p:spPr>
          <a:xfrm>
            <a:off x="5136899" y="6172994"/>
            <a:ext cx="351826" cy="304007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接點: 肘形 141">
            <a:extLst>
              <a:ext uri="{FF2B5EF4-FFF2-40B4-BE49-F238E27FC236}">
                <a16:creationId xmlns:a16="http://schemas.microsoft.com/office/drawing/2014/main" id="{81CD632A-3F9D-4DB5-884B-59BFF20BB481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 flipV="1">
            <a:off x="5136899" y="5868988"/>
            <a:ext cx="351826" cy="304006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接點: 肘形 144">
            <a:extLst>
              <a:ext uri="{FF2B5EF4-FFF2-40B4-BE49-F238E27FC236}">
                <a16:creationId xmlns:a16="http://schemas.microsoft.com/office/drawing/2014/main" id="{D2E1F022-FF51-4E78-84B9-B77A5AC83E9E}"/>
              </a:ext>
            </a:extLst>
          </p:cNvPr>
          <p:cNvCxnSpPr>
            <a:cxnSpLocks/>
            <a:stCxn id="21" idx="3"/>
            <a:endCxn id="25" idx="1"/>
          </p:cNvCxnSpPr>
          <p:nvPr/>
        </p:nvCxnSpPr>
        <p:spPr>
          <a:xfrm flipV="1">
            <a:off x="6568225" y="1014413"/>
            <a:ext cx="342900" cy="962025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接點: 肘形 147">
            <a:extLst>
              <a:ext uri="{FF2B5EF4-FFF2-40B4-BE49-F238E27FC236}">
                <a16:creationId xmlns:a16="http://schemas.microsoft.com/office/drawing/2014/main" id="{A587ACF4-615D-4431-80C5-5C18E7FC7F69}"/>
              </a:ext>
            </a:extLst>
          </p:cNvPr>
          <p:cNvCxnSpPr>
            <a:cxnSpLocks/>
            <a:stCxn id="21" idx="3"/>
            <a:endCxn id="31" idx="1"/>
          </p:cNvCxnSpPr>
          <p:nvPr/>
        </p:nvCxnSpPr>
        <p:spPr>
          <a:xfrm>
            <a:off x="6568225" y="1976438"/>
            <a:ext cx="342900" cy="1020762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6" name="直線單箭頭接點 2065">
            <a:extLst>
              <a:ext uri="{FF2B5EF4-FFF2-40B4-BE49-F238E27FC236}">
                <a16:creationId xmlns:a16="http://schemas.microsoft.com/office/drawing/2014/main" id="{3682C8F5-B129-4D18-B257-57A0818B98DF}"/>
              </a:ext>
            </a:extLst>
          </p:cNvPr>
          <p:cNvCxnSpPr>
            <a:cxnSpLocks/>
            <a:stCxn id="19" idx="3"/>
            <a:endCxn id="23" idx="1"/>
          </p:cNvCxnSpPr>
          <p:nvPr/>
        </p:nvCxnSpPr>
        <p:spPr>
          <a:xfrm>
            <a:off x="6568225" y="333375"/>
            <a:ext cx="34290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線單箭頭接點 154">
            <a:extLst>
              <a:ext uri="{FF2B5EF4-FFF2-40B4-BE49-F238E27FC236}">
                <a16:creationId xmlns:a16="http://schemas.microsoft.com/office/drawing/2014/main" id="{AF9A48C4-9F4E-449D-B0C0-8315E7B4FDA9}"/>
              </a:ext>
            </a:extLst>
          </p:cNvPr>
          <p:cNvCxnSpPr>
            <a:cxnSpLocks/>
            <a:stCxn id="15" idx="3"/>
            <a:endCxn id="49" idx="1"/>
          </p:cNvCxnSpPr>
          <p:nvPr/>
        </p:nvCxnSpPr>
        <p:spPr>
          <a:xfrm>
            <a:off x="6568225" y="3852863"/>
            <a:ext cx="34290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線單箭頭接點 157">
            <a:extLst>
              <a:ext uri="{FF2B5EF4-FFF2-40B4-BE49-F238E27FC236}">
                <a16:creationId xmlns:a16="http://schemas.microsoft.com/office/drawing/2014/main" id="{D04C4B20-B671-40CC-A77D-29E5930DDC00}"/>
              </a:ext>
            </a:extLst>
          </p:cNvPr>
          <p:cNvCxnSpPr>
            <a:cxnSpLocks/>
            <a:stCxn id="17" idx="3"/>
            <a:endCxn id="51" idx="1"/>
          </p:cNvCxnSpPr>
          <p:nvPr/>
        </p:nvCxnSpPr>
        <p:spPr>
          <a:xfrm>
            <a:off x="6568225" y="4460875"/>
            <a:ext cx="34290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線單箭頭接點 160">
            <a:extLst>
              <a:ext uri="{FF2B5EF4-FFF2-40B4-BE49-F238E27FC236}">
                <a16:creationId xmlns:a16="http://schemas.microsoft.com/office/drawing/2014/main" id="{EAD1A91C-815C-41AC-A366-16D829DC8ABA}"/>
              </a:ext>
            </a:extLst>
          </p:cNvPr>
          <p:cNvCxnSpPr>
            <a:cxnSpLocks/>
            <a:stCxn id="39" idx="3"/>
            <a:endCxn id="81" idx="1"/>
          </p:cNvCxnSpPr>
          <p:nvPr/>
        </p:nvCxnSpPr>
        <p:spPr>
          <a:xfrm>
            <a:off x="6568225" y="5164138"/>
            <a:ext cx="34290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線單箭頭接點 163">
            <a:extLst>
              <a:ext uri="{FF2B5EF4-FFF2-40B4-BE49-F238E27FC236}">
                <a16:creationId xmlns:a16="http://schemas.microsoft.com/office/drawing/2014/main" id="{585147E5-B84B-4E20-B424-5AFABB941557}"/>
              </a:ext>
            </a:extLst>
          </p:cNvPr>
          <p:cNvCxnSpPr>
            <a:cxnSpLocks/>
            <a:stCxn id="11" idx="3"/>
            <a:endCxn id="41" idx="1"/>
          </p:cNvCxnSpPr>
          <p:nvPr/>
        </p:nvCxnSpPr>
        <p:spPr>
          <a:xfrm>
            <a:off x="6568225" y="5868988"/>
            <a:ext cx="34290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線單箭頭接點 166">
            <a:extLst>
              <a:ext uri="{FF2B5EF4-FFF2-40B4-BE49-F238E27FC236}">
                <a16:creationId xmlns:a16="http://schemas.microsoft.com/office/drawing/2014/main" id="{D4D4D907-2F32-47A9-9112-BD68FC834EC7}"/>
              </a:ext>
            </a:extLst>
          </p:cNvPr>
          <p:cNvCxnSpPr>
            <a:cxnSpLocks/>
            <a:stCxn id="13" idx="3"/>
            <a:endCxn id="43" idx="1"/>
          </p:cNvCxnSpPr>
          <p:nvPr/>
        </p:nvCxnSpPr>
        <p:spPr>
          <a:xfrm>
            <a:off x="6568225" y="6477000"/>
            <a:ext cx="34290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直線單箭頭接點 172">
            <a:extLst>
              <a:ext uri="{FF2B5EF4-FFF2-40B4-BE49-F238E27FC236}">
                <a16:creationId xmlns:a16="http://schemas.microsoft.com/office/drawing/2014/main" id="{2A447E58-BB6D-427D-A096-909FBCDFC59D}"/>
              </a:ext>
            </a:extLst>
          </p:cNvPr>
          <p:cNvCxnSpPr>
            <a:cxnSpLocks/>
            <a:stCxn id="35" idx="1"/>
            <a:endCxn id="45" idx="3"/>
          </p:cNvCxnSpPr>
          <p:nvPr/>
        </p:nvCxnSpPr>
        <p:spPr>
          <a:xfrm flipH="1">
            <a:off x="1535742" y="4336257"/>
            <a:ext cx="363645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直線單箭頭接點 175">
            <a:extLst>
              <a:ext uri="{FF2B5EF4-FFF2-40B4-BE49-F238E27FC236}">
                <a16:creationId xmlns:a16="http://schemas.microsoft.com/office/drawing/2014/main" id="{CB0A0228-37F8-4BA5-8052-794403CD19B7}"/>
              </a:ext>
            </a:extLst>
          </p:cNvPr>
          <p:cNvCxnSpPr>
            <a:cxnSpLocks/>
            <a:stCxn id="37" idx="1"/>
            <a:endCxn id="47" idx="3"/>
          </p:cNvCxnSpPr>
          <p:nvPr/>
        </p:nvCxnSpPr>
        <p:spPr>
          <a:xfrm flipH="1">
            <a:off x="1535742" y="5090319"/>
            <a:ext cx="363645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5" name="矩形 2104">
            <a:extLst>
              <a:ext uri="{FF2B5EF4-FFF2-40B4-BE49-F238E27FC236}">
                <a16:creationId xmlns:a16="http://schemas.microsoft.com/office/drawing/2014/main" id="{4320D364-E418-4F2E-BEFA-1E1770928BA5}"/>
              </a:ext>
            </a:extLst>
          </p:cNvPr>
          <p:cNvSpPr/>
          <p:nvPr/>
        </p:nvSpPr>
        <p:spPr>
          <a:xfrm>
            <a:off x="179093" y="4076700"/>
            <a:ext cx="3292041" cy="240030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solidFill>
                <a:prstClr val="white"/>
              </a:solidFill>
              <a:latin typeface="Consolas" panose="020B0609020204030204" pitchFamily="49" charset="0"/>
            </a:endParaRPr>
          </a:p>
        </p:txBody>
      </p:sp>
      <p:sp>
        <p:nvSpPr>
          <p:cNvPr id="25661" name="文字方塊 2105">
            <a:extLst>
              <a:ext uri="{FF2B5EF4-FFF2-40B4-BE49-F238E27FC236}">
                <a16:creationId xmlns:a16="http://schemas.microsoft.com/office/drawing/2014/main" id="{00C94C31-28E3-447F-AFEB-E7B87F44B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337" y="6486525"/>
            <a:ext cx="272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除此外，都是軟體工程師</a:t>
            </a:r>
          </a:p>
        </p:txBody>
      </p:sp>
      <p:sp>
        <p:nvSpPr>
          <p:cNvPr id="25662" name="文字方塊 203">
            <a:extLst>
              <a:ext uri="{FF2B5EF4-FFF2-40B4-BE49-F238E27FC236}">
                <a16:creationId xmlns:a16="http://schemas.microsoft.com/office/drawing/2014/main" id="{6E844C38-2650-4D41-BB40-35EB90BE2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712" y="519113"/>
            <a:ext cx="13128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200">
                <a:solidFill>
                  <a:srgbClr val="7F7F7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網路頁面設計</a:t>
            </a:r>
          </a:p>
        </p:txBody>
      </p:sp>
      <p:sp>
        <p:nvSpPr>
          <p:cNvPr id="25663" name="文字方塊 2107">
            <a:extLst>
              <a:ext uri="{FF2B5EF4-FFF2-40B4-BE49-F238E27FC236}">
                <a16:creationId xmlns:a16="http://schemas.microsoft.com/office/drawing/2014/main" id="{7827CFD9-FB9A-4917-8422-BF61FC7F5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712" y="2166938"/>
            <a:ext cx="1343025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300"/>
              </a:spcBef>
              <a:buFont typeface="Calibri Light" panose="020F0302020204030204" pitchFamily="34" charset="0"/>
              <a:buAutoNum type="arabicPeriod"/>
            </a:pPr>
            <a:r>
              <a:rPr lang="zh-TW" altLang="en-US" sz="1200">
                <a:solidFill>
                  <a:srgbClr val="7F7F7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伺服器管理</a:t>
            </a:r>
            <a:endParaRPr lang="en-US" altLang="zh-TW" sz="1200">
              <a:solidFill>
                <a:srgbClr val="7F7F7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buFont typeface="Calibri Light" panose="020F0302020204030204" pitchFamily="34" charset="0"/>
              <a:buAutoNum type="arabicPeriod"/>
            </a:pPr>
            <a:r>
              <a:rPr lang="zh-TW" altLang="en-US" sz="1200">
                <a:solidFill>
                  <a:srgbClr val="7F7F7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資料庫架設管理</a:t>
            </a:r>
            <a:endParaRPr lang="en-US" altLang="zh-TW" sz="1200">
              <a:solidFill>
                <a:srgbClr val="7F7F7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buFont typeface="Calibri Light" panose="020F0302020204030204" pitchFamily="34" charset="0"/>
              <a:buAutoNum type="arabicPeriod"/>
            </a:pPr>
            <a:r>
              <a:rPr lang="zh-TW" altLang="en-US" sz="1200">
                <a:solidFill>
                  <a:srgbClr val="7F7F7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架網站</a:t>
            </a:r>
            <a:endParaRPr lang="en-US" altLang="zh-TW" sz="1200">
              <a:solidFill>
                <a:srgbClr val="7F7F7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buFont typeface="Calibri Light" panose="020F0302020204030204" pitchFamily="34" charset="0"/>
              <a:buAutoNum type="arabicPeriod"/>
            </a:pPr>
            <a:r>
              <a:rPr lang="zh-TW" altLang="en-US" sz="1200">
                <a:solidFill>
                  <a:srgbClr val="7F7F7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管理網站的數據資料</a:t>
            </a:r>
          </a:p>
        </p:txBody>
      </p:sp>
      <p:sp>
        <p:nvSpPr>
          <p:cNvPr id="25664" name="文字方塊 2110">
            <a:extLst>
              <a:ext uri="{FF2B5EF4-FFF2-40B4-BE49-F238E27FC236}">
                <a16:creationId xmlns:a16="http://schemas.microsoft.com/office/drawing/2014/main" id="{47325C11-CFF6-4069-B927-D69806279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1600" y="3268663"/>
            <a:ext cx="1735137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300"/>
              </a:spcBef>
              <a:buFont typeface="Calibri Light" panose="020F0302020204030204" pitchFamily="34" charset="0"/>
              <a:buAutoNum type="arabicPeriod"/>
            </a:pPr>
            <a:r>
              <a:rPr lang="zh-TW" altLang="en-US" sz="1200">
                <a:solidFill>
                  <a:srgbClr val="7F7F7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作業系統程式設計</a:t>
            </a:r>
            <a:endParaRPr lang="en-US" altLang="zh-TW" sz="1200">
              <a:solidFill>
                <a:srgbClr val="7F7F7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buFont typeface="Calibri Light" panose="020F0302020204030204" pitchFamily="34" charset="0"/>
              <a:buAutoNum type="arabicPeriod"/>
            </a:pPr>
            <a:r>
              <a:rPr lang="zh-TW" altLang="en-US" sz="1200">
                <a:solidFill>
                  <a:srgbClr val="7F7F7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驅動程式</a:t>
            </a:r>
            <a:endParaRPr lang="en-US" altLang="zh-TW" sz="1200">
              <a:solidFill>
                <a:srgbClr val="7F7F7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buFont typeface="Calibri Light" panose="020F0302020204030204" pitchFamily="34" charset="0"/>
              <a:buAutoNum type="arabicPeriod"/>
            </a:pPr>
            <a:r>
              <a:rPr lang="zh-TW" altLang="en-US" sz="1200">
                <a:solidFill>
                  <a:srgbClr val="7F7F7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主晶片程式設計</a:t>
            </a:r>
          </a:p>
        </p:txBody>
      </p:sp>
      <p:sp>
        <p:nvSpPr>
          <p:cNvPr id="25665" name="文字方塊 127">
            <a:extLst>
              <a:ext uri="{FF2B5EF4-FFF2-40B4-BE49-F238E27FC236}">
                <a16:creationId xmlns:a16="http://schemas.microsoft.com/office/drawing/2014/main" id="{CB6238C1-0DD2-46E2-8ECE-2D004019A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1600" y="4527550"/>
            <a:ext cx="1444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300"/>
              </a:spcBef>
              <a:buFontTx/>
              <a:buNone/>
            </a:pPr>
            <a:r>
              <a:rPr lang="zh-TW" altLang="en-US" sz="1200">
                <a:solidFill>
                  <a:srgbClr val="7F7F7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控制晶片程式設計	</a:t>
            </a:r>
          </a:p>
        </p:txBody>
      </p:sp>
      <p:sp>
        <p:nvSpPr>
          <p:cNvPr id="25666" name="文字方塊 131">
            <a:extLst>
              <a:ext uri="{FF2B5EF4-FFF2-40B4-BE49-F238E27FC236}">
                <a16:creationId xmlns:a16="http://schemas.microsoft.com/office/drawing/2014/main" id="{650C99EA-BFC5-4719-9DB0-4913C99B2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1600" y="5243513"/>
            <a:ext cx="1223962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300"/>
              </a:spcBef>
              <a:buFont typeface="Calibri Light" panose="020F0302020204030204" pitchFamily="34" charset="0"/>
              <a:buAutoNum type="arabicPeriod"/>
            </a:pPr>
            <a:r>
              <a:rPr lang="en-US" altLang="zh-TW" sz="1200">
                <a:solidFill>
                  <a:srgbClr val="7F7F7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IC </a:t>
            </a:r>
            <a:r>
              <a:rPr lang="zh-TW" altLang="en-US" sz="1200">
                <a:solidFill>
                  <a:srgbClr val="7F7F7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設計</a:t>
            </a:r>
            <a:endParaRPr lang="en-US" altLang="zh-TW" sz="1200">
              <a:solidFill>
                <a:srgbClr val="7F7F7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buFont typeface="Calibri Light" panose="020F0302020204030204" pitchFamily="34" charset="0"/>
              <a:buAutoNum type="arabicPeriod"/>
            </a:pPr>
            <a:r>
              <a:rPr lang="zh-TW" altLang="en-US" sz="1200">
                <a:solidFill>
                  <a:srgbClr val="7F7F7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電路設計	</a:t>
            </a:r>
          </a:p>
        </p:txBody>
      </p:sp>
      <p:sp>
        <p:nvSpPr>
          <p:cNvPr id="25667" name="文字方塊 134">
            <a:extLst>
              <a:ext uri="{FF2B5EF4-FFF2-40B4-BE49-F238E27FC236}">
                <a16:creationId xmlns:a16="http://schemas.microsoft.com/office/drawing/2014/main" id="{EF61EADB-A3E3-47BB-937C-BB71FD959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012" y="171450"/>
            <a:ext cx="35385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4000" b="1">
                <a:solidFill>
                  <a:srgbClr val="0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科技業工程師</a:t>
            </a:r>
          </a:p>
        </p:txBody>
      </p:sp>
      <p:sp>
        <p:nvSpPr>
          <p:cNvPr id="25668" name="文字方塊 136">
            <a:extLst>
              <a:ext uri="{FF2B5EF4-FFF2-40B4-BE49-F238E27FC236}">
                <a16:creationId xmlns:a16="http://schemas.microsoft.com/office/drawing/2014/main" id="{4D3482AF-B213-48A4-85C0-93AEDC075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012" y="882650"/>
            <a:ext cx="35385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4000" b="1">
                <a:solidFill>
                  <a:srgbClr val="0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主要分類</a:t>
            </a: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17E5A420-74FA-47D6-89F3-265310FABD0D}"/>
              </a:ext>
            </a:extLst>
          </p:cNvPr>
          <p:cNvSpPr/>
          <p:nvPr/>
        </p:nvSpPr>
        <p:spPr bwMode="auto">
          <a:xfrm>
            <a:off x="275742" y="3298825"/>
            <a:ext cx="1260000" cy="3603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black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BSP</a:t>
            </a:r>
            <a:r>
              <a:rPr lang="zh-TW" altLang="en-US" sz="1600">
                <a:solidFill>
                  <a:prstClr val="black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工程師</a:t>
            </a:r>
          </a:p>
        </p:txBody>
      </p:sp>
      <p:sp>
        <p:nvSpPr>
          <p:cNvPr id="138" name="矩形 137">
            <a:extLst>
              <a:ext uri="{FF2B5EF4-FFF2-40B4-BE49-F238E27FC236}">
                <a16:creationId xmlns:a16="http://schemas.microsoft.com/office/drawing/2014/main" id="{D65F80BB-773C-4F79-B712-E659E172FE73}"/>
              </a:ext>
            </a:extLst>
          </p:cNvPr>
          <p:cNvSpPr/>
          <p:nvPr/>
        </p:nvSpPr>
        <p:spPr bwMode="auto">
          <a:xfrm>
            <a:off x="275742" y="2506663"/>
            <a:ext cx="1260000" cy="3603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black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OS</a:t>
            </a:r>
            <a:r>
              <a:rPr lang="zh-TW" altLang="en-US" sz="1600">
                <a:solidFill>
                  <a:prstClr val="black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工程師</a:t>
            </a:r>
          </a:p>
        </p:txBody>
      </p:sp>
      <p:sp>
        <p:nvSpPr>
          <p:cNvPr id="25670" name="文字方塊 139">
            <a:extLst>
              <a:ext uri="{FF2B5EF4-FFF2-40B4-BE49-F238E27FC236}">
                <a16:creationId xmlns:a16="http://schemas.microsoft.com/office/drawing/2014/main" id="{6E256FE9-AAE6-4075-A4C4-14A94E31D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27" y="2870200"/>
            <a:ext cx="1377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C</a:t>
            </a:r>
            <a:endParaRPr lang="zh-TW" altLang="en-US" sz="1600">
              <a:solidFill>
                <a:srgbClr val="FF0000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cxnSp>
        <p:nvCxnSpPr>
          <p:cNvPr id="231" name="接點: 肘形 230">
            <a:extLst>
              <a:ext uri="{FF2B5EF4-FFF2-40B4-BE49-F238E27FC236}">
                <a16:creationId xmlns:a16="http://schemas.microsoft.com/office/drawing/2014/main" id="{4BD27667-04FC-4320-8983-BE6E9A598BCF}"/>
              </a:ext>
            </a:extLst>
          </p:cNvPr>
          <p:cNvCxnSpPr>
            <a:cxnSpLocks/>
            <a:stCxn id="33" idx="1"/>
            <a:endCxn id="138" idx="3"/>
          </p:cNvCxnSpPr>
          <p:nvPr/>
        </p:nvCxnSpPr>
        <p:spPr>
          <a:xfrm rot="10800000">
            <a:off x="1535743" y="2686845"/>
            <a:ext cx="363645" cy="396875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接點: 肘形 233">
            <a:extLst>
              <a:ext uri="{FF2B5EF4-FFF2-40B4-BE49-F238E27FC236}">
                <a16:creationId xmlns:a16="http://schemas.microsoft.com/office/drawing/2014/main" id="{DEED3849-67A9-4F4F-9B1C-89A115BEE743}"/>
              </a:ext>
            </a:extLst>
          </p:cNvPr>
          <p:cNvCxnSpPr>
            <a:cxnSpLocks/>
            <a:stCxn id="33" idx="1"/>
            <a:endCxn id="77" idx="3"/>
          </p:cNvCxnSpPr>
          <p:nvPr/>
        </p:nvCxnSpPr>
        <p:spPr>
          <a:xfrm rot="10800000" flipV="1">
            <a:off x="1535743" y="3083719"/>
            <a:ext cx="363645" cy="395288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接點: 肘形 236">
            <a:extLst>
              <a:ext uri="{FF2B5EF4-FFF2-40B4-BE49-F238E27FC236}">
                <a16:creationId xmlns:a16="http://schemas.microsoft.com/office/drawing/2014/main" id="{629B8BD4-D02F-4311-9337-51CCCFB035AC}"/>
              </a:ext>
            </a:extLst>
          </p:cNvPr>
          <p:cNvCxnSpPr>
            <a:cxnSpLocks/>
            <a:stCxn id="25661" idx="1"/>
          </p:cNvCxnSpPr>
          <p:nvPr/>
        </p:nvCxnSpPr>
        <p:spPr>
          <a:xfrm rot="10800000">
            <a:off x="761150" y="6497638"/>
            <a:ext cx="103187" cy="173037"/>
          </a:xfrm>
          <a:prstGeom prst="bentConnector2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674" name="文字方塊 152">
            <a:extLst>
              <a:ext uri="{FF2B5EF4-FFF2-40B4-BE49-F238E27FC236}">
                <a16:creationId xmlns:a16="http://schemas.microsoft.com/office/drawing/2014/main" id="{DA643969-4716-43B6-9544-1068D070E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1600" y="2168525"/>
            <a:ext cx="1735137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300"/>
              </a:spcBef>
              <a:buFont typeface="Calibri Light" panose="020F0302020204030204" pitchFamily="34" charset="0"/>
              <a:buAutoNum type="arabicPeriod"/>
            </a:pPr>
            <a:r>
              <a:rPr lang="zh-TW" altLang="en-US" sz="1200">
                <a:solidFill>
                  <a:srgbClr val="7F7F7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電腦應用軟體 </a:t>
            </a:r>
            <a:endParaRPr lang="en-US" altLang="zh-TW" sz="1200">
              <a:solidFill>
                <a:srgbClr val="7F7F7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buFont typeface="Calibri Light" panose="020F0302020204030204" pitchFamily="34" charset="0"/>
              <a:buAutoNum type="arabicPeriod"/>
            </a:pPr>
            <a:r>
              <a:rPr lang="zh-TW" altLang="en-US" sz="1200">
                <a:solidFill>
                  <a:srgbClr val="7F7F7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手機平板 </a:t>
            </a:r>
            <a:r>
              <a:rPr lang="en-US" altLang="zh-TW" sz="1200">
                <a:solidFill>
                  <a:srgbClr val="7F7F7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APP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buFont typeface="Calibri Light" panose="020F0302020204030204" pitchFamily="34" charset="0"/>
              <a:buAutoNum type="arabicPeriod"/>
            </a:pPr>
            <a:r>
              <a:rPr lang="zh-TW" altLang="en-US" sz="1200">
                <a:solidFill>
                  <a:srgbClr val="7F7F7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遊戲軟體	</a:t>
            </a:r>
          </a:p>
        </p:txBody>
      </p:sp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B4EA0F01-02A3-44C8-B4B7-FEE165125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105053"/>
              </p:ext>
            </p:extLst>
          </p:nvPr>
        </p:nvGraphicFramePr>
        <p:xfrm>
          <a:off x="3914956" y="2374055"/>
          <a:ext cx="1061499" cy="1255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1499">
                  <a:extLst>
                    <a:ext uri="{9D8B030D-6E8A-4147-A177-3AD203B41FA5}">
                      <a16:colId xmlns:a16="http://schemas.microsoft.com/office/drawing/2014/main" val="983539649"/>
                    </a:ext>
                  </a:extLst>
                </a:gridCol>
              </a:tblGrid>
              <a:tr h="31388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APP</a:t>
                      </a:r>
                      <a:endParaRPr lang="zh-TW" altLang="en-US" sz="1500" b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marL="77395" marR="77395" marT="38698" marB="386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3633394"/>
                  </a:ext>
                </a:extLst>
              </a:tr>
              <a:tr h="31388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OS</a:t>
                      </a:r>
                      <a:endParaRPr lang="zh-TW" altLang="en-US" sz="1500" b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marL="77395" marR="77395" marT="38698" marB="386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0632458"/>
                  </a:ext>
                </a:extLst>
              </a:tr>
              <a:tr h="31388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Driver</a:t>
                      </a:r>
                      <a:endParaRPr lang="zh-TW" altLang="en-US" sz="1500" b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marL="77395" marR="77395" marT="38698" marB="386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072349"/>
                  </a:ext>
                </a:extLst>
              </a:tr>
              <a:tr h="31388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</a:rPr>
                        <a:t>HW</a:t>
                      </a:r>
                      <a:endParaRPr lang="zh-TW" altLang="en-US" sz="1500" b="0">
                        <a:solidFill>
                          <a:schemeClr val="tx1"/>
                        </a:solidFill>
                        <a:latin typeface="Consolas" panose="020B0609020204030204" pitchFamily="49" charset="0"/>
                      </a:endParaRPr>
                    </a:p>
                  </a:txBody>
                  <a:tcPr marL="77395" marR="77395" marT="38698" marB="386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3068222"/>
                  </a:ext>
                </a:extLst>
              </a:tr>
            </a:tbl>
          </a:graphicData>
        </a:graphic>
      </p:graphicFrame>
      <p:sp>
        <p:nvSpPr>
          <p:cNvPr id="78" name="文字方塊 2105">
            <a:extLst>
              <a:ext uri="{FF2B5EF4-FFF2-40B4-BE49-F238E27FC236}">
                <a16:creationId xmlns:a16="http://schemas.microsoft.com/office/drawing/2014/main" id="{E116C64B-AC09-4977-B627-979144047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4300" y="2047660"/>
            <a:ext cx="9028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400">
                <a:solidFill>
                  <a:srgbClr val="00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電腦科技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標題 1">
            <a:extLst>
              <a:ext uri="{FF2B5EF4-FFF2-40B4-BE49-F238E27FC236}">
                <a16:creationId xmlns:a16="http://schemas.microsoft.com/office/drawing/2014/main" id="{717A186A-2704-4E56-BEC3-DD5A8A968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1-2  </a:t>
            </a:r>
            <a:r>
              <a:rPr lang="zh-TW" altLang="en-US" dirty="0"/>
              <a:t>在 </a:t>
            </a:r>
            <a:r>
              <a:rPr lang="en-US" altLang="zh-TW"/>
              <a:t>Windows </a:t>
            </a:r>
            <a:r>
              <a:rPr lang="zh-TW" altLang="en-US"/>
              <a:t>安裝 </a:t>
            </a:r>
            <a:r>
              <a:rPr lang="en-US" altLang="zh-TW" dirty="0" err="1"/>
              <a:t>OpenCV</a:t>
            </a:r>
            <a:r>
              <a:rPr lang="zh-TW" altLang="en-US" dirty="0"/>
              <a:t> </a:t>
            </a:r>
            <a:r>
              <a:rPr lang="en-US" altLang="zh-TW" sz="2400" dirty="0"/>
              <a:t>(1/2)</a:t>
            </a:r>
            <a:endParaRPr lang="zh-TW" altLang="en-US" dirty="0"/>
          </a:p>
        </p:txBody>
      </p:sp>
      <p:sp>
        <p:nvSpPr>
          <p:cNvPr id="15363" name="內容版面配置區 2">
            <a:extLst>
              <a:ext uri="{FF2B5EF4-FFF2-40B4-BE49-F238E27FC236}">
                <a16:creationId xmlns:a16="http://schemas.microsoft.com/office/drawing/2014/main" id="{3BD003DF-27CD-4C5C-98DF-C71E6955D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err="1"/>
              <a:t>OpenCV</a:t>
            </a:r>
            <a:r>
              <a:rPr lang="zh-TW" altLang="en-US" dirty="0"/>
              <a:t> </a:t>
            </a:r>
            <a:r>
              <a:rPr lang="en-US" altLang="zh-TW" dirty="0"/>
              <a:t>(Open Source Computer Vision Library)</a:t>
            </a:r>
            <a:r>
              <a:rPr lang="zh-TW" altLang="en-US" dirty="0"/>
              <a:t> 是跨平台 </a:t>
            </a:r>
            <a:r>
              <a:rPr lang="en-US" altLang="zh-TW" dirty="0"/>
              <a:t>BSD </a:t>
            </a:r>
            <a:r>
              <a:rPr lang="zh-TW" altLang="en-US" dirty="0"/>
              <a:t>授權的一套著名的電腦視覺函式庫，這是 </a:t>
            </a:r>
            <a:r>
              <a:rPr lang="en-US" altLang="zh-TW" dirty="0"/>
              <a:t>Intel </a:t>
            </a:r>
            <a:r>
              <a:rPr lang="zh-TW" altLang="en-US" dirty="0"/>
              <a:t>發起並參與開發，幫助開發圖片處理、影片處理、電腦視覺的人臉辨識和物體辨識等人工智慧的相關應用。</a:t>
            </a:r>
            <a:endParaRPr lang="en-US" altLang="zh-TW" dirty="0"/>
          </a:p>
          <a:p>
            <a:pPr lvl="1"/>
            <a:r>
              <a:rPr lang="en-US" altLang="zh-TW" dirty="0" err="1"/>
              <a:t>OpenCV</a:t>
            </a:r>
            <a:r>
              <a:rPr lang="zh-TW" altLang="en-US" dirty="0"/>
              <a:t> 可以在 </a:t>
            </a:r>
            <a:r>
              <a:rPr lang="en-US" altLang="zh-TW" dirty="0"/>
              <a:t>Android</a:t>
            </a:r>
            <a:r>
              <a:rPr lang="zh-TW" altLang="en-US" dirty="0"/>
              <a:t>、</a:t>
            </a:r>
            <a:r>
              <a:rPr lang="en-US" altLang="zh-TW" dirty="0"/>
              <a:t>iOS</a:t>
            </a:r>
            <a:r>
              <a:rPr lang="zh-TW" altLang="en-US" dirty="0"/>
              <a:t> 上開發，支援的程式語言也有 </a:t>
            </a:r>
            <a:r>
              <a:rPr lang="en-US" altLang="zh-TW" dirty="0"/>
              <a:t>C/C++</a:t>
            </a:r>
            <a:r>
              <a:rPr lang="zh-TW" altLang="en-US" dirty="0"/>
              <a:t>、</a:t>
            </a:r>
            <a:r>
              <a:rPr lang="en-US" altLang="zh-TW" dirty="0"/>
              <a:t>Java</a:t>
            </a:r>
            <a:r>
              <a:rPr lang="zh-TW" altLang="en-US" dirty="0"/>
              <a:t>、</a:t>
            </a:r>
            <a:r>
              <a:rPr lang="en-US" altLang="zh-TW" dirty="0"/>
              <a:t>Python</a:t>
            </a:r>
            <a:r>
              <a:rPr lang="zh-TW" altLang="en-US" dirty="0"/>
              <a:t>，重點是免費的。</a:t>
            </a:r>
            <a:endParaRPr lang="en-US" altLang="zh-TW" dirty="0"/>
          </a:p>
          <a:p>
            <a:r>
              <a:rPr lang="zh-TW" altLang="en-US" dirty="0"/>
              <a:t>基本上，安裝 </a:t>
            </a:r>
            <a:r>
              <a:rPr lang="en-US" altLang="zh-TW" dirty="0" err="1"/>
              <a:t>OpenCV</a:t>
            </a:r>
            <a:r>
              <a:rPr lang="en-US" altLang="zh-TW" dirty="0"/>
              <a:t> </a:t>
            </a:r>
            <a:r>
              <a:rPr lang="zh-TW" altLang="en-US" dirty="0"/>
              <a:t>有兩種方式，如下所示：</a:t>
            </a:r>
          </a:p>
          <a:p>
            <a:pPr lvl="1"/>
            <a:r>
              <a:rPr lang="zh-TW" altLang="en-US" dirty="0"/>
              <a:t>使用 </a:t>
            </a:r>
            <a:r>
              <a:rPr lang="en-US" altLang="zh-TW" dirty="0"/>
              <a:t>pip </a:t>
            </a:r>
            <a:r>
              <a:rPr lang="zh-TW" altLang="en-US" dirty="0"/>
              <a:t>指令：使用 </a:t>
            </a:r>
            <a:r>
              <a:rPr lang="en-US" altLang="zh-TW" dirty="0"/>
              <a:t>Python </a:t>
            </a:r>
            <a:r>
              <a:rPr lang="zh-TW" altLang="en-US" dirty="0"/>
              <a:t>套件管理 </a:t>
            </a:r>
            <a:r>
              <a:rPr lang="en-US" altLang="zh-TW" dirty="0"/>
              <a:t>pip </a:t>
            </a:r>
            <a:r>
              <a:rPr lang="zh-TW" altLang="en-US" dirty="0"/>
              <a:t>安裝 </a:t>
            </a:r>
            <a:r>
              <a:rPr lang="en-US" altLang="zh-TW" dirty="0" err="1"/>
              <a:t>OpenCV</a:t>
            </a:r>
            <a:r>
              <a:rPr lang="zh-TW" altLang="en-US" dirty="0"/>
              <a:t>，安裝過程比較簡單，但是不會優化 </a:t>
            </a:r>
            <a:r>
              <a:rPr lang="en-US" altLang="zh-TW" dirty="0" err="1"/>
              <a:t>OpenCV</a:t>
            </a:r>
            <a:r>
              <a:rPr lang="en-US" altLang="zh-TW" dirty="0"/>
              <a:t> </a:t>
            </a:r>
            <a:r>
              <a:rPr lang="zh-TW" altLang="en-US" dirty="0"/>
              <a:t>的執行效能。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本</a:t>
            </a:r>
            <a:r>
              <a:rPr lang="zh-TW" altLang="en-US">
                <a:solidFill>
                  <a:srgbClr val="FF0000"/>
                </a:solidFill>
              </a:rPr>
              <a:t>次採此種安裝</a:t>
            </a:r>
            <a:r>
              <a:rPr lang="zh-TW" altLang="en-US" dirty="0">
                <a:solidFill>
                  <a:srgbClr val="FF0000"/>
                </a:solidFill>
              </a:rPr>
              <a:t>方式</a:t>
            </a:r>
            <a:r>
              <a:rPr lang="en-US" altLang="zh-TW" dirty="0">
                <a:solidFill>
                  <a:srgbClr val="FF0000"/>
                </a:solidFill>
              </a:rPr>
              <a:t>)</a:t>
            </a:r>
            <a:endParaRPr lang="zh-TW" altLang="en-US" dirty="0">
              <a:solidFill>
                <a:srgbClr val="FF0000"/>
              </a:solidFill>
            </a:endParaRPr>
          </a:p>
          <a:p>
            <a:pPr lvl="1"/>
            <a:r>
              <a:rPr lang="zh-TW" altLang="en-US" dirty="0"/>
              <a:t>自行編譯 </a:t>
            </a:r>
            <a:r>
              <a:rPr lang="en-US" altLang="zh-TW" dirty="0" err="1"/>
              <a:t>OpenCV</a:t>
            </a:r>
            <a:r>
              <a:rPr lang="en-US" altLang="zh-TW" dirty="0"/>
              <a:t> </a:t>
            </a:r>
            <a:r>
              <a:rPr lang="zh-TW" altLang="en-US" dirty="0"/>
              <a:t>程式碼進行安裝：如果有特殊 </a:t>
            </a:r>
            <a:r>
              <a:rPr lang="en-US" altLang="zh-TW" dirty="0" err="1"/>
              <a:t>OpenCV</a:t>
            </a:r>
            <a:r>
              <a:rPr lang="en-US" altLang="zh-TW" dirty="0"/>
              <a:t> </a:t>
            </a:r>
            <a:r>
              <a:rPr lang="zh-TW" altLang="en-US" dirty="0"/>
              <a:t>版本和優化需求，我們需要自行編譯 </a:t>
            </a:r>
            <a:r>
              <a:rPr lang="en-US" altLang="zh-TW" dirty="0" err="1"/>
              <a:t>OpenCV</a:t>
            </a:r>
            <a:r>
              <a:rPr lang="en-US" altLang="zh-TW" dirty="0"/>
              <a:t> </a:t>
            </a:r>
            <a:r>
              <a:rPr lang="zh-TW" altLang="en-US" dirty="0"/>
              <a:t>程式碼。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67315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C85D9966-5837-4CEA-8C46-529B978F1503}"/>
              </a:ext>
            </a:extLst>
          </p:cNvPr>
          <p:cNvSpPr txBox="1"/>
          <p:nvPr/>
        </p:nvSpPr>
        <p:spPr>
          <a:xfrm>
            <a:off x="1301377" y="3105834"/>
            <a:ext cx="95892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 dirty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以 </a:t>
            </a:r>
            <a:r>
              <a:rPr lang="en-US" altLang="zh-TW" sz="3600" dirty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pip </a:t>
            </a:r>
            <a:r>
              <a:rPr lang="zh-TW" altLang="en-US" sz="3600" dirty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安裝 </a:t>
            </a:r>
            <a:r>
              <a:rPr lang="en-US" altLang="zh-TW" sz="3600" dirty="0" err="1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OpenCV</a:t>
            </a:r>
            <a:r>
              <a:rPr lang="en-US" altLang="zh-TW" sz="3600" dirty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zh-TW" altLang="en-US" sz="3600" dirty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套件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CE7F990-C03B-4C84-9A53-5353CC8E6C9B}"/>
              </a:ext>
            </a:extLst>
          </p:cNvPr>
          <p:cNvSpPr txBox="1"/>
          <p:nvPr/>
        </p:nvSpPr>
        <p:spPr>
          <a:xfrm>
            <a:off x="2153920" y="4398496"/>
            <a:ext cx="7884160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找到你</a:t>
            </a:r>
            <a:r>
              <a:rPr lang="zh-TW" altLang="en-US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應用</a:t>
            </a:r>
            <a:r>
              <a:rPr lang="zh-TW" altLang="en-US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程式區，開啟你的 </a:t>
            </a:r>
            <a:r>
              <a:rPr lang="en-US" altLang="zh-TW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Anacodna Prompt </a:t>
            </a:r>
            <a:r>
              <a:rPr lang="zh-TW" altLang="en-US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視窗</a:t>
            </a:r>
            <a:r>
              <a:rPr lang="zh-TW" altLang="en-US" b="0" i="0" u="none" strike="noStrike" baseline="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：</a:t>
            </a:r>
            <a:endParaRPr lang="en-US" altLang="zh-TW" b="0" i="0" u="none" strike="noStrike" baseline="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  <a:p>
            <a:pPr lvl="1">
              <a:spcBef>
                <a:spcPts val="600"/>
              </a:spcBef>
            </a:pPr>
            <a:r>
              <a:rPr lang="en-US" altLang="zh-TW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&gt;&gt;&gt;</a:t>
            </a:r>
            <a:r>
              <a:rPr lang="zh-TW" altLang="en-US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pip install</a:t>
            </a:r>
            <a:r>
              <a:rPr lang="zh-TW" altLang="en-US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模組名稱</a:t>
            </a:r>
            <a:endParaRPr lang="en-US" altLang="zh-TW">
              <a:solidFill>
                <a:srgbClr val="33CCF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285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標題 1">
            <a:extLst>
              <a:ext uri="{FF2B5EF4-FFF2-40B4-BE49-F238E27FC236}">
                <a16:creationId xmlns:a16="http://schemas.microsoft.com/office/drawing/2014/main" id="{363EC776-1549-4B0A-B0D9-D0F5AAA82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1-2  </a:t>
            </a:r>
            <a:r>
              <a:rPr lang="zh-TW" altLang="en-US"/>
              <a:t>在 </a:t>
            </a:r>
            <a:r>
              <a:rPr lang="en-US" altLang="zh-TW"/>
              <a:t>Windows </a:t>
            </a:r>
            <a:r>
              <a:rPr lang="zh-TW" altLang="en-US"/>
              <a:t>安裝 </a:t>
            </a:r>
            <a:r>
              <a:rPr lang="en-US" altLang="zh-TW"/>
              <a:t>OpenCV</a:t>
            </a:r>
            <a:r>
              <a:rPr lang="zh-TW" altLang="en-US"/>
              <a:t> </a:t>
            </a:r>
            <a:r>
              <a:rPr lang="en-US" altLang="zh-TW" sz="2400"/>
              <a:t>(2/2)</a:t>
            </a:r>
            <a:endParaRPr lang="zh-TW" altLang="en-US" dirty="0"/>
          </a:p>
        </p:txBody>
      </p:sp>
      <p:sp>
        <p:nvSpPr>
          <p:cNvPr id="17411" name="內容版面配置區 2">
            <a:extLst>
              <a:ext uri="{FF2B5EF4-FFF2-40B4-BE49-F238E27FC236}">
                <a16:creationId xmlns:a16="http://schemas.microsoft.com/office/drawing/2014/main" id="{D69C0AFE-1DE3-4292-822B-F6A48DB36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步驟一：安裝 </a:t>
            </a:r>
            <a:r>
              <a:rPr lang="en-US" altLang="zh-TW" dirty="0" err="1"/>
              <a:t>OpenCV</a:t>
            </a:r>
            <a:r>
              <a:rPr lang="zh-TW" altLang="en-US" dirty="0"/>
              <a:t> 的相關支援模組</a:t>
            </a:r>
          </a:p>
          <a:p>
            <a:r>
              <a:rPr lang="zh-TW" altLang="en-US" dirty="0"/>
              <a:t>步驟二：安裝 </a:t>
            </a:r>
            <a:r>
              <a:rPr lang="en-US" altLang="zh-TW" dirty="0" err="1"/>
              <a:t>OpenCV</a:t>
            </a:r>
            <a:endParaRPr lang="en-US" altLang="zh-TW" dirty="0"/>
          </a:p>
          <a:p>
            <a:r>
              <a:rPr lang="zh-TW" altLang="en-US" dirty="0"/>
              <a:t>步驟三：檢查 </a:t>
            </a:r>
            <a:r>
              <a:rPr lang="en-US" altLang="zh-TW" dirty="0" err="1"/>
              <a:t>OpenCV</a:t>
            </a:r>
            <a:r>
              <a:rPr lang="zh-TW" altLang="en-US" dirty="0"/>
              <a:t> 是否成功安裝</a:t>
            </a:r>
          </a:p>
        </p:txBody>
      </p:sp>
      <p:sp>
        <p:nvSpPr>
          <p:cNvPr id="17412" name="投影片編號版面配置區 3">
            <a:extLst>
              <a:ext uri="{FF2B5EF4-FFF2-40B4-BE49-F238E27FC236}">
                <a16:creationId xmlns:a16="http://schemas.microsoft.com/office/drawing/2014/main" id="{D4EFC660-B3B4-469B-B85B-332EABEFE2B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00584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>
              <a:defRPr/>
            </a:pPr>
            <a:fld id="{64D088BC-D29A-48C9-9A6D-01E6F635689A}" type="slidenum">
              <a:rPr lang="zh-TW" altLang="en-US" smtClean="0">
                <a:latin typeface="Consolas" panose="020B0609020204030204" pitchFamily="49" charset="0"/>
                <a:ea typeface="Noto Sans TC" panose="020B0500000000000000" pitchFamily="34" charset="-120"/>
              </a:rPr>
              <a:pPr>
                <a:defRPr/>
              </a:pPr>
              <a:t>52</a:t>
            </a:fld>
            <a:endParaRPr lang="en-US" altLang="zh-TW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498BEB-CD4F-421C-B43B-2D5F03380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步驟一：安裝 </a:t>
            </a:r>
            <a:r>
              <a:rPr lang="en-US" altLang="zh-TW" dirty="0" err="1"/>
              <a:t>OpenCV</a:t>
            </a:r>
            <a:r>
              <a:rPr lang="zh-TW" altLang="en-US" dirty="0"/>
              <a:t> 的相關支援模組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005C0B02-039A-4BDC-BC56-D66FA278F7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以最新版的 </a:t>
            </a:r>
            <a:r>
              <a:rPr lang="en-US" altLang="zh-TW"/>
              <a:t>python 3.9.7 </a:t>
            </a:r>
            <a:r>
              <a:rPr lang="zh-TW" altLang="en-US"/>
              <a:t>為例</a:t>
            </a:r>
            <a:r>
              <a:rPr lang="zh-TW" altLang="en-US">
                <a:latin typeface="Noto Sans TC" panose="020B0500000000000000" pitchFamily="34" charset="-120"/>
              </a:rPr>
              <a:t>：</a:t>
            </a:r>
            <a:endParaRPr lang="en-US" altLang="zh-TW"/>
          </a:p>
          <a:p>
            <a:pPr lvl="1"/>
            <a:r>
              <a:rPr lang="zh-TW" altLang="en-US"/>
              <a:t>安裝</a:t>
            </a:r>
            <a:r>
              <a:rPr lang="zh-TW" altLang="en-US" dirty="0"/>
              <a:t>支援的 </a:t>
            </a:r>
            <a:r>
              <a:rPr lang="en-US" altLang="zh-TW" dirty="0"/>
              <a:t>Python </a:t>
            </a:r>
            <a:r>
              <a:rPr lang="zh-TW" altLang="en-US" dirty="0"/>
              <a:t>模組，</a:t>
            </a:r>
            <a:r>
              <a:rPr lang="en-US" altLang="zh-TW" dirty="0" err="1"/>
              <a:t>numpy</a:t>
            </a:r>
            <a:r>
              <a:rPr lang="en-US" altLang="zh-TW" dirty="0"/>
              <a:t> </a:t>
            </a:r>
            <a:r>
              <a:rPr lang="zh-TW" altLang="en-US" dirty="0"/>
              <a:t>為</a:t>
            </a:r>
            <a:r>
              <a:rPr lang="zh-TW" altLang="en-US"/>
              <a:t>陣列容器 </a:t>
            </a:r>
            <a:r>
              <a:rPr lang="en-US" altLang="zh-TW"/>
              <a:t>(</a:t>
            </a:r>
            <a:r>
              <a:rPr lang="zh-TW" altLang="en-US"/>
              <a:t>資料結構</a:t>
            </a:r>
            <a:r>
              <a:rPr lang="en-US" altLang="zh-TW"/>
              <a:t>)</a:t>
            </a:r>
            <a:r>
              <a:rPr lang="zh-TW" altLang="en-US"/>
              <a:t>、</a:t>
            </a:r>
            <a:r>
              <a:rPr lang="en-US" altLang="zh-TW" dirty="0" err="1"/>
              <a:t>matplotlib</a:t>
            </a:r>
            <a:r>
              <a:rPr lang="en-US" altLang="zh-TW" dirty="0"/>
              <a:t> </a:t>
            </a:r>
            <a:r>
              <a:rPr lang="zh-TW" altLang="en-US" dirty="0"/>
              <a:t>為 </a:t>
            </a:r>
            <a:r>
              <a:rPr lang="en-US" altLang="zh-TW" dirty="0"/>
              <a:t>Python</a:t>
            </a:r>
            <a:r>
              <a:rPr lang="zh-TW" altLang="en-US" dirty="0"/>
              <a:t> 及其數值計算庫 </a:t>
            </a:r>
            <a:r>
              <a:rPr lang="en-US" altLang="zh-TW" dirty="0" err="1"/>
              <a:t>numpy</a:t>
            </a:r>
            <a:r>
              <a:rPr lang="zh-TW" altLang="en-US" dirty="0"/>
              <a:t> 的繪圖庫、</a:t>
            </a:r>
            <a:r>
              <a:rPr lang="en-US" altLang="zh-TW" dirty="0" err="1"/>
              <a:t>imutils</a:t>
            </a:r>
            <a:r>
              <a:rPr lang="en-US" altLang="zh-TW" dirty="0"/>
              <a:t> </a:t>
            </a:r>
            <a:r>
              <a:rPr lang="zh-TW" altLang="en-US" dirty="0"/>
              <a:t>可以讓我們更容易使用 </a:t>
            </a:r>
            <a:r>
              <a:rPr lang="en-US" altLang="zh-TW" dirty="0" err="1"/>
              <a:t>OpenCV</a:t>
            </a:r>
            <a:r>
              <a:rPr lang="en-US" altLang="zh-TW" dirty="0"/>
              <a:t> </a:t>
            </a:r>
            <a:r>
              <a:rPr lang="zh-TW" altLang="en-US" dirty="0"/>
              <a:t>圖片處理：</a:t>
            </a:r>
          </a:p>
          <a:p>
            <a:pPr marL="457200" lvl="1" indent="0">
              <a:buNone/>
            </a:pPr>
            <a:r>
              <a:rPr lang="en-US" altLang="zh-TW"/>
              <a:t>	&gt;&gt;&gt; </a:t>
            </a:r>
            <a:r>
              <a:rPr lang="en-US" altLang="zh-TW" dirty="0">
                <a:solidFill>
                  <a:srgbClr val="FF0000"/>
                </a:solidFill>
              </a:rPr>
              <a:t>pip </a:t>
            </a:r>
            <a:r>
              <a:rPr lang="en-US" altLang="zh-TW">
                <a:solidFill>
                  <a:srgbClr val="FF0000"/>
                </a:solidFill>
              </a:rPr>
              <a:t>install numpy		</a:t>
            </a:r>
            <a:r>
              <a:rPr lang="en-US" altLang="zh-TW"/>
              <a:t>#</a:t>
            </a:r>
            <a:r>
              <a:rPr lang="zh-TW" altLang="en-US"/>
              <a:t> 陣列容器，用於影像數值計算 </a:t>
            </a:r>
            <a:endParaRPr lang="en-US" altLang="zh-TW"/>
          </a:p>
          <a:p>
            <a:pPr marL="457200" lvl="1" indent="0">
              <a:buNone/>
            </a:pPr>
            <a:r>
              <a:rPr lang="en-US" altLang="zh-TW"/>
              <a:t>	&gt;&gt;&gt; </a:t>
            </a:r>
            <a:r>
              <a:rPr lang="en-US" altLang="zh-TW" dirty="0">
                <a:solidFill>
                  <a:srgbClr val="FF0000"/>
                </a:solidFill>
              </a:rPr>
              <a:t>pip </a:t>
            </a:r>
            <a:r>
              <a:rPr lang="en-US" altLang="zh-TW">
                <a:solidFill>
                  <a:srgbClr val="FF0000"/>
                </a:solidFill>
              </a:rPr>
              <a:t>install matplotlib		</a:t>
            </a:r>
            <a:r>
              <a:rPr lang="en-US" altLang="zh-TW"/>
              <a:t>#</a:t>
            </a:r>
            <a:r>
              <a:rPr lang="zh-TW" altLang="en-US"/>
              <a:t> 畫圖用</a:t>
            </a:r>
            <a:endParaRPr lang="en-US" altLang="zh-TW" dirty="0"/>
          </a:p>
          <a:p>
            <a:pPr marL="457200" lvl="1" indent="0">
              <a:buNone/>
            </a:pPr>
            <a:r>
              <a:rPr lang="en-US" altLang="zh-TW"/>
              <a:t>	&gt;&gt;&gt; </a:t>
            </a:r>
            <a:r>
              <a:rPr lang="en-US" altLang="zh-TW" dirty="0">
                <a:solidFill>
                  <a:srgbClr val="FF0000"/>
                </a:solidFill>
              </a:rPr>
              <a:t>pip </a:t>
            </a:r>
            <a:r>
              <a:rPr lang="en-US" altLang="zh-TW">
                <a:solidFill>
                  <a:srgbClr val="FF0000"/>
                </a:solidFill>
              </a:rPr>
              <a:t>install imutils		</a:t>
            </a:r>
            <a:r>
              <a:rPr lang="en-US" altLang="zh-TW"/>
              <a:t>#</a:t>
            </a:r>
            <a:r>
              <a:rPr lang="zh-TW" altLang="en-US"/>
              <a:t> 常用的圖片處理函式</a:t>
            </a:r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FBC48C0-3C37-4798-9262-429C746F34B1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ex1-13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692081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63D396-41A5-4669-B97C-C7217E75F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步驟二：安裝 </a:t>
            </a:r>
            <a:r>
              <a:rPr lang="en-US" altLang="zh-TW" dirty="0" err="1"/>
              <a:t>OpenCV</a:t>
            </a:r>
            <a:endParaRPr lang="en-US" altLang="zh-TW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6FDFBED7-1A73-4AB6-8818-CCE3E7F6B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使用 </a:t>
            </a:r>
            <a:r>
              <a:rPr lang="en-US" altLang="zh-TW" dirty="0"/>
              <a:t>pip </a:t>
            </a:r>
            <a:r>
              <a:rPr lang="zh-TW" altLang="en-US" dirty="0"/>
              <a:t>安裝 </a:t>
            </a:r>
            <a:r>
              <a:rPr lang="en-US" altLang="zh-TW" dirty="0" err="1"/>
              <a:t>OpenCV</a:t>
            </a:r>
            <a:r>
              <a:rPr lang="zh-TW" altLang="en-US" dirty="0"/>
              <a:t>：</a:t>
            </a:r>
            <a:endParaRPr lang="en-US" altLang="zh-TW" dirty="0"/>
          </a:p>
          <a:p>
            <a:pPr marL="457200" lvl="1" indent="0">
              <a:buNone/>
            </a:pPr>
            <a:r>
              <a:rPr lang="en-US" altLang="zh-TW"/>
              <a:t>&gt;&gt;&gt; </a:t>
            </a:r>
            <a:r>
              <a:rPr lang="en-US" altLang="zh-TW" dirty="0">
                <a:solidFill>
                  <a:srgbClr val="FF0000"/>
                </a:solidFill>
              </a:rPr>
              <a:t>pip </a:t>
            </a:r>
            <a:r>
              <a:rPr lang="en-US" altLang="zh-TW">
                <a:solidFill>
                  <a:srgbClr val="FF0000"/>
                </a:solidFill>
              </a:rPr>
              <a:t>install opencv-python</a:t>
            </a:r>
          </a:p>
          <a:p>
            <a:pPr marL="457200" lvl="1" indent="0">
              <a:buNone/>
            </a:pPr>
            <a:r>
              <a:rPr lang="en-US" altLang="zh-TW"/>
              <a:t>&gt;&gt;&gt; </a:t>
            </a:r>
            <a:r>
              <a:rPr lang="en-US" altLang="zh-TW">
                <a:solidFill>
                  <a:srgbClr val="FF0000"/>
                </a:solidFill>
              </a:rPr>
              <a:t>pip install opencv-contrib-python</a:t>
            </a:r>
          </a:p>
          <a:p>
            <a:r>
              <a:rPr lang="zh-TW" altLang="en-US"/>
              <a:t>輸入</a:t>
            </a:r>
            <a:r>
              <a:rPr lang="zh-TW" altLang="en-US" dirty="0"/>
              <a:t>指令來檢視虛擬環境安裝的套件清單：</a:t>
            </a:r>
          </a:p>
          <a:p>
            <a:pPr marL="457200" lvl="1" indent="0">
              <a:buNone/>
            </a:pPr>
            <a:r>
              <a:rPr lang="en-US" altLang="zh-TW"/>
              <a:t>&gt;&gt;</a:t>
            </a:r>
            <a:r>
              <a:rPr lang="en-US" altLang="zh-TW" dirty="0"/>
              <a:t>&gt;</a:t>
            </a:r>
            <a:r>
              <a:rPr lang="en-US" altLang="zh-TW"/>
              <a:t> </a:t>
            </a:r>
            <a:r>
              <a:rPr lang="en-US" altLang="zh-TW" dirty="0">
                <a:solidFill>
                  <a:srgbClr val="FF0000"/>
                </a:solidFill>
              </a:rPr>
              <a:t>pip list</a:t>
            </a:r>
          </a:p>
          <a:p>
            <a:pPr marL="457200" lvl="1" indent="0">
              <a:buNone/>
            </a:pPr>
            <a:endParaRPr lang="zh-TW" altLang="en-US" u="sng" dirty="0">
              <a:solidFill>
                <a:srgbClr val="FF00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ABAF6BA-8CDF-44BD-96B2-5988F3A85B80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ex1-13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4112ED0-5129-4895-86E5-84ED5097B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217985"/>
            <a:ext cx="6921905" cy="346095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51D0ABD-0C9F-4301-9F40-F2541ECEC4E2}"/>
              </a:ext>
            </a:extLst>
          </p:cNvPr>
          <p:cNvSpPr/>
          <p:nvPr/>
        </p:nvSpPr>
        <p:spPr>
          <a:xfrm>
            <a:off x="3481754" y="4870939"/>
            <a:ext cx="2605454" cy="2549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3321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7A19E53-134C-4C7E-87E1-CEEE771EE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步驟三：檢查 </a:t>
            </a:r>
            <a:r>
              <a:rPr lang="en-US" altLang="zh-TW" dirty="0" err="1"/>
              <a:t>OpenCV</a:t>
            </a:r>
            <a:r>
              <a:rPr lang="zh-TW" altLang="en-US" dirty="0"/>
              <a:t> 是否成功安裝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F968AEBA-A905-4A81-B390-314DF51CA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檢查 </a:t>
            </a:r>
            <a:r>
              <a:rPr lang="en-US" altLang="zh-TW" dirty="0"/>
              <a:t>Python </a:t>
            </a:r>
            <a:r>
              <a:rPr lang="zh-TW" altLang="en-US" dirty="0"/>
              <a:t>是否安裝好 </a:t>
            </a:r>
            <a:r>
              <a:rPr lang="en-US" altLang="zh-TW" dirty="0" err="1"/>
              <a:t>OpenCV</a:t>
            </a:r>
            <a:r>
              <a:rPr lang="zh-TW" altLang="en-US" dirty="0"/>
              <a:t>。</a:t>
            </a:r>
            <a:endParaRPr lang="en-US" altLang="zh-TW" dirty="0"/>
          </a:p>
          <a:p>
            <a:pPr marL="457200" lvl="1" indent="0">
              <a:buNone/>
            </a:pPr>
            <a:r>
              <a:rPr lang="en-US" altLang="zh-TW"/>
              <a:t>&gt;&gt;&gt;</a:t>
            </a:r>
            <a:r>
              <a:rPr lang="en-US" altLang="zh-TW">
                <a:solidFill>
                  <a:srgbClr val="FF0000"/>
                </a:solidFill>
              </a:rPr>
              <a:t> </a:t>
            </a:r>
            <a:r>
              <a:rPr lang="en-US" altLang="zh-TW" dirty="0">
                <a:solidFill>
                  <a:srgbClr val="FF0000"/>
                </a:solidFill>
              </a:rPr>
              <a:t>import cv2</a:t>
            </a:r>
          </a:p>
          <a:p>
            <a:pPr marL="457200" lvl="1" indent="0">
              <a:buNone/>
            </a:pPr>
            <a:r>
              <a:rPr lang="en-US" altLang="zh-TW" dirty="0"/>
              <a:t>&gt;&gt;&gt;</a:t>
            </a:r>
            <a:r>
              <a:rPr lang="en-US" altLang="zh-TW" dirty="0">
                <a:solidFill>
                  <a:srgbClr val="FF0000"/>
                </a:solidFill>
              </a:rPr>
              <a:t> cv2.__version__</a:t>
            </a:r>
          </a:p>
          <a:p>
            <a:pPr marL="457200" lvl="1" indent="0">
              <a:buNone/>
            </a:pPr>
            <a:r>
              <a:rPr lang="en-US" altLang="zh-TW"/>
              <a:t>'4.5.4'</a:t>
            </a:r>
            <a:r>
              <a:rPr lang="en-US" altLang="zh-TW" dirty="0"/>
              <a:t>	</a:t>
            </a:r>
            <a:r>
              <a:rPr lang="en-US" altLang="zh-TW"/>
              <a:t> 			#</a:t>
            </a:r>
            <a:r>
              <a:rPr lang="zh-TW" altLang="en-US"/>
              <a:t> </a:t>
            </a:r>
            <a:r>
              <a:rPr lang="zh-TW" altLang="en-US" dirty="0"/>
              <a:t>顯示目前 </a:t>
            </a:r>
            <a:r>
              <a:rPr lang="en-US" altLang="zh-TW" dirty="0" err="1"/>
              <a:t>OpenCV</a:t>
            </a:r>
            <a:r>
              <a:rPr lang="en-US" altLang="zh-TW" dirty="0"/>
              <a:t> </a:t>
            </a:r>
            <a:r>
              <a:rPr lang="zh-TW" altLang="en-US" dirty="0"/>
              <a:t>的版本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30262B9-2671-4262-9269-E38FE572C391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ex1-13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187010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87D9EA-1684-4E7A-9E4B-CC42AEEE8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5D0036E-4F8E-4DFF-9C27-C9383F829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/>
              <a:t>1-1  AI</a:t>
            </a:r>
            <a:r>
              <a:rPr lang="zh-TW" altLang="en-US"/>
              <a:t> 的主流技術：機器學習</a:t>
            </a:r>
            <a:endParaRPr lang="en-US" altLang="zh-TW"/>
          </a:p>
          <a:p>
            <a:pPr marL="0" indent="0">
              <a:buNone/>
            </a:pPr>
            <a:r>
              <a:rPr lang="en-US" altLang="zh-TW"/>
              <a:t>1-2  </a:t>
            </a:r>
            <a:r>
              <a:rPr lang="zh-TW" altLang="en-US"/>
              <a:t>在 </a:t>
            </a:r>
            <a:r>
              <a:rPr lang="en-US" altLang="zh-TW"/>
              <a:t>Windows </a:t>
            </a:r>
            <a:r>
              <a:rPr lang="zh-TW" altLang="en-US"/>
              <a:t>上安裝 </a:t>
            </a:r>
            <a:r>
              <a:rPr lang="en-US" altLang="zh-TW"/>
              <a:t>OpenCV</a:t>
            </a:r>
          </a:p>
          <a:p>
            <a:pPr marL="0" indent="0">
              <a:buNone/>
            </a:pPr>
            <a:r>
              <a:rPr lang="en-US" altLang="zh-TW">
                <a:solidFill>
                  <a:srgbClr val="FFFF00"/>
                </a:solidFill>
              </a:rPr>
              <a:t>1-3  OpenCV</a:t>
            </a:r>
            <a:r>
              <a:rPr lang="zh-TW" altLang="en-US">
                <a:solidFill>
                  <a:srgbClr val="FFFF00"/>
                </a:solidFill>
              </a:rPr>
              <a:t> 的基本使用</a:t>
            </a:r>
            <a:endParaRPr lang="en-US" altLang="zh-TW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altLang="zh-TW"/>
              <a:t>1-4 </a:t>
            </a:r>
            <a:r>
              <a:rPr lang="zh-TW" altLang="en-US"/>
              <a:t> </a:t>
            </a:r>
            <a:r>
              <a:rPr lang="en-US" altLang="zh-TW"/>
              <a:t>OpenCV </a:t>
            </a:r>
            <a:r>
              <a:rPr lang="zh-TW" altLang="en-US"/>
              <a:t>人臉辨識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4101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C85D9966-5837-4CEA-8C46-529B978F1503}"/>
              </a:ext>
            </a:extLst>
          </p:cNvPr>
          <p:cNvSpPr txBox="1"/>
          <p:nvPr/>
        </p:nvSpPr>
        <p:spPr>
          <a:xfrm>
            <a:off x="2022462" y="3105834"/>
            <a:ext cx="81470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altLang="zh-TW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OpenCV </a:t>
            </a:r>
            <a:r>
              <a:rPr lang="zh-TW" altLang="en-US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基本操作</a:t>
            </a:r>
            <a:endParaRPr lang="zh-TW" altLang="en-US" sz="4800">
              <a:solidFill>
                <a:srgbClr val="FFFF00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C1F7CB9-979A-40E2-8985-6C8FB1F8EAE2}"/>
              </a:ext>
            </a:extLst>
          </p:cNvPr>
          <p:cNvSpPr txBox="1"/>
          <p:nvPr/>
        </p:nvSpPr>
        <p:spPr>
          <a:xfrm>
            <a:off x="2023289" y="3965601"/>
            <a:ext cx="81470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目的：基本 </a:t>
            </a:r>
            <a:r>
              <a:rPr lang="en-US" altLang="zh-TW" sz="3600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OpenCV </a:t>
            </a:r>
            <a:r>
              <a:rPr lang="zh-TW" altLang="en-US" sz="3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處理圖片與影像</a:t>
            </a:r>
            <a:endParaRPr lang="zh-TW" altLang="en-US" sz="480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C091D54-1D5E-460F-8FFA-0601935E9908}"/>
              </a:ext>
            </a:extLst>
          </p:cNvPr>
          <p:cNvSpPr txBox="1"/>
          <p:nvPr/>
        </p:nvSpPr>
        <p:spPr>
          <a:xfrm>
            <a:off x="613321" y="5421700"/>
            <a:ext cx="113530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zh-TW" sz="20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https://max543.com/debugger/class/python02/</a:t>
            </a:r>
            <a:r>
              <a:rPr lang="zh-TW" altLang="en-US" sz="20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影像辨識</a:t>
            </a:r>
            <a:r>
              <a:rPr lang="en-US" altLang="zh-TW" sz="20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/code/ch01.zip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13F241-FC71-469E-9A72-B5DFC05228F2}"/>
              </a:ext>
            </a:extLst>
          </p:cNvPr>
          <p:cNvSpPr txBox="1"/>
          <p:nvPr/>
        </p:nvSpPr>
        <p:spPr>
          <a:xfrm>
            <a:off x="645002" y="5091893"/>
            <a:ext cx="1948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zh-TW" altLang="en-US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程式碼下載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9B3C438-8409-46ED-8162-99F5B4996708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solidFill>
                  <a:schemeClr val="tx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ex1-14</a:t>
            </a:r>
            <a:endParaRPr lang="zh-TW" altLang="en-US">
              <a:solidFill>
                <a:schemeClr val="tx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2726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2649B789-E2F5-49B3-A3B6-24E4C9B67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1-3 OpenCV</a:t>
            </a:r>
            <a:r>
              <a:rPr lang="zh-TW" altLang="en-US"/>
              <a:t> 的基本使用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C96B5F9A-AC27-46F2-9173-DD20B26837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>
                <a:solidFill>
                  <a:srgbClr val="FF0000"/>
                </a:solidFill>
              </a:rPr>
              <a:t>1-3-1 OpenCV </a:t>
            </a:r>
            <a:r>
              <a:rPr lang="zh-TW" altLang="en-US">
                <a:solidFill>
                  <a:srgbClr val="FF0000"/>
                </a:solidFill>
              </a:rPr>
              <a:t>圖片處理</a:t>
            </a:r>
            <a:endParaRPr lang="en-US" altLang="zh-TW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TW"/>
              <a:t>1-3-2 OpenCV </a:t>
            </a:r>
            <a:r>
              <a:rPr lang="zh-TW" altLang="en-US"/>
              <a:t>影片處理</a:t>
            </a:r>
            <a:endParaRPr lang="en-US" altLang="zh-TW"/>
          </a:p>
          <a:p>
            <a:pPr marL="0" indent="0">
              <a:buNone/>
            </a:pPr>
            <a:r>
              <a:rPr lang="en-US" altLang="zh-TW"/>
              <a:t>1-3-3 OpenCV </a:t>
            </a:r>
            <a:r>
              <a:rPr lang="zh-TW" altLang="en-US"/>
              <a:t>網路攝影機操作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>
            <a:extLst>
              <a:ext uri="{FF2B5EF4-FFF2-40B4-BE49-F238E27FC236}">
                <a16:creationId xmlns:a16="http://schemas.microsoft.com/office/drawing/2014/main" id="{37B095D6-769D-4323-BB80-54B15F323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讀取與顯示圖片</a:t>
            </a:r>
          </a:p>
        </p:txBody>
      </p:sp>
      <p:sp>
        <p:nvSpPr>
          <p:cNvPr id="20483" name="內容版面配置區 2">
            <a:extLst>
              <a:ext uri="{FF2B5EF4-FFF2-40B4-BE49-F238E27FC236}">
                <a16:creationId xmlns:a16="http://schemas.microsoft.com/office/drawing/2014/main" id="{A94FB73E-050B-4E50-9A89-E045F0B8C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Python </a:t>
            </a:r>
            <a:r>
              <a:rPr lang="zh-TW" altLang="en-US" dirty="0"/>
              <a:t>程式是呼叫 </a:t>
            </a:r>
            <a:r>
              <a:rPr lang="en-US" altLang="zh-TW" dirty="0" err="1"/>
              <a:t>OpenCV</a:t>
            </a:r>
            <a:r>
              <a:rPr lang="en-US" altLang="zh-TW" dirty="0"/>
              <a:t> </a:t>
            </a:r>
            <a:r>
              <a:rPr lang="zh-TW" altLang="en-US" dirty="0"/>
              <a:t>的 </a:t>
            </a:r>
            <a:r>
              <a:rPr lang="en-US" altLang="zh-TW" dirty="0" err="1"/>
              <a:t>imread</a:t>
            </a:r>
            <a:r>
              <a:rPr lang="en-US" altLang="zh-TW" dirty="0"/>
              <a:t>() </a:t>
            </a:r>
            <a:r>
              <a:rPr lang="zh-TW" altLang="en-US" dirty="0"/>
              <a:t>方法</a:t>
            </a:r>
            <a:r>
              <a:rPr lang="zh-TW" altLang="en-US" u="sng" dirty="0"/>
              <a:t>讀取</a:t>
            </a:r>
            <a:r>
              <a:rPr lang="zh-TW" altLang="en-US" dirty="0"/>
              <a:t>圖片，和 </a:t>
            </a:r>
            <a:r>
              <a:rPr lang="en-US" altLang="zh-TW" dirty="0" err="1"/>
              <a:t>imshow</a:t>
            </a:r>
            <a:r>
              <a:rPr lang="en-US" altLang="zh-TW" dirty="0"/>
              <a:t>() </a:t>
            </a:r>
            <a:r>
              <a:rPr lang="zh-TW" altLang="en-US" dirty="0"/>
              <a:t>方法</a:t>
            </a:r>
            <a:r>
              <a:rPr lang="zh-TW" altLang="en-US" u="sng" dirty="0"/>
              <a:t>顯示</a:t>
            </a:r>
            <a:r>
              <a:rPr lang="zh-TW" altLang="en-US" dirty="0"/>
              <a:t>圖片，如下所示：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186F84A1-AB6B-43D7-A2B6-3EC43C8D24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104791"/>
              </p:ext>
            </p:extLst>
          </p:nvPr>
        </p:nvGraphicFramePr>
        <p:xfrm>
          <a:off x="696000" y="3035733"/>
          <a:ext cx="10800000" cy="33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331200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Bef>
                          <a:spcPts val="1200"/>
                        </a:spcBef>
                      </a:pP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import</a:t>
                      </a:r>
                      <a:r>
                        <a:rPr lang="en-US" altLang="zh-TW" sz="20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cv2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endParaRPr lang="en-US" altLang="zh-TW" sz="2000" b="0" kern="1200" dirty="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 dirty="0" err="1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img</a:t>
                      </a:r>
                      <a:r>
                        <a:rPr lang="en-US" altLang="zh-TW" sz="20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= cv2.imread(</a:t>
                      </a:r>
                      <a:r>
                        <a:rPr kumimoji="0" lang="en-US" altLang="zh-TW" sz="2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"koala.jpg"</a:t>
                      </a:r>
                      <a:r>
                        <a:rPr lang="en-US" altLang="zh-TW" sz="20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cv2.imshow(</a:t>
                      </a:r>
                      <a:r>
                        <a:rPr kumimoji="0" lang="en-US" altLang="zh-TW" sz="2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"Koala"</a:t>
                      </a:r>
                      <a:r>
                        <a:rPr lang="en-US" altLang="zh-TW" sz="20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n-US" altLang="zh-TW" sz="2000" b="0" kern="1200" dirty="0" err="1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img</a:t>
                      </a:r>
                      <a:r>
                        <a:rPr lang="en-US" altLang="zh-TW" sz="20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endParaRPr lang="en-US" altLang="zh-TW" sz="2000" b="0" kern="1200" dirty="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 dirty="0" err="1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gray_img</a:t>
                      </a:r>
                      <a:r>
                        <a:rPr lang="en-US" altLang="zh-TW" sz="20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= cv2.imread(</a:t>
                      </a:r>
                      <a:r>
                        <a:rPr kumimoji="0" lang="en-US" altLang="zh-TW" sz="2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"koala.jpg"</a:t>
                      </a:r>
                      <a:r>
                        <a:rPr lang="en-US" altLang="zh-TW" sz="20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cv2.IMREAD_GRAYSCALE)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cv2.imshow(</a:t>
                      </a:r>
                      <a:r>
                        <a:rPr kumimoji="0" lang="en-US" altLang="zh-TW" sz="2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</a:t>
                      </a:r>
                      <a:r>
                        <a:rPr kumimoji="0" lang="en-US" altLang="zh-TW" sz="200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Koala:gray</a:t>
                      </a:r>
                      <a:r>
                        <a:rPr kumimoji="0" lang="en-US" altLang="zh-TW" sz="2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</a:t>
                      </a:r>
                      <a:r>
                        <a:rPr lang="en-US" altLang="zh-TW" sz="20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n-US" altLang="zh-TW" sz="2000" b="0" kern="1200" dirty="0" err="1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gray_img</a:t>
                      </a:r>
                      <a:r>
                        <a:rPr lang="en-US" altLang="zh-TW" sz="20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endParaRPr lang="en-US" altLang="zh-TW" sz="2000" b="0" kern="1200" dirty="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cv2.waitKey(</a:t>
                      </a:r>
                      <a:r>
                        <a:rPr lang="en-US" altLang="zh-TW" sz="2000" b="0" kern="1200" dirty="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20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cv2.destroyAllWindows()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176E41A3-C8E3-4B51-90F2-836D62D834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811916"/>
              </p:ext>
            </p:extLst>
          </p:nvPr>
        </p:nvGraphicFramePr>
        <p:xfrm>
          <a:off x="652870" y="2425587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kern="1200" dirty="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1-1</a:t>
                      </a:r>
                      <a:r>
                        <a:rPr lang="en-US" altLang="zh-TW" sz="2400" dirty="0"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400" dirty="0">
                        <a:latin typeface="Consolas" panose="020B0609020204030204" pitchFamily="49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400" b="0" kern="1200" noProof="0" dirty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讀取與顯示圖片。</a:t>
                      </a:r>
                      <a:r>
                        <a:rPr lang="en-US" altLang="zh-TW" sz="2400" b="0" kern="1200" noProof="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(1-1.py)</a:t>
                      </a:r>
                      <a:endParaRPr lang="zh-TW" altLang="en-US" sz="2400" b="0" kern="1200" noProof="0" dirty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09298584-75F7-477D-B32D-B98DB2009F5D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ex1-15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93AECA4-35F6-4770-9020-37185E9B068D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Noto Sans TC" panose="020B0500000000000000" pitchFamily="34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E59C410-71EA-4439-8FCA-27127630EE33}"/>
              </a:ext>
            </a:extLst>
          </p:cNvPr>
          <p:cNvSpPr txBox="1"/>
          <p:nvPr/>
        </p:nvSpPr>
        <p:spPr>
          <a:xfrm>
            <a:off x="5269084" y="3409874"/>
            <a:ext cx="58680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1600" b="0" kern="1200">
                <a:solidFill>
                  <a:srgbClr val="6E6E6E"/>
                </a:solidFill>
                <a:latin typeface="Consolas" panose="020B0609020204030204" pitchFamily="49" charset="0"/>
                <a:ea typeface="+mn-ea"/>
                <a:cs typeface="+mn-cs"/>
              </a:rPr>
              <a:t>cv2.IMREAD_COLOR</a:t>
            </a:r>
            <a:r>
              <a:rPr lang="zh-TW" altLang="en-US" sz="1600" b="0" kern="1200">
                <a:solidFill>
                  <a:srgbClr val="6E6E6E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：</a:t>
            </a:r>
            <a:r>
              <a:rPr lang="zh-TW" altLang="en-US" sz="1600">
                <a:solidFill>
                  <a:srgbClr val="6E6E6E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彩色，預設值</a:t>
            </a:r>
            <a:r>
              <a:rPr lang="zh-TW" altLang="en-US" sz="1600" b="0" kern="1200">
                <a:solidFill>
                  <a:srgbClr val="6E6E6E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。</a:t>
            </a:r>
            <a:endParaRPr lang="zh-TW" altLang="en-US" sz="1600"/>
          </a:p>
          <a:p>
            <a:r>
              <a:rPr lang="en-US" altLang="zh-TW" sz="1600" b="0" kern="1200">
                <a:solidFill>
                  <a:srgbClr val="6E6E6E"/>
                </a:solidFill>
                <a:latin typeface="Consolas" panose="020B0609020204030204" pitchFamily="49" charset="0"/>
                <a:ea typeface="+mn-ea"/>
                <a:cs typeface="+mn-cs"/>
              </a:rPr>
              <a:t>cv2.IMREAD_UNCHANGED</a:t>
            </a:r>
            <a:r>
              <a:rPr lang="zh-TW" altLang="en-US" sz="1600" b="0" kern="1200">
                <a:solidFill>
                  <a:srgbClr val="6E6E6E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：沒有改變，包含透明度的圖片內容。</a:t>
            </a:r>
            <a:endParaRPr lang="zh-TW" altLang="en-US" sz="1600"/>
          </a:p>
          <a:p>
            <a:r>
              <a:rPr lang="en-US" altLang="zh-TW" sz="1600" b="0" kern="1200">
                <a:solidFill>
                  <a:srgbClr val="6E6E6E"/>
                </a:solidFill>
                <a:latin typeface="Consolas" panose="020B0609020204030204" pitchFamily="49" charset="0"/>
                <a:ea typeface="+mn-ea"/>
                <a:cs typeface="+mn-cs"/>
              </a:rPr>
              <a:t>cv2.IMREAD_GRAYSCALE</a:t>
            </a:r>
            <a:r>
              <a:rPr lang="zh-TW" altLang="en-US" sz="1600" b="0" kern="1200">
                <a:solidFill>
                  <a:srgbClr val="6E6E6E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：灰階。</a:t>
            </a:r>
            <a:endParaRPr lang="zh-TW" altLang="en-US" sz="1600"/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1B6C32FA-6477-43A6-B809-2802AD170BB6}"/>
              </a:ext>
            </a:extLst>
          </p:cNvPr>
          <p:cNvCxnSpPr>
            <a:cxnSpLocks/>
          </p:cNvCxnSpPr>
          <p:nvPr/>
        </p:nvCxnSpPr>
        <p:spPr>
          <a:xfrm flipV="1">
            <a:off x="7130562" y="4301468"/>
            <a:ext cx="175846" cy="3722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C5F641F6-9EFF-42D9-9B7C-25F2C5F9B9F7}"/>
              </a:ext>
            </a:extLst>
          </p:cNvPr>
          <p:cNvSpPr txBox="1"/>
          <p:nvPr/>
        </p:nvSpPr>
        <p:spPr>
          <a:xfrm>
            <a:off x="6605566" y="1744652"/>
            <a:ext cx="4919304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zh-TW" altLang="en-US" sz="1600" b="0" kern="1200">
                <a:solidFill>
                  <a:srgbClr val="FF0000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物件</a:t>
            </a:r>
            <a:r>
              <a:rPr lang="en-US" altLang="zh-TW" sz="1600" b="0" kern="1200">
                <a:solidFill>
                  <a:srgbClr val="FF0000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. </a:t>
            </a:r>
            <a:r>
              <a:rPr lang="zh-TW" altLang="en-US" sz="1600" b="0" kern="1200">
                <a:solidFill>
                  <a:srgbClr val="FF0000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屬性</a:t>
            </a:r>
            <a:r>
              <a:rPr lang="zh-TW" altLang="en-US" sz="1600" b="0" kern="1200">
                <a:latin typeface="Noto Sans TC" panose="020B0500000000000000" pitchFamily="34" charset="-120"/>
                <a:ea typeface="Noto Sans TC" panose="020B0500000000000000" pitchFamily="34" charset="-120"/>
              </a:rPr>
              <a:t>。不是方法，當宣告一個物件實體後，會有相關的物件靜態或特徵描述，稱為屬性。這樣</a:t>
            </a:r>
            <a:r>
              <a:rPr lang="zh-TW" altLang="en-US" sz="1600">
                <a:latin typeface="Noto Sans TC" panose="020B0500000000000000" pitchFamily="34" charset="-120"/>
                <a:ea typeface="Noto Sans TC" panose="020B0500000000000000" pitchFamily="34" charset="-120"/>
              </a:rPr>
              <a:t>可以簡化物件的使用，物件的詳細說明請參考物件導向程式的</a:t>
            </a:r>
            <a:r>
              <a:rPr lang="zh-TW" altLang="en-US" sz="1600">
                <a:solidFill>
                  <a:srgbClr val="00B0F0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類別設計</a:t>
            </a:r>
            <a:r>
              <a:rPr lang="zh-TW" altLang="en-US" sz="1600">
                <a:latin typeface="Noto Sans TC" panose="020B0500000000000000" pitchFamily="34" charset="-120"/>
                <a:ea typeface="Noto Sans TC" panose="020B0500000000000000" pitchFamily="34" charset="-120"/>
              </a:rPr>
              <a:t>。</a:t>
            </a:r>
            <a:endParaRPr lang="zh-TW" altLang="en-US" sz="1600"/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808E617B-6FD3-4EF4-8286-B73153E36204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8203084" y="2821870"/>
            <a:ext cx="0" cy="5880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標題 1">
            <a:extLst>
              <a:ext uri="{FF2B5EF4-FFF2-40B4-BE49-F238E27FC236}">
                <a16:creationId xmlns:a16="http://schemas.microsoft.com/office/drawing/2014/main" id="{8AFE3373-DE7F-42BB-A86D-4B3397AA42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>
                <a:solidFill>
                  <a:srgbClr val="00B0F0"/>
                </a:solidFill>
              </a:rPr>
              <a:t>運算思維為何很重要？ </a:t>
            </a:r>
            <a:r>
              <a:rPr lang="en-US" altLang="zh-TW" sz="2400">
                <a:solidFill>
                  <a:srgbClr val="00B0F0"/>
                </a:solidFill>
              </a:rPr>
              <a:t>(1/2)</a:t>
            </a:r>
            <a:endParaRPr>
              <a:solidFill>
                <a:srgbClr val="00B0F0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D6BF2B0-398F-48D8-97B1-A6028E902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>
                <a:solidFill>
                  <a:schemeClr val="bg1"/>
                </a:solidFill>
              </a:rPr>
              <a:t>學會了運算思維，讓我們也能擁有電腦科學家面對問題時，所持有的科學方法。各種領域都需要運算思維，例如：</a:t>
            </a:r>
            <a:endParaRPr lang="en-US" altLang="zh-TW">
              <a:solidFill>
                <a:schemeClr val="bg1"/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chemeClr val="bg1"/>
              </a:buClr>
              <a:defRPr/>
            </a:pPr>
            <a:r>
              <a:rPr lang="zh-TW" altLang="en-US">
                <a:solidFill>
                  <a:srgbClr val="FFFF00"/>
                </a:solidFill>
              </a:rPr>
              <a:t>科學與工程領域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zh-TW" altLang="en-US">
                <a:solidFill>
                  <a:schemeClr val="bg1"/>
                </a:solidFill>
              </a:rPr>
              <a:t>利用運算模擬建築結構，以確認安全性。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zh-TW" altLang="en-US">
                <a:solidFill>
                  <a:schemeClr val="bg1"/>
                </a:solidFill>
              </a:rPr>
              <a:t>利用運算預測氣象，以增加準確性。</a:t>
            </a:r>
          </a:p>
          <a:p>
            <a:pPr eaLnBrk="1" fontAlgn="auto" hangingPunct="1">
              <a:spcAft>
                <a:spcPts val="0"/>
              </a:spcAft>
              <a:buClr>
                <a:schemeClr val="bg1"/>
              </a:buClr>
              <a:defRPr/>
            </a:pPr>
            <a:r>
              <a:rPr lang="zh-TW" altLang="en-US">
                <a:solidFill>
                  <a:srgbClr val="FFFF00"/>
                </a:solidFill>
              </a:rPr>
              <a:t>金融領域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zh-TW" altLang="en-US">
                <a:solidFill>
                  <a:schemeClr val="bg1"/>
                </a:solidFill>
              </a:rPr>
              <a:t>利用運算研究經濟大數據。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zh-TW" altLang="en-US">
                <a:solidFill>
                  <a:schemeClr val="bg1"/>
                </a:solidFill>
              </a:rPr>
              <a:t>利用運算完成自動交易。</a:t>
            </a:r>
          </a:p>
          <a:p>
            <a:pPr marL="457200" lvl="1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US" altLang="zh-TW"/>
          </a:p>
          <a:p>
            <a:pPr lvl="1" eaLnBrk="1" fontAlgn="auto" hangingPunct="1">
              <a:spcAft>
                <a:spcPts val="0"/>
              </a:spcAft>
              <a:defRPr/>
            </a:pPr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>
            <a:extLst>
              <a:ext uri="{FF2B5EF4-FFF2-40B4-BE49-F238E27FC236}">
                <a16:creationId xmlns:a16="http://schemas.microsoft.com/office/drawing/2014/main" id="{A9B1B7B5-E9B1-4F24-A2DA-C044F8FB8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取得圖片資訊</a:t>
            </a:r>
          </a:p>
        </p:txBody>
      </p:sp>
      <p:sp>
        <p:nvSpPr>
          <p:cNvPr id="21507" name="內容版面配置區 2">
            <a:extLst>
              <a:ext uri="{FF2B5EF4-FFF2-40B4-BE49-F238E27FC236}">
                <a16:creationId xmlns:a16="http://schemas.microsoft.com/office/drawing/2014/main" id="{8BCF549F-AAA2-4A78-BEE9-A88CBFBE56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我們可以使用 </a:t>
            </a:r>
            <a:r>
              <a:rPr lang="en-US" altLang="zh-TW"/>
              <a:t>shape </a:t>
            </a:r>
            <a:r>
              <a:rPr lang="zh-TW" altLang="en-US"/>
              <a:t>屬性取得圖片資訊的尺寸和色彩數，例如：分別讀取成彩色和灰階圖片後，顯示圖片資訊，如下所示：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FB3B8FB3-ACB0-49A9-BB5B-CB74FC1858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908698"/>
              </p:ext>
            </p:extLst>
          </p:nvPr>
        </p:nvGraphicFramePr>
        <p:xfrm>
          <a:off x="696000" y="3240197"/>
          <a:ext cx="10800000" cy="298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298800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Bef>
                          <a:spcPts val="1200"/>
                        </a:spcBef>
                      </a:pPr>
                      <a:r>
                        <a:rPr lang="en-US" altLang="zh-TW" sz="20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import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cv2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endParaRPr lang="en-US" altLang="zh-TW" sz="20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img = cv2.imread(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"koala.jpg"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img2 = cv2.imread(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"koala.jpg"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cv2.IMREAD_GRAYSCALE)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print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(img.shape)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print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(img2.shape)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h, w, c = img.shape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print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</a:t>
                      </a:r>
                      <a:r>
                        <a:rPr kumimoji="0" lang="zh-TW" altLang="en-US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圖片高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:"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h)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print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</a:t>
                      </a:r>
                      <a:r>
                        <a:rPr kumimoji="0" lang="zh-TW" altLang="en-US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圖片寬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:"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w)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52F7A829-6D92-46B1-BC17-D2B8D62654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975602"/>
              </p:ext>
            </p:extLst>
          </p:nvPr>
        </p:nvGraphicFramePr>
        <p:xfrm>
          <a:off x="652870" y="2630051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kern="1200" dirty="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1-1a</a:t>
                      </a:r>
                      <a:r>
                        <a:rPr lang="en-US" altLang="zh-TW" sz="2400" dirty="0"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400" dirty="0">
                        <a:latin typeface="Consolas" panose="020B0609020204030204" pitchFamily="49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400" b="0" kern="1200" noProof="0" dirty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取得圖片資訊。</a:t>
                      </a:r>
                      <a:r>
                        <a:rPr lang="en-US" altLang="zh-TW" sz="2400" b="0" kern="1200" noProof="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(1-1a.py)</a:t>
                      </a:r>
                      <a:endParaRPr lang="zh-TW" altLang="en-US" sz="2400" b="0" kern="1200" noProof="0" dirty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475B1846-265F-435E-B27B-284BCC435673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ex1-16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26F4F6B-1DE4-426D-9078-8E7E4A376C36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Noto Sans TC" panose="020B0500000000000000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標題 1">
            <a:extLst>
              <a:ext uri="{FF2B5EF4-FFF2-40B4-BE49-F238E27FC236}">
                <a16:creationId xmlns:a16="http://schemas.microsoft.com/office/drawing/2014/main" id="{57E80EF4-C996-4B9D-8967-AD176AC56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調整圖片尺寸</a:t>
            </a:r>
          </a:p>
        </p:txBody>
      </p:sp>
      <p:sp>
        <p:nvSpPr>
          <p:cNvPr id="22531" name="內容版面配置區 2">
            <a:extLst>
              <a:ext uri="{FF2B5EF4-FFF2-40B4-BE49-F238E27FC236}">
                <a16:creationId xmlns:a16="http://schemas.microsoft.com/office/drawing/2014/main" id="{E8A8D6FE-65B5-4EFA-B7CD-6064480FD5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OpenCV </a:t>
            </a:r>
            <a:r>
              <a:rPr lang="zh-TW" altLang="en-US"/>
              <a:t>的 </a:t>
            </a:r>
            <a:r>
              <a:rPr lang="en-US" altLang="zh-TW"/>
              <a:t>cv2.resize() </a:t>
            </a:r>
            <a:r>
              <a:rPr lang="zh-TW" altLang="en-US"/>
              <a:t>在調整圖片尺寸時，會改變圖片的長寬比例，我們準備改用 </a:t>
            </a:r>
            <a:r>
              <a:rPr lang="en-US" altLang="zh-TW"/>
              <a:t>imutils </a:t>
            </a:r>
            <a:r>
              <a:rPr lang="zh-TW" altLang="en-US"/>
              <a:t>模組的方法來調整圖片尺寸。</a:t>
            </a:r>
          </a:p>
          <a:p>
            <a:pPr lvl="1"/>
            <a:r>
              <a:rPr lang="zh-TW" altLang="en-US"/>
              <a:t>然後呼叫 </a:t>
            </a:r>
            <a:r>
              <a:rPr lang="en-US" altLang="zh-TW"/>
              <a:t>imutils.resize() </a:t>
            </a:r>
            <a:r>
              <a:rPr lang="zh-TW" altLang="en-US"/>
              <a:t>方法調整圖片尺寸，如下所示：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FF75AF2F-70FC-432F-AFD5-4D5A1C560A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520238"/>
              </p:ext>
            </p:extLst>
          </p:nvPr>
        </p:nvGraphicFramePr>
        <p:xfrm>
          <a:off x="696000" y="3132450"/>
          <a:ext cx="108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import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cv2, imutils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endParaRPr lang="en-US" altLang="zh-TW" sz="20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img = cv2.imread(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"koala.jpg"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print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(img.shape)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resized_img = imutils.resize(img, width</a:t>
                      </a:r>
                      <a:r>
                        <a:rPr lang="zh-TW" altLang="en-US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=</a:t>
                      </a:r>
                      <a:r>
                        <a:rPr lang="zh-TW" altLang="en-US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300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print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(resized_img.shape)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cv2.imshow(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"Koala"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img)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cv2.imshow(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"Koala:resized"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resized_img)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endParaRPr lang="en-US" altLang="zh-TW" sz="20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cv2.waitKey(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cv2.destroyAllWindows()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7C8D0A53-ED81-4CA6-B3AC-86473D381B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067818"/>
              </p:ext>
            </p:extLst>
          </p:nvPr>
        </p:nvGraphicFramePr>
        <p:xfrm>
          <a:off x="652870" y="2522304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kern="1200" dirty="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1-1b</a:t>
                      </a:r>
                      <a:r>
                        <a:rPr lang="en-US" altLang="zh-TW" sz="2400" dirty="0"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400" dirty="0">
                        <a:latin typeface="Consolas" panose="020B0609020204030204" pitchFamily="49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400" b="0" kern="1200" noProof="0" dirty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調整圖片尺寸。</a:t>
                      </a:r>
                      <a:r>
                        <a:rPr lang="en-US" altLang="zh-TW" sz="2400" b="0" kern="1200" noProof="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(1-1b.py)</a:t>
                      </a:r>
                      <a:endParaRPr lang="zh-TW" altLang="en-US" sz="2400" b="0" kern="1200" noProof="0" dirty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696C03A1-65EC-4972-8150-ABA5BBD7E2D6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ex1-17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F0F608C-A874-456F-9E57-4436982CEDB2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Noto Sans TC" panose="020B0500000000000000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C85D9966-5837-4CEA-8C46-529B978F1503}"/>
              </a:ext>
            </a:extLst>
          </p:cNvPr>
          <p:cNvSpPr txBox="1"/>
          <p:nvPr/>
        </p:nvSpPr>
        <p:spPr>
          <a:xfrm>
            <a:off x="2022462" y="3105834"/>
            <a:ext cx="81470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Python 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的資料結構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(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容器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)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C1F7CB9-979A-40E2-8985-6C8FB1F8EAE2}"/>
              </a:ext>
            </a:extLst>
          </p:cNvPr>
          <p:cNvSpPr txBox="1"/>
          <p:nvPr/>
        </p:nvSpPr>
        <p:spPr>
          <a:xfrm>
            <a:off x="1486993" y="3965601"/>
            <a:ext cx="92180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目的：了解</a:t>
            </a:r>
            <a:r>
              <a:rPr lang="zh-TW" altLang="en-US" sz="3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程式計算數值會選擇適合的容器</a:t>
            </a:r>
            <a:endParaRPr lang="zh-TW" altLang="en-US" sz="480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2D65DE8-10CF-4CFE-BD26-CB371F3F2EAC}"/>
              </a:ext>
            </a:extLst>
          </p:cNvPr>
          <p:cNvSpPr txBox="1"/>
          <p:nvPr/>
        </p:nvSpPr>
        <p:spPr>
          <a:xfrm>
            <a:off x="2022461" y="2352350"/>
            <a:ext cx="8147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zh-TW" altLang="en-US" sz="2400">
                <a:solidFill>
                  <a:srgbClr val="33CC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進行下一小節前，需要先了解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33CCFF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66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7D9EE5-FFB6-4523-984C-7363B1922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en-US" altLang="zh-TW"/>
              <a:t>Python </a:t>
            </a:r>
            <a:r>
              <a:rPr lang="zh-TW" altLang="en-US"/>
              <a:t>的基本資料結構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07F0D42-591F-40CB-A9BF-DA8B4C875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/>
          <a:lstStyle/>
          <a:p>
            <a:r>
              <a:rPr lang="zh-TW" altLang="en-US"/>
              <a:t>字串容器：由字元組成。</a:t>
            </a:r>
            <a:r>
              <a:rPr lang="zh-TW" altLang="en-US">
                <a:solidFill>
                  <a:srgbClr val="00B0F0"/>
                </a:solidFill>
              </a:rPr>
              <a:t>例如：</a:t>
            </a:r>
            <a:r>
              <a:rPr lang="en-US" altLang="zh-TW">
                <a:solidFill>
                  <a:srgbClr val="00B0F0"/>
                </a:solidFill>
              </a:rPr>
              <a:t>string = "52python"</a:t>
            </a:r>
            <a:r>
              <a:rPr lang="zh-TW" altLang="en-US">
                <a:solidFill>
                  <a:srgbClr val="00B0F0"/>
                </a:solidFill>
              </a:rPr>
              <a:t>。</a:t>
            </a:r>
            <a:endParaRPr lang="en-US" altLang="zh-TW">
              <a:solidFill>
                <a:srgbClr val="00B0F0"/>
              </a:solidFill>
            </a:endParaRPr>
          </a:p>
          <a:p>
            <a:pPr lvl="1"/>
            <a:r>
              <a:rPr lang="en-US" altLang="zh-TW"/>
              <a:t>string[0]</a:t>
            </a:r>
            <a:r>
              <a:rPr lang="zh-TW" altLang="en-US"/>
              <a:t>：字串以索引取值，結果為：</a:t>
            </a:r>
            <a:r>
              <a:rPr lang="en-US" altLang="zh-TW"/>
              <a:t>'5'</a:t>
            </a:r>
            <a:r>
              <a:rPr lang="zh-TW" altLang="en-US"/>
              <a:t>。</a:t>
            </a:r>
            <a:endParaRPr lang="en-US" altLang="zh-TW"/>
          </a:p>
          <a:p>
            <a:r>
              <a:rPr lang="en-US" altLang="zh-TW"/>
              <a:t>tuple </a:t>
            </a:r>
            <a:r>
              <a:rPr lang="zh-TW" altLang="en-US"/>
              <a:t>容器：由資料物件組成。</a:t>
            </a:r>
            <a:r>
              <a:rPr lang="zh-TW" altLang="en-US">
                <a:solidFill>
                  <a:srgbClr val="00B0F0"/>
                </a:solidFill>
              </a:rPr>
              <a:t>例如：</a:t>
            </a:r>
            <a:r>
              <a:rPr lang="en-US" altLang="zh-TW">
                <a:solidFill>
                  <a:srgbClr val="00B0F0"/>
                </a:solidFill>
              </a:rPr>
              <a:t>tuple = (1, '2',</a:t>
            </a:r>
            <a:r>
              <a:rPr lang="zh-TW" altLang="en-US">
                <a:solidFill>
                  <a:srgbClr val="00B0F0"/>
                </a:solidFill>
              </a:rPr>
              <a:t> </a:t>
            </a:r>
            <a:r>
              <a:rPr lang="en-US" altLang="zh-TW">
                <a:solidFill>
                  <a:srgbClr val="00B0F0"/>
                </a:solidFill>
              </a:rPr>
              <a:t>3)</a:t>
            </a:r>
            <a:r>
              <a:rPr lang="zh-TW" altLang="en-US">
                <a:solidFill>
                  <a:srgbClr val="00B0F0"/>
                </a:solidFill>
              </a:rPr>
              <a:t>。</a:t>
            </a:r>
            <a:endParaRPr lang="en-US" altLang="zh-TW">
              <a:solidFill>
                <a:srgbClr val="00B0F0"/>
              </a:solidFill>
            </a:endParaRPr>
          </a:p>
          <a:p>
            <a:pPr lvl="1"/>
            <a:r>
              <a:rPr lang="en-US" altLang="zh-TW"/>
              <a:t>tuple[0]</a:t>
            </a:r>
            <a:r>
              <a:rPr lang="zh-TW" altLang="en-US"/>
              <a:t>：</a:t>
            </a:r>
            <a:r>
              <a:rPr lang="en-US" altLang="zh-TW"/>
              <a:t>tuple </a:t>
            </a:r>
            <a:r>
              <a:rPr lang="zh-TW" altLang="en-US"/>
              <a:t>以索引取值，結果為：</a:t>
            </a:r>
            <a:r>
              <a:rPr lang="en-US" altLang="zh-TW"/>
              <a:t>1</a:t>
            </a:r>
            <a:r>
              <a:rPr lang="zh-TW" altLang="en-US"/>
              <a:t>。</a:t>
            </a:r>
            <a:endParaRPr lang="en-US" altLang="zh-TW">
              <a:solidFill>
                <a:srgbClr val="00B0F0"/>
              </a:solidFill>
            </a:endParaRPr>
          </a:p>
          <a:p>
            <a:r>
              <a:rPr lang="zh-TW" altLang="en-US"/>
              <a:t>串列容器：由資料物件組成。</a:t>
            </a:r>
            <a:r>
              <a:rPr lang="zh-TW" altLang="en-US">
                <a:solidFill>
                  <a:srgbClr val="00B0F0"/>
                </a:solidFill>
              </a:rPr>
              <a:t>例如：</a:t>
            </a:r>
            <a:r>
              <a:rPr lang="en-US" altLang="zh-TW">
                <a:solidFill>
                  <a:srgbClr val="00B0F0"/>
                </a:solidFill>
              </a:rPr>
              <a:t>list = [1, '2',</a:t>
            </a:r>
            <a:r>
              <a:rPr lang="zh-TW" altLang="en-US">
                <a:solidFill>
                  <a:srgbClr val="00B0F0"/>
                </a:solidFill>
              </a:rPr>
              <a:t> </a:t>
            </a:r>
            <a:r>
              <a:rPr lang="en-US" altLang="zh-TW">
                <a:solidFill>
                  <a:srgbClr val="00B0F0"/>
                </a:solidFill>
              </a:rPr>
              <a:t>3]</a:t>
            </a:r>
            <a:r>
              <a:rPr lang="zh-TW" altLang="en-US">
                <a:solidFill>
                  <a:srgbClr val="00B0F0"/>
                </a:solidFill>
              </a:rPr>
              <a:t>。</a:t>
            </a:r>
            <a:endParaRPr lang="en-US" altLang="zh-TW">
              <a:solidFill>
                <a:srgbClr val="00B0F0"/>
              </a:solidFill>
            </a:endParaRPr>
          </a:p>
          <a:p>
            <a:pPr lvl="1"/>
            <a:r>
              <a:rPr lang="en-US" altLang="zh-TW"/>
              <a:t>list[1]</a:t>
            </a:r>
            <a:r>
              <a:rPr lang="zh-TW" altLang="en-US"/>
              <a:t>：串列以索引取值，結果為：</a:t>
            </a:r>
            <a:r>
              <a:rPr lang="en-US" altLang="zh-TW"/>
              <a:t>'2'</a:t>
            </a:r>
            <a:r>
              <a:rPr lang="zh-TW" altLang="en-US"/>
              <a:t>。</a:t>
            </a:r>
            <a:endParaRPr lang="en-US" altLang="zh-TW"/>
          </a:p>
          <a:p>
            <a:r>
              <a:rPr lang="zh-TW" altLang="en-US"/>
              <a:t>集合容器：由資料物件組成。</a:t>
            </a:r>
            <a:r>
              <a:rPr lang="zh-TW" altLang="en-US">
                <a:solidFill>
                  <a:srgbClr val="00B0F0"/>
                </a:solidFill>
              </a:rPr>
              <a:t>例如：</a:t>
            </a:r>
            <a:r>
              <a:rPr lang="en-US" altLang="zh-TW">
                <a:solidFill>
                  <a:srgbClr val="00B0F0"/>
                </a:solidFill>
              </a:rPr>
              <a:t>set = {1, '2',</a:t>
            </a:r>
            <a:r>
              <a:rPr lang="zh-TW" altLang="en-US">
                <a:solidFill>
                  <a:srgbClr val="00B0F0"/>
                </a:solidFill>
              </a:rPr>
              <a:t> </a:t>
            </a:r>
            <a:r>
              <a:rPr lang="en-US" altLang="zh-TW">
                <a:solidFill>
                  <a:srgbClr val="00B0F0"/>
                </a:solidFill>
              </a:rPr>
              <a:t>3}</a:t>
            </a:r>
            <a:r>
              <a:rPr lang="zh-TW" altLang="en-US">
                <a:solidFill>
                  <a:srgbClr val="00B0F0"/>
                </a:solidFill>
              </a:rPr>
              <a:t>。</a:t>
            </a:r>
            <a:endParaRPr lang="en-US" altLang="zh-TW">
              <a:solidFill>
                <a:srgbClr val="00B0F0"/>
              </a:solidFill>
            </a:endParaRPr>
          </a:p>
          <a:p>
            <a:pPr lvl="1"/>
            <a:r>
              <a:rPr lang="zh-TW" altLang="en-US"/>
              <a:t>集合為無序所以沒有索引取值</a:t>
            </a:r>
            <a:endParaRPr lang="en-US" altLang="zh-TW"/>
          </a:p>
          <a:p>
            <a:r>
              <a:rPr lang="zh-TW" altLang="en-US"/>
              <a:t>字典容器：由資料物件組成，以鍵：值表示。</a:t>
            </a:r>
            <a:r>
              <a:rPr lang="zh-TW" altLang="en-US">
                <a:solidFill>
                  <a:srgbClr val="00B0F0"/>
                </a:solidFill>
              </a:rPr>
              <a:t>例如：</a:t>
            </a:r>
            <a:r>
              <a:rPr lang="en-US" altLang="zh-TW">
                <a:solidFill>
                  <a:srgbClr val="00B0F0"/>
                </a:solidFill>
              </a:rPr>
              <a:t>dick = {'A':1, 'B':'2',</a:t>
            </a:r>
            <a:r>
              <a:rPr lang="zh-TW" altLang="en-US">
                <a:solidFill>
                  <a:srgbClr val="00B0F0"/>
                </a:solidFill>
              </a:rPr>
              <a:t> </a:t>
            </a:r>
            <a:r>
              <a:rPr lang="en-US" altLang="zh-TW">
                <a:solidFill>
                  <a:srgbClr val="00B0F0"/>
                </a:solidFill>
              </a:rPr>
              <a:t>'C':3}</a:t>
            </a:r>
            <a:r>
              <a:rPr lang="zh-TW" altLang="en-US">
                <a:solidFill>
                  <a:srgbClr val="00B0F0"/>
                </a:solidFill>
              </a:rPr>
              <a:t>。</a:t>
            </a:r>
            <a:endParaRPr lang="en-US" altLang="zh-TW">
              <a:solidFill>
                <a:srgbClr val="00B0F0"/>
              </a:solidFill>
            </a:endParaRPr>
          </a:p>
          <a:p>
            <a:pPr lvl="1"/>
            <a:r>
              <a:rPr lang="en-US" altLang="zh-TW"/>
              <a:t>dick['B']</a:t>
            </a:r>
            <a:r>
              <a:rPr lang="zh-TW" altLang="en-US"/>
              <a:t>：字典以鍵取值，結果為：</a:t>
            </a:r>
            <a:r>
              <a:rPr lang="en-US" altLang="zh-TW"/>
              <a:t>'2'</a:t>
            </a:r>
            <a:r>
              <a:rPr lang="zh-TW" altLang="en-US"/>
              <a:t>。</a:t>
            </a:r>
            <a:endParaRPr lang="en-US" altLang="zh-TW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142A69B-1921-4B58-9F0F-614EE6383EF2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ex1-18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2801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7D9EE5-FFB6-4523-984C-7363B1922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en-US" altLang="zh-TW"/>
              <a:t>Python </a:t>
            </a:r>
            <a:r>
              <a:rPr lang="zh-TW" altLang="en-US"/>
              <a:t>的第三方資料結構：</a:t>
            </a:r>
            <a:r>
              <a:rPr lang="en-US" altLang="zh-TW"/>
              <a:t>numpy.array</a:t>
            </a:r>
            <a:r>
              <a:rPr lang="zh-TW" altLang="en-US"/>
              <a:t> 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07F0D42-591F-40CB-A9BF-DA8B4C875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/>
          <a:lstStyle/>
          <a:p>
            <a:r>
              <a:rPr lang="en-US" altLang="zh-TW"/>
              <a:t>Numpy</a:t>
            </a:r>
            <a:r>
              <a:rPr lang="zh-TW" altLang="en-US">
                <a:latin typeface="Noto Sans TC" panose="020B0500000000000000" pitchFamily="34" charset="-120"/>
              </a:rPr>
              <a:t>：</a:t>
            </a:r>
            <a:r>
              <a:rPr lang="en-US" altLang="zh-TW"/>
              <a:t>Python</a:t>
            </a:r>
            <a:r>
              <a:rPr lang="zh-TW" altLang="en-US"/>
              <a:t> 的擴充模組，常用於機器學習的資料處理。</a:t>
            </a:r>
            <a:endParaRPr lang="en-US" altLang="zh-TW"/>
          </a:p>
          <a:p>
            <a:pPr marL="358775" indent="0">
              <a:buNone/>
            </a:pPr>
            <a:r>
              <a:rPr lang="en-US" altLang="zh-TW"/>
              <a:t>&gt;&gt;&gt; import numpy as np	</a:t>
            </a:r>
            <a:r>
              <a:rPr lang="en-US" altLang="zh-TW">
                <a:solidFill>
                  <a:schemeClr val="bg1">
                    <a:lumMod val="65000"/>
                  </a:schemeClr>
                </a:solidFill>
              </a:rPr>
              <a:t># </a:t>
            </a:r>
            <a:r>
              <a:rPr lang="zh-TW" altLang="en-US">
                <a:solidFill>
                  <a:schemeClr val="bg1">
                    <a:lumMod val="65000"/>
                  </a:schemeClr>
                </a:solidFill>
              </a:rPr>
              <a:t>匯入 </a:t>
            </a:r>
            <a:r>
              <a:rPr lang="en-US" altLang="zh-TW">
                <a:solidFill>
                  <a:schemeClr val="bg1">
                    <a:lumMod val="65000"/>
                  </a:schemeClr>
                </a:solidFill>
              </a:rPr>
              <a:t>numpy</a:t>
            </a:r>
          </a:p>
          <a:p>
            <a:pPr marL="358775" indent="0">
              <a:buNone/>
            </a:pPr>
            <a:r>
              <a:rPr lang="en-US" altLang="zh-TW"/>
              <a:t>&gt;&gt;&gt; a = np.array([10, 2, 45, 32, 24])	</a:t>
            </a:r>
            <a:r>
              <a:rPr lang="en-US" altLang="zh-TW">
                <a:solidFill>
                  <a:schemeClr val="bg1">
                    <a:lumMod val="65000"/>
                  </a:schemeClr>
                </a:solidFill>
              </a:rPr>
              <a:t># </a:t>
            </a:r>
            <a:r>
              <a:rPr lang="zh-TW" altLang="en-US">
                <a:solidFill>
                  <a:schemeClr val="bg1">
                    <a:lumMod val="65000"/>
                  </a:schemeClr>
                </a:solidFill>
              </a:rPr>
              <a:t>建立五個元素 </a:t>
            </a:r>
            <a:r>
              <a:rPr lang="en-US" altLang="zh-TW">
                <a:solidFill>
                  <a:schemeClr val="bg1">
                    <a:lumMod val="65000"/>
                  </a:schemeClr>
                </a:solidFill>
              </a:rPr>
              <a:t>1-D </a:t>
            </a:r>
            <a:r>
              <a:rPr lang="zh-TW" altLang="en-US">
                <a:solidFill>
                  <a:schemeClr val="bg1">
                    <a:lumMod val="65000"/>
                  </a:schemeClr>
                </a:solidFill>
              </a:rPr>
              <a:t>陣列</a:t>
            </a:r>
            <a:endParaRPr lang="en-US" altLang="zh-TW">
              <a:solidFill>
                <a:schemeClr val="bg1">
                  <a:lumMod val="65000"/>
                </a:schemeClr>
              </a:solidFill>
            </a:endParaRPr>
          </a:p>
          <a:p>
            <a:pPr marL="358775" indent="0">
              <a:buNone/>
            </a:pPr>
            <a:r>
              <a:rPr lang="en-US" altLang="zh-TW"/>
              <a:t>&gt;&gt;&gt; len(a)	 </a:t>
            </a:r>
            <a:r>
              <a:rPr lang="en-US" altLang="zh-TW">
                <a:solidFill>
                  <a:schemeClr val="bg1">
                    <a:lumMod val="65000"/>
                  </a:schemeClr>
                </a:solidFill>
              </a:rPr>
              <a:t># </a:t>
            </a:r>
            <a:r>
              <a:rPr lang="zh-TW" altLang="en-US">
                <a:solidFill>
                  <a:schemeClr val="bg1">
                    <a:lumMod val="65000"/>
                  </a:schemeClr>
                </a:solidFill>
              </a:rPr>
              <a:t>計算元素個數</a:t>
            </a:r>
            <a:endParaRPr lang="en-US" altLang="zh-TW">
              <a:solidFill>
                <a:schemeClr val="bg1">
                  <a:lumMod val="65000"/>
                </a:schemeClr>
              </a:solidFill>
            </a:endParaRPr>
          </a:p>
          <a:p>
            <a:pPr marL="358775" indent="0">
              <a:buNone/>
            </a:pPr>
            <a:r>
              <a:rPr lang="en-US" altLang="zh-TW"/>
              <a:t>&gt;&gt;&gt; a[2:4]	 </a:t>
            </a:r>
            <a:r>
              <a:rPr lang="en-US" altLang="zh-TW">
                <a:solidFill>
                  <a:schemeClr val="bg1">
                    <a:lumMod val="65000"/>
                  </a:schemeClr>
                </a:solidFill>
              </a:rPr>
              <a:t># </a:t>
            </a:r>
            <a:r>
              <a:rPr lang="zh-TW" altLang="en-US">
                <a:solidFill>
                  <a:schemeClr val="bg1">
                    <a:lumMod val="65000"/>
                  </a:schemeClr>
                </a:solidFill>
              </a:rPr>
              <a:t>取出第 </a:t>
            </a:r>
            <a:r>
              <a:rPr lang="en-US" altLang="zh-TW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zh-TW" altLang="en-US">
                <a:solidFill>
                  <a:schemeClr val="bg1">
                    <a:lumMod val="6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en-US" altLang="zh-TW">
                <a:solidFill>
                  <a:schemeClr val="bg1">
                    <a:lumMod val="65000"/>
                  </a:schemeClr>
                </a:solidFill>
              </a:rPr>
              <a:t>3 </a:t>
            </a:r>
            <a:r>
              <a:rPr lang="zh-TW" altLang="en-US">
                <a:solidFill>
                  <a:schemeClr val="bg1">
                    <a:lumMod val="65000"/>
                  </a:schemeClr>
                </a:solidFill>
              </a:rPr>
              <a:t>個元素 </a:t>
            </a:r>
            <a:r>
              <a:rPr lang="en-US" altLang="zh-TW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zh-TW" altLang="en-US">
                <a:solidFill>
                  <a:schemeClr val="bg1">
                    <a:lumMod val="65000"/>
                  </a:schemeClr>
                </a:solidFill>
              </a:rPr>
              <a:t>口訣</a:t>
            </a:r>
            <a:r>
              <a:rPr lang="zh-TW" altLang="en-US">
                <a:solidFill>
                  <a:schemeClr val="bg1">
                    <a:lumMod val="65000"/>
                  </a:schemeClr>
                </a:solidFill>
                <a:latin typeface="Noto Sans TC" panose="020B0500000000000000" pitchFamily="34" charset="-120"/>
              </a:rPr>
              <a:t>：有頭無尾</a:t>
            </a:r>
            <a:r>
              <a:rPr lang="en-US" altLang="zh-TW">
                <a:solidFill>
                  <a:schemeClr val="bg1">
                    <a:lumMod val="65000"/>
                  </a:schemeClr>
                </a:solidFill>
                <a:latin typeface="Noto Sans TC" panose="020B0500000000000000" pitchFamily="34" charset="-120"/>
              </a:rPr>
              <a:t>)</a:t>
            </a:r>
            <a:endParaRPr lang="en-US" altLang="zh-TW">
              <a:solidFill>
                <a:schemeClr val="bg1">
                  <a:lumMod val="65000"/>
                </a:schemeClr>
              </a:solidFill>
            </a:endParaRPr>
          </a:p>
          <a:p>
            <a:pPr marL="358775" indent="0">
              <a:buNone/>
            </a:pPr>
            <a:r>
              <a:rPr lang="en-US" altLang="zh-TW"/>
              <a:t>&gt;&gt;&gt; a[:4]	 </a:t>
            </a:r>
            <a:r>
              <a:rPr lang="en-US" altLang="zh-TW">
                <a:solidFill>
                  <a:schemeClr val="bg1">
                    <a:lumMod val="65000"/>
                  </a:schemeClr>
                </a:solidFill>
              </a:rPr>
              <a:t>#</a:t>
            </a:r>
            <a:r>
              <a:rPr lang="zh-TW" altLang="en-US">
                <a:solidFill>
                  <a:schemeClr val="bg1">
                    <a:lumMod val="65000"/>
                  </a:schemeClr>
                </a:solidFill>
              </a:rPr>
              <a:t> 取出第 </a:t>
            </a:r>
            <a:r>
              <a:rPr lang="en-US" altLang="zh-TW">
                <a:solidFill>
                  <a:schemeClr val="bg1">
                    <a:lumMod val="65000"/>
                  </a:schemeClr>
                </a:solidFill>
              </a:rPr>
              <a:t>1</a:t>
            </a:r>
            <a:r>
              <a:rPr lang="zh-TW" altLang="en-US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>
                <a:solidFill>
                  <a:schemeClr val="bg1">
                    <a:lumMod val="65000"/>
                  </a:schemeClr>
                </a:solidFill>
              </a:rPr>
              <a:t>~</a:t>
            </a:r>
            <a:r>
              <a:rPr lang="zh-TW" altLang="en-US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>
                <a:solidFill>
                  <a:schemeClr val="bg1">
                    <a:lumMod val="65000"/>
                  </a:schemeClr>
                </a:solidFill>
              </a:rPr>
              <a:t>3 </a:t>
            </a:r>
            <a:r>
              <a:rPr lang="zh-TW" altLang="en-US">
                <a:solidFill>
                  <a:schemeClr val="bg1">
                    <a:lumMod val="65000"/>
                  </a:schemeClr>
                </a:solidFill>
              </a:rPr>
              <a:t>個元素</a:t>
            </a:r>
            <a:endParaRPr lang="en-US" altLang="zh-TW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142A69B-1921-4B58-9F0F-614EE6383EF2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ex1-19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6030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09F24E-9387-4A4F-A0F1-BFA6B4B08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矩陣的切片 </a:t>
            </a:r>
            <a:r>
              <a:rPr lang="en-US" altLang="zh-TW"/>
              <a:t>(Matrix)</a:t>
            </a:r>
            <a:endParaRPr lang="zh-TW" altLang="en-US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8100754D-5925-473D-BA59-412E9ABD38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420374"/>
              </p:ext>
            </p:extLst>
          </p:nvPr>
        </p:nvGraphicFramePr>
        <p:xfrm>
          <a:off x="696000" y="1510701"/>
          <a:ext cx="10800000" cy="147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147600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import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numpy </a:t>
                      </a:r>
                      <a:r>
                        <a:rPr lang="en-US" altLang="zh-TW" sz="20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as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np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endParaRPr lang="en-US" altLang="zh-TW" sz="20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A = np.array([[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zh-TW" altLang="en-US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zh-TW" altLang="en-US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],</a:t>
                      </a:r>
                      <a:r>
                        <a:rPr lang="zh-TW" altLang="en-US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[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zh-TW" altLang="en-US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zh-TW" altLang="en-US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]])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B = A[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:, 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: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]     </a:t>
                      </a:r>
                      <a:r>
                        <a:rPr lang="en-US" altLang="zh-TW" sz="2000" b="0" kern="1200">
                          <a:solidFill>
                            <a:srgbClr val="B4B4B4"/>
                          </a:solidFill>
                          <a:latin typeface="Consolas" panose="020B0609020204030204" pitchFamily="49" charset="0"/>
                          <a:ea typeface="Noto Sans CJK TC Light" panose="020B0300000000000000" pitchFamily="34" charset="-120"/>
                          <a:cs typeface="+mn-cs"/>
                        </a:rPr>
                        <a:t># 2-D array </a:t>
                      </a:r>
                      <a:r>
                        <a:rPr lang="zh-TW" altLang="en-US" sz="2000" b="0" kern="1200">
                          <a:solidFill>
                            <a:srgbClr val="B4B4B4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+mn-cs"/>
                        </a:rPr>
                        <a:t>切片，第一個索引以列切片，第二個索引以行為切片</a:t>
                      </a:r>
                      <a:endParaRPr lang="en-US" altLang="zh-TW" sz="2000" b="0" kern="1200">
                        <a:solidFill>
                          <a:srgbClr val="B4B4B4"/>
                        </a:solidFill>
                        <a:latin typeface="Noto Sans TC" panose="020B0500000000000000" pitchFamily="34" charset="-120"/>
                        <a:ea typeface="Noto Sans TC" panose="020B0500000000000000" pitchFamily="34" charset="-120"/>
                        <a:cs typeface="+mn-cs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3" name="物件 2">
            <a:extLst>
              <a:ext uri="{FF2B5EF4-FFF2-40B4-BE49-F238E27FC236}">
                <a16:creationId xmlns:a16="http://schemas.microsoft.com/office/drawing/2014/main" id="{D008BC5A-512B-4693-9876-5C9FEA75D0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1247875"/>
              </p:ext>
            </p:extLst>
          </p:nvPr>
        </p:nvGraphicFramePr>
        <p:xfrm>
          <a:off x="762000" y="3520405"/>
          <a:ext cx="2441575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0" name="Equation" r:id="rId3" imgW="939600" imgH="457200" progId="Equation.DSMT4">
                  <p:embed/>
                </p:oleObj>
              </mc:Choice>
              <mc:Fallback>
                <p:oleObj name="Equation" r:id="rId3" imgW="939600" imgH="457200" progId="Equation.DSMT4">
                  <p:embed/>
                  <p:pic>
                    <p:nvPicPr>
                      <p:cNvPr id="3" name="物件 2">
                        <a:extLst>
                          <a:ext uri="{FF2B5EF4-FFF2-40B4-BE49-F238E27FC236}">
                            <a16:creationId xmlns:a16="http://schemas.microsoft.com/office/drawing/2014/main" id="{D008BC5A-512B-4693-9876-5C9FEA75D0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2000" y="3520405"/>
                        <a:ext cx="2441575" cy="1187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物件 4">
            <a:extLst>
              <a:ext uri="{FF2B5EF4-FFF2-40B4-BE49-F238E27FC236}">
                <a16:creationId xmlns:a16="http://schemas.microsoft.com/office/drawing/2014/main" id="{C6C4F5BC-8BFA-4C50-A29A-F8DA74A17F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124060"/>
              </p:ext>
            </p:extLst>
          </p:nvPr>
        </p:nvGraphicFramePr>
        <p:xfrm>
          <a:off x="3208456" y="4380888"/>
          <a:ext cx="528277" cy="3081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" name="Equation" r:id="rId5" imgW="304560" imgH="177480" progId="Equation.DSMT4">
                  <p:embed/>
                </p:oleObj>
              </mc:Choice>
              <mc:Fallback>
                <p:oleObj name="Equation" r:id="rId5" imgW="304560" imgH="177480" progId="Equation.DSMT4">
                  <p:embed/>
                  <p:pic>
                    <p:nvPicPr>
                      <p:cNvPr id="5" name="物件 4">
                        <a:extLst>
                          <a:ext uri="{FF2B5EF4-FFF2-40B4-BE49-F238E27FC236}">
                            <a16:creationId xmlns:a16="http://schemas.microsoft.com/office/drawing/2014/main" id="{C6C4F5BC-8BFA-4C50-A29A-F8DA74A17F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08456" y="4380888"/>
                        <a:ext cx="528277" cy="3081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物件 14">
            <a:extLst>
              <a:ext uri="{FF2B5EF4-FFF2-40B4-BE49-F238E27FC236}">
                <a16:creationId xmlns:a16="http://schemas.microsoft.com/office/drawing/2014/main" id="{EDFB468B-160D-4AD9-9961-D02FF64A7D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7616692"/>
              </p:ext>
            </p:extLst>
          </p:nvPr>
        </p:nvGraphicFramePr>
        <p:xfrm>
          <a:off x="762000" y="5410314"/>
          <a:ext cx="1814512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2" name="Equation" r:id="rId7" imgW="698400" imgH="253800" progId="Equation.DSMT4">
                  <p:embed/>
                </p:oleObj>
              </mc:Choice>
              <mc:Fallback>
                <p:oleObj name="Equation" r:id="rId7" imgW="698400" imgH="253800" progId="Equation.DSMT4">
                  <p:embed/>
                  <p:pic>
                    <p:nvPicPr>
                      <p:cNvPr id="15" name="物件 14">
                        <a:extLst>
                          <a:ext uri="{FF2B5EF4-FFF2-40B4-BE49-F238E27FC236}">
                            <a16:creationId xmlns:a16="http://schemas.microsoft.com/office/drawing/2014/main" id="{EDFB468B-160D-4AD9-9961-D02FF64A7D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62000" y="5410314"/>
                        <a:ext cx="1814512" cy="658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物件 15">
            <a:extLst>
              <a:ext uri="{FF2B5EF4-FFF2-40B4-BE49-F238E27FC236}">
                <a16:creationId xmlns:a16="http://schemas.microsoft.com/office/drawing/2014/main" id="{38987657-3687-4820-A49A-5D0743F661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4748490"/>
              </p:ext>
            </p:extLst>
          </p:nvPr>
        </p:nvGraphicFramePr>
        <p:xfrm>
          <a:off x="2576512" y="5711340"/>
          <a:ext cx="506413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" name="Equation" r:id="rId9" imgW="291960" imgH="164880" progId="Equation.DSMT4">
                  <p:embed/>
                </p:oleObj>
              </mc:Choice>
              <mc:Fallback>
                <p:oleObj name="Equation" r:id="rId9" imgW="291960" imgH="164880" progId="Equation.DSMT4">
                  <p:embed/>
                  <p:pic>
                    <p:nvPicPr>
                      <p:cNvPr id="16" name="物件 15">
                        <a:extLst>
                          <a:ext uri="{FF2B5EF4-FFF2-40B4-BE49-F238E27FC236}">
                            <a16:creationId xmlns:a16="http://schemas.microsoft.com/office/drawing/2014/main" id="{38987657-3687-4820-A49A-5D0743F661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576512" y="5711340"/>
                        <a:ext cx="506413" cy="285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4986B8D2-3B87-46BA-AFC5-1D05FADB3DFA}"/>
              </a:ext>
            </a:extLst>
          </p:cNvPr>
          <p:cNvCxnSpPr>
            <a:cxnSpLocks/>
          </p:cNvCxnSpPr>
          <p:nvPr/>
        </p:nvCxnSpPr>
        <p:spPr>
          <a:xfrm>
            <a:off x="1634088" y="3335739"/>
            <a:ext cx="18000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C9CE2D29-2C57-4973-8357-60D68F3309EA}"/>
              </a:ext>
            </a:extLst>
          </p:cNvPr>
          <p:cNvSpPr txBox="1"/>
          <p:nvPr/>
        </p:nvSpPr>
        <p:spPr>
          <a:xfrm>
            <a:off x="493934" y="3151073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800" b="0" kern="1200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列 </a:t>
            </a:r>
            <a:r>
              <a:rPr lang="en-US" altLang="zh-TW" sz="1800" b="0" kern="1200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(row)</a:t>
            </a:r>
            <a:endParaRPr lang="zh-TW" altLang="en-US">
              <a:solidFill>
                <a:srgbClr val="FF0000"/>
              </a:solidFill>
              <a:latin typeface="Consolas" panose="020B0609020204030204" pitchFamily="49" charset="0"/>
            </a:endParaRPr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D4BABDD5-20E4-49FF-B5C9-740CC7D67294}"/>
              </a:ext>
            </a:extLst>
          </p:cNvPr>
          <p:cNvCxnSpPr>
            <a:cxnSpLocks/>
          </p:cNvCxnSpPr>
          <p:nvPr/>
        </p:nvCxnSpPr>
        <p:spPr>
          <a:xfrm>
            <a:off x="4298017" y="3645939"/>
            <a:ext cx="0" cy="8143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A3CBD4C-83D1-419F-83AF-16C2A6447809}"/>
              </a:ext>
            </a:extLst>
          </p:cNvPr>
          <p:cNvSpPr txBox="1"/>
          <p:nvPr/>
        </p:nvSpPr>
        <p:spPr>
          <a:xfrm>
            <a:off x="3710356" y="4563181"/>
            <a:ext cx="155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行</a:t>
            </a:r>
            <a:r>
              <a:rPr lang="zh-TW" altLang="en-US" sz="1800" b="0" kern="1200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en-US" altLang="zh-TW" sz="1800" b="0" kern="1200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(column)</a:t>
            </a:r>
            <a:endParaRPr lang="zh-TW" altLang="en-US">
              <a:solidFill>
                <a:srgbClr val="FF0000"/>
              </a:solidFill>
              <a:latin typeface="Consolas" panose="020B0609020204030204" pitchFamily="49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4EA5B67-1F7B-4CE5-AD43-85852477C5FC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ex1-20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5483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>
            <a:extLst>
              <a:ext uri="{FF2B5EF4-FFF2-40B4-BE49-F238E27FC236}">
                <a16:creationId xmlns:a16="http://schemas.microsoft.com/office/drawing/2014/main" id="{3A5D1701-2586-42D4-8F2A-CC41E4342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剪裁圖片</a:t>
            </a:r>
          </a:p>
        </p:txBody>
      </p:sp>
      <p:sp>
        <p:nvSpPr>
          <p:cNvPr id="23555" name="內容版面配置區 2">
            <a:extLst>
              <a:ext uri="{FF2B5EF4-FFF2-40B4-BE49-F238E27FC236}">
                <a16:creationId xmlns:a16="http://schemas.microsoft.com/office/drawing/2014/main" id="{98D53149-5647-4465-BF02-20A489727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在 </a:t>
            </a:r>
            <a:r>
              <a:rPr lang="en-US" altLang="zh-TW"/>
              <a:t>OpenCV </a:t>
            </a:r>
            <a:r>
              <a:rPr lang="zh-TW" altLang="en-US"/>
              <a:t>使用 </a:t>
            </a:r>
            <a:r>
              <a:rPr lang="en-US" altLang="zh-TW"/>
              <a:t>imread() </a:t>
            </a:r>
            <a:r>
              <a:rPr lang="zh-TW" altLang="en-US"/>
              <a:t>方法讀取的圖片內容是一個 </a:t>
            </a:r>
            <a:r>
              <a:rPr lang="en-US" altLang="zh-TW"/>
              <a:t>Numpy </a:t>
            </a:r>
            <a:r>
              <a:rPr lang="zh-TW" altLang="en-US"/>
              <a:t>陣列，剪裁圖片就是在切割 </a:t>
            </a:r>
            <a:r>
              <a:rPr lang="en-US" altLang="zh-TW"/>
              <a:t>Numpy </a:t>
            </a:r>
            <a:r>
              <a:rPr lang="zh-TW" altLang="en-US"/>
              <a:t>陣列，如下所示：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41D2DB07-276F-478D-85D2-43DD2A0EF8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133111"/>
              </p:ext>
            </p:extLst>
          </p:nvPr>
        </p:nvGraphicFramePr>
        <p:xfrm>
          <a:off x="696000" y="2717832"/>
          <a:ext cx="10800000" cy="4036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392400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import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cv2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img = cv2.imread(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"koala.jpg"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print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(img.shape)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x =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; y =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10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w =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150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; h=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200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crop_img = img[y:y + h, x:x + w]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cv2.imshow(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"Koala"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img)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cv2.imshow(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"corp_Koala"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crop_img)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print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(crop_img.shape)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cv2.waitKey(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cv2.destroyAllWindows()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FF3CF78C-C3E3-4103-908B-0DFC7BC328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288199"/>
              </p:ext>
            </p:extLst>
          </p:nvPr>
        </p:nvGraphicFramePr>
        <p:xfrm>
          <a:off x="652870" y="2107686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kern="1200" dirty="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1-1c</a:t>
                      </a:r>
                      <a:r>
                        <a:rPr lang="en-US" altLang="zh-TW" sz="2400" dirty="0"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400" dirty="0">
                        <a:latin typeface="Consolas" panose="020B0609020204030204" pitchFamily="49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400" b="0" kern="1200" noProof="0" dirty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剪裁圖片。</a:t>
                      </a:r>
                      <a:r>
                        <a:rPr lang="en-US" altLang="zh-TW" sz="2400" b="0" kern="1200" noProof="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(1-1c.py)</a:t>
                      </a:r>
                      <a:endParaRPr lang="zh-TW" altLang="en-US" sz="2400" b="0" kern="1200" noProof="0" dirty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9" name="矩形 8">
            <a:extLst>
              <a:ext uri="{FF2B5EF4-FFF2-40B4-BE49-F238E27FC236}">
                <a16:creationId xmlns:a16="http://schemas.microsoft.com/office/drawing/2014/main" id="{5710C108-29C6-4297-B527-2CE92D7FB88D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ex1-21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1F59FCD-C631-4F89-9806-120CD7768AD0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Noto Sans TC" panose="020B0500000000000000" pitchFamily="34" charset="-120"/>
              <a:cs typeface="+mn-c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79B5E01-91BA-4F3A-9E72-18CC25B48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045" y="2809019"/>
            <a:ext cx="2557501" cy="370576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5AC6A93-F778-4DB1-894C-D48E07EB1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52" y="2804209"/>
            <a:ext cx="1670204" cy="236612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37192EC-E071-4756-A6AE-9183D5124782}"/>
              </a:ext>
            </a:extLst>
          </p:cNvPr>
          <p:cNvSpPr/>
          <p:nvPr/>
        </p:nvSpPr>
        <p:spPr>
          <a:xfrm>
            <a:off x="7091081" y="3394347"/>
            <a:ext cx="1290917" cy="169760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橢圓 22">
            <a:extLst>
              <a:ext uri="{FF2B5EF4-FFF2-40B4-BE49-F238E27FC236}">
                <a16:creationId xmlns:a16="http://schemas.microsoft.com/office/drawing/2014/main" id="{4092F6EB-A534-4D41-9033-45854F3D9CF9}"/>
              </a:ext>
            </a:extLst>
          </p:cNvPr>
          <p:cNvSpPr/>
          <p:nvPr/>
        </p:nvSpPr>
        <p:spPr>
          <a:xfrm>
            <a:off x="7023155" y="3324109"/>
            <a:ext cx="131885" cy="13188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B21C1FE9-BD21-4EBB-9173-91C2AD86B4AE}"/>
              </a:ext>
            </a:extLst>
          </p:cNvPr>
          <p:cNvSpPr/>
          <p:nvPr/>
        </p:nvSpPr>
        <p:spPr>
          <a:xfrm>
            <a:off x="8324933" y="5020338"/>
            <a:ext cx="131885" cy="13188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3AEA1E9E-E3A8-4BC3-9D2A-D5B47D31A399}"/>
              </a:ext>
            </a:extLst>
          </p:cNvPr>
          <p:cNvSpPr txBox="1"/>
          <p:nvPr/>
        </p:nvSpPr>
        <p:spPr>
          <a:xfrm>
            <a:off x="6129322" y="3229739"/>
            <a:ext cx="9461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kern="1200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(x, y)</a:t>
            </a:r>
            <a:endParaRPr lang="zh-TW" altLang="en-US" sz="1600">
              <a:solidFill>
                <a:srgbClr val="FF0000"/>
              </a:solidFill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8D6DCA95-D09F-4AC8-9038-51AB386B52DA}"/>
              </a:ext>
            </a:extLst>
          </p:cNvPr>
          <p:cNvSpPr txBox="1"/>
          <p:nvPr/>
        </p:nvSpPr>
        <p:spPr>
          <a:xfrm>
            <a:off x="7336080" y="2977485"/>
            <a:ext cx="8165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b="1" kern="1200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w</a:t>
            </a:r>
            <a:endParaRPr lang="zh-TW" altLang="en-US" sz="1600" b="1">
              <a:solidFill>
                <a:srgbClr val="FF0000"/>
              </a:solidFill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1E7DDC27-52D9-41D0-A545-F81D405A46E4}"/>
              </a:ext>
            </a:extLst>
          </p:cNvPr>
          <p:cNvSpPr txBox="1"/>
          <p:nvPr/>
        </p:nvSpPr>
        <p:spPr>
          <a:xfrm>
            <a:off x="6572358" y="4080200"/>
            <a:ext cx="4062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b="1" kern="1200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h</a:t>
            </a:r>
            <a:endParaRPr lang="zh-TW" altLang="en-US" sz="16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4AAB65-CC20-4507-B017-47F771CCA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深入了解儲存全彩影像的矩陣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37CFCF4-1DE8-4173-910A-E78B5905F2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電腦以 </a:t>
            </a:r>
            <a:r>
              <a:rPr lang="en-US" altLang="zh-TW"/>
              <a:t>RGB</a:t>
            </a:r>
            <a:r>
              <a:rPr lang="zh-TW" altLang="en-US"/>
              <a:t> </a:t>
            </a:r>
            <a:r>
              <a:rPr lang="en-US" altLang="zh-TW"/>
              <a:t>(</a:t>
            </a:r>
            <a:r>
              <a:rPr lang="zh-TW" altLang="en-US"/>
              <a:t>紅綠藍</a:t>
            </a:r>
            <a:r>
              <a:rPr lang="en-US" altLang="zh-TW"/>
              <a:t>)</a:t>
            </a:r>
            <a:r>
              <a:rPr lang="zh-TW" altLang="en-US"/>
              <a:t> 三原色作為色彩顯示，每個原色可以設定 </a:t>
            </a:r>
            <a:r>
              <a:rPr lang="en-US" altLang="zh-TW"/>
              <a:t>0 ~ 255</a:t>
            </a:r>
            <a:r>
              <a:rPr lang="zh-TW" altLang="en-US"/>
              <a:t>。</a:t>
            </a:r>
            <a:endParaRPr lang="en-US" altLang="zh-TW"/>
          </a:p>
          <a:p>
            <a:pPr lvl="1"/>
            <a:r>
              <a:rPr lang="zh-TW" altLang="en-US"/>
              <a:t>例如：</a:t>
            </a:r>
            <a:r>
              <a:rPr lang="en-US" altLang="zh-TW"/>
              <a:t>(R, G, B) = (0, 0, 0) </a:t>
            </a:r>
            <a:r>
              <a:rPr lang="zh-TW" altLang="en-US"/>
              <a:t>代表黑色；</a:t>
            </a:r>
            <a:r>
              <a:rPr lang="en-US" altLang="zh-TW"/>
              <a:t>(R, G, B) = (255, 255, 255) </a:t>
            </a:r>
            <a:r>
              <a:rPr lang="zh-TW" altLang="en-US"/>
              <a:t>代表白色。</a:t>
            </a:r>
            <a:endParaRPr lang="en-US" altLang="zh-TW"/>
          </a:p>
          <a:p>
            <a:pPr lvl="1"/>
            <a:r>
              <a:rPr lang="zh-TW" altLang="en-US"/>
              <a:t>每一個像素可以用 </a:t>
            </a:r>
            <a:r>
              <a:rPr lang="en-US" altLang="zh-TW"/>
              <a:t>RGB</a:t>
            </a:r>
            <a:r>
              <a:rPr lang="zh-TW" altLang="en-US"/>
              <a:t> 表示來 </a:t>
            </a:r>
            <a:r>
              <a:rPr lang="en-US" altLang="zh-TW"/>
              <a:t>256</a:t>
            </a:r>
            <a:r>
              <a:rPr lang="zh-TW" altLang="en-US"/>
              <a:t> </a:t>
            </a:r>
            <a:r>
              <a:rPr lang="en-US" altLang="zh-TW"/>
              <a:t>x 256 x 256 =</a:t>
            </a:r>
            <a:r>
              <a:rPr lang="zh-TW" altLang="en-US"/>
              <a:t> </a:t>
            </a:r>
            <a:r>
              <a:rPr lang="en-US" altLang="zh-TW"/>
              <a:t>16,777,216</a:t>
            </a:r>
            <a:r>
              <a:rPr lang="zh-TW" altLang="en-US"/>
              <a:t>，這麼多的色彩數。</a:t>
            </a:r>
            <a:r>
              <a:rPr lang="en-US" altLang="zh-TW"/>
              <a:t> </a:t>
            </a:r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EC94BDD-6C4F-4407-B212-828D375C0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708" y="2519375"/>
            <a:ext cx="2557501" cy="3705766"/>
          </a:xfrm>
          <a:prstGeom prst="rect">
            <a:avLst/>
          </a:prstGeom>
        </p:spPr>
      </p:pic>
      <p:sp>
        <p:nvSpPr>
          <p:cNvPr id="5" name="橢圓 4">
            <a:extLst>
              <a:ext uri="{FF2B5EF4-FFF2-40B4-BE49-F238E27FC236}">
                <a16:creationId xmlns:a16="http://schemas.microsoft.com/office/drawing/2014/main" id="{3271243B-F7D7-4B29-8D4E-0725588A3F85}"/>
              </a:ext>
            </a:extLst>
          </p:cNvPr>
          <p:cNvSpPr/>
          <p:nvPr/>
        </p:nvSpPr>
        <p:spPr>
          <a:xfrm>
            <a:off x="1414835" y="2920249"/>
            <a:ext cx="131885" cy="1318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BD7DD2E-CFC3-42F9-AE51-FEF75B1AEB16}"/>
              </a:ext>
            </a:extLst>
          </p:cNvPr>
          <p:cNvSpPr txBox="1"/>
          <p:nvPr/>
        </p:nvSpPr>
        <p:spPr>
          <a:xfrm>
            <a:off x="737753" y="4372258"/>
            <a:ext cx="8165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kern="1200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354</a:t>
            </a:r>
            <a:endParaRPr lang="zh-TW" altLang="en-US" sz="1600">
              <a:solidFill>
                <a:srgbClr val="FF0000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787DCAF-F18A-4F0F-9C50-3AA4705C2180}"/>
              </a:ext>
            </a:extLst>
          </p:cNvPr>
          <p:cNvSpPr txBox="1"/>
          <p:nvPr/>
        </p:nvSpPr>
        <p:spPr>
          <a:xfrm>
            <a:off x="2147164" y="6046702"/>
            <a:ext cx="8165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kern="1200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252</a:t>
            </a:r>
            <a:endParaRPr lang="zh-TW" altLang="en-US" sz="1600">
              <a:solidFill>
                <a:srgbClr val="FF0000"/>
              </a:solidFill>
            </a:endParaRPr>
          </a:p>
        </p:txBody>
      </p:sp>
      <p:graphicFrame>
        <p:nvGraphicFramePr>
          <p:cNvPr id="8" name="物件 7">
            <a:extLst>
              <a:ext uri="{FF2B5EF4-FFF2-40B4-BE49-F238E27FC236}">
                <a16:creationId xmlns:a16="http://schemas.microsoft.com/office/drawing/2014/main" id="{DDFD5ED9-DEA0-4DAF-B9CF-3BCC355A4F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8235803"/>
              </p:ext>
            </p:extLst>
          </p:nvPr>
        </p:nvGraphicFramePr>
        <p:xfrm>
          <a:off x="5170362" y="2738627"/>
          <a:ext cx="4157663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6" name="Equation" r:id="rId4" imgW="1600200" imgH="457200" progId="Equation.DSMT4">
                  <p:embed/>
                </p:oleObj>
              </mc:Choice>
              <mc:Fallback>
                <p:oleObj name="Equation" r:id="rId4" imgW="1600200" imgH="457200" progId="Equation.DSMT4">
                  <p:embed/>
                  <p:pic>
                    <p:nvPicPr>
                      <p:cNvPr id="3" name="物件 2">
                        <a:extLst>
                          <a:ext uri="{FF2B5EF4-FFF2-40B4-BE49-F238E27FC236}">
                            <a16:creationId xmlns:a16="http://schemas.microsoft.com/office/drawing/2014/main" id="{D008BC5A-512B-4693-9876-5C9FEA75D0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70362" y="2738627"/>
                        <a:ext cx="4157663" cy="1187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物件 8">
            <a:extLst>
              <a:ext uri="{FF2B5EF4-FFF2-40B4-BE49-F238E27FC236}">
                <a16:creationId xmlns:a16="http://schemas.microsoft.com/office/drawing/2014/main" id="{7E19A674-6D33-4DF2-8AC0-CB2C1B8D13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8578715"/>
              </p:ext>
            </p:extLst>
          </p:nvPr>
        </p:nvGraphicFramePr>
        <p:xfrm>
          <a:off x="9369693" y="3586585"/>
          <a:ext cx="10795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7" name="Equation" r:id="rId6" imgW="622080" imgH="177480" progId="Equation.DSMT4">
                  <p:embed/>
                </p:oleObj>
              </mc:Choice>
              <mc:Fallback>
                <p:oleObj name="Equation" r:id="rId6" imgW="622080" imgH="177480" progId="Equation.DSMT4">
                  <p:embed/>
                  <p:pic>
                    <p:nvPicPr>
                      <p:cNvPr id="5" name="物件 4">
                        <a:extLst>
                          <a:ext uri="{FF2B5EF4-FFF2-40B4-BE49-F238E27FC236}">
                            <a16:creationId xmlns:a16="http://schemas.microsoft.com/office/drawing/2014/main" id="{C6C4F5BC-8BFA-4C50-A29A-F8DA74A17F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369693" y="3586585"/>
                        <a:ext cx="1079500" cy="307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圖片 10">
            <a:extLst>
              <a:ext uri="{FF2B5EF4-FFF2-40B4-BE49-F238E27FC236}">
                <a16:creationId xmlns:a16="http://schemas.microsoft.com/office/drawing/2014/main" id="{C9A13E9D-843D-4BF6-84EE-F10BEEA74F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546" y="4348360"/>
            <a:ext cx="6420746" cy="2219635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AB24BF27-284B-4492-BFF4-05FE44271F01}"/>
              </a:ext>
            </a:extLst>
          </p:cNvPr>
          <p:cNvSpPr/>
          <p:nvPr/>
        </p:nvSpPr>
        <p:spPr>
          <a:xfrm>
            <a:off x="7404847" y="5244353"/>
            <a:ext cx="1138517" cy="1792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1CBFC05A-0EAC-4C6B-BFC3-3B67B26B4658}"/>
              </a:ext>
            </a:extLst>
          </p:cNvPr>
          <p:cNvCxnSpPr>
            <a:cxnSpLocks/>
          </p:cNvCxnSpPr>
          <p:nvPr/>
        </p:nvCxnSpPr>
        <p:spPr>
          <a:xfrm>
            <a:off x="1554340" y="2985247"/>
            <a:ext cx="3537613" cy="31376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F5A2CE4B-EF4C-4CF2-B387-F0211D61CC85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7664824" y="4007224"/>
            <a:ext cx="309282" cy="123712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7693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1">
            <a:extLst>
              <a:ext uri="{FF2B5EF4-FFF2-40B4-BE49-F238E27FC236}">
                <a16:creationId xmlns:a16="http://schemas.microsoft.com/office/drawing/2014/main" id="{D632ECA4-1463-49DB-BF2F-61B2813D6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旋轉、翻轉和位移圖片</a:t>
            </a:r>
          </a:p>
        </p:txBody>
      </p:sp>
      <p:sp>
        <p:nvSpPr>
          <p:cNvPr id="24579" name="內容版面配置區 2">
            <a:extLst>
              <a:ext uri="{FF2B5EF4-FFF2-40B4-BE49-F238E27FC236}">
                <a16:creationId xmlns:a16="http://schemas.microsoft.com/office/drawing/2014/main" id="{745AB3D5-74D8-4C19-8082-CFE02769E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OpenCV </a:t>
            </a:r>
            <a:r>
              <a:rPr lang="zh-TW" altLang="en-US"/>
              <a:t>沒有旋轉和位移圖片的方法 </a:t>
            </a:r>
            <a:r>
              <a:rPr lang="en-US" altLang="zh-TW"/>
              <a:t>(</a:t>
            </a:r>
            <a:r>
              <a:rPr lang="zh-TW" altLang="en-US"/>
              <a:t>只有 </a:t>
            </a:r>
            <a:r>
              <a:rPr lang="en-US" altLang="zh-TW"/>
              <a:t>cv2.flip() </a:t>
            </a:r>
            <a:r>
              <a:rPr lang="zh-TW" altLang="en-US"/>
              <a:t>方法來翻轉圖片</a:t>
            </a:r>
            <a:r>
              <a:rPr lang="en-US" altLang="zh-TW"/>
              <a:t>)</a:t>
            </a:r>
            <a:r>
              <a:rPr lang="zh-TW" altLang="en-US"/>
              <a:t>，需自行運算來旋轉和位移圖片，在 </a:t>
            </a:r>
            <a:r>
              <a:rPr lang="en-US" altLang="zh-TW"/>
              <a:t>imutils </a:t>
            </a:r>
            <a:r>
              <a:rPr lang="zh-TW" altLang="en-US"/>
              <a:t>提供有相關方法來旋轉和位移圖片。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A5E1DC5F-2727-40A4-879D-56431ADAE8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943951"/>
              </p:ext>
            </p:extLst>
          </p:nvPr>
        </p:nvGraphicFramePr>
        <p:xfrm>
          <a:off x="696000" y="2789556"/>
          <a:ext cx="10800000" cy="39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392400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import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cv2, imutils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endParaRPr lang="en-US" altLang="zh-TW" sz="20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img = cv2.imread(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"koala.jpg"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rotated_img = imutils.rotate(img, angle</a:t>
                      </a:r>
                      <a:r>
                        <a:rPr lang="zh-TW" altLang="en-US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=</a:t>
                      </a:r>
                      <a:r>
                        <a:rPr lang="zh-TW" altLang="en-US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90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fliped_img = cv2.flip(img, 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-1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translated_img = imutils.translate(img, 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25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-75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cv2.imshow(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"Koala:rotated"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rotated_img)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cv2.imshow(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"Koala:fliped"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fliped_img)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cv2.imshow(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"Koala:translated"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translated_img)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endParaRPr lang="en-US" altLang="zh-TW" sz="20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cv2.waitKey(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cv2.destroyAllWindows()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D4E08F96-49EB-4647-AB99-91CB5F6651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829413"/>
              </p:ext>
            </p:extLst>
          </p:nvPr>
        </p:nvGraphicFramePr>
        <p:xfrm>
          <a:off x="652870" y="2179410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kern="1200" dirty="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1-1d</a:t>
                      </a:r>
                      <a:r>
                        <a:rPr lang="en-US" altLang="zh-TW" sz="2400" dirty="0"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400" dirty="0">
                        <a:latin typeface="Consolas" panose="020B0609020204030204" pitchFamily="49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400" b="0" kern="1200" noProof="0" dirty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剪裁圖片。</a:t>
                      </a:r>
                      <a:r>
                        <a:rPr lang="en-US" altLang="zh-TW" sz="2400" b="0" kern="1200" noProof="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(1-1d.py)</a:t>
                      </a:r>
                      <a:endParaRPr lang="zh-TW" altLang="en-US" sz="2400" b="0" kern="1200" noProof="0" dirty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9" name="矩形 8">
            <a:extLst>
              <a:ext uri="{FF2B5EF4-FFF2-40B4-BE49-F238E27FC236}">
                <a16:creationId xmlns:a16="http://schemas.microsoft.com/office/drawing/2014/main" id="{C2D4251C-758C-4811-B835-C71CF61CFE8E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ex1-22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FE25A3F-BADD-4AB7-94CB-942A82FB1B9A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Noto Sans TC" panose="020B0500000000000000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>
            <a:extLst>
              <a:ext uri="{FF2B5EF4-FFF2-40B4-BE49-F238E27FC236}">
                <a16:creationId xmlns:a16="http://schemas.microsoft.com/office/drawing/2014/main" id="{677A0071-2713-4700-91CF-C7032386F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轉換成灰階和 </a:t>
            </a:r>
            <a:r>
              <a:rPr lang="en-US" altLang="zh-TW"/>
              <a:t>BGR </a:t>
            </a:r>
            <a:r>
              <a:rPr lang="zh-TW" altLang="en-US"/>
              <a:t>圖片</a:t>
            </a:r>
          </a:p>
        </p:txBody>
      </p:sp>
      <p:sp>
        <p:nvSpPr>
          <p:cNvPr id="26627" name="內容版面配置區 2">
            <a:extLst>
              <a:ext uri="{FF2B5EF4-FFF2-40B4-BE49-F238E27FC236}">
                <a16:creationId xmlns:a16="http://schemas.microsoft.com/office/drawing/2014/main" id="{B259F85E-5462-41EC-8093-B71086BDB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OpenCV </a:t>
            </a:r>
            <a:r>
              <a:rPr lang="zh-TW" altLang="en-US"/>
              <a:t>讀取圖片後，可以呼叫 </a:t>
            </a:r>
            <a:r>
              <a:rPr lang="en-US" altLang="zh-TW"/>
              <a:t>cvtColor() </a:t>
            </a:r>
            <a:r>
              <a:rPr lang="zh-TW" altLang="en-US"/>
              <a:t>方法轉換彩色圖片成為灰階圖片，方法的第 </a:t>
            </a:r>
            <a:r>
              <a:rPr lang="en-US" altLang="zh-TW"/>
              <a:t>2 </a:t>
            </a:r>
            <a:r>
              <a:rPr lang="zh-TW" altLang="en-US"/>
              <a:t>個參數是 </a:t>
            </a:r>
            <a:r>
              <a:rPr lang="en-US" altLang="zh-TW"/>
              <a:t>cv2.COLOR_BGR2GRAY</a:t>
            </a:r>
            <a:r>
              <a:rPr lang="zh-TW" altLang="en-US"/>
              <a:t>。</a:t>
            </a:r>
            <a:endParaRPr lang="en-US" altLang="zh-TW"/>
          </a:p>
          <a:p>
            <a:pPr lvl="1"/>
            <a:r>
              <a:rPr lang="zh-TW" altLang="en-US"/>
              <a:t>圖片是 </a:t>
            </a:r>
            <a:r>
              <a:rPr lang="en-US" altLang="zh-TW"/>
              <a:t>RGB </a:t>
            </a:r>
            <a:r>
              <a:rPr lang="zh-TW" altLang="en-US"/>
              <a:t>格式，可以使用參數 </a:t>
            </a:r>
            <a:r>
              <a:rPr lang="en-US" altLang="zh-TW"/>
              <a:t>cv2.COLOR_RGB2BGR</a:t>
            </a:r>
            <a:r>
              <a:rPr lang="zh-TW" altLang="en-US"/>
              <a:t>，將 </a:t>
            </a:r>
            <a:r>
              <a:rPr lang="en-US" altLang="zh-TW"/>
              <a:t>RGB </a:t>
            </a:r>
            <a:r>
              <a:rPr lang="zh-TW" altLang="en-US"/>
              <a:t>轉換成 </a:t>
            </a:r>
            <a:r>
              <a:rPr lang="en-US" altLang="zh-TW"/>
              <a:t>BGR</a:t>
            </a:r>
            <a:r>
              <a:rPr lang="zh-TW" altLang="en-US"/>
              <a:t> </a:t>
            </a:r>
            <a:r>
              <a:rPr lang="en-US" altLang="zh-TW"/>
              <a:t>(</a:t>
            </a:r>
            <a:r>
              <a:rPr lang="zh-TW" altLang="en-US"/>
              <a:t>同理，如果需要 </a:t>
            </a:r>
            <a:r>
              <a:rPr lang="en-US" altLang="zh-TW"/>
              <a:t>RGB </a:t>
            </a:r>
            <a:r>
              <a:rPr lang="zh-TW" altLang="en-US"/>
              <a:t>格式，可以使用參數 </a:t>
            </a:r>
            <a:r>
              <a:rPr lang="en-US" altLang="zh-TW"/>
              <a:t>cv2.COLOR_BGR2RGB </a:t>
            </a:r>
            <a:r>
              <a:rPr lang="zh-TW" altLang="en-US"/>
              <a:t>將 </a:t>
            </a:r>
            <a:r>
              <a:rPr lang="en-US" altLang="zh-TW"/>
              <a:t>BGR </a:t>
            </a:r>
            <a:r>
              <a:rPr lang="zh-TW" altLang="en-US"/>
              <a:t>轉換成 </a:t>
            </a:r>
            <a:r>
              <a:rPr lang="en-US" altLang="zh-TW"/>
              <a:t>RGB)</a:t>
            </a:r>
            <a:r>
              <a:rPr lang="zh-TW" altLang="en-US"/>
              <a:t>。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225B83FA-24ED-41CC-8CEE-046E988C03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132398"/>
              </p:ext>
            </p:extLst>
          </p:nvPr>
        </p:nvGraphicFramePr>
        <p:xfrm>
          <a:off x="696000" y="3484146"/>
          <a:ext cx="10800000" cy="33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331200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import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cv2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endParaRPr lang="en-US" altLang="zh-TW" sz="20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img = cv2.imread(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"koala.jpg"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gray_img = cv2.cvtColor(img, cv2.COLOR_BGR2GRAY)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bgr_img = cv2.cvtColor(img, cv2.COLOR_RGB2BGR)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cv2.imshow(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"Koala:gray"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gray_img)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cv2.imshow(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"Koala:bgr"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bgr_img)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endParaRPr lang="en-US" altLang="zh-TW" sz="20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cv2.waitKey(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cv2.destroyAllWindows()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20918F81-D633-4968-B97C-361426018D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126068"/>
              </p:ext>
            </p:extLst>
          </p:nvPr>
        </p:nvGraphicFramePr>
        <p:xfrm>
          <a:off x="652870" y="2874000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kern="1200" dirty="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1-1e</a:t>
                      </a:r>
                      <a:r>
                        <a:rPr lang="en-US" altLang="zh-TW" sz="2400" dirty="0"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400" dirty="0">
                        <a:latin typeface="Consolas" panose="020B0609020204030204" pitchFamily="49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400" b="0" kern="1200" noProof="0" dirty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轉換成灰階和 </a:t>
                      </a:r>
                      <a:r>
                        <a:rPr lang="en-US" altLang="zh-TW" sz="2400" b="0" kern="1200" noProof="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BGR</a:t>
                      </a:r>
                      <a:r>
                        <a:rPr lang="en-US" altLang="zh-TW" sz="2400" b="0" kern="1200" noProof="0" dirty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2400" b="0" kern="1200" noProof="0" dirty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圖片。</a:t>
                      </a:r>
                      <a:r>
                        <a:rPr lang="en-US" altLang="zh-TW" sz="2400" b="0" kern="1200" noProof="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(1-1e.py)</a:t>
                      </a:r>
                      <a:endParaRPr lang="zh-TW" altLang="en-US" sz="2400" b="0" kern="1200" noProof="0" dirty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80E909E0-4397-4C77-9C86-F6B10CDE5615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ex1-23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9373AD1-FC61-422A-A972-C3EA2FEE98B1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Noto Sans TC" panose="020B0500000000000000" pitchFamily="34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DF86D18-4EE4-4B21-B6B1-B5379BBA8873}"/>
              </a:ext>
            </a:extLst>
          </p:cNvPr>
          <p:cNvSpPr txBox="1"/>
          <p:nvPr/>
        </p:nvSpPr>
        <p:spPr>
          <a:xfrm>
            <a:off x="6315253" y="5881768"/>
            <a:ext cx="483327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1600" b="0" kern="12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imread() </a:t>
            </a:r>
            <a:r>
              <a:rPr lang="zh-TW" altLang="en-US" sz="1600" b="0" kern="12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與 </a:t>
            </a:r>
            <a:r>
              <a:rPr lang="en-US" altLang="zh-TW" sz="1600" b="0" kern="12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imshow() </a:t>
            </a:r>
            <a:r>
              <a:rPr lang="zh-TW" altLang="en-US" sz="1600" b="0" kern="12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方法都是使用 </a:t>
            </a:r>
            <a:r>
              <a:rPr lang="en-US" altLang="zh-TW" sz="1600" b="0" kern="12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BGR</a:t>
            </a:r>
            <a:r>
              <a:rPr lang="zh-TW" altLang="en-US" sz="1600" b="0" kern="12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zh-TW" altLang="en-US" sz="16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格式，所以不需要特殊處裡</a:t>
            </a:r>
            <a:r>
              <a:rPr lang="zh-TW" altLang="en-US" sz="1600" b="0" kern="12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。</a:t>
            </a:r>
            <a:endParaRPr lang="zh-TW" altLang="en-US" sz="1600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標題 1">
            <a:extLst>
              <a:ext uri="{FF2B5EF4-FFF2-40B4-BE49-F238E27FC236}">
                <a16:creationId xmlns:a16="http://schemas.microsoft.com/office/drawing/2014/main" id="{91A99274-283B-4F21-9E46-675DEC35D4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>
                <a:solidFill>
                  <a:srgbClr val="00B0F0"/>
                </a:solidFill>
              </a:rPr>
              <a:t>運算思維為何很重要？ </a:t>
            </a:r>
            <a:r>
              <a:rPr lang="en-US" altLang="zh-TW" sz="2400">
                <a:solidFill>
                  <a:srgbClr val="00B0F0"/>
                </a:solidFill>
              </a:rPr>
              <a:t>(2/2)</a:t>
            </a:r>
            <a:endParaRPr>
              <a:solidFill>
                <a:srgbClr val="00B0F0"/>
              </a:solidFill>
            </a:endParaRPr>
          </a:p>
        </p:txBody>
      </p:sp>
      <p:sp>
        <p:nvSpPr>
          <p:cNvPr id="28675" name="內容版面配置區 2">
            <a:extLst>
              <a:ext uri="{FF2B5EF4-FFF2-40B4-BE49-F238E27FC236}">
                <a16:creationId xmlns:a16="http://schemas.microsoft.com/office/drawing/2014/main" id="{69BFE7E2-9151-4897-AD9C-E0DBB9E7FA4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Clr>
                <a:schemeClr val="bg1"/>
              </a:buClr>
            </a:pPr>
            <a:r>
              <a:rPr lang="zh-TW" altLang="en-US">
                <a:solidFill>
                  <a:srgbClr val="FFFF00"/>
                </a:solidFill>
              </a:rPr>
              <a:t>人文與社會領域</a:t>
            </a:r>
          </a:p>
          <a:p>
            <a:pPr lvl="1" eaLnBrk="1" hangingPunct="1"/>
            <a:r>
              <a:rPr lang="zh-TW" altLang="en-US">
                <a:solidFill>
                  <a:schemeClr val="bg1"/>
                </a:solidFill>
              </a:rPr>
              <a:t>利用運算分析，並優化廣告投放策略。</a:t>
            </a:r>
          </a:p>
          <a:p>
            <a:pPr lvl="1" eaLnBrk="1" hangingPunct="1"/>
            <a:r>
              <a:rPr lang="zh-TW" altLang="en-US">
                <a:solidFill>
                  <a:schemeClr val="bg1"/>
                </a:solidFill>
              </a:rPr>
              <a:t>利用運算分析人口老化趨勢，與醫療資源分布。</a:t>
            </a:r>
          </a:p>
          <a:p>
            <a:pPr eaLnBrk="1" hangingPunct="1">
              <a:buClr>
                <a:schemeClr val="bg1"/>
              </a:buClr>
            </a:pPr>
            <a:r>
              <a:rPr lang="zh-TW" altLang="en-US">
                <a:solidFill>
                  <a:srgbClr val="FFFF00"/>
                </a:solidFill>
              </a:rPr>
              <a:t>藝術領域</a:t>
            </a:r>
          </a:p>
          <a:p>
            <a:pPr lvl="1" eaLnBrk="1" hangingPunct="1"/>
            <a:r>
              <a:rPr lang="zh-TW" altLang="en-US">
                <a:solidFill>
                  <a:schemeClr val="bg1"/>
                </a:solidFill>
              </a:rPr>
              <a:t>利用運算建構三維動畫。</a:t>
            </a:r>
          </a:p>
          <a:p>
            <a:pPr lvl="1" eaLnBrk="1" hangingPunct="1"/>
            <a:r>
              <a:rPr lang="zh-TW" altLang="en-US">
                <a:solidFill>
                  <a:schemeClr val="bg1"/>
                </a:solidFill>
              </a:rPr>
              <a:t>利用運算創作數位音樂。</a:t>
            </a:r>
            <a:endParaRPr lang="en-US" altLang="zh-TW">
              <a:solidFill>
                <a:schemeClr val="bg1"/>
              </a:solidFill>
            </a:endParaRPr>
          </a:p>
          <a:p>
            <a:pPr eaLnBrk="1" hangingPunct="1">
              <a:buClr>
                <a:schemeClr val="bg1"/>
              </a:buClr>
            </a:pPr>
            <a:r>
              <a:rPr lang="zh-TW" altLang="en-US">
                <a:solidFill>
                  <a:srgbClr val="FFFF00"/>
                </a:solidFill>
              </a:rPr>
              <a:t>工業設計</a:t>
            </a:r>
            <a:endParaRPr lang="en-US" altLang="zh-TW">
              <a:solidFill>
                <a:srgbClr val="FFFF00"/>
              </a:solidFill>
            </a:endParaRPr>
          </a:p>
          <a:p>
            <a:pPr lvl="1" eaLnBrk="1" hangingPunct="1"/>
            <a:r>
              <a:rPr lang="zh-TW" altLang="en-US">
                <a:solidFill>
                  <a:schemeClr val="bg1"/>
                </a:solidFill>
              </a:rPr>
              <a:t>利用運算實現工業 </a:t>
            </a:r>
            <a:r>
              <a:rPr lang="en-US" altLang="zh-TW">
                <a:solidFill>
                  <a:schemeClr val="bg1"/>
                </a:solidFill>
              </a:rPr>
              <a:t>4.0</a:t>
            </a:r>
            <a:r>
              <a:rPr lang="zh-TW" altLang="en-US">
                <a:solidFill>
                  <a:schemeClr val="bg1"/>
                </a:solidFill>
              </a:rPr>
              <a:t>。</a:t>
            </a:r>
            <a:endParaRPr lang="en-US" altLang="zh-TW">
              <a:solidFill>
                <a:schemeClr val="bg1"/>
              </a:solidFill>
            </a:endParaRPr>
          </a:p>
          <a:p>
            <a:pPr lvl="1" eaLnBrk="1" hangingPunct="1"/>
            <a:r>
              <a:rPr lang="zh-TW" altLang="en-US"/>
              <a:t>利用運算實現更多的加值應用，例如</a:t>
            </a:r>
            <a:r>
              <a:rPr lang="zh-TW" altLang="en-US">
                <a:latin typeface="Noto Sans TC" panose="020B0500000000000000" pitchFamily="34" charset="-120"/>
              </a:rPr>
              <a:t>：</a:t>
            </a:r>
            <a:r>
              <a:rPr lang="zh-TW" altLang="en-US"/>
              <a:t>自動化與智慧化。</a:t>
            </a:r>
          </a:p>
          <a:p>
            <a:pPr lvl="1" eaLnBrk="1" hangingPunct="1"/>
            <a:endParaRPr lang="en-US" altLang="zh-TW"/>
          </a:p>
          <a:p>
            <a:pPr lvl="1" eaLnBrk="1" hangingPunct="1"/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標題 1">
            <a:extLst>
              <a:ext uri="{FF2B5EF4-FFF2-40B4-BE49-F238E27FC236}">
                <a16:creationId xmlns:a16="http://schemas.microsoft.com/office/drawing/2014/main" id="{8AFA1AAB-06F8-442C-84A5-B6396032E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從 </a:t>
            </a:r>
            <a:r>
              <a:rPr lang="en-US" altLang="zh-TW"/>
              <a:t>URL </a:t>
            </a:r>
            <a:r>
              <a:rPr lang="zh-TW" altLang="en-US"/>
              <a:t>取得圖片</a:t>
            </a:r>
          </a:p>
        </p:txBody>
      </p:sp>
      <p:sp>
        <p:nvSpPr>
          <p:cNvPr id="27651" name="內容版面配置區 2">
            <a:extLst>
              <a:ext uri="{FF2B5EF4-FFF2-40B4-BE49-F238E27FC236}">
                <a16:creationId xmlns:a16="http://schemas.microsoft.com/office/drawing/2014/main" id="{E8714670-3734-4678-A0E8-3391FC6F3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在 </a:t>
            </a:r>
            <a:r>
              <a:rPr lang="en-US" altLang="zh-TW"/>
              <a:t>imutils </a:t>
            </a:r>
            <a:r>
              <a:rPr lang="zh-TW" altLang="en-US"/>
              <a:t>提供 </a:t>
            </a:r>
            <a:r>
              <a:rPr lang="en-US" altLang="zh-TW"/>
              <a:t>url_to_image() </a:t>
            </a:r>
            <a:r>
              <a:rPr lang="zh-TW" altLang="en-US"/>
              <a:t>方法，可以讓我們直接從網路讀取圖檔內容，如下所示：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F60615B3-5E37-427F-AE1F-D7405F6AD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29466"/>
              </p:ext>
            </p:extLst>
          </p:nvPr>
        </p:nvGraphicFramePr>
        <p:xfrm>
          <a:off x="696000" y="3132451"/>
          <a:ext cx="10800000" cy="27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270000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import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cv2, imutils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endParaRPr lang="en-US" altLang="zh-TW" sz="20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url = 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"https://fchart.github.io/img/koala.png"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img = imutils.url_to_image(url)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cv2.imshow(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"Koala"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img)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endParaRPr lang="en-US" altLang="zh-TW" sz="20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cv2.waitKey(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cv2.destroyAllWindows()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9D491091-AB91-4CF0-83F2-2CD99605EB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365483"/>
              </p:ext>
            </p:extLst>
          </p:nvPr>
        </p:nvGraphicFramePr>
        <p:xfrm>
          <a:off x="652870" y="2522305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kern="1200" dirty="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1-1f</a:t>
                      </a:r>
                      <a:r>
                        <a:rPr lang="en-US" altLang="zh-TW" sz="2400" dirty="0"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400" dirty="0">
                        <a:latin typeface="Consolas" panose="020B0609020204030204" pitchFamily="49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400" b="0" kern="1200" noProof="0" dirty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從 </a:t>
                      </a:r>
                      <a:r>
                        <a:rPr lang="en-US" altLang="zh-TW" sz="2400" b="0" kern="1200" noProof="0" dirty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URL </a:t>
                      </a:r>
                      <a:r>
                        <a:rPr lang="zh-TW" altLang="en-US" sz="2400" b="0" kern="1200" noProof="0" dirty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取得圖片。</a:t>
                      </a:r>
                      <a:r>
                        <a:rPr lang="en-US" altLang="zh-TW" sz="2400" b="0" kern="1200" noProof="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(1-1f.py)</a:t>
                      </a:r>
                      <a:endParaRPr lang="zh-TW" altLang="en-US" sz="2400" b="0" kern="1200" noProof="0" dirty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9" name="矩形 8">
            <a:extLst>
              <a:ext uri="{FF2B5EF4-FFF2-40B4-BE49-F238E27FC236}">
                <a16:creationId xmlns:a16="http://schemas.microsoft.com/office/drawing/2014/main" id="{C8FFFDC7-30D9-4862-BF15-F7F03DA7ECED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ex1-24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161E78C-8557-4B90-9B20-B87F748786EC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Noto Sans TC" panose="020B0500000000000000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標題 1">
            <a:extLst>
              <a:ext uri="{FF2B5EF4-FFF2-40B4-BE49-F238E27FC236}">
                <a16:creationId xmlns:a16="http://schemas.microsoft.com/office/drawing/2014/main" id="{D18FD798-99C8-4DCF-99CF-0D7FF1041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註記圖片</a:t>
            </a:r>
          </a:p>
        </p:txBody>
      </p:sp>
      <p:sp>
        <p:nvSpPr>
          <p:cNvPr id="28675" name="內容版面配置區 2">
            <a:extLst>
              <a:ext uri="{FF2B5EF4-FFF2-40B4-BE49-F238E27FC236}">
                <a16:creationId xmlns:a16="http://schemas.microsoft.com/office/drawing/2014/main" id="{5EEC4981-A1E0-448D-A476-81741C480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註記圖片就是在圖片上繪圖，我們可以在圖片上畫線、畫長方形、畫圓形、畫橢圓形和加上文字內容，如下所示：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B5C6FEBD-6D41-42F0-AF1D-9DDE8E4F5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7723438"/>
              </p:ext>
            </p:extLst>
          </p:nvPr>
        </p:nvGraphicFramePr>
        <p:xfrm>
          <a:off x="696000" y="2771967"/>
          <a:ext cx="10800000" cy="39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392400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import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cv2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img = cv2.imread(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"koala.jpg"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cv2.line(img, 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), 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200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</a:t>
                      </a:r>
                      <a:r>
                        <a:rPr lang="zh-TW" altLang="en-US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200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), 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</a:t>
                      </a:r>
                      <a:r>
                        <a:rPr lang="zh-TW" altLang="en-US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</a:t>
                      </a:r>
                      <a:r>
                        <a:rPr lang="zh-TW" altLang="en-US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255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5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cv2.rectangle(img, 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20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70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), 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120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160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), 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255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2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cv2.rectangle(img, 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40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80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), 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100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140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), 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255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-1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cv2.circle(img,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90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210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30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255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255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3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cv2.circle(img,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140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170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15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255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-1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cv2.putText(img, 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"OpenCV"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40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), cv2.FONT_HERSHEY_SIMPLEX,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255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255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5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cv2.LINE_AA)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cv2.imshow(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"Koala"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img)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cv2.waitKey(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cv2.destroyAllWindows()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EF874204-8077-4344-9BE0-AA75FEA79B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12380"/>
              </p:ext>
            </p:extLst>
          </p:nvPr>
        </p:nvGraphicFramePr>
        <p:xfrm>
          <a:off x="652870" y="2161821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kern="1200" dirty="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1-1g</a:t>
                      </a:r>
                      <a:r>
                        <a:rPr lang="en-US" altLang="zh-TW" sz="2400" dirty="0"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400" dirty="0">
                        <a:latin typeface="Consolas" panose="020B0609020204030204" pitchFamily="49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400" b="0" kern="1200" noProof="0" dirty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註記圖片。</a:t>
                      </a:r>
                      <a:r>
                        <a:rPr lang="en-US" altLang="zh-TW" sz="2400" b="0" kern="1200" noProof="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(1-1g.py)</a:t>
                      </a:r>
                      <a:endParaRPr lang="zh-TW" altLang="en-US" sz="2400" b="0" kern="1200" noProof="0" dirty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11" name="矩形 10">
            <a:extLst>
              <a:ext uri="{FF2B5EF4-FFF2-40B4-BE49-F238E27FC236}">
                <a16:creationId xmlns:a16="http://schemas.microsoft.com/office/drawing/2014/main" id="{BF6F2C83-E198-40AC-86A6-1D549448279A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ex1-25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C73F207-3258-42DB-8D2B-67EEE547F075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Noto Sans TC" panose="020B0500000000000000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標題 1">
            <a:extLst>
              <a:ext uri="{FF2B5EF4-FFF2-40B4-BE49-F238E27FC236}">
                <a16:creationId xmlns:a16="http://schemas.microsoft.com/office/drawing/2014/main" id="{9FA1DCD2-0660-4A18-8E1F-7C12C6024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寫入圖片</a:t>
            </a:r>
          </a:p>
        </p:txBody>
      </p:sp>
      <p:sp>
        <p:nvSpPr>
          <p:cNvPr id="30723" name="內容版面配置區 2">
            <a:extLst>
              <a:ext uri="{FF2B5EF4-FFF2-40B4-BE49-F238E27FC236}">
                <a16:creationId xmlns:a16="http://schemas.microsoft.com/office/drawing/2014/main" id="{D6D0542E-BC7A-44A6-A0AE-996E5DAD9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OpenCV </a:t>
            </a:r>
            <a:r>
              <a:rPr lang="zh-TW" altLang="en-US"/>
              <a:t>可以呼叫 </a:t>
            </a:r>
            <a:r>
              <a:rPr lang="en-US" altLang="zh-TW"/>
              <a:t>imwrite() </a:t>
            </a:r>
            <a:r>
              <a:rPr lang="zh-TW" altLang="en-US"/>
              <a:t>方法將圖片內容寫入圖檔，如下所示：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D0F9ABF3-1901-4C3E-BE67-5B28C2B3D1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864130"/>
              </p:ext>
            </p:extLst>
          </p:nvPr>
        </p:nvGraphicFramePr>
        <p:xfrm>
          <a:off x="696000" y="2771967"/>
          <a:ext cx="10800000" cy="208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208800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import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cv2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endParaRPr lang="en-US" altLang="zh-TW" sz="20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img = cv2.imread(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"koala.jpg"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gray_img = cv2.cvtColor(img, cv2.COLOR_BGR2GRAY)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cv2.imwrite(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"result_gray.jpg"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gray_img)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cv2.imwrite(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"result.png"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img)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71CBDA77-D22C-4BDA-AFF4-8B7A0A7BD4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597279"/>
              </p:ext>
            </p:extLst>
          </p:nvPr>
        </p:nvGraphicFramePr>
        <p:xfrm>
          <a:off x="652870" y="2161821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kern="1200" dirty="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1-1h</a:t>
                      </a:r>
                      <a:r>
                        <a:rPr lang="en-US" altLang="zh-TW" sz="2400" dirty="0"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400" dirty="0">
                        <a:latin typeface="Consolas" panose="020B0609020204030204" pitchFamily="49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400" b="0" kern="1200" noProof="0" dirty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寫入圖片。</a:t>
                      </a:r>
                      <a:r>
                        <a:rPr lang="en-US" altLang="zh-TW" sz="2400" b="0" kern="1200" noProof="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(1-1h.py)</a:t>
                      </a:r>
                      <a:endParaRPr lang="zh-TW" altLang="en-US" sz="2400" b="0" kern="1200" noProof="0" dirty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9" name="矩形 8">
            <a:extLst>
              <a:ext uri="{FF2B5EF4-FFF2-40B4-BE49-F238E27FC236}">
                <a16:creationId xmlns:a16="http://schemas.microsoft.com/office/drawing/2014/main" id="{BE781886-16C6-4341-BBA5-29B2A2150387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ex1-26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7F83D09-A197-49F8-9AD1-EA771AEEAEB0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Noto Sans TC" panose="020B0500000000000000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2649B789-E2F5-49B3-A3B6-24E4C9B67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1-3 OpenCV</a:t>
            </a:r>
            <a:r>
              <a:rPr lang="zh-TW" altLang="en-US"/>
              <a:t> 的基本使用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C96B5F9A-AC27-46F2-9173-DD20B26837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/>
              <a:t>1-3-1 OpenCV </a:t>
            </a:r>
            <a:r>
              <a:rPr lang="zh-TW" altLang="en-US"/>
              <a:t>圖片處理</a:t>
            </a:r>
            <a:endParaRPr lang="en-US" altLang="zh-TW"/>
          </a:p>
          <a:p>
            <a:pPr marL="0" indent="0">
              <a:buNone/>
            </a:pPr>
            <a:r>
              <a:rPr lang="en-US" altLang="zh-TW">
                <a:solidFill>
                  <a:srgbClr val="FF0000"/>
                </a:solidFill>
              </a:rPr>
              <a:t>1-3-2 OpenCV </a:t>
            </a:r>
            <a:r>
              <a:rPr lang="zh-TW" altLang="en-US">
                <a:solidFill>
                  <a:srgbClr val="FF0000"/>
                </a:solidFill>
              </a:rPr>
              <a:t>影片處理</a:t>
            </a:r>
            <a:endParaRPr lang="en-US" altLang="zh-TW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TW"/>
              <a:t>1-3-3 OpenCV </a:t>
            </a:r>
            <a:r>
              <a:rPr lang="zh-TW" altLang="en-US"/>
              <a:t>網路攝影機操作</a:t>
            </a:r>
          </a:p>
        </p:txBody>
      </p:sp>
    </p:spTree>
    <p:extLst>
      <p:ext uri="{BB962C8B-B14F-4D97-AF65-F5344CB8AC3E}">
        <p14:creationId xmlns:p14="http://schemas.microsoft.com/office/powerpoint/2010/main" val="41868100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標題 1">
            <a:extLst>
              <a:ext uri="{FF2B5EF4-FFF2-40B4-BE49-F238E27FC236}">
                <a16:creationId xmlns:a16="http://schemas.microsoft.com/office/drawing/2014/main" id="{05CE5772-BA84-47E0-9A23-7F93D30EC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OpenCV </a:t>
            </a:r>
            <a:r>
              <a:rPr lang="zh-TW" altLang="en-US"/>
              <a:t>影片處理</a:t>
            </a:r>
          </a:p>
        </p:txBody>
      </p:sp>
      <p:sp>
        <p:nvSpPr>
          <p:cNvPr id="31747" name="內容版面配置區 2">
            <a:extLst>
              <a:ext uri="{FF2B5EF4-FFF2-40B4-BE49-F238E27FC236}">
                <a16:creationId xmlns:a16="http://schemas.microsoft.com/office/drawing/2014/main" id="{303B9875-3ADF-4CE9-A6CE-80CAAC773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zh-TW" altLang="en-US"/>
              <a:t>影片事實上就是一種動態影像，這是一連串連續的靜態影像圖片所組成，每一個靜態影像稱為</a:t>
            </a:r>
            <a:r>
              <a:rPr lang="en-US" altLang="zh-TW">
                <a:latin typeface="PMingLiU" panose="02020500000000000000" pitchFamily="18" charset="-120"/>
                <a:ea typeface="PMingLiU" panose="02020500000000000000" pitchFamily="18" charset="-120"/>
              </a:rPr>
              <a:t>『 </a:t>
            </a:r>
            <a:r>
              <a:rPr lang="zh-TW" altLang="en-US"/>
              <a:t>影格 </a:t>
            </a:r>
            <a:r>
              <a:rPr lang="en-US" altLang="zh-TW">
                <a:latin typeface="Noto Sans TC" panose="020B0500000000000000" pitchFamily="34" charset="-120"/>
              </a:rPr>
              <a:t>』</a:t>
            </a:r>
            <a:r>
              <a:rPr lang="en-US" altLang="zh-TW"/>
              <a:t>(Frame</a:t>
            </a:r>
            <a:r>
              <a:rPr lang="zh-TW" altLang="en-US"/>
              <a:t>，或稱幀</a:t>
            </a:r>
            <a:r>
              <a:rPr lang="en-US" altLang="zh-TW"/>
              <a:t>)</a:t>
            </a:r>
            <a:r>
              <a:rPr lang="zh-TW" altLang="en-US"/>
              <a:t>，每秒播放的靜態影像圖片數稱為</a:t>
            </a:r>
            <a:br>
              <a:rPr lang="en-US" altLang="zh-TW"/>
            </a:br>
            <a:r>
              <a:rPr lang="en-US" altLang="zh-TW">
                <a:latin typeface="PMingLiU" panose="02020500000000000000" pitchFamily="18" charset="-120"/>
                <a:ea typeface="PMingLiU" panose="02020500000000000000" pitchFamily="18" charset="-120"/>
              </a:rPr>
              <a:t>『 </a:t>
            </a:r>
            <a:r>
              <a:rPr lang="zh-TW" altLang="en-US"/>
              <a:t>影格率 </a:t>
            </a:r>
            <a:r>
              <a:rPr lang="en-US" altLang="zh-TW">
                <a:latin typeface="Noto Sans TC" panose="020B0500000000000000" pitchFamily="34" charset="-120"/>
              </a:rPr>
              <a:t>』</a:t>
            </a:r>
            <a:r>
              <a:rPr lang="en-US" altLang="zh-TW"/>
              <a:t>(Frame per Second</a:t>
            </a:r>
            <a:r>
              <a:rPr lang="zh-TW" altLang="en-US"/>
              <a:t>，或稱幀率</a:t>
            </a:r>
            <a:r>
              <a:rPr lang="en-US" altLang="zh-TW"/>
              <a:t>)</a:t>
            </a:r>
            <a:r>
              <a:rPr lang="zh-TW" altLang="en-US"/>
              <a:t>。</a:t>
            </a:r>
          </a:p>
          <a:p>
            <a:r>
              <a:rPr lang="en-US" altLang="zh-TW"/>
              <a:t>OpenCV </a:t>
            </a:r>
            <a:r>
              <a:rPr lang="zh-TW" altLang="en-US"/>
              <a:t>支援讀取和播放影片檔案，我們可以取得影片資訊和播放出灰階黑白內容的影片。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標題 1">
            <a:extLst>
              <a:ext uri="{FF2B5EF4-FFF2-40B4-BE49-F238E27FC236}">
                <a16:creationId xmlns:a16="http://schemas.microsoft.com/office/drawing/2014/main" id="{669B6474-1005-447D-A1B4-F59B9ACA1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播放影片檔</a:t>
            </a:r>
          </a:p>
        </p:txBody>
      </p:sp>
      <p:sp>
        <p:nvSpPr>
          <p:cNvPr id="32771" name="內容版面配置區 2">
            <a:extLst>
              <a:ext uri="{FF2B5EF4-FFF2-40B4-BE49-F238E27FC236}">
                <a16:creationId xmlns:a16="http://schemas.microsoft.com/office/drawing/2014/main" id="{73031A46-9EA6-498B-81EC-1F56FD993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Python </a:t>
            </a:r>
            <a:r>
              <a:rPr lang="zh-TW" altLang="en-US"/>
              <a:t>程式是建立 </a:t>
            </a:r>
            <a:r>
              <a:rPr lang="en-US" altLang="zh-TW"/>
              <a:t>OpenCV </a:t>
            </a:r>
            <a:r>
              <a:rPr lang="zh-TW" altLang="en-US"/>
              <a:t>的 </a:t>
            </a:r>
            <a:r>
              <a:rPr lang="en-US" altLang="zh-TW"/>
              <a:t>VideoCapture </a:t>
            </a:r>
            <a:r>
              <a:rPr lang="zh-TW" altLang="en-US"/>
              <a:t>物件來播放影片檔。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771718E2-507F-4A0C-AA21-D35783936D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364036"/>
              </p:ext>
            </p:extLst>
          </p:nvPr>
        </p:nvGraphicFramePr>
        <p:xfrm>
          <a:off x="696000" y="2464237"/>
          <a:ext cx="10800000" cy="42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421200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import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cv2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endParaRPr lang="en-US" altLang="zh-TW" sz="20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cap = cv2.VideoCapture(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"YouTube.mp4"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endParaRPr lang="en-US" altLang="zh-TW" sz="20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while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cap.isOpened():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ret, frame = cap.read()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</a:t>
                      </a:r>
                      <a:r>
                        <a:rPr lang="en-US" altLang="zh-TW" sz="20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if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ret: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cv2.imshow(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"frame"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frame)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</a:t>
                      </a:r>
                      <a:r>
                        <a:rPr lang="en-US" altLang="zh-TW" sz="20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if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cv2.waitKey(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 ==</a:t>
                      </a:r>
                      <a:r>
                        <a:rPr lang="zh-TW" altLang="en-US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27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: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</a:t>
                      </a:r>
                      <a:r>
                        <a:rPr lang="en-US" altLang="zh-TW" sz="20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break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endParaRPr lang="en-US" altLang="zh-TW" sz="20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cap.release()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cv2.destroyAllWindows()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EA153E7A-68ED-4EBC-9F33-7838FC0D76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747952"/>
              </p:ext>
            </p:extLst>
          </p:nvPr>
        </p:nvGraphicFramePr>
        <p:xfrm>
          <a:off x="652870" y="1854091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kern="1200" dirty="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1-2</a:t>
                      </a:r>
                      <a:r>
                        <a:rPr lang="en-US" altLang="zh-TW" sz="2400" dirty="0"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400" dirty="0">
                        <a:latin typeface="Consolas" panose="020B0609020204030204" pitchFamily="49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400" b="0" kern="1200" noProof="0" dirty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播放影片檔。</a:t>
                      </a:r>
                      <a:r>
                        <a:rPr lang="en-US" altLang="zh-TW" sz="2400" b="0" kern="1200" noProof="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(1-2.py)</a:t>
                      </a:r>
                      <a:endParaRPr lang="zh-TW" altLang="en-US" sz="2400" b="0" kern="1200" noProof="0" dirty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CA8A4C45-5A90-4106-8A2F-3F0AD6917C06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ex1-27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6D8F717-5C84-4610-B065-E633BD178F99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Noto Sans TC" panose="020B0500000000000000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標題 1">
            <a:extLst>
              <a:ext uri="{FF2B5EF4-FFF2-40B4-BE49-F238E27FC236}">
                <a16:creationId xmlns:a16="http://schemas.microsoft.com/office/drawing/2014/main" id="{BB7E71C8-9746-4C37-AABE-7186A5C50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取得影片資訊</a:t>
            </a:r>
          </a:p>
        </p:txBody>
      </p:sp>
      <p:sp>
        <p:nvSpPr>
          <p:cNvPr id="33796" name="內容版面配置區 4">
            <a:extLst>
              <a:ext uri="{FF2B5EF4-FFF2-40B4-BE49-F238E27FC236}">
                <a16:creationId xmlns:a16="http://schemas.microsoft.com/office/drawing/2014/main" id="{A78C8938-E4AD-4B0D-B3F1-97DAFECA7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在 </a:t>
            </a:r>
            <a:r>
              <a:rPr lang="en-US" altLang="zh-TW"/>
              <a:t>Python </a:t>
            </a:r>
            <a:r>
              <a:rPr lang="zh-TW" altLang="en-US"/>
              <a:t>程式建立 </a:t>
            </a:r>
            <a:r>
              <a:rPr lang="en-US" altLang="zh-TW"/>
              <a:t>VideoCapture </a:t>
            </a:r>
            <a:r>
              <a:rPr lang="zh-TW" altLang="en-US"/>
              <a:t>物件後，我們可以取得影片的尺寸和編碼的影片資訊，如下所示：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337ED9A2-EA6A-41CB-83DB-452A7442BA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536654"/>
              </p:ext>
            </p:extLst>
          </p:nvPr>
        </p:nvGraphicFramePr>
        <p:xfrm>
          <a:off x="696000" y="2798343"/>
          <a:ext cx="10800000" cy="399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3996000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import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cv2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cap = cv2.VideoCapture(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"YouTube.mp4"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def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decode_fourcc(v):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v =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int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(v)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return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""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.join([chr((v &gt;&gt;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8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* i) &amp; 0xFF)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for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i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in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range(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4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)])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width = cap.get(cv2.CAP_PROP_FRAME_WIDTH)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height = cap.get(cv2.CAP_PROP_FRAME_HEIGHT)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print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</a:t>
                      </a:r>
                      <a:r>
                        <a:rPr kumimoji="0" lang="zh-TW" altLang="en-US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圖片尺寸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:"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width, 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'x'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height)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fourcc = cap.get(cv2.CAP_PROP_FOURCC)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codec = decode_fourcc(fourcc)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print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"Codec</a:t>
                      </a:r>
                      <a:r>
                        <a:rPr kumimoji="0" lang="zh-TW" altLang="en-US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編碼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:"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codec)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F7991FA3-AA17-4C70-9EED-5FBD15608F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6697"/>
              </p:ext>
            </p:extLst>
          </p:nvPr>
        </p:nvGraphicFramePr>
        <p:xfrm>
          <a:off x="652870" y="2188197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kern="1200" dirty="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1-2a</a:t>
                      </a:r>
                      <a:r>
                        <a:rPr lang="en-US" altLang="zh-TW" sz="2400" dirty="0"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400" dirty="0">
                        <a:latin typeface="Consolas" panose="020B0609020204030204" pitchFamily="49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400" b="0" kern="1200" noProof="0" dirty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取得影片資訊。</a:t>
                      </a:r>
                      <a:r>
                        <a:rPr lang="en-US" altLang="zh-TW" sz="2400" b="0" kern="1200" noProof="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(1-2a.py)</a:t>
                      </a:r>
                      <a:endParaRPr lang="zh-TW" altLang="en-US" sz="2400" b="0" kern="1200" noProof="0" dirty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F18EBC7D-8477-4BC8-AE23-586554B8D16D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ex1-28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4A7560A-4614-4507-9D58-9445E82CF750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Noto Sans TC" panose="020B0500000000000000" pitchFamily="34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AC996795-2772-4309-9B54-EA49B0C69A8B}"/>
              </a:ext>
            </a:extLst>
          </p:cNvPr>
          <p:cNvSpPr txBox="1"/>
          <p:nvPr/>
        </p:nvSpPr>
        <p:spPr>
          <a:xfrm>
            <a:off x="6315253" y="5450910"/>
            <a:ext cx="4717685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16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參數用法：</a:t>
            </a:r>
            <a:r>
              <a:rPr lang="en-US" altLang="zh-TW" sz="16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https://docs.opencv.org/4.5.3/d4/d15/group__videoio__flags__base.html#baeb8dd9c89c10a5c63c139bf7c4f5704d</a:t>
            </a:r>
            <a:r>
              <a:rPr lang="zh-TW" altLang="en-US" sz="16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。</a:t>
            </a: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EFE10BF5-6920-4E73-B182-833C71CCA562}"/>
              </a:ext>
            </a:extLst>
          </p:cNvPr>
          <p:cNvCxnSpPr/>
          <p:nvPr/>
        </p:nvCxnSpPr>
        <p:spPr>
          <a:xfrm>
            <a:off x="5521569" y="5996354"/>
            <a:ext cx="6858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>
            <a:extLst>
              <a:ext uri="{FF2B5EF4-FFF2-40B4-BE49-F238E27FC236}">
                <a16:creationId xmlns:a16="http://schemas.microsoft.com/office/drawing/2014/main" id="{3401CD99-EFC3-4BD4-8018-051AC5164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影片處理顯示灰階影片</a:t>
            </a:r>
          </a:p>
        </p:txBody>
      </p:sp>
      <p:sp>
        <p:nvSpPr>
          <p:cNvPr id="35844" name="內容版面配置區 4">
            <a:extLst>
              <a:ext uri="{FF2B5EF4-FFF2-40B4-BE49-F238E27FC236}">
                <a16:creationId xmlns:a16="http://schemas.microsoft.com/office/drawing/2014/main" id="{3C636CE7-BBDF-47D9-90D7-B5CE4C7B4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我們只需使用 </a:t>
            </a:r>
            <a:r>
              <a:rPr lang="en-US" altLang="zh-TW" dirty="0"/>
              <a:t>1-1e.py </a:t>
            </a:r>
            <a:r>
              <a:rPr lang="zh-TW" altLang="en-US" dirty="0"/>
              <a:t>的方法來處理圖片，就可以播放出灰階的黑白影片，如下所示：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12B3FE18-24DB-4C51-AC10-D2FEB4969C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2793610"/>
              </p:ext>
            </p:extLst>
          </p:nvPr>
        </p:nvGraphicFramePr>
        <p:xfrm>
          <a:off x="696000" y="2789550"/>
          <a:ext cx="10800000" cy="39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392400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import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cv2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cap = cv2.VideoCapture(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"YouTube.mp4"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while 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cap.isOpened():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ret, frame = cap.read()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if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ret: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gray_frame = cv2.cvtColor(frame, cv2.COLOR_BGR2GRAY)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cv2.imshow(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"frame"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gray_frame)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if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cv2.waitKey(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 ==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27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: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break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cap.release()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cv2.destroyAllWindows()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22D1EBB5-BC55-4591-AD0C-6FB2CFDEA5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6023421"/>
              </p:ext>
            </p:extLst>
          </p:nvPr>
        </p:nvGraphicFramePr>
        <p:xfrm>
          <a:off x="652870" y="2179404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kern="1200" dirty="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1-2b</a:t>
                      </a:r>
                      <a:r>
                        <a:rPr lang="en-US" altLang="zh-TW" sz="2400" dirty="0"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400" dirty="0">
                        <a:latin typeface="Consolas" panose="020B0609020204030204" pitchFamily="49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400" b="0" kern="1200" noProof="0" dirty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影片處理顯示灰階影片。</a:t>
                      </a:r>
                      <a:r>
                        <a:rPr lang="en-US" altLang="zh-TW" sz="2400" b="0" kern="1200" noProof="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(1-2b.py)</a:t>
                      </a:r>
                      <a:endParaRPr lang="zh-TW" altLang="en-US" sz="2400" b="0" kern="1200" noProof="0" dirty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9" name="矩形 8">
            <a:extLst>
              <a:ext uri="{FF2B5EF4-FFF2-40B4-BE49-F238E27FC236}">
                <a16:creationId xmlns:a16="http://schemas.microsoft.com/office/drawing/2014/main" id="{4ADA1141-E5DC-4D01-BC0E-F5D61772EBB2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ex1-29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9EB0FB6-A9B1-41BF-8F36-BB5C7261CD8C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Noto Sans TC" panose="020B0500000000000000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標題 1">
            <a:extLst>
              <a:ext uri="{FF2B5EF4-FFF2-40B4-BE49-F238E27FC236}">
                <a16:creationId xmlns:a16="http://schemas.microsoft.com/office/drawing/2014/main" id="{870EF7C8-5FBD-4AC1-B01F-6B820EBCB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取得網路攝影機的影像</a:t>
            </a:r>
          </a:p>
        </p:txBody>
      </p:sp>
      <p:sp>
        <p:nvSpPr>
          <p:cNvPr id="36867" name="內容版面配置區 2">
            <a:extLst>
              <a:ext uri="{FF2B5EF4-FFF2-40B4-BE49-F238E27FC236}">
                <a16:creationId xmlns:a16="http://schemas.microsoft.com/office/drawing/2014/main" id="{6643A314-19C8-4264-9FA2-6CC524EB96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在 </a:t>
            </a:r>
            <a:r>
              <a:rPr lang="en-US" altLang="zh-TW"/>
              <a:t>OpenCV </a:t>
            </a:r>
            <a:r>
              <a:rPr lang="zh-TW" altLang="en-US"/>
              <a:t>的 </a:t>
            </a:r>
            <a:r>
              <a:rPr lang="en-US" altLang="zh-TW"/>
              <a:t>VideoCapture </a:t>
            </a:r>
            <a:r>
              <a:rPr lang="zh-TW" altLang="en-US"/>
              <a:t>物件除了開啟影片檔案，也可以開啟攝影機：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97CD04A8-6FF6-4E9E-8805-32B6F36054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246885"/>
              </p:ext>
            </p:extLst>
          </p:nvPr>
        </p:nvGraphicFramePr>
        <p:xfrm>
          <a:off x="696000" y="2648873"/>
          <a:ext cx="10800000" cy="345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345600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import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cv2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cap = cv2.VideoCapture(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while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cap.isOpened():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ret, frame = cap.read()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frame = cv2.rotate(frame, rotateCode =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cv2.imshow(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"frame"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frame)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if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cv2.waitKey(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 ==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27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: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break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cap.release()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cv2.destroyAllWindows()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6EEDC4C5-8D12-466F-94DB-05A010441B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017072"/>
              </p:ext>
            </p:extLst>
          </p:nvPr>
        </p:nvGraphicFramePr>
        <p:xfrm>
          <a:off x="652870" y="2038727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kern="1200" dirty="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1-3</a:t>
                      </a:r>
                      <a:r>
                        <a:rPr lang="en-US" altLang="zh-TW" sz="2400" dirty="0"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400" dirty="0">
                        <a:latin typeface="Consolas" panose="020B0609020204030204" pitchFamily="49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400" b="0" kern="1200" noProof="0" dirty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取得網路攝影機的影像。</a:t>
                      </a:r>
                      <a:r>
                        <a:rPr lang="en-US" altLang="zh-TW" sz="2400" b="0" kern="1200" noProof="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(1-3.py)</a:t>
                      </a:r>
                      <a:endParaRPr lang="zh-TW" altLang="en-US" sz="2400" b="0" kern="1200" noProof="0" dirty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9" name="矩形 8">
            <a:extLst>
              <a:ext uri="{FF2B5EF4-FFF2-40B4-BE49-F238E27FC236}">
                <a16:creationId xmlns:a16="http://schemas.microsoft.com/office/drawing/2014/main" id="{96383316-8220-48B1-9A53-02DD901F37AA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ex1-30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D07BBAD-593D-4D00-821C-65FC2B71649D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Noto Sans TC" panose="020B0500000000000000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>
            <a:extLst>
              <a:ext uri="{FF2B5EF4-FFF2-40B4-BE49-F238E27FC236}">
                <a16:creationId xmlns:a16="http://schemas.microsoft.com/office/drawing/2014/main" id="{7C3A944D-A9FF-45AD-829C-A7F875FDB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更改影像的解析度</a:t>
            </a:r>
          </a:p>
        </p:txBody>
      </p:sp>
      <p:sp>
        <p:nvSpPr>
          <p:cNvPr id="37891" name="內容版面配置區 2">
            <a:extLst>
              <a:ext uri="{FF2B5EF4-FFF2-40B4-BE49-F238E27FC236}">
                <a16:creationId xmlns:a16="http://schemas.microsoft.com/office/drawing/2014/main" id="{355BFE4F-1519-47A8-A89D-316E0A9CE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在 </a:t>
            </a:r>
            <a:r>
              <a:rPr lang="en-US" altLang="zh-TW"/>
              <a:t>Python </a:t>
            </a:r>
            <a:r>
              <a:rPr lang="zh-TW" altLang="en-US"/>
              <a:t>程式建立 </a:t>
            </a:r>
            <a:r>
              <a:rPr lang="en-US" altLang="zh-TW"/>
              <a:t>VideoCapture </a:t>
            </a:r>
            <a:r>
              <a:rPr lang="zh-TW" altLang="en-US"/>
              <a:t>物件後，可以呼叫 </a:t>
            </a:r>
            <a:r>
              <a:rPr lang="en-US" altLang="zh-TW"/>
              <a:t>set </a:t>
            </a:r>
            <a:r>
              <a:rPr lang="zh-TW" altLang="en-US"/>
              <a:t>方法更改影片的寬、高和影格率：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A0513372-E176-4837-8C38-A19F6D3832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9486504"/>
              </p:ext>
            </p:extLst>
          </p:nvPr>
        </p:nvGraphicFramePr>
        <p:xfrm>
          <a:off x="696000" y="2675251"/>
          <a:ext cx="10800000" cy="40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4068000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import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cv2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cap = cv2.VideoCapture(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cap.set(cv2.CAP_PROP_FRAME_WIDTH,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320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cap.set(cv2.CAP_PROP_FRAME_HEIGHT,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180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cap.set(cv2.CAP_PROP_FPS,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25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while 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cap.isOpened():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ret, frame = cap.read()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cv2.imshow(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"frame"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,frame)      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if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cv2.waitKey(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 ==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27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: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break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cap.release()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cv2.destroyAllWindows()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564A18A3-E112-4131-90B3-2985124370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1080524"/>
              </p:ext>
            </p:extLst>
          </p:nvPr>
        </p:nvGraphicFramePr>
        <p:xfrm>
          <a:off x="652870" y="2065105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kern="1200" dirty="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1-3a</a:t>
                      </a:r>
                      <a:r>
                        <a:rPr lang="en-US" altLang="zh-TW" sz="2400" dirty="0"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400" dirty="0">
                        <a:latin typeface="Consolas" panose="020B0609020204030204" pitchFamily="49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400" b="0" kern="1200" noProof="0" dirty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更改影像的解析度。</a:t>
                      </a:r>
                      <a:r>
                        <a:rPr lang="en-US" altLang="zh-TW" sz="2400" b="0" kern="1200" noProof="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(1-3a.py)</a:t>
                      </a:r>
                      <a:endParaRPr lang="zh-TW" altLang="en-US" sz="2400" b="0" kern="1200" noProof="0" dirty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9" name="矩形 8">
            <a:extLst>
              <a:ext uri="{FF2B5EF4-FFF2-40B4-BE49-F238E27FC236}">
                <a16:creationId xmlns:a16="http://schemas.microsoft.com/office/drawing/2014/main" id="{D97B9D11-79F9-4650-A3D2-F1A668E5E124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ex1-31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26026DA-DB22-4934-9FEB-F4681EF96D97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Noto Sans TC" panose="020B0500000000000000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8F3805E-27DB-4018-8F35-238F72FC4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263"/>
            <a:ext cx="12192000" cy="5133474"/>
          </a:xfrm>
          <a:prstGeom prst="rect">
            <a:avLst/>
          </a:prstGeom>
        </p:spPr>
      </p:pic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25E73B78-8787-4CEE-B646-3E3B233FCBC8}"/>
              </a:ext>
            </a:extLst>
          </p:cNvPr>
          <p:cNvSpPr txBox="1">
            <a:spLocks/>
          </p:cNvSpPr>
          <p:nvPr/>
        </p:nvSpPr>
        <p:spPr bwMode="auto">
          <a:xfrm>
            <a:off x="881122" y="2699874"/>
            <a:ext cx="4001429" cy="145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49263" indent="-449263" algn="l" rtl="0" eaLnBrk="0" fontAlgn="base" hangingPunct="0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zh-TW" altLang="en-US" sz="3200">
                <a:solidFill>
                  <a:schemeClr val="bg1"/>
                </a:solidFill>
                <a:latin typeface="Consolas" panose="020B0609020204030204" pitchFamily="49" charset="0"/>
              </a:rPr>
              <a:t>因為有這些程式</a:t>
            </a:r>
            <a:endParaRPr lang="en-US" altLang="zh-TW" sz="3200">
              <a:solidFill>
                <a:schemeClr val="bg1"/>
              </a:solidFill>
              <a:latin typeface="Consolas" panose="020B0609020204030204" pitchFamily="49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zh-TW" altLang="en-US" sz="3200">
                <a:solidFill>
                  <a:schemeClr val="bg1"/>
                </a:solidFill>
                <a:latin typeface="Consolas" panose="020B0609020204030204" pitchFamily="49" charset="0"/>
              </a:rPr>
              <a:t>生活更美</a:t>
            </a:r>
            <a:r>
              <a:rPr lang="zh-TW" altLang="en-US" sz="320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3200">
                <a:solidFill>
                  <a:schemeClr val="bg1"/>
                </a:solidFill>
                <a:latin typeface="Consolas" panose="020B0609020204030204" pitchFamily="49" charset="0"/>
              </a:rPr>
              <a:t>更好</a:t>
            </a:r>
            <a:endParaRPr lang="en-US" altLang="zh-TW" sz="320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21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標題 1">
            <a:extLst>
              <a:ext uri="{FF2B5EF4-FFF2-40B4-BE49-F238E27FC236}">
                <a16:creationId xmlns:a16="http://schemas.microsoft.com/office/drawing/2014/main" id="{F2EC43F2-70F5-42C7-863E-E5D021A2B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將影像寫入影片檔案</a:t>
            </a:r>
          </a:p>
        </p:txBody>
      </p:sp>
      <p:sp>
        <p:nvSpPr>
          <p:cNvPr id="38915" name="內容版面配置區 2">
            <a:extLst>
              <a:ext uri="{FF2B5EF4-FFF2-40B4-BE49-F238E27FC236}">
                <a16:creationId xmlns:a16="http://schemas.microsoft.com/office/drawing/2014/main" id="{F1B3906D-5431-418D-8B50-2099F8E81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OpenCV </a:t>
            </a:r>
            <a:r>
              <a:rPr lang="zh-TW" altLang="en-US"/>
              <a:t>可以建立 </a:t>
            </a:r>
            <a:r>
              <a:rPr lang="en-US" altLang="zh-TW"/>
              <a:t>VideoWrite </a:t>
            </a:r>
            <a:r>
              <a:rPr lang="zh-TW" altLang="en-US"/>
              <a:t>物件來寫入影片檔案：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6DB3F86C-4A6D-443E-AD8F-2E16EC8E06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5610847"/>
              </p:ext>
            </p:extLst>
          </p:nvPr>
        </p:nvGraphicFramePr>
        <p:xfrm>
          <a:off x="696000" y="2314763"/>
          <a:ext cx="10800000" cy="439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439200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import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cv2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cap = cv2.VideoCapture(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60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fourcc = cv2.VideoWriter_fourcc(*'XVID')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out = cv2.VideoWriter(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"output.avi"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fourcc,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20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640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480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600"/>
                        </a:spcBef>
                      </a:pP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while 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cap.isOpened():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ret, frame = cap.read()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if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ret ==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True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: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out.write(frame)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cv2.imshow(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"frame"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frame)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if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cv2.waitKey(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 ==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27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: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break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else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: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break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60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cap.release()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out.release()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cv2.destroyAllWindows()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79507FB5-9A1C-4F86-9293-90175437EA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993130"/>
              </p:ext>
            </p:extLst>
          </p:nvPr>
        </p:nvGraphicFramePr>
        <p:xfrm>
          <a:off x="652870" y="1704617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kern="1200" dirty="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1-3b</a:t>
                      </a:r>
                      <a:r>
                        <a:rPr lang="en-US" altLang="zh-TW" sz="2400" dirty="0"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400" dirty="0">
                        <a:latin typeface="Consolas" panose="020B0609020204030204" pitchFamily="49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400" b="0" kern="1200" noProof="0" dirty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將影像寫入影片檔案。</a:t>
                      </a:r>
                      <a:r>
                        <a:rPr lang="en-US" altLang="zh-TW" sz="2400" b="0" kern="1200" noProof="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(1-3b.py)</a:t>
                      </a:r>
                      <a:endParaRPr lang="zh-TW" altLang="en-US" sz="2400" b="0" kern="1200" noProof="0" dirty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9" name="矩形 8">
            <a:extLst>
              <a:ext uri="{FF2B5EF4-FFF2-40B4-BE49-F238E27FC236}">
                <a16:creationId xmlns:a16="http://schemas.microsoft.com/office/drawing/2014/main" id="{8BD7F8CD-CA6A-42F0-9C02-99B29688A9D8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  <a:ea typeface="Noto Sans TC" panose="020B0500000000000000" pitchFamily="34" charset="-120"/>
              </a:rPr>
              <a:t>ex1-32</a:t>
            </a:r>
            <a:endParaRPr lang="zh-TW" altLang="en-US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34F824D-68EB-4839-8280-2B0B505D3364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Noto Sans TC" panose="020B0500000000000000" pitchFamily="34" charset="-120"/>
              <a:cs typeface="+mn-cs"/>
            </a:endParaRPr>
          </a:p>
        </p:txBody>
      </p:sp>
      <p:graphicFrame>
        <p:nvGraphicFramePr>
          <p:cNvPr id="11" name="表格 2">
            <a:extLst>
              <a:ext uri="{FF2B5EF4-FFF2-40B4-BE49-F238E27FC236}">
                <a16:creationId xmlns:a16="http://schemas.microsoft.com/office/drawing/2014/main" id="{6C1DAD15-2D96-4A4B-A6CC-DCC7B09245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291842"/>
              </p:ext>
            </p:extLst>
          </p:nvPr>
        </p:nvGraphicFramePr>
        <p:xfrm>
          <a:off x="6737897" y="4510763"/>
          <a:ext cx="4516257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5419">
                  <a:extLst>
                    <a:ext uri="{9D8B030D-6E8A-4147-A177-3AD203B41FA5}">
                      <a16:colId xmlns:a16="http://schemas.microsoft.com/office/drawing/2014/main" val="2348602580"/>
                    </a:ext>
                  </a:extLst>
                </a:gridCol>
                <a:gridCol w="1505419">
                  <a:extLst>
                    <a:ext uri="{9D8B030D-6E8A-4147-A177-3AD203B41FA5}">
                      <a16:colId xmlns:a16="http://schemas.microsoft.com/office/drawing/2014/main" val="1604200304"/>
                    </a:ext>
                  </a:extLst>
                </a:gridCol>
                <a:gridCol w="1505419">
                  <a:extLst>
                    <a:ext uri="{9D8B030D-6E8A-4147-A177-3AD203B41FA5}">
                      <a16:colId xmlns:a16="http://schemas.microsoft.com/office/drawing/2014/main" val="216338277"/>
                    </a:ext>
                  </a:extLst>
                </a:gridCol>
              </a:tblGrid>
              <a:tr h="21996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編碼名稱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編碼字串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影片副檔名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9685117"/>
                  </a:ext>
                </a:extLst>
              </a:tr>
              <a:tr h="219960">
                <a:tc>
                  <a:txBody>
                    <a:bodyPr/>
                    <a:lstStyle/>
                    <a:p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YUV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*'I420'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.avi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5624403"/>
                  </a:ext>
                </a:extLst>
              </a:tr>
              <a:tr h="219960">
                <a:tc>
                  <a:txBody>
                    <a:bodyPr/>
                    <a:lstStyle/>
                    <a:p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MPEG-I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*'PIMT'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.avi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408832"/>
                  </a:ext>
                </a:extLst>
              </a:tr>
              <a:tr h="2199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MPEG-4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*'XVID'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.avi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612373"/>
                  </a:ext>
                </a:extLst>
              </a:tr>
              <a:tr h="2199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MP4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*'MP4V'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.mp4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154817"/>
                  </a:ext>
                </a:extLst>
              </a:tr>
              <a:tr h="219960">
                <a:tc>
                  <a:txBody>
                    <a:bodyPr/>
                    <a:lstStyle/>
                    <a:p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Ogg Vorbis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*'THEO'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.ogv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118938"/>
                  </a:ext>
                </a:extLst>
              </a:tr>
            </a:tbl>
          </a:graphicData>
        </a:graphic>
      </p:graphicFrame>
      <p:cxnSp>
        <p:nvCxnSpPr>
          <p:cNvPr id="12" name="接點: 肘形 11">
            <a:extLst>
              <a:ext uri="{FF2B5EF4-FFF2-40B4-BE49-F238E27FC236}">
                <a16:creationId xmlns:a16="http://schemas.microsoft.com/office/drawing/2014/main" id="{0B7FED98-C79E-4F66-B1EB-8E1EB810B113}"/>
              </a:ext>
            </a:extLst>
          </p:cNvPr>
          <p:cNvCxnSpPr>
            <a:endCxn id="11" idx="0"/>
          </p:cNvCxnSpPr>
          <p:nvPr/>
        </p:nvCxnSpPr>
        <p:spPr>
          <a:xfrm>
            <a:off x="5873262" y="3305908"/>
            <a:ext cx="3122763" cy="1204855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87D9EA-1684-4E7A-9E4B-CC42AEEE8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5D0036E-4F8E-4DFF-9C27-C9383F829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/>
              <a:t>1-1  AI</a:t>
            </a:r>
            <a:r>
              <a:rPr lang="zh-TW" altLang="en-US"/>
              <a:t> 的主流技術：機器學習</a:t>
            </a:r>
            <a:endParaRPr lang="en-US" altLang="zh-TW"/>
          </a:p>
          <a:p>
            <a:pPr marL="0" indent="0">
              <a:buNone/>
            </a:pPr>
            <a:r>
              <a:rPr lang="en-US" altLang="zh-TW"/>
              <a:t>1-2  </a:t>
            </a:r>
            <a:r>
              <a:rPr lang="zh-TW" altLang="en-US"/>
              <a:t>在 </a:t>
            </a:r>
            <a:r>
              <a:rPr lang="en-US" altLang="zh-TW"/>
              <a:t>Windows </a:t>
            </a:r>
            <a:r>
              <a:rPr lang="zh-TW" altLang="en-US"/>
              <a:t>上安裝 </a:t>
            </a:r>
            <a:r>
              <a:rPr lang="en-US" altLang="zh-TW"/>
              <a:t>OpenCV</a:t>
            </a:r>
          </a:p>
          <a:p>
            <a:pPr marL="0" indent="0">
              <a:buNone/>
            </a:pPr>
            <a:r>
              <a:rPr lang="en-US" altLang="zh-TW"/>
              <a:t>1-3  OpenCV</a:t>
            </a:r>
            <a:r>
              <a:rPr lang="zh-TW" altLang="en-US"/>
              <a:t> 的基本使用</a:t>
            </a:r>
            <a:endParaRPr lang="en-US" altLang="zh-TW"/>
          </a:p>
          <a:p>
            <a:pPr marL="0" indent="0">
              <a:buNone/>
            </a:pPr>
            <a:r>
              <a:rPr lang="en-US" altLang="zh-TW">
                <a:solidFill>
                  <a:srgbClr val="FFFF00"/>
                </a:solidFill>
              </a:rPr>
              <a:t>1-4 </a:t>
            </a:r>
            <a:r>
              <a:rPr lang="zh-TW" altLang="en-US">
                <a:solidFill>
                  <a:srgbClr val="FFFF00"/>
                </a:solidFill>
              </a:rPr>
              <a:t> </a:t>
            </a:r>
            <a:r>
              <a:rPr lang="en-US" altLang="zh-TW">
                <a:solidFill>
                  <a:srgbClr val="FFFF00"/>
                </a:solidFill>
              </a:rPr>
              <a:t>OpenCV </a:t>
            </a:r>
            <a:r>
              <a:rPr lang="zh-TW" altLang="en-US">
                <a:solidFill>
                  <a:srgbClr val="FFFF00"/>
                </a:solidFill>
              </a:rPr>
              <a:t>人臉辨識</a:t>
            </a:r>
            <a:endParaRPr lang="en-US" altLang="zh-TW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10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C85D9966-5837-4CEA-8C46-529B978F1503}"/>
              </a:ext>
            </a:extLst>
          </p:cNvPr>
          <p:cNvSpPr txBox="1"/>
          <p:nvPr/>
        </p:nvSpPr>
        <p:spPr>
          <a:xfrm>
            <a:off x="2022462" y="3105834"/>
            <a:ext cx="81470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altLang="zh-TW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OpenCV </a:t>
            </a:r>
            <a:r>
              <a:rPr lang="zh-TW" altLang="en-US" sz="3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人臉辨識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C1F7CB9-979A-40E2-8985-6C8FB1F8EAE2}"/>
              </a:ext>
            </a:extLst>
          </p:cNvPr>
          <p:cNvSpPr txBox="1"/>
          <p:nvPr/>
        </p:nvSpPr>
        <p:spPr>
          <a:xfrm>
            <a:off x="1828803" y="3965601"/>
            <a:ext cx="85497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目的：</a:t>
            </a:r>
            <a:r>
              <a:rPr lang="en-US" altLang="zh-TW" sz="3600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OpenCV </a:t>
            </a:r>
            <a:r>
              <a:rPr lang="zh-TW" altLang="en-US" sz="3600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內建演算法</a:t>
            </a:r>
            <a:r>
              <a:rPr lang="zh-TW" altLang="en-US" sz="3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進行人臉辨識</a:t>
            </a:r>
            <a:endParaRPr lang="zh-TW" altLang="en-US" sz="480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9213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98DE51-F7F1-42F6-84CB-C38B9295F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en-US" altLang="zh-TW"/>
              <a:t>1-4  </a:t>
            </a:r>
            <a:r>
              <a:rPr lang="zh-TW" altLang="en-US"/>
              <a:t>人臉辨識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FA2D2431-3E1E-41BE-98AD-21C6529CB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err="1"/>
              <a:t>OpenCV</a:t>
            </a:r>
            <a:r>
              <a:rPr lang="zh-TW" altLang="en-US" dirty="0"/>
              <a:t> 內建的是哈爾特徵 </a:t>
            </a:r>
            <a:r>
              <a:rPr lang="en-US" altLang="zh-TW" dirty="0"/>
              <a:t>(</a:t>
            </a:r>
            <a:r>
              <a:rPr lang="en-US" altLang="zh-TW" dirty="0" err="1"/>
              <a:t>Haar</a:t>
            </a:r>
            <a:r>
              <a:rPr lang="en-US" altLang="zh-TW" dirty="0"/>
              <a:t>-like feature) </a:t>
            </a:r>
            <a:r>
              <a:rPr lang="zh-TW" altLang="en-US" dirty="0"/>
              <a:t>演算法。</a:t>
            </a:r>
            <a:endParaRPr lang="en-US" altLang="zh-TW" dirty="0"/>
          </a:p>
          <a:p>
            <a:pPr lvl="1"/>
            <a:r>
              <a:rPr lang="zh-TW" altLang="en-US" dirty="0"/>
              <a:t>速度快，非類神經網路，適合低階的樹莓派。</a:t>
            </a:r>
            <a:endParaRPr lang="en-US" altLang="zh-TW" dirty="0"/>
          </a:p>
          <a:p>
            <a:pPr lvl="1"/>
            <a:r>
              <a:rPr lang="zh-TW" altLang="en-US" dirty="0"/>
              <a:t>使用哈爾特徵前，先下載人臉偵測的聯集分類器。</a:t>
            </a:r>
            <a:endParaRPr lang="en-US" altLang="zh-TW" dirty="0"/>
          </a:p>
          <a:p>
            <a:r>
              <a:rPr lang="zh-TW" altLang="en-US" dirty="0"/>
              <a:t>分類器下載</a:t>
            </a:r>
            <a:endParaRPr lang="en-US" altLang="zh-TW" dirty="0"/>
          </a:p>
          <a:p>
            <a:pPr lvl="1"/>
            <a:r>
              <a:rPr lang="en-US" altLang="zh-TW" dirty="0"/>
              <a:t>https://github.com/opencv/opencv/tree/master/data/haarcascades</a:t>
            </a:r>
          </a:p>
          <a:p>
            <a:r>
              <a:rPr lang="zh-TW" altLang="en-US" dirty="0"/>
              <a:t>以下是跟人臉有關的</a:t>
            </a:r>
            <a:r>
              <a:rPr lang="zh-TW" altLang="en-US" dirty="0">
                <a:latin typeface="Noto Sans TC" panose="020B0500000000000000" pitchFamily="34" charset="-120"/>
              </a:rPr>
              <a:t>：</a:t>
            </a:r>
            <a:endParaRPr lang="en-US" altLang="zh-TW" dirty="0"/>
          </a:p>
        </p:txBody>
      </p:sp>
      <p:graphicFrame>
        <p:nvGraphicFramePr>
          <p:cNvPr id="7" name="表格 7">
            <a:extLst>
              <a:ext uri="{FF2B5EF4-FFF2-40B4-BE49-F238E27FC236}">
                <a16:creationId xmlns:a16="http://schemas.microsoft.com/office/drawing/2014/main" id="{B9FF6C15-238E-415A-86EB-4DEE78CF65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612557"/>
              </p:ext>
            </p:extLst>
          </p:nvPr>
        </p:nvGraphicFramePr>
        <p:xfrm>
          <a:off x="1625600" y="4297761"/>
          <a:ext cx="89408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92483">
                  <a:extLst>
                    <a:ext uri="{9D8B030D-6E8A-4147-A177-3AD203B41FA5}">
                      <a16:colId xmlns:a16="http://schemas.microsoft.com/office/drawing/2014/main" val="488174733"/>
                    </a:ext>
                  </a:extLst>
                </a:gridCol>
                <a:gridCol w="3948317">
                  <a:extLst>
                    <a:ext uri="{9D8B030D-6E8A-4147-A177-3AD203B41FA5}">
                      <a16:colId xmlns:a16="http://schemas.microsoft.com/office/drawing/2014/main" val="91308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分類器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說明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8576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haarcascade_frontalface_default.xml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人臉正面與側面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0835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haarcascade_frontalface_alt2.xml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人臉正面效果比較好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722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haarcascade_profileface.xml</a:t>
                      </a:r>
                      <a:endParaRPr lang="zh-TW" altLang="en-US"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人臉側面效果比較好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11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haarcascade_eye.xml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偵測眼睛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2004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304139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98DE51-F7F1-42F6-84CB-C38B9295F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/>
              <a:t>圖片的人臉辨識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BAE9917B-48B7-44E2-940A-F052785A96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78371"/>
              </p:ext>
            </p:extLst>
          </p:nvPr>
        </p:nvGraphicFramePr>
        <p:xfrm>
          <a:off x="696000" y="1725677"/>
          <a:ext cx="10800000" cy="50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504000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import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cv2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endParaRPr lang="en-US" altLang="zh-TW" sz="20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face_cascade = cv2.CascadeClassifier(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'haarcascade_frontalface_alt2.xml'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image = cv2.imread(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'demo.jpeg'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gray = cv2.cvtColor(image, cv2.COLOR_BGR2GRAY)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endParaRPr lang="en-US" altLang="zh-TW" sz="20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faces = face_cascade.detectMultiScale(gray, </a:t>
                      </a:r>
                      <a:r>
                        <a:rPr lang="en-US" altLang="zh-TW" sz="2000" b="0" kern="12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1.1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n-US" altLang="zh-TW" sz="2000" b="0" kern="12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3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# faces = face_cascade.detectMultiScale(gray, </a:t>
                      </a:r>
                      <a:r>
                        <a:rPr lang="en-US" altLang="zh-TW" sz="2000" b="0" kern="12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1.05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n-US" altLang="zh-TW" sz="2000" b="0" kern="12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4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for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(x, y, w, h) </a:t>
                      </a:r>
                      <a:r>
                        <a:rPr lang="en-US" altLang="zh-TW" sz="20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in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faces: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frame = cv2.rectangle(frame, (x, y), (x + w, y + h), (</a:t>
                      </a:r>
                      <a:r>
                        <a:rPr lang="en-US" altLang="zh-TW" sz="2000" b="0" kern="12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n-US" altLang="zh-TW" sz="2000" b="0" kern="12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255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n-US" altLang="zh-TW" sz="2000" b="0" kern="12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), </a:t>
                      </a:r>
                      <a:r>
                        <a:rPr lang="en-US" altLang="zh-TW" sz="2000" b="0" kern="12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3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endParaRPr lang="en-US" altLang="zh-TW" sz="20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cv2.namedWindow(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'frame'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cv2.WINDOW_NORMAL)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cv2.imshow(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'frame'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frame)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cv2.waitKey(</a:t>
                      </a:r>
                      <a:r>
                        <a:rPr lang="en-US" altLang="zh-TW" sz="2000" b="0" kern="12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cv2.destroyAllWindows()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70B733DB-0CE4-4C5D-8747-2A54A622DA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30294"/>
              </p:ext>
            </p:extLst>
          </p:nvPr>
        </p:nvGraphicFramePr>
        <p:xfrm>
          <a:off x="652870" y="1115531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kern="1200" dirty="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1-4</a:t>
                      </a:r>
                      <a:r>
                        <a:rPr lang="en-US" altLang="zh-TW" sz="2400" dirty="0"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400" dirty="0">
                        <a:latin typeface="Consolas" panose="020B0609020204030204" pitchFamily="49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400" b="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圖片的人臉辨識</a:t>
                      </a:r>
                      <a:r>
                        <a:rPr lang="zh-TW" altLang="en-US" sz="2400" b="0" kern="1200" noProof="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。</a:t>
                      </a:r>
                      <a:r>
                        <a:rPr lang="en-US" altLang="zh-TW" sz="2400" b="0" kern="1200" noProof="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(1-4.py)</a:t>
                      </a:r>
                      <a:endParaRPr lang="zh-TW" altLang="en-US" sz="2400" b="0" kern="1200" noProof="0" dirty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2F641E9D-CC66-45B7-B90D-EF1B7978A037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ex1-33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6981197-BFB3-4377-AEF9-22F0C23E904B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Noto Sans TC" panose="020B0500000000000000" pitchFamily="34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403055D-AC0E-44D2-B8FC-5A86290825BD}"/>
              </a:ext>
            </a:extLst>
          </p:cNvPr>
          <p:cNvSpPr txBox="1"/>
          <p:nvPr/>
        </p:nvSpPr>
        <p:spPr>
          <a:xfrm>
            <a:off x="7441165" y="5371029"/>
            <a:ext cx="3733857" cy="109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4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cv2.WINDOW_NORMAL</a:t>
            </a:r>
            <a:r>
              <a:rPr lang="zh-TW" altLang="en-US" sz="14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：視窗大小可改變</a:t>
            </a:r>
          </a:p>
          <a:p>
            <a:pPr>
              <a:lnSpc>
                <a:spcPts val="2000"/>
              </a:lnSpc>
            </a:pPr>
            <a:r>
              <a:rPr lang="en-US" altLang="zh-TW" sz="14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cv2.WINDOW_AUTOSIZE</a:t>
            </a:r>
            <a:r>
              <a:rPr lang="zh-TW" altLang="en-US" sz="14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：視窗大小不可改變</a:t>
            </a:r>
          </a:p>
          <a:p>
            <a:pPr>
              <a:lnSpc>
                <a:spcPts val="2000"/>
              </a:lnSpc>
            </a:pPr>
            <a:r>
              <a:rPr lang="en-US" altLang="zh-TW" sz="14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cv2.WINDOW_FREERATIO</a:t>
            </a:r>
            <a:r>
              <a:rPr lang="zh-TW" altLang="en-US" sz="14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：自適應比例</a:t>
            </a:r>
          </a:p>
          <a:p>
            <a:pPr>
              <a:lnSpc>
                <a:spcPts val="2000"/>
              </a:lnSpc>
            </a:pPr>
            <a:r>
              <a:rPr lang="en-US" altLang="zh-TW" sz="14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cv2.WINDOW_KEEPRATIO</a:t>
            </a:r>
            <a:r>
              <a:rPr lang="zh-TW" altLang="en-US" sz="14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：保持比例</a:t>
            </a:r>
          </a:p>
        </p:txBody>
      </p:sp>
      <p:cxnSp>
        <p:nvCxnSpPr>
          <p:cNvPr id="9" name="接點: 肘形 8">
            <a:extLst>
              <a:ext uri="{FF2B5EF4-FFF2-40B4-BE49-F238E27FC236}">
                <a16:creationId xmlns:a16="http://schemas.microsoft.com/office/drawing/2014/main" id="{4A389241-FA38-4A8B-B057-53D3DF1258D7}"/>
              </a:ext>
            </a:extLst>
          </p:cNvPr>
          <p:cNvCxnSpPr>
            <a:cxnSpLocks/>
          </p:cNvCxnSpPr>
          <p:nvPr/>
        </p:nvCxnSpPr>
        <p:spPr>
          <a:xfrm>
            <a:off x="5354515" y="5662246"/>
            <a:ext cx="2086650" cy="263769"/>
          </a:xfrm>
          <a:prstGeom prst="bentConnector3">
            <a:avLst>
              <a:gd name="adj1" fmla="val 28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46673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41C9F2-7506-475E-85A9-9645F0C51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當有人臉沒被辨識，需要調整參數 </a:t>
            </a:r>
            <a:r>
              <a:rPr lang="en-US" altLang="zh-TW" dirty="0"/>
              <a:t>(1-4.py)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377B685-71E4-4F41-BB86-B2C8C19BF5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4263" y="1097610"/>
            <a:ext cx="9651411" cy="5278730"/>
          </a:xfr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3969104D-C7E9-47E4-A5E7-B9B0D473C09E}"/>
              </a:ext>
            </a:extLst>
          </p:cNvPr>
          <p:cNvSpPr txBox="1"/>
          <p:nvPr/>
        </p:nvSpPr>
        <p:spPr>
          <a:xfrm>
            <a:off x="1550405" y="1275414"/>
            <a:ext cx="8037214" cy="38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altLang="zh-TW" sz="1800" b="0" kern="1200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faces = face_cascade.detectMultiScale(gray, 1.1, 3)</a:t>
            </a:r>
          </a:p>
        </p:txBody>
      </p:sp>
    </p:spTree>
    <p:extLst>
      <p:ext uri="{BB962C8B-B14F-4D97-AF65-F5344CB8AC3E}">
        <p14:creationId xmlns:p14="http://schemas.microsoft.com/office/powerpoint/2010/main" val="408750183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41C9F2-7506-475E-85A9-9645F0C51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調整參數後 </a:t>
            </a:r>
            <a:r>
              <a:rPr lang="en-US" altLang="zh-TW" dirty="0"/>
              <a:t>(1-4a.py)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377B685-71E4-4F41-BB86-B2C8C19BF5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4263" y="1097610"/>
            <a:ext cx="9651411" cy="5278730"/>
          </a:xfr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3969104D-C7E9-47E4-A5E7-B9B0D473C09E}"/>
              </a:ext>
            </a:extLst>
          </p:cNvPr>
          <p:cNvSpPr txBox="1"/>
          <p:nvPr/>
        </p:nvSpPr>
        <p:spPr>
          <a:xfrm>
            <a:off x="1550405" y="1275414"/>
            <a:ext cx="8037214" cy="38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altLang="zh-TW" sz="1800" b="0" kern="1200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faces = face_cascade.detectMultiScale(gray, 1.05, 4)</a:t>
            </a:r>
          </a:p>
        </p:txBody>
      </p:sp>
    </p:spTree>
    <p:extLst>
      <p:ext uri="{BB962C8B-B14F-4D97-AF65-F5344CB8AC3E}">
        <p14:creationId xmlns:p14="http://schemas.microsoft.com/office/powerpoint/2010/main" val="4327516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98DE51-F7F1-42F6-84CB-C38B9295F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/>
              <a:t>圖片的眼睛辨識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BAE9917B-48B7-44E2-940A-F052785A96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701182"/>
              </p:ext>
            </p:extLst>
          </p:nvPr>
        </p:nvGraphicFramePr>
        <p:xfrm>
          <a:off x="696000" y="1601022"/>
          <a:ext cx="10800000" cy="5134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5040000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1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import</a:t>
                      </a:r>
                      <a:r>
                        <a:rPr lang="en-U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cv2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600"/>
                        </a:spcBef>
                      </a:pPr>
                      <a:r>
                        <a:rPr lang="en-US" altLang="zh-TW" sz="1600" b="0" kern="1200" dirty="0" err="1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face_cascade</a:t>
                      </a:r>
                      <a:r>
                        <a:rPr lang="en-U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= cv2.CascadeClassifier(</a:t>
                      </a:r>
                      <a:r>
                        <a:rPr kumimoji="0" lang="en-US" altLang="zh-TW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'haarcascade_frontalface_alt2.xml'</a:t>
                      </a:r>
                      <a:r>
                        <a:rPr lang="en-U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 dirty="0" err="1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eye_cascade</a:t>
                      </a:r>
                      <a:r>
                        <a:rPr lang="en-U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= cv2.CascadeClassifier(</a:t>
                      </a:r>
                      <a:r>
                        <a:rPr kumimoji="0" lang="en-US" altLang="zh-TW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'haarcascade_eye.xml'</a:t>
                      </a:r>
                      <a:r>
                        <a:rPr lang="en-U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frame = cv2.imread(</a:t>
                      </a:r>
                      <a:r>
                        <a:rPr kumimoji="0" lang="en-US" altLang="zh-TW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'demo.jpeg'</a:t>
                      </a:r>
                      <a:r>
                        <a:rPr lang="en-U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gray = cv2.cvtColor(frame, cv2.COLOR_BGR2GRAY)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600"/>
                        </a:spcBef>
                      </a:pPr>
                      <a:r>
                        <a:rPr lang="en-U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# faces = </a:t>
                      </a:r>
                      <a:r>
                        <a:rPr lang="en-US" altLang="zh-TW" sz="1600" b="0" kern="1200" dirty="0" err="1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face_cascade.detectMultiScale</a:t>
                      </a:r>
                      <a:r>
                        <a:rPr lang="en-U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(gray, </a:t>
                      </a:r>
                      <a:r>
                        <a:rPr lang="en-US" altLang="zh-TW" sz="1600" b="0" kern="1200" dirty="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1.1</a:t>
                      </a:r>
                      <a:r>
                        <a:rPr lang="en-U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n-US" altLang="zh-TW" sz="1600" b="0" kern="1200" dirty="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3</a:t>
                      </a:r>
                      <a:r>
                        <a:rPr lang="en-U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faces = </a:t>
                      </a:r>
                      <a:r>
                        <a:rPr lang="en-US" altLang="zh-TW" sz="1600" b="0" kern="1200" dirty="0" err="1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face_cascade.detectMultiScale</a:t>
                      </a:r>
                      <a:r>
                        <a:rPr lang="en-U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(gray, </a:t>
                      </a:r>
                      <a:r>
                        <a:rPr lang="en-US" altLang="zh-TW" sz="1600" b="0" kern="1200" dirty="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1.05</a:t>
                      </a:r>
                      <a:r>
                        <a:rPr lang="en-U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n-US" altLang="zh-TW" sz="1600" b="0" kern="1200" dirty="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4</a:t>
                      </a:r>
                      <a:r>
                        <a:rPr lang="en-U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1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for</a:t>
                      </a:r>
                      <a:r>
                        <a:rPr lang="en-U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(x, y, w, h) </a:t>
                      </a:r>
                      <a:r>
                        <a:rPr lang="en-US" altLang="zh-TW" sz="1600" b="1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in</a:t>
                      </a:r>
                      <a:r>
                        <a:rPr lang="en-U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faces: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frame = cv2.rectangle(frame, (x, y), (x + w, y + h), (</a:t>
                      </a:r>
                      <a:r>
                        <a:rPr lang="en-US" altLang="zh-TW" sz="1600" b="0" kern="1200" dirty="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n-US" altLang="zh-TW" sz="1600" b="0" kern="1200" dirty="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255</a:t>
                      </a:r>
                      <a:r>
                        <a:rPr lang="en-U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n-US" altLang="zh-TW" sz="1600" b="0" kern="1200" dirty="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), </a:t>
                      </a:r>
                      <a:r>
                        <a:rPr lang="en-US" altLang="zh-TW" sz="1600" b="0" kern="1200" dirty="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3</a:t>
                      </a:r>
                      <a:r>
                        <a:rPr lang="en-U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</a:t>
                      </a:r>
                      <a:r>
                        <a:rPr lang="en-US" altLang="zh-TW" sz="1600" b="0" kern="1200" dirty="0" err="1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face_rect</a:t>
                      </a:r>
                      <a:r>
                        <a:rPr lang="en-U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= gray[</a:t>
                      </a:r>
                      <a:r>
                        <a:rPr lang="en-US" altLang="zh-TW" sz="1600" b="0" kern="1200" dirty="0" err="1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y:y+h</a:t>
                      </a:r>
                      <a:r>
                        <a:rPr lang="en-U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x:x+w]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eyes = </a:t>
                      </a:r>
                      <a:r>
                        <a:rPr lang="en-US" altLang="zh-TW" sz="1600" b="0" kern="1200" dirty="0" err="1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eye_cascade.detectMultiScale</a:t>
                      </a:r>
                      <a:r>
                        <a:rPr lang="en-U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(</a:t>
                      </a:r>
                      <a:r>
                        <a:rPr lang="en-US" altLang="zh-TW" sz="1600" b="0" kern="1200" dirty="0" err="1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face_rect</a:t>
                      </a:r>
                      <a:r>
                        <a:rPr lang="en-U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n-US" altLang="zh-TW" sz="1600" b="0" kern="1200" dirty="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1.15</a:t>
                      </a:r>
                      <a:r>
                        <a:rPr lang="en-U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n-US" altLang="zh-TW" sz="1600" b="0" kern="1200" dirty="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8</a:t>
                      </a:r>
                      <a:r>
                        <a:rPr lang="en-U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</a:t>
                      </a:r>
                      <a:r>
                        <a:rPr lang="en-US" altLang="zh-TW" sz="1600" b="1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for</a:t>
                      </a:r>
                      <a:r>
                        <a:rPr lang="en-U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(ex, </a:t>
                      </a:r>
                      <a:r>
                        <a:rPr lang="en-US" altLang="zh-TW" sz="1600" b="0" kern="1200" dirty="0" err="1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ey</a:t>
                      </a:r>
                      <a:r>
                        <a:rPr lang="en-U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n-US" altLang="zh-TW" sz="1600" b="0" kern="1200" dirty="0" err="1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ew</a:t>
                      </a:r>
                      <a:r>
                        <a:rPr lang="en-U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eh) </a:t>
                      </a:r>
                      <a:r>
                        <a:rPr lang="en-US" altLang="zh-TW" sz="1600" b="1" kern="120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in</a:t>
                      </a:r>
                      <a:r>
                        <a:rPr lang="en-U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eyes: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zh-TW" altLang="en-US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</a:t>
                      </a:r>
                      <a:r>
                        <a:rPr lang="es-E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frame = cv2.rectangle(frame, (x + ex, y + ey), (x + ex + ew, y + ey + eh), (</a:t>
                      </a:r>
                      <a:r>
                        <a:rPr lang="es-ES" altLang="zh-TW" sz="1600" b="0" kern="1200" dirty="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s-E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s-ES" altLang="zh-TW" sz="1600" b="0" kern="1200" dirty="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255</a:t>
                      </a:r>
                      <a:r>
                        <a:rPr lang="es-E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s-ES" altLang="zh-TW" sz="1600" b="0" kern="1200" dirty="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s-E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), 2)</a:t>
                      </a:r>
                      <a:endParaRPr lang="en-US" altLang="zh-TW" sz="1600" b="0" kern="1200" dirty="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endParaRPr lang="en-US" altLang="zh-TW" sz="1600" b="0" kern="1200" dirty="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600"/>
                        </a:spcBef>
                      </a:pPr>
                      <a:r>
                        <a:rPr lang="en-U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cv2.namedWindow(</a:t>
                      </a:r>
                      <a:r>
                        <a:rPr kumimoji="0" lang="en-US" altLang="zh-TW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'frame'</a:t>
                      </a:r>
                      <a:r>
                        <a:rPr lang="en-U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cv2.WINDOW_NORMAL)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cv2.imshow(</a:t>
                      </a:r>
                      <a:r>
                        <a:rPr kumimoji="0" lang="en-US" altLang="zh-TW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'frame'</a:t>
                      </a:r>
                      <a:r>
                        <a:rPr lang="en-U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frame)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cv2.waitKey(</a:t>
                      </a:r>
                      <a:r>
                        <a:rPr lang="en-US" altLang="zh-TW" sz="1600" b="0" kern="1200" dirty="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 dirty="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cv2.destroyAllWindows()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70B733DB-0CE4-4C5D-8747-2A54A622DA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31981"/>
              </p:ext>
            </p:extLst>
          </p:nvPr>
        </p:nvGraphicFramePr>
        <p:xfrm>
          <a:off x="652870" y="990876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kern="1200" dirty="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1-5</a:t>
                      </a:r>
                      <a:r>
                        <a:rPr lang="en-US" altLang="zh-TW" sz="2400" dirty="0"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400" dirty="0">
                        <a:latin typeface="Consolas" panose="020B0609020204030204" pitchFamily="49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400" b="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圖片人臉與眼睛辨識</a:t>
                      </a:r>
                      <a:r>
                        <a:rPr lang="zh-TW" altLang="en-US" sz="2400" b="0" kern="1200" noProof="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。</a:t>
                      </a:r>
                      <a:r>
                        <a:rPr lang="en-US" altLang="zh-TW" sz="2400" b="0" kern="1200" noProof="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(1-5.py)</a:t>
                      </a:r>
                      <a:endParaRPr lang="zh-TW" altLang="en-US" sz="2400" b="0" kern="1200" noProof="0" dirty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2F641E9D-CC66-45B7-B90D-EF1B7978A037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ex1-34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91889CB-2495-428E-A576-8694F34CF50B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Noto Sans TC" panose="020B05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32418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41C9F2-7506-475E-85A9-9645F0C51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Demo</a:t>
            </a:r>
            <a:r>
              <a:rPr lang="zh-TW" altLang="en-US" dirty="0"/>
              <a:t> </a:t>
            </a:r>
            <a:r>
              <a:rPr lang="en-US" altLang="zh-TW" dirty="0"/>
              <a:t>1-5.py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377B685-71E4-4F41-BB86-B2C8C19BF5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4263" y="1097610"/>
            <a:ext cx="9651411" cy="5278730"/>
          </a:xfrm>
        </p:spPr>
      </p:pic>
    </p:spTree>
    <p:extLst>
      <p:ext uri="{BB962C8B-B14F-4D97-AF65-F5344CB8AC3E}">
        <p14:creationId xmlns:p14="http://schemas.microsoft.com/office/powerpoint/2010/main" val="20538716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C85D9966-5837-4CEA-8C46-529B978F1503}"/>
              </a:ext>
            </a:extLst>
          </p:cNvPr>
          <p:cNvSpPr txBox="1"/>
          <p:nvPr/>
        </p:nvSpPr>
        <p:spPr>
          <a:xfrm>
            <a:off x="2022462" y="3105834"/>
            <a:ext cx="81470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altLang="zh-TW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OpenCV </a:t>
            </a:r>
            <a:r>
              <a:rPr lang="zh-TW" altLang="en-US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即時影像</a:t>
            </a:r>
            <a:r>
              <a:rPr lang="zh-TW" altLang="en-US" sz="3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人臉辨識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C1F7CB9-979A-40E2-8985-6C8FB1F8EAE2}"/>
              </a:ext>
            </a:extLst>
          </p:cNvPr>
          <p:cNvSpPr txBox="1"/>
          <p:nvPr/>
        </p:nvSpPr>
        <p:spPr>
          <a:xfrm>
            <a:off x="1828803" y="3965601"/>
            <a:ext cx="85497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目的：</a:t>
            </a:r>
            <a:r>
              <a:rPr lang="zh-TW" altLang="en-US" sz="3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進行即時人臉辨識</a:t>
            </a:r>
            <a:endParaRPr lang="zh-TW" altLang="en-US" sz="480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0503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241A46-8092-4AC3-BE2E-5DD3FC3D0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科技業的下一個神話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E7A4972-F520-4D66-BE2C-FC1E6831BC83}"/>
              </a:ext>
            </a:extLst>
          </p:cNvPr>
          <p:cNvSpPr txBox="1"/>
          <p:nvPr/>
        </p:nvSpPr>
        <p:spPr>
          <a:xfrm>
            <a:off x="1154140" y="4357139"/>
            <a:ext cx="99354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zh-TW" altLang="en-US" sz="54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物聯網</a:t>
            </a:r>
            <a:r>
              <a:rPr lang="it-IT" altLang="zh-TW" sz="54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 X </a:t>
            </a:r>
            <a:r>
              <a:rPr lang="zh-TW" altLang="en-US" sz="54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人工智慧</a:t>
            </a:r>
            <a:r>
              <a:rPr lang="it-IT" altLang="zh-TW" sz="54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 X</a:t>
            </a:r>
            <a:r>
              <a:rPr lang="zh-TW" altLang="en-US" sz="54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 區塊鏈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51332E3-6D5E-4FFE-B223-DEC582E52DB2}"/>
              </a:ext>
            </a:extLst>
          </p:cNvPr>
          <p:cNvSpPr txBox="1"/>
          <p:nvPr/>
        </p:nvSpPr>
        <p:spPr>
          <a:xfrm>
            <a:off x="596659" y="1935675"/>
            <a:ext cx="110504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zh-TW" altLang="en-US" sz="54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電子商務</a:t>
            </a:r>
            <a:r>
              <a:rPr lang="it-IT" altLang="zh-TW" sz="54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 X </a:t>
            </a:r>
            <a:r>
              <a:rPr lang="zh-TW" altLang="en-US" sz="54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社群網路</a:t>
            </a:r>
            <a:r>
              <a:rPr lang="it-IT" altLang="zh-TW" sz="54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 X</a:t>
            </a:r>
            <a:r>
              <a:rPr lang="zh-TW" altLang="en-US" sz="54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rPr>
              <a:t> 串流媒體</a:t>
            </a:r>
          </a:p>
        </p:txBody>
      </p:sp>
      <p:sp>
        <p:nvSpPr>
          <p:cNvPr id="8" name="箭號: 向下 7">
            <a:extLst>
              <a:ext uri="{FF2B5EF4-FFF2-40B4-BE49-F238E27FC236}">
                <a16:creationId xmlns:a16="http://schemas.microsoft.com/office/drawing/2014/main" id="{29A8D933-6223-4B92-919C-1A4E1749916B}"/>
              </a:ext>
            </a:extLst>
          </p:cNvPr>
          <p:cNvSpPr/>
          <p:nvPr/>
        </p:nvSpPr>
        <p:spPr>
          <a:xfrm>
            <a:off x="5807015" y="3183625"/>
            <a:ext cx="577969" cy="841075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9C5D309-EFFE-4058-AB53-BC54E1D8F104}"/>
              </a:ext>
            </a:extLst>
          </p:cNvPr>
          <p:cNvSpPr txBox="1"/>
          <p:nvPr/>
        </p:nvSpPr>
        <p:spPr>
          <a:xfrm>
            <a:off x="1848214" y="5150147"/>
            <a:ext cx="14902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>
                <a:solidFill>
                  <a:schemeClr val="bg1"/>
                </a:solidFill>
                <a:latin typeface="Consolas" panose="020B0609020204030204" pitchFamily="49" charset="0"/>
              </a:rPr>
              <a:t>Python</a:t>
            </a:r>
            <a:endParaRPr lang="zh-TW" altLang="en-US" sz="2400">
              <a:solidFill>
                <a:schemeClr val="bg1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063193B-BF48-4C44-8719-F914237328DB}"/>
              </a:ext>
            </a:extLst>
          </p:cNvPr>
          <p:cNvSpPr txBox="1"/>
          <p:nvPr/>
        </p:nvSpPr>
        <p:spPr>
          <a:xfrm>
            <a:off x="5406247" y="5150147"/>
            <a:ext cx="14902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>
                <a:solidFill>
                  <a:schemeClr val="bg1"/>
                </a:solidFill>
                <a:latin typeface="Consolas" panose="020B0609020204030204" pitchFamily="49" charset="0"/>
              </a:rPr>
              <a:t>Python</a:t>
            </a:r>
            <a:endParaRPr lang="zh-TW" altLang="en-US" sz="2400">
              <a:solidFill>
                <a:schemeClr val="bg1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18B2F02-8882-4F52-A83F-5D0A03333DC5}"/>
              </a:ext>
            </a:extLst>
          </p:cNvPr>
          <p:cNvSpPr txBox="1"/>
          <p:nvPr/>
        </p:nvSpPr>
        <p:spPr>
          <a:xfrm>
            <a:off x="8948823" y="5150147"/>
            <a:ext cx="14902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>
                <a:solidFill>
                  <a:schemeClr val="bg1"/>
                </a:solidFill>
                <a:latin typeface="Consolas" panose="020B0609020204030204" pitchFamily="49" charset="0"/>
              </a:rPr>
              <a:t>Python</a:t>
            </a:r>
            <a:endParaRPr lang="zh-TW" alt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61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98DE51-F7F1-42F6-84CB-C38B9295F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/>
              <a:t>即時影像的人臉辨識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BAE9917B-48B7-44E2-940A-F052785A96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771866"/>
              </p:ext>
            </p:extLst>
          </p:nvPr>
        </p:nvGraphicFramePr>
        <p:xfrm>
          <a:off x="696000" y="1541045"/>
          <a:ext cx="10800000" cy="522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522000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import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cv2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endParaRPr lang="en-US" altLang="zh-TW" sz="1600" b="1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faceCascade = cv2.CascadeClassifier(</a:t>
                      </a:r>
                      <a:r>
                        <a:rPr kumimoji="0" lang="en-US" altLang="zh-TW" sz="16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"haarcascade_frontalface_default.xml"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endParaRPr lang="en-US" altLang="zh-TW" sz="16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cap = cv2.VideoCapture(</a:t>
                      </a:r>
                      <a:r>
                        <a:rPr lang="en-US" altLang="zh-TW" sz="16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cap.set(cv2.CAP_PROP_FRAME_WIDTH, </a:t>
                      </a:r>
                      <a:r>
                        <a:rPr lang="en-US" altLang="zh-TW" sz="16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640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cap.set(cv2.CAP_PROP_FRAME_HEIGHT, </a:t>
                      </a:r>
                      <a:r>
                        <a:rPr lang="en-US" altLang="zh-TW" sz="16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480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endParaRPr lang="en-US" altLang="zh-TW" sz="16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while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6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True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: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ret, frame = cap.read()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gray = cv2.cvtColor(frame, cv2.COLOR_BGR2GRAY)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faces = faceCascade.detectMultiScale(gray, scaleFactor = </a:t>
                      </a:r>
                      <a:r>
                        <a:rPr lang="en-US" altLang="zh-TW" sz="16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1.1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minNeighbors = </a:t>
                      </a:r>
                      <a:r>
                        <a:rPr lang="en-US" altLang="zh-TW" sz="16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5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minSize = (</a:t>
                      </a:r>
                      <a:r>
                        <a:rPr lang="en-US" altLang="zh-TW" sz="16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30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n-US" altLang="zh-TW" sz="16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30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))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</a:t>
                      </a:r>
                      <a:r>
                        <a:rPr lang="en-US" altLang="zh-TW" sz="16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print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(</a:t>
                      </a:r>
                      <a:r>
                        <a:rPr kumimoji="0" lang="en-US" altLang="zh-TW" sz="16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</a:t>
                      </a:r>
                      <a:r>
                        <a:rPr kumimoji="0" lang="zh-TW" altLang="en-US" sz="16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人臉數</a:t>
                      </a:r>
                      <a:r>
                        <a:rPr kumimoji="0" lang="en-US" altLang="zh-TW" sz="16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:"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n-US" altLang="zh-TW" sz="16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len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(faces))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endParaRPr lang="en-US" altLang="zh-TW" sz="16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</a:t>
                      </a:r>
                      <a:r>
                        <a:rPr lang="en-US" altLang="zh-TW" sz="16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for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(x, y, w, h) </a:t>
                      </a:r>
                      <a:r>
                        <a:rPr lang="en-US" altLang="zh-TW" sz="16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in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faces: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cv2.rectangle(frame, (x, y), (x+w, y+h), (</a:t>
                      </a:r>
                      <a:r>
                        <a:rPr lang="en-US" altLang="zh-TW" sz="16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n-US" altLang="zh-TW" sz="16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255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n-US" altLang="zh-TW" sz="16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), </a:t>
                      </a:r>
                      <a:r>
                        <a:rPr lang="en-US" altLang="zh-TW" sz="16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2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endParaRPr lang="en-US" altLang="zh-TW" sz="16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cv2.imshow(</a:t>
                      </a:r>
                      <a:r>
                        <a:rPr kumimoji="0" lang="en-US" altLang="zh-TW" sz="16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"preview"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frame)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endParaRPr lang="en-US" altLang="zh-TW" sz="16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</a:t>
                      </a:r>
                      <a:r>
                        <a:rPr lang="en-US" altLang="zh-TW" sz="16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if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cv2.waitKey(</a:t>
                      </a:r>
                      <a:r>
                        <a:rPr lang="en-US" altLang="zh-TW" sz="16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 == </a:t>
                      </a:r>
                      <a:r>
                        <a:rPr lang="en-US" altLang="zh-TW" sz="16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27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: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</a:t>
                      </a:r>
                      <a:r>
                        <a:rPr lang="en-US" altLang="zh-TW" sz="16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break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endParaRPr lang="en-US" altLang="zh-TW" sz="16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cap.release()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cv2.destroyAllWindows()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70B733DB-0CE4-4C5D-8747-2A54A622DA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313329"/>
              </p:ext>
            </p:extLst>
          </p:nvPr>
        </p:nvGraphicFramePr>
        <p:xfrm>
          <a:off x="652870" y="930899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kern="1200" dirty="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1-6</a:t>
                      </a:r>
                      <a:r>
                        <a:rPr lang="en-US" altLang="zh-TW" sz="2400" dirty="0"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400" dirty="0">
                        <a:latin typeface="Consolas" panose="020B0609020204030204" pitchFamily="49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400" b="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即時影像的人臉辨識</a:t>
                      </a:r>
                      <a:r>
                        <a:rPr lang="zh-TW" altLang="en-US" sz="2400" b="0" kern="1200" noProof="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。</a:t>
                      </a:r>
                      <a:r>
                        <a:rPr lang="en-US" altLang="zh-TW" sz="2400" b="0" kern="1200" noProof="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(1-6.py)</a:t>
                      </a:r>
                      <a:endParaRPr lang="zh-TW" altLang="en-US" sz="2400" b="0" kern="1200" noProof="0" dirty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2F641E9D-CC66-45B7-B90D-EF1B7978A037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ex1-35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2927122-EF2D-4167-B723-42DCDEF144F7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Noto Sans TC" panose="020B05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74181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98DE51-F7F1-42F6-84CB-C38B9295F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/>
              <a:t>即時影像的人臉與眼睛辨識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BAE9917B-48B7-44E2-940A-F052785A96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1646295"/>
              </p:ext>
            </p:extLst>
          </p:nvPr>
        </p:nvGraphicFramePr>
        <p:xfrm>
          <a:off x="696000" y="1541045"/>
          <a:ext cx="10800000" cy="522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5220000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3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import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cv2</a:t>
                      </a: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altLang="zh-TW" sz="1300" b="1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faceCascade = cv2.CascadeClassifier(</a:t>
                      </a:r>
                      <a:r>
                        <a:rPr kumimoji="0" lang="en-US" altLang="zh-TW" sz="13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"haarcascade_frontalface_default.xml"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altLang="zh-TW" sz="13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cap = cv2.VideoCapture(</a:t>
                      </a:r>
                      <a:r>
                        <a:rPr lang="en-US" altLang="zh-TW" sz="13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cap.set(cv2.CAP_PROP_FRAME_WIDTH, </a:t>
                      </a:r>
                      <a:r>
                        <a:rPr lang="en-US" altLang="zh-TW" sz="13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640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cap.set(cv2.CAP_PROP_FRAME_HEIGHT, </a:t>
                      </a:r>
                      <a:r>
                        <a:rPr lang="en-US" altLang="zh-TW" sz="13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480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altLang="zh-TW" sz="13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3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while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3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True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:</a:t>
                      </a: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ret, frame = cap.read()</a:t>
                      </a: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frame = cv2.rotate(frame, rotateCode = </a:t>
                      </a:r>
                      <a:r>
                        <a:rPr lang="en-US" altLang="zh-TW" sz="13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gray = cv2.cvtColor(frame, cv2.COLOR_BGR2GRAY)</a:t>
                      </a: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faces = faceCascade.detectMultiScale(gray, scaleFactor = </a:t>
                      </a:r>
                      <a:r>
                        <a:rPr lang="en-US" altLang="zh-TW" sz="13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1.1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minNeighbors = </a:t>
                      </a:r>
                      <a:r>
                        <a:rPr lang="en-US" altLang="zh-TW" sz="13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5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minSize = (</a:t>
                      </a:r>
                      <a:r>
                        <a:rPr lang="en-US" altLang="zh-TW" sz="13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30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n-US" altLang="zh-TW" sz="13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30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))</a:t>
                      </a: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</a:t>
                      </a:r>
                      <a:r>
                        <a:rPr lang="en-US" altLang="zh-TW" sz="13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print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(</a:t>
                      </a:r>
                      <a:r>
                        <a:rPr kumimoji="0" lang="en-US" altLang="zh-TW" sz="13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</a:t>
                      </a:r>
                      <a:r>
                        <a:rPr kumimoji="0" lang="zh-TW" altLang="en-US" sz="13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人臉數</a:t>
                      </a:r>
                      <a:r>
                        <a:rPr kumimoji="0" lang="en-US" altLang="zh-TW" sz="13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:"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n-US" altLang="zh-TW" sz="13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len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(faces))</a:t>
                      </a: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altLang="zh-TW" sz="13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</a:t>
                      </a:r>
                      <a:r>
                        <a:rPr lang="en-US" altLang="zh-TW" sz="13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for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(x, y, w, h) </a:t>
                      </a:r>
                      <a:r>
                        <a:rPr lang="en-US" altLang="zh-TW" sz="13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in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faces:</a:t>
                      </a: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lang="zh-TW" altLang="en-US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frame = cv2.rectangle(frame, (x, y), (x + w, y + h), (</a:t>
                      </a:r>
                      <a:r>
                        <a:rPr lang="en-US" altLang="zh-TW" sz="13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n-US" altLang="zh-TW" sz="13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255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n-US" altLang="zh-TW" sz="13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), </a:t>
                      </a:r>
                      <a:r>
                        <a:rPr lang="en-US" altLang="zh-TW" sz="13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3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face_rect = gray[y:y + h, x:x + w]</a:t>
                      </a: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eyes = eye_cascade.detectMultiScale(face_rect, 1.3, 8)</a:t>
                      </a: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altLang="zh-TW" sz="13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</a:t>
                      </a:r>
                      <a:r>
                        <a:rPr lang="en-US" altLang="zh-TW" sz="13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for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(ex, ey, ew, eh) </a:t>
                      </a:r>
                      <a:r>
                        <a:rPr lang="en-US" altLang="zh-TW" sz="13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in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eyes:</a:t>
                      </a: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    cv2.rectangle(frame, (x + ex, y + ey), (x + ex + ew, y + ey + eh), (</a:t>
                      </a:r>
                      <a:r>
                        <a:rPr lang="en-US" altLang="zh-TW" sz="13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n-US" altLang="zh-TW" sz="13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255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n-US" altLang="zh-TW" sz="13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), </a:t>
                      </a:r>
                      <a:r>
                        <a:rPr lang="en-US" altLang="zh-TW" sz="13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2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altLang="zh-TW" sz="13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cv2.imshow(</a:t>
                      </a:r>
                      <a:r>
                        <a:rPr kumimoji="0" lang="en-US" altLang="zh-TW" sz="13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"preview"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frame)</a:t>
                      </a: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altLang="zh-TW" sz="13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</a:t>
                      </a:r>
                      <a:r>
                        <a:rPr lang="en-US" altLang="zh-TW" sz="13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if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cv2.waitKey(</a:t>
                      </a:r>
                      <a:r>
                        <a:rPr lang="en-US" altLang="zh-TW" sz="13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  <a:r>
                        <a:rPr lang="zh-TW" altLang="en-US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==</a:t>
                      </a:r>
                      <a:r>
                        <a:rPr lang="zh-TW" altLang="en-US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27:</a:t>
                      </a: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</a:t>
                      </a:r>
                      <a:r>
                        <a:rPr lang="en-US" altLang="zh-TW" sz="13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break</a:t>
                      </a: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altLang="zh-TW" sz="13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cap.release()</a:t>
                      </a: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cv2.destroyAllWindows()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70B733DB-0CE4-4C5D-8747-2A54A622DA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045787"/>
              </p:ext>
            </p:extLst>
          </p:nvPr>
        </p:nvGraphicFramePr>
        <p:xfrm>
          <a:off x="652870" y="930899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kern="1200" dirty="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1-7</a:t>
                      </a:r>
                      <a:r>
                        <a:rPr lang="en-US" altLang="zh-TW" sz="2400" dirty="0"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400" dirty="0">
                        <a:latin typeface="Consolas" panose="020B0609020204030204" pitchFamily="49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400" b="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即時影像的人臉與眼睛辨識</a:t>
                      </a:r>
                      <a:r>
                        <a:rPr lang="zh-TW" altLang="en-US" sz="2400" b="0" kern="1200" noProof="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。</a:t>
                      </a:r>
                      <a:r>
                        <a:rPr lang="en-US" altLang="zh-TW" sz="2400" b="0" kern="1200" noProof="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(1-7.py)</a:t>
                      </a:r>
                      <a:endParaRPr lang="zh-TW" altLang="en-US" sz="2400" b="0" kern="1200" noProof="0" dirty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2F641E9D-CC66-45B7-B90D-EF1B7978A037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ex1-36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5354E94-060B-4583-BE13-F12856C9E8C1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Noto Sans TC" panose="020B05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79109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C85D9966-5837-4CEA-8C46-529B978F1503}"/>
              </a:ext>
            </a:extLst>
          </p:cNvPr>
          <p:cNvSpPr txBox="1"/>
          <p:nvPr/>
        </p:nvSpPr>
        <p:spPr>
          <a:xfrm>
            <a:off x="2022462" y="3105834"/>
            <a:ext cx="81470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實驗 </a:t>
            </a:r>
            <a:r>
              <a:rPr lang="en-US" altLang="zh-TW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4-3</a:t>
            </a:r>
            <a:r>
              <a:rPr lang="zh-TW" altLang="en-US" sz="3600" b="0" i="0" u="none" strike="noStrike" baseline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：</a:t>
            </a:r>
            <a:r>
              <a:rPr lang="zh-TW" altLang="en-US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特定</a:t>
            </a:r>
            <a:r>
              <a:rPr lang="zh-TW" altLang="en-US" sz="3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人臉辨識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C1F7CB9-979A-40E2-8985-6C8FB1F8EAE2}"/>
              </a:ext>
            </a:extLst>
          </p:cNvPr>
          <p:cNvSpPr txBox="1"/>
          <p:nvPr/>
        </p:nvSpPr>
        <p:spPr>
          <a:xfrm>
            <a:off x="1828803" y="3965601"/>
            <a:ext cx="85497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目的：</a:t>
            </a:r>
            <a:r>
              <a:rPr lang="en-US" altLang="zh-TW" sz="3600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OpenCV </a:t>
            </a:r>
            <a:r>
              <a:rPr lang="zh-TW" altLang="en-US" sz="3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進行特定人臉辨識</a:t>
            </a:r>
            <a:endParaRPr lang="zh-TW" altLang="en-US" sz="480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4721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98DE51-F7F1-42F6-84CB-C38B9295F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/>
              <a:t>特定人臉偵測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FA2D2431-3E1E-41BE-98AD-21C6529CB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藉由專門分析人臉特徵的演算法找出的特徵值，然後跟已經儲存的特徵值比對，判定是誰的臉。</a:t>
            </a:r>
            <a:endParaRPr lang="en-US" altLang="zh-TW"/>
          </a:p>
          <a:p>
            <a:pPr>
              <a:spcBef>
                <a:spcPts val="1200"/>
              </a:spcBef>
            </a:pPr>
            <a:r>
              <a:rPr lang="zh-TW" altLang="en-US"/>
              <a:t>分為三階段：取樣、訓練、辨識。</a:t>
            </a:r>
            <a:endParaRPr lang="en-US" altLang="zh-TW"/>
          </a:p>
          <a:p>
            <a:pPr lvl="1"/>
            <a:r>
              <a:rPr lang="zh-TW" altLang="en-US"/>
              <a:t>取樣：收集訓練用的人臉圖片，建議每人有 </a:t>
            </a:r>
            <a:r>
              <a:rPr lang="en-US" altLang="zh-TW"/>
              <a:t>100 </a:t>
            </a:r>
            <a:r>
              <a:rPr lang="zh-TW" altLang="en-US"/>
              <a:t>張才有比較好的準確率。</a:t>
            </a:r>
            <a:endParaRPr lang="en-US" altLang="zh-TW"/>
          </a:p>
          <a:p>
            <a:pPr lvl="1"/>
            <a:r>
              <a:rPr lang="zh-TW" altLang="en-US"/>
              <a:t>訓練：</a:t>
            </a:r>
            <a:r>
              <a:rPr lang="en-US" altLang="zh-TW"/>
              <a:t>OpenCV </a:t>
            </a:r>
            <a:r>
              <a:rPr lang="zh-TW" altLang="en-US"/>
              <a:t>提供三種演算法，</a:t>
            </a:r>
            <a:r>
              <a:rPr lang="en-US" altLang="zh-TW"/>
              <a:t>Eigen</a:t>
            </a:r>
            <a:r>
              <a:rPr lang="zh-TW" altLang="en-US"/>
              <a:t>、</a:t>
            </a:r>
            <a:r>
              <a:rPr lang="en-US" altLang="zh-TW"/>
              <a:t>Fisher</a:t>
            </a:r>
            <a:r>
              <a:rPr lang="zh-TW" altLang="en-US"/>
              <a:t>、</a:t>
            </a:r>
            <a:r>
              <a:rPr lang="en-US" altLang="zh-TW"/>
              <a:t>LBPH</a:t>
            </a:r>
            <a:r>
              <a:rPr lang="zh-TW" altLang="en-US"/>
              <a:t>。</a:t>
            </a:r>
            <a:endParaRPr lang="en-US" altLang="zh-TW"/>
          </a:p>
          <a:p>
            <a:pPr lvl="1"/>
            <a:r>
              <a:rPr lang="zh-TW" altLang="en-US"/>
              <a:t>辨識：依照訓練完的資料，判斷目前攝影機看到的人臉屬於哪一位。</a:t>
            </a:r>
            <a:endParaRPr lang="en-US" altLang="zh-TW"/>
          </a:p>
          <a:p>
            <a:pPr lvl="1"/>
            <a:endParaRPr lang="en-US" altLang="zh-TW"/>
          </a:p>
          <a:p>
            <a:pPr lvl="1"/>
            <a:endParaRPr lang="en-US" altLang="zh-TW"/>
          </a:p>
          <a:p>
            <a:pPr lvl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9900440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09F24E-9387-4A4F-A0F1-BFA6B4B08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Step 1</a:t>
            </a:r>
            <a:r>
              <a:rPr lang="en-US" altLang="zh-TW">
                <a:latin typeface="Noto Sans TC" panose="020B0500000000000000" pitchFamily="34" charset="-120"/>
              </a:rPr>
              <a:t>：</a:t>
            </a:r>
            <a:r>
              <a:rPr lang="zh-TW" altLang="en-US"/>
              <a:t>取樣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2C3BEDE-CD60-4DE9-AC43-E3CF0F662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取樣階段</a:t>
            </a:r>
            <a:r>
              <a:rPr lang="zh-TW" altLang="en-US">
                <a:latin typeface="Noto Sans TC" panose="020B0500000000000000" pitchFamily="34" charset="-120"/>
              </a:rPr>
              <a:t>：</a:t>
            </a:r>
            <a:r>
              <a:rPr lang="zh-TW" altLang="en-US"/>
              <a:t>我們透過程式碼來自動抓取 </a:t>
            </a:r>
            <a:r>
              <a:rPr lang="en-US" altLang="zh-TW"/>
              <a:t>100</a:t>
            </a:r>
            <a:r>
              <a:rPr lang="zh-TW" altLang="en-US"/>
              <a:t> 張人臉圖片，這樣比用相機拍攝 </a:t>
            </a:r>
            <a:r>
              <a:rPr lang="en-US" altLang="zh-TW"/>
              <a:t>100 </a:t>
            </a:r>
            <a:r>
              <a:rPr lang="zh-TW" altLang="en-US"/>
              <a:t>張圖片要來的方便快速。</a:t>
            </a:r>
          </a:p>
        </p:txBody>
      </p:sp>
    </p:spTree>
    <p:extLst>
      <p:ext uri="{BB962C8B-B14F-4D97-AF65-F5344CB8AC3E}">
        <p14:creationId xmlns:p14="http://schemas.microsoft.com/office/powerpoint/2010/main" val="194968247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98DE51-F7F1-42F6-84CB-C38B9295F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/>
              <a:t>取樣程式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BAE9917B-48B7-44E2-940A-F052785A96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4539095"/>
              </p:ext>
            </p:extLst>
          </p:nvPr>
        </p:nvGraphicFramePr>
        <p:xfrm>
          <a:off x="696000" y="1599718"/>
          <a:ext cx="10800000" cy="5185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5040000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import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cv2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120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ESC = </a:t>
                      </a:r>
                      <a:r>
                        <a:rPr lang="en-US" altLang="zh-TW" sz="16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27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n = </a:t>
                      </a:r>
                      <a:r>
                        <a:rPr lang="en-US" altLang="zh-TW" sz="16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</a:t>
                      </a:r>
                      <a:endParaRPr lang="en-US" altLang="zh-TW" sz="1800" b="0" kern="1200">
                        <a:solidFill>
                          <a:srgbClr val="B4B4B4"/>
                        </a:solidFill>
                        <a:latin typeface="Consolas" panose="020B0609020204030204" pitchFamily="49" charset="0"/>
                        <a:ea typeface="Noto Sans CJK TC Light" panose="020B03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index = </a:t>
                      </a:r>
                      <a:r>
                        <a:rPr lang="en-US" altLang="zh-TW" sz="16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endParaRPr lang="en-US" altLang="zh-TW" sz="1800" b="0" kern="1200">
                        <a:solidFill>
                          <a:srgbClr val="B4B4B4"/>
                        </a:solidFill>
                        <a:latin typeface="Consolas" panose="020B0609020204030204" pitchFamily="49" charset="0"/>
                        <a:ea typeface="Noto Sans CJK TC Light" panose="020B03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total = </a:t>
                      </a:r>
                      <a:r>
                        <a:rPr lang="en-US" altLang="zh-TW" sz="16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100</a:t>
                      </a:r>
                      <a:endParaRPr lang="en-US" altLang="zh-TW" sz="1600" b="0" kern="1200">
                        <a:solidFill>
                          <a:srgbClr val="B4B4B4"/>
                        </a:solidFill>
                        <a:latin typeface="Consolas" panose="020B0609020204030204" pitchFamily="49" charset="0"/>
                        <a:ea typeface="Noto Sans CJK TC Light" panose="020B03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1200"/>
                        </a:spcBef>
                      </a:pPr>
                      <a:r>
                        <a:rPr lang="en-US" altLang="zh-TW" sz="16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def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saveImage(face_image, index):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filename = </a:t>
                      </a:r>
                      <a:r>
                        <a:rPr kumimoji="0" lang="en-US" altLang="zh-TW" sz="16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'images/h0/{:03d}.pgm'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.format(index)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cv2.imwrite(filename, face_image)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</a:t>
                      </a:r>
                      <a:r>
                        <a:rPr lang="en-US" altLang="zh-TW" sz="16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print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(filename)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60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face_cascade = cv2.CascadeClassifier(</a:t>
                      </a:r>
                      <a:r>
                        <a:rPr kumimoji="0" lang="en-US" altLang="zh-TW" sz="16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'haarcascade_frontalface_default.xml'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cap = cv2.VideoCapture(</a:t>
                      </a:r>
                      <a:r>
                        <a:rPr lang="en-US" altLang="zh-TW" sz="16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ratio = cap.get(cv2.CAP_PROP_FRAME_WIDTH) / cap.get(cv2.CAP_PROP_FRAME_HEIGHT)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WIDTH = </a:t>
                      </a:r>
                      <a:r>
                        <a:rPr lang="en-US" altLang="zh-TW" sz="16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400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HEIGHT = int(WIDTH / ratio)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cv2.namedWindow(</a:t>
                      </a:r>
                      <a:r>
                        <a:rPr kumimoji="0" lang="en-US" altLang="zh-TW" sz="16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'video'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cv2.WINDOW_NORMAL)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1200"/>
                        </a:spcBef>
                      </a:pPr>
                      <a:r>
                        <a:rPr lang="en-US" altLang="zh-TW" sz="16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while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n &gt; </a:t>
                      </a:r>
                      <a:r>
                        <a:rPr lang="en-US" altLang="zh-TW" sz="16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: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ret, frame = cap.read()</a:t>
                      </a:r>
                    </a:p>
                    <a:p>
                      <a:pPr marL="0" algn="l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zh-TW" altLang="en-US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frame = cv2.resize(frame, (WIDTH, HEIGHT))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70B733DB-0CE4-4C5D-8747-2A54A622DA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600838"/>
              </p:ext>
            </p:extLst>
          </p:nvPr>
        </p:nvGraphicFramePr>
        <p:xfrm>
          <a:off x="652870" y="989572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kern="1200" dirty="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1-8-1</a:t>
                      </a:r>
                      <a:r>
                        <a:rPr lang="en-US" altLang="zh-TW" sz="2400" dirty="0"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400" dirty="0">
                        <a:latin typeface="Consolas" panose="020B0609020204030204" pitchFamily="49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400" b="0" kern="1200" noProof="0" dirty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人臉取樣。</a:t>
                      </a:r>
                      <a:r>
                        <a:rPr lang="en-US" altLang="zh-TW" sz="2400" b="0" kern="1200" noProof="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(1-8-1-capture.py)</a:t>
                      </a:r>
                      <a:endParaRPr lang="zh-TW" altLang="en-US" sz="2400" b="0" kern="1200" noProof="0" dirty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2F641E9D-CC66-45B7-B90D-EF1B7978A037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ex1-37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3160420-8A14-4E76-B0BE-6D4BCD032E29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Noto Sans TC" panose="020B05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88771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BAE9917B-48B7-44E2-940A-F052785A96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340766"/>
              </p:ext>
            </p:extLst>
          </p:nvPr>
        </p:nvGraphicFramePr>
        <p:xfrm>
          <a:off x="696000" y="212402"/>
          <a:ext cx="10800000" cy="640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6408000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frame = cv2.flip(frame, 1)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</a:t>
                      </a: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gray = cv2.cvtColor(frame, cv2.COLOR_BGR2GRAY)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endParaRPr lang="zh-TW" altLang="en-US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faces = face_cascade.detectMultiScale(gray,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1.1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3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for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(x, y, w, h)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in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faces: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frame = cv2.rectangle(frame, (x, y), (x + w, y + h), 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255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3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if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n % 5 == 0: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    face_img = gray[y: y + h, x: x + w]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    face_img = cv2.resize(face_img, 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400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400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    saveImage(face_img, index)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    index +=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    if index &gt;= total: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       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print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'get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training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data done'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        n =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-1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    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break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n +=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1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cv2.imshow(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'video'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frame)</a:t>
                      </a:r>
                    </a:p>
                    <a:p>
                      <a:pPr marL="0" algn="l" defTabSz="914400" rtl="0" eaLnBrk="1" latinLnBrk="0" hangingPunct="1"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if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cv2.waitKey(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 ==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27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: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cv2.destroyAllWindows()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break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pic>
        <p:nvPicPr>
          <p:cNvPr id="3" name="圖片 2">
            <a:extLst>
              <a:ext uri="{FF2B5EF4-FFF2-40B4-BE49-F238E27FC236}">
                <a16:creationId xmlns:a16="http://schemas.microsoft.com/office/drawing/2014/main" id="{F9E67927-95BA-4673-97A1-D3F6DF8B4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673" y="3429000"/>
            <a:ext cx="3477130" cy="2926453"/>
          </a:xfrm>
          <a:prstGeom prst="rect">
            <a:avLst/>
          </a:prstGeom>
        </p:spPr>
      </p:pic>
      <p:sp>
        <p:nvSpPr>
          <p:cNvPr id="5" name="橢圓 4">
            <a:extLst>
              <a:ext uri="{FF2B5EF4-FFF2-40B4-BE49-F238E27FC236}">
                <a16:creationId xmlns:a16="http://schemas.microsoft.com/office/drawing/2014/main" id="{E5E6ABBC-8E28-4BCF-92F0-1D7E65DADCD7}"/>
              </a:ext>
            </a:extLst>
          </p:cNvPr>
          <p:cNvSpPr/>
          <p:nvPr/>
        </p:nvSpPr>
        <p:spPr>
          <a:xfrm>
            <a:off x="8493368" y="4528038"/>
            <a:ext cx="131885" cy="13188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6F11CF5C-5C05-4571-9E7D-64A2198354DF}"/>
              </a:ext>
            </a:extLst>
          </p:cNvPr>
          <p:cNvSpPr/>
          <p:nvPr/>
        </p:nvSpPr>
        <p:spPr>
          <a:xfrm>
            <a:off x="9463452" y="5498124"/>
            <a:ext cx="131885" cy="13188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33EA4DD-44B8-40A6-8547-E5F38E6BA1BA}"/>
              </a:ext>
            </a:extLst>
          </p:cNvPr>
          <p:cNvSpPr txBox="1"/>
          <p:nvPr/>
        </p:nvSpPr>
        <p:spPr>
          <a:xfrm>
            <a:off x="8151016" y="4620357"/>
            <a:ext cx="8165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0" kern="1200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(x, y)</a:t>
            </a:r>
            <a:endParaRPr lang="zh-TW" altLang="en-US" sz="1200">
              <a:solidFill>
                <a:srgbClr val="FF0000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084A443-3562-421A-9954-07A423A9BD81}"/>
              </a:ext>
            </a:extLst>
          </p:cNvPr>
          <p:cNvSpPr txBox="1"/>
          <p:nvPr/>
        </p:nvSpPr>
        <p:spPr>
          <a:xfrm>
            <a:off x="8638073" y="4315131"/>
            <a:ext cx="8165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0" kern="1200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w</a:t>
            </a:r>
            <a:endParaRPr lang="zh-TW" altLang="en-US" sz="1200">
              <a:solidFill>
                <a:srgbClr val="FF0000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6B7EDA3-06CA-4CC6-8670-3BF545F4A3E2}"/>
              </a:ext>
            </a:extLst>
          </p:cNvPr>
          <p:cNvSpPr txBox="1"/>
          <p:nvPr/>
        </p:nvSpPr>
        <p:spPr>
          <a:xfrm>
            <a:off x="8192595" y="4912721"/>
            <a:ext cx="4062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0" kern="1200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h</a:t>
            </a:r>
            <a:endParaRPr lang="zh-TW" altLang="en-US" sz="1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78768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09F24E-9387-4A4F-A0F1-BFA6B4B08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Step 2</a:t>
            </a:r>
            <a:r>
              <a:rPr lang="en-US" altLang="zh-TW">
                <a:latin typeface="Noto Sans TC" panose="020B0500000000000000" pitchFamily="34" charset="-120"/>
              </a:rPr>
              <a:t>：</a:t>
            </a:r>
            <a:r>
              <a:rPr lang="zh-TW" altLang="en-US"/>
              <a:t>訓練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2C3BEDE-CD60-4DE9-AC43-E3CF0F662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訓練階段：將 </a:t>
            </a:r>
            <a:r>
              <a:rPr lang="en-US" altLang="zh-TW"/>
              <a:t>h0</a:t>
            </a:r>
            <a:r>
              <a:rPr lang="zh-TW" altLang="en-US"/>
              <a:t>、</a:t>
            </a:r>
            <a:r>
              <a:rPr lang="en-US" altLang="zh-TW"/>
              <a:t>h1…</a:t>
            </a:r>
            <a:r>
              <a:rPr lang="zh-TW" altLang="en-US"/>
              <a:t> 資料夾中的圖片取出、標籤化後送進人臉特徵演算法中計算特徵值，並將結果存檔後以供後續使用。</a:t>
            </a:r>
          </a:p>
        </p:txBody>
      </p:sp>
    </p:spTree>
    <p:extLst>
      <p:ext uri="{BB962C8B-B14F-4D97-AF65-F5344CB8AC3E}">
        <p14:creationId xmlns:p14="http://schemas.microsoft.com/office/powerpoint/2010/main" val="126442374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98DE51-F7F1-42F6-84CB-C38B9295F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/>
              <a:t>訓練程式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BAE9917B-48B7-44E2-940A-F052785A96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3693093"/>
              </p:ext>
            </p:extLst>
          </p:nvPr>
        </p:nvGraphicFramePr>
        <p:xfrm>
          <a:off x="696000" y="1680412"/>
          <a:ext cx="10800000" cy="50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5040000"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import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cv2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import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numpy as np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images = []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labels = []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for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index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in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range(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100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):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filename = 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'images/h0/{:03d}.pgm'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.format(index)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print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'read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+ filename)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img = cv2.imread(filename, cv2.COLOR_BGR2GRAY)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images.append(img)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labels.append(0)    </a:t>
                      </a:r>
                      <a:r>
                        <a:rPr lang="en-US" altLang="zh-TW" sz="1800" b="0" kern="1200">
                          <a:solidFill>
                            <a:srgbClr val="B4B4B4"/>
                          </a:solidFill>
                          <a:latin typeface="Consolas" panose="020B0609020204030204" pitchFamily="49" charset="0"/>
                          <a:ea typeface="Noto Sans CJK TC Light" panose="020B0300000000000000" pitchFamily="34" charset="-120"/>
                          <a:cs typeface="+mn-cs"/>
                        </a:rPr>
                        <a:t># </a:t>
                      </a:r>
                      <a:r>
                        <a:rPr lang="zh-TW" altLang="en-US" sz="1800" b="0" kern="1200">
                          <a:solidFill>
                            <a:srgbClr val="B4B4B4"/>
                          </a:solidFill>
                          <a:latin typeface="Consolas" panose="020B0609020204030204" pitchFamily="49" charset="0"/>
                          <a:ea typeface="Noto Sans CJK TC Light" panose="020B0300000000000000" pitchFamily="34" charset="-120"/>
                          <a:cs typeface="+mn-cs"/>
                        </a:rPr>
                        <a:t>第一張人臉的標籤為 </a:t>
                      </a:r>
                      <a:r>
                        <a:rPr lang="en-US" altLang="zh-TW" sz="1800" b="0" kern="1200">
                          <a:solidFill>
                            <a:srgbClr val="B4B4B4"/>
                          </a:solidFill>
                          <a:latin typeface="Consolas" panose="020B0609020204030204" pitchFamily="49" charset="0"/>
                          <a:ea typeface="Noto Sans CJK TC Light" panose="020B0300000000000000" pitchFamily="34" charset="-120"/>
                          <a:cs typeface="+mn-cs"/>
                        </a:rPr>
                        <a:t>0</a:t>
                      </a:r>
                      <a:r>
                        <a:rPr lang="zh-TW" altLang="en-US" sz="1800" b="0" kern="1200">
                          <a:solidFill>
                            <a:srgbClr val="B4B4B4"/>
                          </a:solidFill>
                          <a:latin typeface="Consolas" panose="020B0609020204030204" pitchFamily="49" charset="0"/>
                          <a:ea typeface="Noto Sans CJK TC Light" panose="020B0300000000000000" pitchFamily="34" charset="-120"/>
                          <a:cs typeface="+mn-cs"/>
                        </a:rPr>
                        <a:t>。</a:t>
                      </a:r>
                      <a:endParaRPr lang="en-US" altLang="zh-TW" sz="1800" b="0" kern="1200">
                        <a:solidFill>
                          <a:srgbClr val="B4B4B4"/>
                        </a:solidFill>
                        <a:latin typeface="Consolas" panose="020B0609020204030204" pitchFamily="49" charset="0"/>
                        <a:ea typeface="Noto Sans CJK TC Light" panose="020B03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print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'training...'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model = cv2.face.LBPHFaceRecognizer_create()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model.train(np.asarray(images), np.asarray(labels))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model.save(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'faces.data'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print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'training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done'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70B733DB-0CE4-4C5D-8747-2A54A622DA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952488"/>
              </p:ext>
            </p:extLst>
          </p:nvPr>
        </p:nvGraphicFramePr>
        <p:xfrm>
          <a:off x="652870" y="1070266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400" b="0" kern="1200" dirty="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1-8-2</a:t>
                      </a:r>
                      <a:endParaRPr lang="zh-TW" altLang="en-US" sz="2400" b="0" kern="1200" dirty="0">
                        <a:solidFill>
                          <a:schemeClr val="lt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400" b="0" kern="1200" noProof="0" dirty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訓練取樣集。</a:t>
                      </a:r>
                      <a:r>
                        <a:rPr lang="en-US" altLang="zh-TW" sz="2400" b="0" kern="1200" noProof="0" dirty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(1-8-2-train.py)</a:t>
                      </a:r>
                      <a:endParaRPr lang="zh-TW" altLang="en-US" sz="2400" b="0" kern="1200" noProof="0" dirty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2F641E9D-CC66-45B7-B90D-EF1B7978A037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ex1-38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FE68B14-FB97-47F1-9947-F34DAC3D6962}"/>
              </a:ext>
            </a:extLst>
          </p:cNvPr>
          <p:cNvSpPr txBox="1"/>
          <p:nvPr/>
        </p:nvSpPr>
        <p:spPr>
          <a:xfrm>
            <a:off x="7374292" y="5426019"/>
            <a:ext cx="39701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b="0" kern="12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#</a:t>
            </a:r>
            <a:r>
              <a:rPr lang="zh-TW" altLang="en-US" sz="1600" b="0" kern="12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 </a:t>
            </a:r>
            <a:r>
              <a:rPr lang="zh-TW" altLang="en-US" sz="16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建立模型，使用 </a:t>
            </a:r>
            <a:r>
              <a:rPr lang="en-US" altLang="zh-TW" sz="16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LBPH</a:t>
            </a:r>
            <a:r>
              <a:rPr lang="zh-TW" altLang="en-US" sz="16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 演算法</a:t>
            </a:r>
            <a:r>
              <a:rPr lang="zh-TW" altLang="en-US" sz="1600" b="0" kern="12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。</a:t>
            </a:r>
            <a:endParaRPr lang="zh-TW" altLang="en-US" sz="1600">
              <a:ea typeface="Noto Sans TC" panose="020B0500000000000000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AA55B5A-A293-475E-A218-34BB57E274F8}"/>
              </a:ext>
            </a:extLst>
          </p:cNvPr>
          <p:cNvSpPr txBox="1"/>
          <p:nvPr/>
        </p:nvSpPr>
        <p:spPr>
          <a:xfrm>
            <a:off x="7374292" y="5681787"/>
            <a:ext cx="41505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b="0" kern="12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#</a:t>
            </a:r>
            <a:r>
              <a:rPr lang="zh-TW" altLang="en-US" sz="1600" b="0" kern="12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 </a:t>
            </a:r>
            <a:r>
              <a:rPr lang="en-US" altLang="zh-TW" sz="1600" b="0" kern="12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train() </a:t>
            </a:r>
            <a:r>
              <a:rPr lang="zh-TW" altLang="en-US" sz="1600" b="0" kern="12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只能接收 </a:t>
            </a:r>
            <a:r>
              <a:rPr lang="en-US" altLang="zh-TW" sz="1600" b="0" kern="12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numpy </a:t>
            </a:r>
            <a:r>
              <a:rPr lang="zh-TW" altLang="en-US" sz="1600" b="0" kern="12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格式的陣列。</a:t>
            </a:r>
            <a:endParaRPr lang="zh-TW" altLang="en-US" sz="1600">
              <a:ea typeface="Noto Sans TC" panose="020B0500000000000000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7565936-48E9-45B0-9C23-83D38D28B1C7}"/>
              </a:ext>
            </a:extLst>
          </p:cNvPr>
          <p:cNvSpPr txBox="1"/>
          <p:nvPr/>
        </p:nvSpPr>
        <p:spPr>
          <a:xfrm>
            <a:off x="7374292" y="5937556"/>
            <a:ext cx="39701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b="0" kern="12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# </a:t>
            </a:r>
            <a:r>
              <a:rPr lang="zh-TW" altLang="en-US" sz="1600" b="0" kern="12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儲存訓練好的辨識檔。</a:t>
            </a:r>
            <a:endParaRPr lang="zh-TW" altLang="en-US" sz="1600">
              <a:ea typeface="Noto Sans TC" panose="020B0500000000000000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0E8482-FA06-4718-BEDC-72250BEFADB9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Noto Sans TC" panose="020B05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62951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09F24E-9387-4A4F-A0F1-BFA6B4B08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Step 3</a:t>
            </a:r>
            <a:r>
              <a:rPr lang="en-US" altLang="zh-TW">
                <a:latin typeface="Noto Sans TC" panose="020B0500000000000000" pitchFamily="34" charset="-120"/>
              </a:rPr>
              <a:t>：</a:t>
            </a:r>
            <a:r>
              <a:rPr lang="zh-TW" altLang="en-US"/>
              <a:t>辦識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2C3BEDE-CD60-4DE9-AC43-E3CF0F662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辦識階段：這一階段是拿訓練好的結果，來驗證辦識效果是否準確，所以我們開啟攝影機，將攝影機拍到的人臉來跟訓練結果比對，如果發現有</a:t>
            </a:r>
            <a:r>
              <a:rPr lang="en-US" altLang="zh-TW">
                <a:latin typeface="PMingLiU" panose="02020500000000000000" pitchFamily="18" charset="-120"/>
                <a:ea typeface="PMingLiU" panose="02020500000000000000" pitchFamily="18" charset="-120"/>
              </a:rPr>
              <a:t>『</a:t>
            </a:r>
            <a:r>
              <a:rPr lang="zh-TW" altLang="en-US"/>
              <a:t>認識</a:t>
            </a:r>
            <a:r>
              <a:rPr lang="en-US" altLang="zh-TW">
                <a:latin typeface="PMingLiU" panose="02020500000000000000" pitchFamily="18" charset="-120"/>
                <a:ea typeface="PMingLiU" panose="02020500000000000000" pitchFamily="18" charset="-120"/>
              </a:rPr>
              <a:t>』</a:t>
            </a:r>
            <a:r>
              <a:rPr lang="zh-TW" altLang="en-US"/>
              <a:t>的人臉，就在畫面上顯示這個人臉的名字。</a:t>
            </a:r>
          </a:p>
        </p:txBody>
      </p:sp>
    </p:spTree>
    <p:extLst>
      <p:ext uri="{BB962C8B-B14F-4D97-AF65-F5344CB8AC3E}">
        <p14:creationId xmlns:p14="http://schemas.microsoft.com/office/powerpoint/2010/main" val="28891916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heme/theme1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29390</TotalTime>
  <Words>8174</Words>
  <Application>Microsoft Office PowerPoint</Application>
  <PresentationFormat>寬螢幕</PresentationFormat>
  <Paragraphs>1088</Paragraphs>
  <Slides>104</Slides>
  <Notes>1</Notes>
  <HiddenSlides>0</HiddenSlides>
  <MMClips>0</MMClips>
  <ScaleCrop>false</ScaleCrop>
  <HeadingPairs>
    <vt:vector size="8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104</vt:i4>
      </vt:variant>
    </vt:vector>
  </HeadingPairs>
  <TitlesOfParts>
    <vt:vector size="118" baseType="lpstr">
      <vt:lpstr>-apple-system</vt:lpstr>
      <vt:lpstr>Noto Sans TC</vt:lpstr>
      <vt:lpstr>微軟正黑體</vt:lpstr>
      <vt:lpstr>新細明體</vt:lpstr>
      <vt:lpstr>新細明體</vt:lpstr>
      <vt:lpstr>Abel</vt:lpstr>
      <vt:lpstr>Arial</vt:lpstr>
      <vt:lpstr>Calibri</vt:lpstr>
      <vt:lpstr>Calibri Light</vt:lpstr>
      <vt:lpstr>Consolas</vt:lpstr>
      <vt:lpstr>Raleway</vt:lpstr>
      <vt:lpstr>Wingdings</vt:lpstr>
      <vt:lpstr>2_Office 佈景主題</vt:lpstr>
      <vt:lpstr>Equation</vt:lpstr>
      <vt:lpstr>PowerPoint 簡報</vt:lpstr>
      <vt:lpstr>PowerPoint 簡報</vt:lpstr>
      <vt:lpstr>PowerPoint 簡報</vt:lpstr>
      <vt:lpstr>Coder, Hacker, and Maker</vt:lpstr>
      <vt:lpstr>PowerPoint 簡報</vt:lpstr>
      <vt:lpstr>運算思維為何很重要？ (1/2)</vt:lpstr>
      <vt:lpstr>運算思維為何很重要？ (2/2)</vt:lpstr>
      <vt:lpstr>PowerPoint 簡報</vt:lpstr>
      <vt:lpstr>科技業的下一個神話</vt:lpstr>
      <vt:lpstr>PowerPoint 簡報</vt:lpstr>
      <vt:lpstr>PowerPoint 簡報</vt:lpstr>
      <vt:lpstr>Outline</vt:lpstr>
      <vt:lpstr>1-1  AI 的主流技術：機器學習</vt:lpstr>
      <vt:lpstr>機器學習的神經元如何學習迴歸問題</vt:lpstr>
      <vt:lpstr>現在的人工智慧</vt:lpstr>
      <vt:lpstr>PowerPoint 簡報</vt:lpstr>
      <vt:lpstr>Outline</vt:lpstr>
      <vt:lpstr>學習 AI 時的重要工具 - Python</vt:lpstr>
      <vt:lpstr>Python 的編譯器：Anaconda</vt:lpstr>
      <vt:lpstr>Python 的最基礎</vt:lpstr>
      <vt:lpstr>物件</vt:lpstr>
      <vt:lpstr>練習：字串物件</vt:lpstr>
      <vt:lpstr>資料型別</vt:lpstr>
      <vt:lpstr>練習：要分清楚資料型別</vt:lpstr>
      <vt:lpstr>型別轉換</vt:lpstr>
      <vt:lpstr>整數與浮點數</vt:lpstr>
      <vt:lpstr>PowerPoint 簡報</vt:lpstr>
      <vt:lpstr>PowerPoint 簡報</vt:lpstr>
      <vt:lpstr>變數</vt:lpstr>
      <vt:lpstr>常用的變數運算</vt:lpstr>
      <vt:lpstr>寫出可讀性高的程式 (1/2)</vt:lpstr>
      <vt:lpstr>寫出可讀性高的程式 (2/2)</vt:lpstr>
      <vt:lpstr>內建函式</vt:lpstr>
      <vt:lpstr>匯入模組</vt:lpstr>
      <vt:lpstr>練習：匯入模組</vt:lpstr>
      <vt:lpstr>PowerPoint 簡報</vt:lpstr>
      <vt:lpstr>PowerPoint 簡報</vt:lpstr>
      <vt:lpstr>課程必備視訊鏡頭 (WEBCAM)、麥克風</vt:lpstr>
      <vt:lpstr>安裝第三方軟體，讓手機成為電腦鏡頭</vt:lpstr>
      <vt:lpstr>安裝電腦端軟體</vt:lpstr>
      <vt:lpstr>PowerPoint 簡報</vt:lpstr>
      <vt:lpstr>安裝手機端軟體</vt:lpstr>
      <vt:lpstr>開啟 Android 手機 開發人員模式</vt:lpstr>
      <vt:lpstr>開啟 USB 偵錯</vt:lpstr>
      <vt:lpstr>iOS 手機連接電腦需安裝 itunes</vt:lpstr>
      <vt:lpstr>PowerPoint 簡報</vt:lpstr>
      <vt:lpstr>PowerPoint 簡報</vt:lpstr>
      <vt:lpstr>PowerPoint 簡報</vt:lpstr>
      <vt:lpstr>人臉偵測與追蹤</vt:lpstr>
      <vt:lpstr>1-2  在 Windows 安裝 OpenCV (1/2)</vt:lpstr>
      <vt:lpstr>PowerPoint 簡報</vt:lpstr>
      <vt:lpstr>1-2  在 Windows 安裝 OpenCV (2/2)</vt:lpstr>
      <vt:lpstr>步驟一：安裝 OpenCV 的相關支援模組</vt:lpstr>
      <vt:lpstr>步驟二：安裝 OpenCV</vt:lpstr>
      <vt:lpstr>步驟三：檢查 OpenCV 是否成功安裝</vt:lpstr>
      <vt:lpstr>Outline</vt:lpstr>
      <vt:lpstr>PowerPoint 簡報</vt:lpstr>
      <vt:lpstr>1-3 OpenCV 的基本使用</vt:lpstr>
      <vt:lpstr>讀取與顯示圖片</vt:lpstr>
      <vt:lpstr>取得圖片資訊</vt:lpstr>
      <vt:lpstr>調整圖片尺寸</vt:lpstr>
      <vt:lpstr>PowerPoint 簡報</vt:lpstr>
      <vt:lpstr>Python 的基本資料結構</vt:lpstr>
      <vt:lpstr>Python 的第三方資料結構：numpy.array </vt:lpstr>
      <vt:lpstr>矩陣的切片 (Matrix)</vt:lpstr>
      <vt:lpstr>剪裁圖片</vt:lpstr>
      <vt:lpstr>深入了解儲存全彩影像的矩陣</vt:lpstr>
      <vt:lpstr>旋轉、翻轉和位移圖片</vt:lpstr>
      <vt:lpstr>轉換成灰階和 BGR 圖片</vt:lpstr>
      <vt:lpstr>從 URL 取得圖片</vt:lpstr>
      <vt:lpstr>註記圖片</vt:lpstr>
      <vt:lpstr>寫入圖片</vt:lpstr>
      <vt:lpstr>1-3 OpenCV 的基本使用</vt:lpstr>
      <vt:lpstr>OpenCV 影片處理</vt:lpstr>
      <vt:lpstr>播放影片檔</vt:lpstr>
      <vt:lpstr>取得影片資訊</vt:lpstr>
      <vt:lpstr>影片處理顯示灰階影片</vt:lpstr>
      <vt:lpstr>取得網路攝影機的影像</vt:lpstr>
      <vt:lpstr>更改影像的解析度</vt:lpstr>
      <vt:lpstr>將影像寫入影片檔案</vt:lpstr>
      <vt:lpstr>Outline</vt:lpstr>
      <vt:lpstr>PowerPoint 簡報</vt:lpstr>
      <vt:lpstr>1-4  人臉辨識</vt:lpstr>
      <vt:lpstr>圖片的人臉辨識</vt:lpstr>
      <vt:lpstr>當有人臉沒被辨識，需要調整參數 (1-4.py)</vt:lpstr>
      <vt:lpstr>調整參數後 (1-4a.py)</vt:lpstr>
      <vt:lpstr>圖片的眼睛辨識</vt:lpstr>
      <vt:lpstr>Demo 1-5.py</vt:lpstr>
      <vt:lpstr>PowerPoint 簡報</vt:lpstr>
      <vt:lpstr>即時影像的人臉辨識</vt:lpstr>
      <vt:lpstr>即時影像的人臉與眼睛辨識</vt:lpstr>
      <vt:lpstr>PowerPoint 簡報</vt:lpstr>
      <vt:lpstr>特定人臉偵測</vt:lpstr>
      <vt:lpstr>Step 1：取樣</vt:lpstr>
      <vt:lpstr>取樣程式</vt:lpstr>
      <vt:lpstr>PowerPoint 簡報</vt:lpstr>
      <vt:lpstr>Step 2：訓練</vt:lpstr>
      <vt:lpstr>訓練程式</vt:lpstr>
      <vt:lpstr>Step 3：辦識</vt:lpstr>
      <vt:lpstr>辨識</vt:lpstr>
      <vt:lpstr>PowerPoint 簡報</vt:lpstr>
      <vt:lpstr>Demo 特定人臉辨識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邱裕雄</dc:creator>
  <cp:lastModifiedBy>allwow</cp:lastModifiedBy>
  <cp:revision>2402</cp:revision>
  <dcterms:created xsi:type="dcterms:W3CDTF">2016-10-10T14:48:34Z</dcterms:created>
  <dcterms:modified xsi:type="dcterms:W3CDTF">2022-05-12T12:16:19Z</dcterms:modified>
</cp:coreProperties>
</file>