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78" r:id="rId2"/>
    <p:sldMasterId id="2147483693" r:id="rId3"/>
    <p:sldMasterId id="2147483746" r:id="rId4"/>
    <p:sldMasterId id="2147483782" r:id="rId5"/>
  </p:sldMasterIdLst>
  <p:notesMasterIdLst>
    <p:notesMasterId r:id="rId213"/>
  </p:notesMasterIdLst>
  <p:handoutMasterIdLst>
    <p:handoutMasterId r:id="rId214"/>
  </p:handoutMasterIdLst>
  <p:sldIdLst>
    <p:sldId id="256" r:id="rId6"/>
    <p:sldId id="428" r:id="rId7"/>
    <p:sldId id="436" r:id="rId8"/>
    <p:sldId id="434" r:id="rId9"/>
    <p:sldId id="433" r:id="rId10"/>
    <p:sldId id="805" r:id="rId11"/>
    <p:sldId id="435" r:id="rId12"/>
    <p:sldId id="818" r:id="rId13"/>
    <p:sldId id="304" r:id="rId14"/>
    <p:sldId id="804" r:id="rId15"/>
    <p:sldId id="819" r:id="rId16"/>
    <p:sldId id="801" r:id="rId17"/>
    <p:sldId id="809" r:id="rId18"/>
    <p:sldId id="454" r:id="rId19"/>
    <p:sldId id="820" r:id="rId20"/>
    <p:sldId id="316" r:id="rId21"/>
    <p:sldId id="799" r:id="rId22"/>
    <p:sldId id="274" r:id="rId23"/>
    <p:sldId id="490" r:id="rId24"/>
    <p:sldId id="275" r:id="rId25"/>
    <p:sldId id="277" r:id="rId26"/>
    <p:sldId id="615" r:id="rId27"/>
    <p:sldId id="453" r:id="rId28"/>
    <p:sldId id="616" r:id="rId29"/>
    <p:sldId id="617" r:id="rId30"/>
    <p:sldId id="618" r:id="rId31"/>
    <p:sldId id="758" r:id="rId32"/>
    <p:sldId id="760" r:id="rId33"/>
    <p:sldId id="759" r:id="rId34"/>
    <p:sldId id="485" r:id="rId35"/>
    <p:sldId id="619" r:id="rId36"/>
    <p:sldId id="620" r:id="rId37"/>
    <p:sldId id="621" r:id="rId38"/>
    <p:sldId id="622" r:id="rId39"/>
    <p:sldId id="623" r:id="rId40"/>
    <p:sldId id="625" r:id="rId41"/>
    <p:sldId id="624" r:id="rId42"/>
    <p:sldId id="627" r:id="rId43"/>
    <p:sldId id="626" r:id="rId44"/>
    <p:sldId id="628" r:id="rId45"/>
    <p:sldId id="629" r:id="rId46"/>
    <p:sldId id="630" r:id="rId47"/>
    <p:sldId id="631" r:id="rId48"/>
    <p:sldId id="632" r:id="rId49"/>
    <p:sldId id="633" r:id="rId50"/>
    <p:sldId id="634" r:id="rId51"/>
    <p:sldId id="635" r:id="rId52"/>
    <p:sldId id="636" r:id="rId53"/>
    <p:sldId id="637" r:id="rId54"/>
    <p:sldId id="291" r:id="rId55"/>
    <p:sldId id="431" r:id="rId56"/>
    <p:sldId id="456" r:id="rId57"/>
    <p:sldId id="455" r:id="rId58"/>
    <p:sldId id="457" r:id="rId59"/>
    <p:sldId id="806" r:id="rId60"/>
    <p:sldId id="441" r:id="rId61"/>
    <p:sldId id="303" r:id="rId62"/>
    <p:sldId id="442" r:id="rId63"/>
    <p:sldId id="443" r:id="rId64"/>
    <p:sldId id="458" r:id="rId65"/>
    <p:sldId id="263" r:id="rId66"/>
    <p:sldId id="264" r:id="rId67"/>
    <p:sldId id="459" r:id="rId68"/>
    <p:sldId id="460" r:id="rId69"/>
    <p:sldId id="461" r:id="rId70"/>
    <p:sldId id="423" r:id="rId71"/>
    <p:sldId id="646" r:id="rId72"/>
    <p:sldId id="285" r:id="rId73"/>
    <p:sldId id="286" r:id="rId74"/>
    <p:sldId id="287" r:id="rId75"/>
    <p:sldId id="288" r:id="rId76"/>
    <p:sldId id="647" r:id="rId77"/>
    <p:sldId id="648" r:id="rId78"/>
    <p:sldId id="649" r:id="rId79"/>
    <p:sldId id="650" r:id="rId80"/>
    <p:sldId id="296" r:id="rId81"/>
    <p:sldId id="651" r:id="rId82"/>
    <p:sldId id="656" r:id="rId83"/>
    <p:sldId id="655" r:id="rId84"/>
    <p:sldId id="652" r:id="rId85"/>
    <p:sldId id="657" r:id="rId86"/>
    <p:sldId id="658" r:id="rId87"/>
    <p:sldId id="794" r:id="rId88"/>
    <p:sldId id="659" r:id="rId89"/>
    <p:sldId id="660" r:id="rId90"/>
    <p:sldId id="661" r:id="rId91"/>
    <p:sldId id="662" r:id="rId92"/>
    <p:sldId id="663" r:id="rId93"/>
    <p:sldId id="664" r:id="rId94"/>
    <p:sldId id="427" r:id="rId95"/>
    <p:sldId id="665" r:id="rId96"/>
    <p:sldId id="666" r:id="rId97"/>
    <p:sldId id="667" r:id="rId98"/>
    <p:sldId id="670" r:id="rId99"/>
    <p:sldId id="671" r:id="rId100"/>
    <p:sldId id="669" r:id="rId101"/>
    <p:sldId id="672" r:id="rId102"/>
    <p:sldId id="674" r:id="rId103"/>
    <p:sldId id="673" r:id="rId104"/>
    <p:sldId id="675" r:id="rId105"/>
    <p:sldId id="676" r:id="rId106"/>
    <p:sldId id="677" r:id="rId107"/>
    <p:sldId id="678" r:id="rId108"/>
    <p:sldId id="412" r:id="rId109"/>
    <p:sldId id="679" r:id="rId110"/>
    <p:sldId id="680" r:id="rId111"/>
    <p:sldId id="681" r:id="rId112"/>
    <p:sldId id="447" r:id="rId113"/>
    <p:sldId id="682" r:id="rId114"/>
    <p:sldId id="795" r:id="rId115"/>
    <p:sldId id="796" r:id="rId116"/>
    <p:sldId id="683" r:id="rId117"/>
    <p:sldId id="685" r:id="rId118"/>
    <p:sldId id="686" r:id="rId119"/>
    <p:sldId id="687" r:id="rId120"/>
    <p:sldId id="688" r:id="rId121"/>
    <p:sldId id="689" r:id="rId122"/>
    <p:sldId id="690" r:id="rId123"/>
    <p:sldId id="691" r:id="rId124"/>
    <p:sldId id="692" r:id="rId125"/>
    <p:sldId id="693" r:id="rId126"/>
    <p:sldId id="697" r:id="rId127"/>
    <p:sldId id="694" r:id="rId128"/>
    <p:sldId id="695" r:id="rId129"/>
    <p:sldId id="696" r:id="rId130"/>
    <p:sldId id="698" r:id="rId131"/>
    <p:sldId id="699" r:id="rId132"/>
    <p:sldId id="701" r:id="rId133"/>
    <p:sldId id="702" r:id="rId134"/>
    <p:sldId id="703" r:id="rId135"/>
    <p:sldId id="704" r:id="rId136"/>
    <p:sldId id="706" r:id="rId137"/>
    <p:sldId id="707" r:id="rId138"/>
    <p:sldId id="708" r:id="rId139"/>
    <p:sldId id="709" r:id="rId140"/>
    <p:sldId id="710" r:id="rId141"/>
    <p:sldId id="711" r:id="rId142"/>
    <p:sldId id="712" r:id="rId143"/>
    <p:sldId id="713" r:id="rId144"/>
    <p:sldId id="714" r:id="rId145"/>
    <p:sldId id="715" r:id="rId146"/>
    <p:sldId id="719" r:id="rId147"/>
    <p:sldId id="716" r:id="rId148"/>
    <p:sldId id="717" r:id="rId149"/>
    <p:sldId id="718" r:id="rId150"/>
    <p:sldId id="720" r:id="rId151"/>
    <p:sldId id="723" r:id="rId152"/>
    <p:sldId id="724" r:id="rId153"/>
    <p:sldId id="725" r:id="rId154"/>
    <p:sldId id="726" r:id="rId155"/>
    <p:sldId id="727" r:id="rId156"/>
    <p:sldId id="728" r:id="rId157"/>
    <p:sldId id="732" r:id="rId158"/>
    <p:sldId id="797" r:id="rId159"/>
    <p:sldId id="730" r:id="rId160"/>
    <p:sldId id="738" r:id="rId161"/>
    <p:sldId id="739" r:id="rId162"/>
    <p:sldId id="740" r:id="rId163"/>
    <p:sldId id="733" r:id="rId164"/>
    <p:sldId id="742" r:id="rId165"/>
    <p:sldId id="743" r:id="rId166"/>
    <p:sldId id="745" r:id="rId167"/>
    <p:sldId id="746" r:id="rId168"/>
    <p:sldId id="747" r:id="rId169"/>
    <p:sldId id="748" r:id="rId170"/>
    <p:sldId id="749" r:id="rId171"/>
    <p:sldId id="750" r:id="rId172"/>
    <p:sldId id="751" r:id="rId173"/>
    <p:sldId id="752" r:id="rId174"/>
    <p:sldId id="753" r:id="rId175"/>
    <p:sldId id="754" r:id="rId176"/>
    <p:sldId id="755" r:id="rId177"/>
    <p:sldId id="756" r:id="rId178"/>
    <p:sldId id="757" r:id="rId179"/>
    <p:sldId id="798" r:id="rId180"/>
    <p:sldId id="761" r:id="rId181"/>
    <p:sldId id="762" r:id="rId182"/>
    <p:sldId id="763" r:id="rId183"/>
    <p:sldId id="764" r:id="rId184"/>
    <p:sldId id="765" r:id="rId185"/>
    <p:sldId id="766" r:id="rId186"/>
    <p:sldId id="767" r:id="rId187"/>
    <p:sldId id="768" r:id="rId188"/>
    <p:sldId id="769" r:id="rId189"/>
    <p:sldId id="770" r:id="rId190"/>
    <p:sldId id="771" r:id="rId191"/>
    <p:sldId id="772" r:id="rId192"/>
    <p:sldId id="773" r:id="rId193"/>
    <p:sldId id="774" r:id="rId194"/>
    <p:sldId id="775" r:id="rId195"/>
    <p:sldId id="776" r:id="rId196"/>
    <p:sldId id="779" r:id="rId197"/>
    <p:sldId id="777" r:id="rId198"/>
    <p:sldId id="778" r:id="rId199"/>
    <p:sldId id="780" r:id="rId200"/>
    <p:sldId id="781" r:id="rId201"/>
    <p:sldId id="782" r:id="rId202"/>
    <p:sldId id="784" r:id="rId203"/>
    <p:sldId id="786" r:id="rId204"/>
    <p:sldId id="785" r:id="rId205"/>
    <p:sldId id="783" r:id="rId206"/>
    <p:sldId id="787" r:id="rId207"/>
    <p:sldId id="788" r:id="rId208"/>
    <p:sldId id="789" r:id="rId209"/>
    <p:sldId id="790" r:id="rId210"/>
    <p:sldId id="791" r:id="rId211"/>
    <p:sldId id="792" r:id="rId212"/>
  </p:sldIdLst>
  <p:sldSz cx="12192000" cy="6858000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aleway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F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02" autoAdjust="0"/>
    <p:restoredTop sz="96370" autoAdjust="0"/>
  </p:normalViewPr>
  <p:slideViewPr>
    <p:cSldViewPr snapToGrid="0">
      <p:cViewPr varScale="1">
        <p:scale>
          <a:sx n="111" d="100"/>
          <a:sy n="111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-180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91" Type="http://schemas.openxmlformats.org/officeDocument/2006/relationships/slide" Target="slides/slide186.xml"/><Relationship Id="rId205" Type="http://schemas.openxmlformats.org/officeDocument/2006/relationships/slide" Target="slides/slide200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openxmlformats.org/officeDocument/2006/relationships/slide" Target="slides/slide176.xml"/><Relationship Id="rId216" Type="http://schemas.openxmlformats.org/officeDocument/2006/relationships/viewProps" Target="viewProps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92" Type="http://schemas.openxmlformats.org/officeDocument/2006/relationships/slide" Target="slides/slide187.xml"/><Relationship Id="rId206" Type="http://schemas.openxmlformats.org/officeDocument/2006/relationships/slide" Target="slides/slide201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openxmlformats.org/officeDocument/2006/relationships/slide" Target="slides/slide177.xml"/><Relationship Id="rId217" Type="http://schemas.openxmlformats.org/officeDocument/2006/relationships/theme" Target="theme/theme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5" Type="http://schemas.openxmlformats.org/officeDocument/2006/relationships/slide" Target="slides/slide60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51" Type="http://schemas.openxmlformats.org/officeDocument/2006/relationships/slide" Target="slides/slide146.xml"/><Relationship Id="rId172" Type="http://schemas.openxmlformats.org/officeDocument/2006/relationships/slide" Target="slides/slide167.xml"/><Relationship Id="rId193" Type="http://schemas.openxmlformats.org/officeDocument/2006/relationships/slide" Target="slides/slide188.xml"/><Relationship Id="rId207" Type="http://schemas.openxmlformats.org/officeDocument/2006/relationships/slide" Target="slides/slide202.xml"/><Relationship Id="rId13" Type="http://schemas.openxmlformats.org/officeDocument/2006/relationships/slide" Target="slides/slide8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20" Type="http://schemas.openxmlformats.org/officeDocument/2006/relationships/slide" Target="slides/slide115.xml"/><Relationship Id="rId141" Type="http://schemas.openxmlformats.org/officeDocument/2006/relationships/slide" Target="slides/slide136.xml"/><Relationship Id="rId7" Type="http://schemas.openxmlformats.org/officeDocument/2006/relationships/slide" Target="slides/slide2.xml"/><Relationship Id="rId162" Type="http://schemas.openxmlformats.org/officeDocument/2006/relationships/slide" Target="slides/slide157.xml"/><Relationship Id="rId183" Type="http://schemas.openxmlformats.org/officeDocument/2006/relationships/slide" Target="slides/slide178.xml"/><Relationship Id="rId218" Type="http://schemas.openxmlformats.org/officeDocument/2006/relationships/tableStyles" Target="tableStyles.xml"/><Relationship Id="rId24" Type="http://schemas.openxmlformats.org/officeDocument/2006/relationships/slide" Target="slides/slide19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31" Type="http://schemas.openxmlformats.org/officeDocument/2006/relationships/slide" Target="slides/slide126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4" Type="http://schemas.openxmlformats.org/officeDocument/2006/relationships/slide" Target="slides/slide189.xml"/><Relationship Id="rId208" Type="http://schemas.openxmlformats.org/officeDocument/2006/relationships/slide" Target="slides/slide203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184" Type="http://schemas.openxmlformats.org/officeDocument/2006/relationships/slide" Target="slides/slide179.xml"/><Relationship Id="rId189" Type="http://schemas.openxmlformats.org/officeDocument/2006/relationships/slide" Target="slides/slide184.xml"/><Relationship Id="rId3" Type="http://schemas.openxmlformats.org/officeDocument/2006/relationships/slideMaster" Target="slideMasters/slideMaster3.xml"/><Relationship Id="rId214" Type="http://schemas.openxmlformats.org/officeDocument/2006/relationships/handoutMaster" Target="handoutMasters/handoutMaster1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slide" Target="slides/slide174.xml"/><Relationship Id="rId195" Type="http://schemas.openxmlformats.org/officeDocument/2006/relationships/slide" Target="slides/slide190.xml"/><Relationship Id="rId209" Type="http://schemas.openxmlformats.org/officeDocument/2006/relationships/slide" Target="slides/slide204.xml"/><Relationship Id="rId190" Type="http://schemas.openxmlformats.org/officeDocument/2006/relationships/slide" Target="slides/slide185.xml"/><Relationship Id="rId204" Type="http://schemas.openxmlformats.org/officeDocument/2006/relationships/slide" Target="slides/slide199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85" Type="http://schemas.openxmlformats.org/officeDocument/2006/relationships/slide" Target="slides/slide18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80" Type="http://schemas.openxmlformats.org/officeDocument/2006/relationships/slide" Target="slides/slide175.xml"/><Relationship Id="rId210" Type="http://schemas.openxmlformats.org/officeDocument/2006/relationships/slide" Target="slides/slide205.xml"/><Relationship Id="rId215" Type="http://schemas.openxmlformats.org/officeDocument/2006/relationships/presProps" Target="presProps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slide" Target="slides/slide170.xml"/><Relationship Id="rId196" Type="http://schemas.openxmlformats.org/officeDocument/2006/relationships/slide" Target="slides/slide191.xml"/><Relationship Id="rId200" Type="http://schemas.openxmlformats.org/officeDocument/2006/relationships/slide" Target="slides/slide195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186" Type="http://schemas.openxmlformats.org/officeDocument/2006/relationships/slide" Target="slides/slide181.xml"/><Relationship Id="rId211" Type="http://schemas.openxmlformats.org/officeDocument/2006/relationships/slide" Target="slides/slide206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slide" Target="slides/slide171.xml"/><Relationship Id="rId197" Type="http://schemas.openxmlformats.org/officeDocument/2006/relationships/slide" Target="slides/slide192.xml"/><Relationship Id="rId201" Type="http://schemas.openxmlformats.org/officeDocument/2006/relationships/slide" Target="slides/slide196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87" Type="http://schemas.openxmlformats.org/officeDocument/2006/relationships/slide" Target="slides/slide182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07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60" Type="http://schemas.openxmlformats.org/officeDocument/2006/relationships/slide" Target="slides/slide55.xml"/><Relationship Id="rId81" Type="http://schemas.openxmlformats.org/officeDocument/2006/relationships/slide" Target="slides/slide76.xml"/><Relationship Id="rId135" Type="http://schemas.openxmlformats.org/officeDocument/2006/relationships/slide" Target="slides/slide130.xml"/><Relationship Id="rId156" Type="http://schemas.openxmlformats.org/officeDocument/2006/relationships/slide" Target="slides/slide151.xml"/><Relationship Id="rId177" Type="http://schemas.openxmlformats.org/officeDocument/2006/relationships/slide" Target="slides/slide172.xml"/><Relationship Id="rId198" Type="http://schemas.openxmlformats.org/officeDocument/2006/relationships/slide" Target="slides/slide193.xml"/><Relationship Id="rId202" Type="http://schemas.openxmlformats.org/officeDocument/2006/relationships/slide" Target="slides/slide197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104" Type="http://schemas.openxmlformats.org/officeDocument/2006/relationships/slide" Target="slides/slide99.xml"/><Relationship Id="rId125" Type="http://schemas.openxmlformats.org/officeDocument/2006/relationships/slide" Target="slides/slide120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188" Type="http://schemas.openxmlformats.org/officeDocument/2006/relationships/slide" Target="slides/slide183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1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115" Type="http://schemas.openxmlformats.org/officeDocument/2006/relationships/slide" Target="slides/slide110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slide" Target="slides/slide173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9" Type="http://schemas.openxmlformats.org/officeDocument/2006/relationships/slide" Target="slides/slide194.xml"/><Relationship Id="rId203" Type="http://schemas.openxmlformats.org/officeDocument/2006/relationships/slide" Target="slides/slide198.xml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006802-B298-46B6-BA13-0F15E19115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409666-E4F4-454F-AC6C-0A435E1FE5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6E4FDBE-4380-458F-92E2-060177105A82}" type="datetimeFigureOut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C6160-F52D-42BB-B1F8-AD4EFC6288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F0F56-2A42-43E6-8809-B95941780E4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13FF5E2-A35D-48AB-88FD-8495C448374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6EBF86-0FD1-4553-BF17-8A07D6D35A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625D9-1465-4E04-A726-CA595EC647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0391F79-ECD0-49F3-80F2-8A76B96B72C9}" type="datetimeFigureOut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3D040A-476E-41CF-AC3C-200F6B7AF6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d-ID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B77FC16-5BC6-42E0-9277-861D55D1A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d-ID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6E410-438C-4B58-9C2E-53ACF1E844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36A486-B08C-4918-806B-EC43503224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fld id="{029F58E9-F467-403B-8C6D-9A8C789358E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4EEA524-D7A7-4DA4-8CB0-F439D11F8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B0D12-732A-4E34-9350-0E84E627C67A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3D43E0F-1758-43E8-8679-55D70551B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95744EE-74D0-4FBA-9AD3-384CA867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1101E-84B8-4608-8338-F6E5E2111392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42709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4EB074AC-59B4-432A-AEE5-C9CF9CC3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C926-6F30-479B-993C-0B3030AF95E4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AE9A3A0-3AAC-4B44-A336-CD6756BD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45C7663-B29B-4F56-82A7-98EE8EFB0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B359-9BA2-4398-9BF6-9DC28D9ED8D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510508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C2BF5580-9C35-4B82-820A-78A69ED4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518CD-3898-455F-8B9D-CFA2BC20E08C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5DD2493-A289-4F60-922C-C41A97FC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CB1CBBC-E975-43C7-9200-A5F6D4254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7B06-1BC8-4F39-85DB-1DC61EC9123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610920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1113" y="365125"/>
            <a:ext cx="10072687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endParaRPr lang="zh-TW" altLang="en-US" noProof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C30A382-90F8-4FCE-A993-1A25129C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C9841-4D6B-4591-90CB-59E705515007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000F4A1-674F-477E-9D88-E72F37A7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B13F9FA-FE64-4D29-AE6B-60D0A25E4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71CDD-3464-4BDB-AA5C-1444A02DD8B1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146725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81113" y="365125"/>
            <a:ext cx="10072687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38F3CCA-DA2B-4D93-A9F9-6EBEB4DB1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64F5B-310C-4E5F-9C10-C4420D1C95FA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57341F4-FF5F-4482-B835-459458B20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90AF52D-441B-4513-B34B-4E1761259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5DFBC-0E64-4ADB-B4A2-AA2F03ED0045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099440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392476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19730" y="509287"/>
            <a:ext cx="10515600" cy="1273215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21124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040C3AE3-DA5F-49B2-9B34-F17A5A271CB3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5DA11B12-F2BF-4499-9EE8-7A8A8CC6F910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AD49FC58-741C-4D65-971E-DEEC9953CB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1022C81-B5B2-4FFF-A0AB-A0F00CF6FCE9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086683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66E74BA6-1331-47F2-8417-CA0481F3665B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C548BB6F-2D17-4333-B52D-9B8C0C15A3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1FD2B99D-7DFA-4C78-9CC7-B9B3350D3B0E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 panose="0000050000000000000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945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69764C8-CB89-457D-9EE0-0738C24950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D4365C-DF4A-4189-82B4-811256EBE566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1E91B51-4D33-4F7E-9617-3B2BCBC2B0F1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D4A7541-73ED-47FE-B656-E8DE9CAA81CC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000000"/>
              </a:solidFill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3123720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FA738F98-7598-4BD5-BEFA-CB6E7742FFA4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41AF678E-2069-4A52-900E-7FDB95CE7D80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A8D2CEA9-321A-4093-BA49-342628E5B2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2A312743-0F63-4B34-AF7B-B5C0169FBE0F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28608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FD17D8C-E51F-4342-A2EA-8FC7DD3D6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8AE23-E15B-4017-A0F3-C0E992F8C841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710F40B-F89F-4BD1-94AD-B87AE797A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7CD15C4-BCDD-43E5-90C7-578560B0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E638B-7BEB-456A-AFED-D56537109976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593619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E92F26D-3703-4499-ABA1-C16F3905FBE8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DE610B2B-B239-4850-B2A4-DD7F270271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101C30AC-B44F-43A1-BBFB-092F9F40FFC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372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93A2779-3FF7-4596-A703-C181F0BCF8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1833CEB-EB56-49E6-9663-67FD6F7D224A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77E01A0-CD86-4EA2-B43F-0879D8132B73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8FD16D3-B604-4767-9EA8-7D979E2DB8F9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1725245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0600236C-3772-4876-9D50-D51A782E2AE5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49BB1BB2-2C92-4366-BFC4-FB78ECA4FFEB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11AFAC81-4FC2-4B1E-A024-A492227FD49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A8B09790-B725-4FFC-AB1C-DFE01FE7806E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6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spcBef>
                <a:spcPts val="300"/>
              </a:spcBef>
              <a:spcAft>
                <a:spcPts val="300"/>
              </a:spcAft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18335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A3B9E72-5E92-4FA7-9FBF-8DA59BA52A82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18020943-E909-454D-AD37-F0BC57AFD63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8B90E287-4F56-4848-B4BD-B3597CD7EA2C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295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469CC1D-64E8-4BEC-9AC4-5549F2710E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FE3647F-8EA4-4DB4-A1BA-F892786607DC}"/>
              </a:ext>
            </a:extLst>
          </p:cNvPr>
          <p:cNvSpPr/>
          <p:nvPr userDrawn="1"/>
        </p:nvSpPr>
        <p:spPr>
          <a:xfrm>
            <a:off x="296863" y="2520950"/>
            <a:ext cx="2471737" cy="2471738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A3820D-273F-4ED3-BFAC-55145A851FEF}"/>
              </a:ext>
            </a:extLst>
          </p:cNvPr>
          <p:cNvSpPr/>
          <p:nvPr userDrawn="1"/>
        </p:nvSpPr>
        <p:spPr>
          <a:xfrm>
            <a:off x="1101725" y="1516063"/>
            <a:ext cx="2471738" cy="2471737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A4E691-E284-47BD-B8E9-2F0B4B1346C2}"/>
              </a:ext>
            </a:extLst>
          </p:cNvPr>
          <p:cNvSpPr/>
          <p:nvPr userDrawn="1"/>
        </p:nvSpPr>
        <p:spPr>
          <a:xfrm>
            <a:off x="0" y="5816600"/>
            <a:ext cx="12192000" cy="104140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1595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9">
            <a:extLst>
              <a:ext uri="{FF2B5EF4-FFF2-40B4-BE49-F238E27FC236}">
                <a16:creationId xmlns:a16="http://schemas.microsoft.com/office/drawing/2014/main" id="{3A91EA4D-FAD9-4833-96FA-C2B1E64C41D7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3">
            <a:extLst>
              <a:ext uri="{FF2B5EF4-FFF2-40B4-BE49-F238E27FC236}">
                <a16:creationId xmlns:a16="http://schemas.microsoft.com/office/drawing/2014/main" id="{FD3047A2-4A12-4B3D-B4B9-62F1158A6CFE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227D3E5B-B17B-4577-83DB-A6EA3498EBB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EC486492-4B25-46BB-B51E-198F5564C18A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449781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AC3FA18D-F8F1-4762-A1AF-B230BAB244AD}"/>
              </a:ext>
            </a:extLst>
          </p:cNvPr>
          <p:cNvPicPr preferRelativeResize="0"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11687175" y="6532563"/>
            <a:ext cx="50482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D901F15-32D0-4DAD-9193-3DC3BD1BE6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6075" y="6521450"/>
            <a:ext cx="436563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  <a:ea typeface="新細明體" panose="02020500000000000000" pitchFamily="18" charset="-120"/>
              </a:defRPr>
            </a:lvl9pPr>
          </a:lstStyle>
          <a:p>
            <a:pPr>
              <a:defRPr/>
            </a:pPr>
            <a:fld id="{DC43A098-93AD-4EBC-B555-5D0F541148E6}" type="slidenum">
              <a:rPr lang="zh-CN" altLang="en-US" sz="120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 sz="1200">
              <a:solidFill>
                <a:srgbClr val="FFFFFF"/>
              </a:solidFill>
              <a:latin typeface="Arial" panose="020B0604020202020204" pitchFamily="34" charset="0"/>
              <a:ea typeface="印品黑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560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9">
            <a:extLst>
              <a:ext uri="{FF2B5EF4-FFF2-40B4-BE49-F238E27FC236}">
                <a16:creationId xmlns:a16="http://schemas.microsoft.com/office/drawing/2014/main" id="{F813B169-1F95-4F92-9314-38FED5AE7F4C}"/>
              </a:ext>
            </a:extLst>
          </p:cNvPr>
          <p:cNvCxnSpPr>
            <a:cxnSpLocks/>
          </p:cNvCxnSpPr>
          <p:nvPr userDrawn="1"/>
        </p:nvCxnSpPr>
        <p:spPr>
          <a:xfrm>
            <a:off x="1276350" y="990600"/>
            <a:ext cx="1007745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標題 1">
            <a:extLst>
              <a:ext uri="{FF2B5EF4-FFF2-40B4-BE49-F238E27FC236}">
                <a16:creationId xmlns:a16="http://schemas.microsoft.com/office/drawing/2014/main" id="{7319F838-31BB-499E-8CAA-BC78BC4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00B0F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214B815E-B5D5-4C71-9CE3-66BA6C813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/>
          <a:lstStyle>
            <a:lvl1pPr marL="361950" indent="-361950">
              <a:lnSpc>
                <a:spcPts val="4000"/>
              </a:lnSpc>
              <a:spcBef>
                <a:spcPts val="1200"/>
              </a:spcBef>
              <a:defRPr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lnSpc>
                <a:spcPts val="3200"/>
              </a:lnSpc>
              <a:spcBef>
                <a:spcPts val="600"/>
              </a:spcBef>
              <a:defRPr sz="20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272868270"/>
      </p:ext>
    </p:extLst>
  </p:cSld>
  <p:clrMapOvr>
    <a:masterClrMapping/>
  </p:clrMapOvr>
  <p:transition spd="slow" advClick="0" advTm="1000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EA5C04D-A5E7-4A8D-9F0C-F2C8D10A28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775603"/>
      </p:ext>
    </p:extLst>
  </p:cSld>
  <p:clrMapOvr>
    <a:masterClrMapping/>
  </p:clrMapOvr>
  <p:transition spd="slow" advClick="0" advTm="10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3914CE0C-B283-4638-8C00-78129582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C0B20-C7F5-4D30-87E6-8218E1A1005C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1F04B15-3C77-4812-A965-A3BB0261A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05FBAD11-0C76-4775-9BF6-5EA790ADC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54881-C9A3-49BE-B7B4-956EF985D517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64493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F0A8926-2F8C-4E22-A65C-37FFD17C4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8B8F1-BFDF-436D-A0DC-9CA88D59D9DF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021B10EA-ABD8-4DD4-9404-A4CB1B0D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20529E56-2B93-4F6F-B6DA-274696197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501F6-1BC6-4904-AC92-C0BE9BBA66A4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17302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77FCDC85-A674-45AC-A4BC-D43EED77B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B05C-ACA9-4C0B-837C-7633F7DC469C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A6F5110-2D52-4AFE-83FA-D08585DD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25AD03F-67D0-43B9-834F-AE69B3D1C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E6700-2792-48A2-833E-9F98D5F3764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248535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36BE09-07E4-4660-8216-DB664C36F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8D84E-17BF-40D8-A8EB-AA0B7D0E8C23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1BF64D-12B0-43FD-8E6C-72AFE6728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809617-89E7-46DE-BB9B-3C6F7598F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917DE-5325-4F79-9F3C-EE812811F7E5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1825779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DAF61F7C-4A01-482E-BA33-50B769452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FF6B20-CA99-44D6-B408-EEC00517DEF2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CF28F8E-C0F8-47C6-B792-918A6ECA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775CFD6-B8CC-4648-9396-69F6BFACB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B151C-F667-49A4-B144-7E0F16B8186A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206856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210591B-EB6F-4B7D-91D3-A58F4198B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8ACC-75E4-4479-AF2A-B7A057F4CC4E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E9DC0A0-C0CE-4276-BD9D-3887C399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217912D-9BC5-4C62-B3C4-73724E5F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738DB-D20F-4093-A93D-1C8CAE6A1E8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3954156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431EF883-31AE-4B50-AD3A-432BECE5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8364C-1476-458A-81C0-DF15BDCEFC9B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930871D-DB42-4C3F-92A5-F2AB6022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D602E036-E7A0-4579-BA35-2F839BA5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CAB08-19AB-40A9-AA0E-F7F27195C7D7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</p:spTree>
    <p:extLst>
      <p:ext uri="{BB962C8B-B14F-4D97-AF65-F5344CB8AC3E}">
        <p14:creationId xmlns:p14="http://schemas.microsoft.com/office/powerpoint/2010/main" val="485921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2683602-1E9B-4DBF-BC28-0A80F6B1D31A}"/>
              </a:ext>
            </a:extLst>
          </p:cNvPr>
          <p:cNvSpPr/>
          <p:nvPr/>
        </p:nvSpPr>
        <p:spPr>
          <a:xfrm>
            <a:off x="277813" y="0"/>
            <a:ext cx="979487" cy="1724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26EAB395-4E86-4410-AD32-A55D3A3A2A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81113" y="365125"/>
            <a:ext cx="10072687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  <a:endParaRPr lang="id-ID" altLang="zh-TW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1436F502-6D66-48AB-A8DD-66E57B7F43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id-ID" altLang="zh-TW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3FE3FADB-4DA1-471D-8978-B26CD0916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A7E0CBB-6A92-4584-91B2-6CEBC57DC7B5}" type="datetime1">
              <a:rPr lang="id-ID"/>
              <a:pPr>
                <a:defRPr/>
              </a:pPr>
              <a:t>12/09/2021</a:t>
            </a:fld>
            <a:endParaRPr lang="id-ID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CF2A073A-6E6E-47D4-878A-67E869DDB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574E83F-B57F-4383-B67A-EC3384D005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88" y="561975"/>
            <a:ext cx="1304925" cy="1162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6000">
                <a:solidFill>
                  <a:schemeClr val="bg2"/>
                </a:solidFill>
                <a:latin typeface="Bebas Neue" pitchFamily="34" charset="0"/>
                <a:ea typeface="+mn-ea"/>
              </a:defRPr>
            </a:lvl1pPr>
          </a:lstStyle>
          <a:p>
            <a:pPr>
              <a:defRPr/>
            </a:pPr>
            <a:fld id="{1C1F73EE-735A-4621-9503-BB2FC8045418}" type="slidenum">
              <a:rPr lang="zh-TW" altLang="id-ID"/>
              <a:pPr>
                <a:defRPr/>
              </a:pPr>
              <a:t>‹#›</a:t>
            </a:fld>
            <a:endParaRPr lang="id-ID" altLang="zh-TW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780307A7-090C-488F-82F9-EA51BD19AB5B}"/>
              </a:ext>
            </a:extLst>
          </p:cNvPr>
          <p:cNvSpPr/>
          <p:nvPr userDrawn="1"/>
        </p:nvSpPr>
        <p:spPr>
          <a:xfrm>
            <a:off x="277813" y="0"/>
            <a:ext cx="979487" cy="17240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4" r:id="rId1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5CE3E568-7EE1-4BBA-AD0F-8B47197205C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  <a:endParaRPr lang="id-ID" altLang="zh-TW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F6401B1F-4FB1-4C75-9849-0A011E8957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id-ID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5" r:id="rId2"/>
    <p:sldLayoutId id="2147483856" r:id="rId3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新細明體" panose="02020500000000000000" pitchFamily="18" charset="-120"/>
          <a:ea typeface="新細明體" panose="02020500000000000000" pitchFamily="18" charset="-120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新細明體" panose="02020500000000000000" pitchFamily="18" charset="-120"/>
          <a:ea typeface="新細明體" panose="02020500000000000000" pitchFamily="18" charset="-120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新細明體" panose="02020500000000000000" pitchFamily="18" charset="-120"/>
          <a:ea typeface="新細明體" panose="02020500000000000000" pitchFamily="18" charset="-120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新細明體" panose="02020500000000000000" pitchFamily="18" charset="-120"/>
          <a:ea typeface="新細明體" panose="02020500000000000000" pitchFamily="18" charset="-120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新細明體" panose="02020500000000000000" pitchFamily="18" charset="-120"/>
          <a:ea typeface="新細明體" panose="02020500000000000000" pitchFamily="18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版面配置區 1">
            <a:extLst>
              <a:ext uri="{FF2B5EF4-FFF2-40B4-BE49-F238E27FC236}">
                <a16:creationId xmlns:a16="http://schemas.microsoft.com/office/drawing/2014/main" id="{1E813BAE-8E10-4F10-AF4A-43DD36E86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文字版面配置區 2">
            <a:extLst>
              <a:ext uri="{FF2B5EF4-FFF2-40B4-BE49-F238E27FC236}">
                <a16:creationId xmlns:a16="http://schemas.microsoft.com/office/drawing/2014/main" id="{A53415A8-32A1-4255-8D1F-B631E48429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版面配置區 1">
            <a:extLst>
              <a:ext uri="{FF2B5EF4-FFF2-40B4-BE49-F238E27FC236}">
                <a16:creationId xmlns:a16="http://schemas.microsoft.com/office/drawing/2014/main" id="{0722C8E7-354B-4155-89E8-F7B7A30624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4099" name="文字版面配置區 2">
            <a:extLst>
              <a:ext uri="{FF2B5EF4-FFF2-40B4-BE49-F238E27FC236}">
                <a16:creationId xmlns:a16="http://schemas.microsoft.com/office/drawing/2014/main" id="{68A8E318-5B51-4AEF-999D-CA9FD38DCA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>
            <a:extLst>
              <a:ext uri="{FF2B5EF4-FFF2-40B4-BE49-F238E27FC236}">
                <a16:creationId xmlns:a16="http://schemas.microsoft.com/office/drawing/2014/main" id="{9E8BB421-1FC3-418D-8F57-5244AAAF69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77938" y="287338"/>
            <a:ext cx="10075862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123" name="文字版面配置區 2">
            <a:extLst>
              <a:ext uri="{FF2B5EF4-FFF2-40B4-BE49-F238E27FC236}">
                <a16:creationId xmlns:a16="http://schemas.microsoft.com/office/drawing/2014/main" id="{A36348FD-6DFD-47AA-B29D-7C7411643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079500"/>
            <a:ext cx="11372850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zh-TW" altLang="en-US" sz="3600" kern="12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7F7F7F"/>
          </a:solidFill>
          <a:latin typeface="Arial" panose="020B0604020202020204" pitchFamily="34" charset="0"/>
          <a:ea typeface="Noto Sans CJK TC Regular" panose="020B0500000000000000" pitchFamily="34" charset="-120"/>
          <a:cs typeface="Arial" panose="020B0604020202020204" pitchFamily="34" charset="0"/>
        </a:defRPr>
      </a:lvl9pPr>
    </p:titleStyle>
    <p:bodyStyle>
      <a:lvl1pPr marL="449263" indent="-449263" algn="l" rtl="0" eaLnBrk="0" fontAlgn="base" hangingPunct="0">
        <a:lnSpc>
          <a:spcPts val="3600"/>
        </a:lnSpc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ptfm610a" TargetMode="External"/><Relationship Id="rId2" Type="http://schemas.openxmlformats.org/officeDocument/2006/relationships/hyperlink" Target="https://max543.com/debugger" TargetMode="Externa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5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5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5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5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5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5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5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5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5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5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5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15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5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5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5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5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5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15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5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5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5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5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5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5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5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5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5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5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5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thonny.org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>
            <a:extLst>
              <a:ext uri="{FF2B5EF4-FFF2-40B4-BE49-F238E27FC236}">
                <a16:creationId xmlns:a16="http://schemas.microsoft.com/office/drawing/2014/main" id="{579A259E-1F82-45EC-A7A2-8CCE66566FD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693738" y="512763"/>
            <a:ext cx="10242550" cy="2554287"/>
          </a:xfrm>
        </p:spPr>
        <p:txBody>
          <a:bodyPr anchor="b"/>
          <a:lstStyle/>
          <a:p>
            <a:pPr eaLnBrk="1" hangingPunct="1">
              <a:lnSpc>
                <a:spcPts val="6000"/>
              </a:lnSpc>
            </a:pPr>
            <a:r>
              <a:rPr lang="zh-TW" altLang="id-ID" sz="6000">
                <a:solidFill>
                  <a:schemeClr val="bg1"/>
                </a:solidFill>
              </a:rPr>
              <a:t>學</a:t>
            </a:r>
            <a:r>
              <a:rPr lang="zh-TW" altLang="en-US" sz="6000">
                <a:solidFill>
                  <a:schemeClr val="bg1"/>
                </a:solidFill>
              </a:rPr>
              <a:t> </a:t>
            </a:r>
            <a:r>
              <a:rPr lang="id-ID" altLang="zh-TW" sz="6000">
                <a:solidFill>
                  <a:schemeClr val="bg1"/>
                </a:solidFill>
              </a:rPr>
              <a:t>Python</a:t>
            </a:r>
            <a:r>
              <a:rPr lang="en-US" altLang="zh-TW" sz="6000">
                <a:solidFill>
                  <a:schemeClr val="bg1"/>
                </a:solidFill>
              </a:rPr>
              <a:t> </a:t>
            </a:r>
            <a:r>
              <a:rPr lang="zh-TW" altLang="id-ID" sz="6000">
                <a:solidFill>
                  <a:schemeClr val="bg1"/>
                </a:solidFill>
              </a:rPr>
              <a:t>玩創客</a:t>
            </a:r>
            <a:br>
              <a:rPr lang="zh-TW" altLang="en-US" sz="6000">
                <a:solidFill>
                  <a:schemeClr val="bg1"/>
                </a:solidFill>
              </a:rPr>
            </a:br>
            <a:endParaRPr lang="id-ID" altLang="zh-TW" sz="6000">
              <a:solidFill>
                <a:schemeClr val="bg1"/>
              </a:solidFill>
            </a:endParaRPr>
          </a:p>
        </p:txBody>
      </p:sp>
      <p:sp>
        <p:nvSpPr>
          <p:cNvPr id="21507" name="Subtitle 4">
            <a:extLst>
              <a:ext uri="{FF2B5EF4-FFF2-40B4-BE49-F238E27FC236}">
                <a16:creationId xmlns:a16="http://schemas.microsoft.com/office/drawing/2014/main" id="{CE580EB7-03F5-4E49-BA94-01BFAE68C9E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93738" y="3627438"/>
            <a:ext cx="6881812" cy="299720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solidFill>
                  <a:srgbClr val="F2F2F2"/>
                </a:solidFill>
                <a:ea typeface="微軟正黑體" panose="020B0604030504040204" pitchFamily="34" charset="-120"/>
              </a:rPr>
              <a:t>Rewritten by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>
                <a:solidFill>
                  <a:srgbClr val="F2F2F2"/>
                </a:solidFill>
                <a:ea typeface="微軟正黑體" panose="020B0604030504040204" pitchFamily="34" charset="-120"/>
              </a:rPr>
              <a:t>賴秉樑</a:t>
            </a:r>
            <a:endParaRPr lang="en-US" altLang="zh-TW">
              <a:solidFill>
                <a:srgbClr val="F2F2F2"/>
              </a:solidFill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1400">
                <a:solidFill>
                  <a:srgbClr val="F2F2F2"/>
                </a:solidFill>
                <a:ea typeface="微軟正黑體" panose="020B0604030504040204" pitchFamily="34" charset="-120"/>
              </a:rPr>
              <a:t>私立極限翻轉文理電腦補習班 班主任</a:t>
            </a:r>
          </a:p>
          <a:p>
            <a:pPr marL="0" indent="0" eaLnBrk="1" hangingPunct="1">
              <a:buNone/>
            </a:pPr>
            <a:r>
              <a:rPr lang="zh-TW" altLang="en-US" sz="1400">
                <a:solidFill>
                  <a:srgbClr val="F2F2F2"/>
                </a:solidFill>
                <a:ea typeface="微軟正黑體" panose="020B0604030504040204" pitchFamily="34" charset="-120"/>
              </a:rPr>
              <a:t>大學程式教師</a:t>
            </a:r>
            <a:endParaRPr lang="zh-TW" altLang="en-US" sz="110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1400">
                <a:solidFill>
                  <a:srgbClr val="F2F2F2"/>
                </a:solidFill>
                <a:ea typeface="微軟正黑體" panose="020B0604030504040204" pitchFamily="34" charset="-120"/>
              </a:rPr>
              <a:t>華盛頓中學程式教師</a:t>
            </a:r>
            <a:endParaRPr lang="en-US" altLang="zh-TW" sz="1400">
              <a:solidFill>
                <a:srgbClr val="F2F2F2"/>
              </a:solidFill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zh-TW" altLang="en-US" sz="1100">
              <a:solidFill>
                <a:srgbClr val="F2F2F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220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課程網址 </a:t>
            </a:r>
            <a:r>
              <a:rPr lang="en-US" altLang="zh-TW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https://max543.com/debugger</a:t>
            </a:r>
            <a:endParaRPr lang="en-US" altLang="zh-TW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2200">
                <a:solidFill>
                  <a:srgbClr val="F2F2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書商原始投影片下載網址 </a:t>
            </a:r>
            <a:r>
              <a:rPr lang="id-ID" altLang="id-ID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</a:t>
            </a:r>
            <a:r>
              <a:rPr lang="id-ID" altLang="zh-TW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bit.ly/p</a:t>
            </a:r>
            <a:r>
              <a:rPr lang="en-US" altLang="zh-TW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</a:t>
            </a:r>
            <a:r>
              <a:rPr lang="id-ID" altLang="zh-TW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tfm61</a:t>
            </a:r>
            <a:r>
              <a:rPr lang="en-US" altLang="zh-TW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0a</a:t>
            </a:r>
            <a:endParaRPr lang="zh-TW" altLang="id-ID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066F80-08E6-4B99-A069-DCCC57437F81}"/>
              </a:ext>
            </a:extLst>
          </p:cNvPr>
          <p:cNvCxnSpPr/>
          <p:nvPr/>
        </p:nvCxnSpPr>
        <p:spPr>
          <a:xfrm>
            <a:off x="762000" y="3260725"/>
            <a:ext cx="347186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9" name="Slide Number Placeholder 12">
            <a:extLst>
              <a:ext uri="{FF2B5EF4-FFF2-40B4-BE49-F238E27FC236}">
                <a16:creationId xmlns:a16="http://schemas.microsoft.com/office/drawing/2014/main" id="{72F26DA4-D310-4D98-8D6B-CD086473B54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F53E3B97-7F40-431C-8C44-1F743468F3D8}" type="slidenum">
              <a:rPr lang="zh-TW" altLang="id-ID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">
            <a:extLst>
              <a:ext uri="{FF2B5EF4-FFF2-40B4-BE49-F238E27FC236}">
                <a16:creationId xmlns:a16="http://schemas.microsoft.com/office/drawing/2014/main" id="{E2870EC7-90EE-42D9-BB4D-A411D28152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主流的創客材料</a:t>
            </a:r>
            <a:r>
              <a:rPr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Arduino (</a:t>
            </a:r>
            <a:r>
              <a:t>適合小四 </a:t>
            </a:r>
            <a:r>
              <a:rPr lang="en-US" altLang="zh-TW"/>
              <a:t>~</a:t>
            </a:r>
            <a:r>
              <a:t> 玩家</a:t>
            </a:r>
            <a:r>
              <a:rPr lang="en-US" altLang="zh-TW"/>
              <a:t>)</a:t>
            </a:r>
            <a:endParaRPr/>
          </a:p>
        </p:txBody>
      </p:sp>
      <p:sp>
        <p:nvSpPr>
          <p:cNvPr id="30723" name="內容版面配置區 2">
            <a:extLst>
              <a:ext uri="{FF2B5EF4-FFF2-40B4-BE49-F238E27FC236}">
                <a16:creationId xmlns:a16="http://schemas.microsoft.com/office/drawing/2014/main" id="{860634B8-9C5D-4D3B-A457-B4129874D9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3600"/>
              </a:lnSpc>
            </a:pPr>
            <a:r>
              <a:rPr lang="en-US" altLang="zh-TW"/>
              <a:t>Arduino</a:t>
            </a:r>
            <a:r>
              <a:rPr lang="zh-TW" altLang="en-US"/>
              <a:t> 是一家製作開源硬體和開源軟體的公司，該公司負責設計和製造單板微控制器和微控制器套件，用於構建數位裝置和互動式物件。</a:t>
            </a:r>
            <a:endParaRPr lang="zh-TW" altLang="en-US" sz="24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9853F1-1355-4FA5-B116-A90A0ABD145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0725" name="Picture 2">
            <a:extLst>
              <a:ext uri="{FF2B5EF4-FFF2-40B4-BE49-F238E27FC236}">
                <a16:creationId xmlns:a16="http://schemas.microsoft.com/office/drawing/2014/main" id="{69EA3EA1-9C0B-40AF-9205-D54365C4E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337" y="2315082"/>
            <a:ext cx="4251325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文字方塊 12">
            <a:extLst>
              <a:ext uri="{FF2B5EF4-FFF2-40B4-BE49-F238E27FC236}">
                <a16:creationId xmlns:a16="http://schemas.microsoft.com/office/drawing/2014/main" id="{3C495D0A-9DA2-4425-A6D0-0F6FCFEEF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75" y="6078538"/>
            <a:ext cx="2889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latin typeface="Raleway" pitchFamily="34" charset="0"/>
                <a:ea typeface="新細明體" panose="02020500000000000000" pitchFamily="18" charset="-120"/>
              </a:rPr>
              <a:t>Arduino Uno SMD R3</a:t>
            </a:r>
            <a:endParaRPr lang="zh-TW" altLang="en-US" sz="1800">
              <a:latin typeface="Raleway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A6EEA96C-9181-44EF-BA7D-CB19AEAF3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程式流程圖</a:t>
            </a:r>
          </a:p>
        </p:txBody>
      </p:sp>
      <p:pic>
        <p:nvPicPr>
          <p:cNvPr id="119811" name="Picture 5">
            <a:extLst>
              <a:ext uri="{FF2B5EF4-FFF2-40B4-BE49-F238E27FC236}">
                <a16:creationId xmlns:a16="http://schemas.microsoft.com/office/drawing/2014/main" id="{EC29095E-BA48-4A07-A517-9288E7C917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8425" y="531813"/>
            <a:ext cx="5964238" cy="6100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>
            <a:extLst>
              <a:ext uri="{FF2B5EF4-FFF2-40B4-BE49-F238E27FC236}">
                <a16:creationId xmlns:a16="http://schemas.microsoft.com/office/drawing/2014/main" id="{C056E24C-554F-4FC1-AC50-95F51B1B1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120835" name="Picture 5">
            <a:extLst>
              <a:ext uri="{FF2B5EF4-FFF2-40B4-BE49-F238E27FC236}">
                <a16:creationId xmlns:a16="http://schemas.microsoft.com/office/drawing/2014/main" id="{D93276D5-7F1B-49D9-9CF7-A0E3421CBA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9"/>
          <a:stretch>
            <a:fillRect/>
          </a:stretch>
        </p:blipFill>
        <p:spPr>
          <a:xfrm>
            <a:off x="1444625" y="1795463"/>
            <a:ext cx="9537700" cy="4965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656137F-D139-402B-986F-96D597EFB65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Lab4-2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74AB0E-264A-478F-93E2-3FBF6C930B97}"/>
              </a:ext>
            </a:extLst>
          </p:cNvPr>
          <p:cNvSpPr/>
          <p:nvPr/>
        </p:nvSpPr>
        <p:spPr>
          <a:xfrm>
            <a:off x="9586595" y="1382713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Lab03.py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5">
            <a:extLst>
              <a:ext uri="{FF2B5EF4-FFF2-40B4-BE49-F238E27FC236}">
                <a16:creationId xmlns:a16="http://schemas.microsoft.com/office/drawing/2014/main" id="{66D5B8BE-D3CD-4437-9386-7375FAC8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實測</a:t>
            </a:r>
          </a:p>
        </p:txBody>
      </p:sp>
      <p:pic>
        <p:nvPicPr>
          <p:cNvPr id="121859" name="Picture 4">
            <a:extLst>
              <a:ext uri="{FF2B5EF4-FFF2-40B4-BE49-F238E27FC236}">
                <a16:creationId xmlns:a16="http://schemas.microsoft.com/office/drawing/2014/main" id="{CC0C2BBE-2C4C-4F13-9377-823E1F303C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938" y="2033588"/>
            <a:ext cx="10094912" cy="4738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2E73F3-E151-4C14-B023-7263C21DB95C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883" name="Picture 4">
            <a:extLst>
              <a:ext uri="{FF2B5EF4-FFF2-40B4-BE49-F238E27FC236}">
                <a16:creationId xmlns:a16="http://schemas.microsoft.com/office/drawing/2014/main" id="{53F06992-4E19-4BC9-A4E2-1C950A109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" y="850900"/>
            <a:ext cx="11371263" cy="503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99DBC543-CAFD-43FD-B2AB-2595D52FE5CC}"/>
              </a:ext>
            </a:extLst>
          </p:cNvPr>
          <p:cNvGraphicFramePr>
            <a:graphicFrameLocks noGrp="1"/>
          </p:cNvGraphicFramePr>
          <p:nvPr/>
        </p:nvGraphicFramePr>
        <p:xfrm>
          <a:off x="811213" y="87313"/>
          <a:ext cx="10547350" cy="6680200"/>
        </p:xfrm>
        <a:graphic>
          <a:graphicData uri="http://schemas.openxmlformats.org/drawingml/2006/table">
            <a:tbl>
              <a:tblPr/>
              <a:tblGrid>
                <a:gridCol w="10547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7391">
                <a:tc>
                  <a:txBody>
                    <a:bodyPr/>
                    <a:lstStyle>
                      <a:lvl1pPr marL="18097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💡  情境想一想</a:t>
                      </a: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818">
                <a:tc>
                  <a:txBody>
                    <a:bodyPr/>
                    <a:lstStyle>
                      <a:lvl1pPr marL="18097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星期一早上，你的第一場會議開始時間是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8:30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AM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。 吃早餐的時間約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分鐘。現在假設走出捷運看一下時間，你如何判斷使否還有時間吃早餐呢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？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請使用下列流程圖來判斷。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6315">
                <a:tc>
                  <a:txBody>
                    <a:bodyPr/>
                    <a:lstStyle>
                      <a:lvl1pPr marL="18097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7676">
                <a:tc>
                  <a:txBody>
                    <a:bodyPr/>
                    <a:lstStyle>
                      <a:lvl1pPr marL="18097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BFBFBF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參考答案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BFBFBF"/>
                        </a:solidFill>
                        <a:effectLst/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1809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 typeface="+mj-lt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只要在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8:00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AM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前走出車站，就還有時間吃早餐。</a:t>
                      </a:r>
                      <a:endParaRPr kumimoji="0" lang="en-US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F12D8877-76D8-4166-B926-950F4C0A7704}"/>
              </a:ext>
            </a:extLst>
          </p:cNvPr>
          <p:cNvSpPr/>
          <p:nvPr/>
        </p:nvSpPr>
        <p:spPr>
          <a:xfrm>
            <a:off x="4386263" y="1835150"/>
            <a:ext cx="1584325" cy="431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出捷運的時間</a:t>
            </a:r>
          </a:p>
        </p:txBody>
      </p:sp>
      <p:sp>
        <p:nvSpPr>
          <p:cNvPr id="4" name="流程圖: 決策 3">
            <a:extLst>
              <a:ext uri="{FF2B5EF4-FFF2-40B4-BE49-F238E27FC236}">
                <a16:creationId xmlns:a16="http://schemas.microsoft.com/office/drawing/2014/main" id="{D449E2DC-24E7-4B84-AA9F-3CE14BC09A34}"/>
              </a:ext>
            </a:extLst>
          </p:cNvPr>
          <p:cNvSpPr/>
          <p:nvPr/>
        </p:nvSpPr>
        <p:spPr>
          <a:xfrm>
            <a:off x="4014788" y="2516188"/>
            <a:ext cx="2346325" cy="1725612"/>
          </a:xfrm>
          <a:prstGeom prst="flowChartDecision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917" name="文字方塊 6">
            <a:extLst>
              <a:ext uri="{FF2B5EF4-FFF2-40B4-BE49-F238E27FC236}">
                <a16:creationId xmlns:a16="http://schemas.microsoft.com/office/drawing/2014/main" id="{AF12D4C8-7C9E-47A1-89EF-6ECE94021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863" y="3073400"/>
            <a:ext cx="1908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離開會時間是否不足 </a:t>
            </a:r>
            <a:r>
              <a:rPr lang="en-US" altLang="zh-TW"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30</a:t>
            </a:r>
            <a:r>
              <a:rPr lang="zh-TW" altLang="en-US" sz="1800"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 分鐘</a:t>
            </a:r>
            <a:r>
              <a:rPr lang="zh-TW" altLang="en-US" sz="1800">
                <a:ea typeface="Noto Sans CJK TC Regular" panose="020B0500000000000000" pitchFamily="34" charset="-120"/>
                <a:cs typeface="Arial" panose="020B0604020202020204" pitchFamily="34" charset="0"/>
              </a:rPr>
              <a:t>？</a:t>
            </a:r>
            <a:endParaRPr lang="zh-TW" altLang="en-US" sz="1800"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B5242D2-95A7-4A31-85E3-C37F1F310D36}"/>
              </a:ext>
            </a:extLst>
          </p:cNvPr>
          <p:cNvSpPr/>
          <p:nvPr/>
        </p:nvSpPr>
        <p:spPr>
          <a:xfrm>
            <a:off x="4386263" y="4533900"/>
            <a:ext cx="1584325" cy="431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可以吃早餐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F6216E5-F294-4878-BCE8-5A4AD6B67440}"/>
              </a:ext>
            </a:extLst>
          </p:cNvPr>
          <p:cNvSpPr/>
          <p:nvPr/>
        </p:nvSpPr>
        <p:spPr>
          <a:xfrm>
            <a:off x="7273925" y="4533900"/>
            <a:ext cx="1584325" cy="431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沒時間吃早餐</a:t>
            </a: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D7A48651-A705-4EB2-82F4-E64CDA0BE200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5178425" y="2266950"/>
            <a:ext cx="0" cy="24923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C7801CB8-B7B4-41B8-84C7-95F3AB2B6159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187950" y="4241800"/>
            <a:ext cx="0" cy="29210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1B77EC1F-2BAC-4BEC-9231-88A25FD1C749}"/>
              </a:ext>
            </a:extLst>
          </p:cNvPr>
          <p:cNvCxnSpPr>
            <a:stCxn id="4" idx="3"/>
            <a:endCxn id="11" idx="0"/>
          </p:cNvCxnSpPr>
          <p:nvPr/>
        </p:nvCxnSpPr>
        <p:spPr>
          <a:xfrm>
            <a:off x="6361113" y="3378200"/>
            <a:ext cx="1704975" cy="1155700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923" name="文字方塊 2">
            <a:extLst>
              <a:ext uri="{FF2B5EF4-FFF2-40B4-BE49-F238E27FC236}">
                <a16:creationId xmlns:a16="http://schemas.microsoft.com/office/drawing/2014/main" id="{68B86A36-0577-4BE1-B70D-77ED9A40F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4775" y="4167188"/>
            <a:ext cx="893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Consolas" panose="020B0609020204030204" pitchFamily="49" charset="0"/>
              </a:rPr>
              <a:t>False</a:t>
            </a:r>
            <a:endParaRPr lang="zh-TW" altLang="en-US" sz="1800" b="1">
              <a:latin typeface="Consolas" panose="020B0609020204030204" pitchFamily="49" charset="0"/>
            </a:endParaRPr>
          </a:p>
        </p:txBody>
      </p:sp>
      <p:sp>
        <p:nvSpPr>
          <p:cNvPr id="123924" name="文字方塊 5">
            <a:extLst>
              <a:ext uri="{FF2B5EF4-FFF2-40B4-BE49-F238E27FC236}">
                <a16:creationId xmlns:a16="http://schemas.microsoft.com/office/drawing/2014/main" id="{E135B5ED-1BF8-4A6B-810C-AA8FDED80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6888" y="3003550"/>
            <a:ext cx="766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 b="1">
                <a:latin typeface="Consolas" panose="020B0609020204030204" pitchFamily="49" charset="0"/>
              </a:rPr>
              <a:t>True</a:t>
            </a:r>
            <a:endParaRPr lang="zh-TW" altLang="en-US" sz="1800" b="1">
              <a:latin typeface="Consolas" panose="020B0609020204030204" pitchFamily="49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0608C6F-5109-437B-B878-82C109A05BF1}"/>
              </a:ext>
            </a:extLst>
          </p:cNvPr>
          <p:cNvSpPr/>
          <p:nvPr/>
        </p:nvSpPr>
        <p:spPr>
          <a:xfrm>
            <a:off x="4386263" y="5402263"/>
            <a:ext cx="1584325" cy="4318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Arial" panose="020B0604020202020204" pitchFamily="34" charset="0"/>
              </a:rPr>
              <a:t>去參加會議</a:t>
            </a: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A98FD707-593B-4866-8A27-7C44D550D2C4}"/>
              </a:ext>
            </a:extLst>
          </p:cNvPr>
          <p:cNvCxnSpPr>
            <a:cxnSpLocks/>
            <a:stCxn id="9" idx="2"/>
            <a:endCxn id="7" idx="0"/>
          </p:cNvCxnSpPr>
          <p:nvPr/>
        </p:nvCxnSpPr>
        <p:spPr>
          <a:xfrm flipH="1">
            <a:off x="5178425" y="4965700"/>
            <a:ext cx="0" cy="43656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6EDF38AA-229F-49AE-81CB-8A08580F7335}"/>
              </a:ext>
            </a:extLst>
          </p:cNvPr>
          <p:cNvCxnSpPr>
            <a:cxnSpLocks/>
            <a:stCxn id="11" idx="2"/>
          </p:cNvCxnSpPr>
          <p:nvPr/>
        </p:nvCxnSpPr>
        <p:spPr>
          <a:xfrm rot="5400000">
            <a:off x="6521450" y="3622675"/>
            <a:ext cx="201613" cy="2887663"/>
          </a:xfrm>
          <a:prstGeom prst="bentConnector2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AutoShape 2">
            <a:extLst>
              <a:ext uri="{FF2B5EF4-FFF2-40B4-BE49-F238E27FC236}">
                <a16:creationId xmlns:a16="http://schemas.microsoft.com/office/drawing/2014/main" id="{C7AC499E-F2BA-46FB-A490-346902E7DA51}"/>
              </a:ext>
            </a:extLst>
          </p:cNvPr>
          <p:cNvSpPr>
            <a:spLocks noGrp="1" noChangeAspect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(if...else)</a:t>
            </a:r>
            <a:endParaRPr lang="zh-TW" altLang="en-US"/>
          </a:p>
        </p:txBody>
      </p:sp>
      <p:pic>
        <p:nvPicPr>
          <p:cNvPr id="124931" name="Picture 4">
            <a:extLst>
              <a:ext uri="{FF2B5EF4-FFF2-40B4-BE49-F238E27FC236}">
                <a16:creationId xmlns:a16="http://schemas.microsoft.com/office/drawing/2014/main" id="{6D8367AF-9AD6-49A1-ADDE-786947B7C7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936750"/>
            <a:ext cx="9745663" cy="4640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21CD3CB6-37B9-4EB2-B8AF-ACF2566A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(if...else)</a:t>
            </a:r>
            <a:endParaRPr lang="zh-TW" altLang="en-US"/>
          </a:p>
        </p:txBody>
      </p:sp>
      <p:pic>
        <p:nvPicPr>
          <p:cNvPr id="125955" name="Picture 4">
            <a:extLst>
              <a:ext uri="{FF2B5EF4-FFF2-40B4-BE49-F238E27FC236}">
                <a16:creationId xmlns:a16="http://schemas.microsoft.com/office/drawing/2014/main" id="{EA79AEE6-70CA-406C-BFE3-6F2A53BF64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113" y="1824038"/>
            <a:ext cx="9223375" cy="4899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D29E35B-8006-4482-A454-51AE9135E61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Lab4-3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5">
            <a:extLst>
              <a:ext uri="{FF2B5EF4-FFF2-40B4-BE49-F238E27FC236}">
                <a16:creationId xmlns:a16="http://schemas.microsoft.com/office/drawing/2014/main" id="{EBEF3716-8FCF-4CB9-944E-A1F53990C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(if...else)</a:t>
            </a:r>
            <a:endParaRPr lang="zh-TW" altLang="en-US"/>
          </a:p>
        </p:txBody>
      </p:sp>
      <p:pic>
        <p:nvPicPr>
          <p:cNvPr id="126979" name="Picture 4">
            <a:extLst>
              <a:ext uri="{FF2B5EF4-FFF2-40B4-BE49-F238E27FC236}">
                <a16:creationId xmlns:a16="http://schemas.microsoft.com/office/drawing/2014/main" id="{18749B96-D8D0-4049-B2B2-04B1E4B391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850" y="1990725"/>
            <a:ext cx="10980738" cy="4473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BE32794-5203-4436-8506-A759321824A6}"/>
              </a:ext>
            </a:extLst>
          </p:cNvPr>
          <p:cNvSpPr/>
          <p:nvPr/>
        </p:nvSpPr>
        <p:spPr>
          <a:xfrm>
            <a:off x="646113" y="2019300"/>
            <a:ext cx="10926762" cy="39766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06BABB2-80E9-4EF0-8D99-304FB80DCCC2}"/>
              </a:ext>
            </a:extLst>
          </p:cNvPr>
          <p:cNvSpPr/>
          <p:nvPr/>
        </p:nvSpPr>
        <p:spPr>
          <a:xfrm>
            <a:off x="992188" y="2246313"/>
            <a:ext cx="10234612" cy="35210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num =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input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"please pick a number: 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 b="1">
                <a:solidFill>
                  <a:prstClr val="black"/>
                </a:solidFill>
                <a:latin typeface="Consolas" panose="020B0609020204030204" pitchFamily="49" charset="0"/>
              </a:rPr>
              <a:t>if</a:t>
            </a:r>
            <a:r>
              <a:rPr lang="en-US" altLang="zh-TW" sz="2800">
                <a:solidFill>
                  <a:prstClr val="black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num</a:t>
            </a:r>
            <a:r>
              <a:rPr lang="en-US" altLang="zh-TW" sz="2800">
                <a:solidFill>
                  <a:prstClr val="black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%</a:t>
            </a:r>
            <a:r>
              <a:rPr lang="en-US" altLang="zh-TW" sz="2800">
                <a:solidFill>
                  <a:prstClr val="black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2</a:t>
            </a:r>
            <a:r>
              <a:rPr lang="en-US" altLang="zh-TW" sz="2800">
                <a:solidFill>
                  <a:prstClr val="black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==</a:t>
            </a:r>
            <a:r>
              <a:rPr lang="en-US" altLang="zh-TW" sz="2800">
                <a:solidFill>
                  <a:prstClr val="black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prstClr val="black"/>
                </a:solidFill>
                <a:latin typeface="Consolas" panose="020B0609020204030204" pitchFamily="49" charset="0"/>
              </a:rPr>
              <a:t>   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print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"Even Number"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 b="1">
                <a:solidFill>
                  <a:prstClr val="black"/>
                </a:solidFill>
                <a:latin typeface="Consolas" panose="020B0609020204030204" pitchFamily="49" charset="0"/>
              </a:rPr>
              <a:t>else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:</a:t>
            </a:r>
            <a:endParaRPr lang="en-US" altLang="zh-TW" sz="2800" b="1">
              <a:solidFill>
                <a:prstClr val="black"/>
              </a:solidFill>
              <a:latin typeface="Consolas" panose="020B0609020204030204" pitchFamily="49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prstClr val="black"/>
                </a:solidFill>
                <a:latin typeface="Consolas" panose="020B0609020204030204" pitchFamily="49" charset="0"/>
              </a:rPr>
              <a:t>   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print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"Odd Number"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en-US" altLang="zh-TW" sz="2800">
              <a:solidFill>
                <a:srgbClr val="6E6E6E"/>
              </a:solidFill>
              <a:latin typeface="Consolas" panose="020B0609020204030204" pitchFamily="49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print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"End"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14A7A5D-4996-425C-8355-7C623745F3D5}"/>
              </a:ext>
            </a:extLst>
          </p:cNvPr>
          <p:cNvGraphicFramePr>
            <a:graphicFrameLocks noGrp="1"/>
          </p:cNvGraphicFramePr>
          <p:nvPr/>
        </p:nvGraphicFramePr>
        <p:xfrm>
          <a:off x="633413" y="1227138"/>
          <a:ext cx="10942637" cy="519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6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1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程式說明</a:t>
                      </a:r>
                      <a:r>
                        <a:rPr lang="en-US" altLang="zh-TW" sz="220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200"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0" marR="91430" marT="45804" marB="4580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一個整數除以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，不是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就是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，適合用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if-else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</a:p>
                  </a:txBody>
                  <a:tcPr marL="91430" marR="91430" marT="45804" marB="4580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F1ECAAAD-BF30-4FAE-8EA1-1AACAD8EC1C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Lab4-4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5">
            <a:extLst>
              <a:ext uri="{FF2B5EF4-FFF2-40B4-BE49-F238E27FC236}">
                <a16:creationId xmlns:a16="http://schemas.microsoft.com/office/drawing/2014/main" id="{D44FEF5B-153B-4600-9540-474934268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(if...else)</a:t>
            </a:r>
            <a:endParaRPr lang="zh-TW" altLang="en-US"/>
          </a:p>
        </p:txBody>
      </p:sp>
      <p:pic>
        <p:nvPicPr>
          <p:cNvPr id="129027" name="Picture 4">
            <a:extLst>
              <a:ext uri="{FF2B5EF4-FFF2-40B4-BE49-F238E27FC236}">
                <a16:creationId xmlns:a16="http://schemas.microsoft.com/office/drawing/2014/main" id="{1F3238BD-6041-4A98-915D-17D81B13A5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9863" y="1687513"/>
            <a:ext cx="9042400" cy="5070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>
            <a:extLst>
              <a:ext uri="{FF2B5EF4-FFF2-40B4-BE49-F238E27FC236}">
                <a16:creationId xmlns:a16="http://schemas.microsoft.com/office/drawing/2014/main" id="{884F2897-EBD4-4F7E-B5FC-B353220819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</a:t>
            </a:r>
            <a:r>
              <a:rPr lang="zh-TW" altLang="en-US"/>
              <a:t>單晶片</a:t>
            </a:r>
            <a:r>
              <a:rPr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ESP</a:t>
            </a:r>
            <a:r>
              <a:t> 系列</a:t>
            </a:r>
            <a:r>
              <a:rPr lang="en-US" altLang="zh-TW"/>
              <a:t> (</a:t>
            </a:r>
            <a:r>
              <a:t>適合小四 </a:t>
            </a:r>
            <a:r>
              <a:rPr lang="en-US" altLang="zh-TW"/>
              <a:t>~</a:t>
            </a:r>
            <a:r>
              <a:t> 玩家</a:t>
            </a:r>
            <a:r>
              <a:rPr lang="en-US" altLang="zh-TW"/>
              <a:t>)</a:t>
            </a:r>
            <a:endParaRPr/>
          </a:p>
        </p:txBody>
      </p:sp>
      <p:sp>
        <p:nvSpPr>
          <p:cNvPr id="31747" name="內容版面配置區 2">
            <a:extLst>
              <a:ext uri="{FF2B5EF4-FFF2-40B4-BE49-F238E27FC236}">
                <a16:creationId xmlns:a16="http://schemas.microsoft.com/office/drawing/2014/main" id="{EA6C5BD6-3DF2-451B-98E7-4471D3F224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ts val="3600"/>
              </a:lnSpc>
            </a:pPr>
            <a:r>
              <a:rPr lang="en-US" altLang="zh-TW"/>
              <a:t>ESP</a:t>
            </a:r>
            <a:r>
              <a:rPr lang="zh-TW" altLang="en-US"/>
              <a:t> 系列由上海樂鑫信息科技所開發，基於這個 </a:t>
            </a:r>
            <a:r>
              <a:rPr lang="en-US" altLang="zh-TW"/>
              <a:t>Wi-Fi</a:t>
            </a:r>
            <a:r>
              <a:rPr lang="zh-TW" altLang="en-US"/>
              <a:t> </a:t>
            </a:r>
            <a:r>
              <a:rPr lang="en-US" altLang="zh-TW"/>
              <a:t>IoT </a:t>
            </a:r>
            <a:r>
              <a:rPr lang="zh-TW" altLang="en-US"/>
              <a:t>晶片發展出的開發套件系列，這一、兩年紅透半邊天，甚至給其他通訊晶片大廠很大的壓力。</a:t>
            </a:r>
          </a:p>
        </p:txBody>
      </p:sp>
      <p:sp>
        <p:nvSpPr>
          <p:cNvPr id="31749" name="文字方塊 12">
            <a:extLst>
              <a:ext uri="{FF2B5EF4-FFF2-40B4-BE49-F238E27FC236}">
                <a16:creationId xmlns:a16="http://schemas.microsoft.com/office/drawing/2014/main" id="{5E1CD3AB-0226-416B-A5BE-FB0F46103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985" y="6229465"/>
            <a:ext cx="16540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chemeClr val="bg1"/>
                </a:solidFill>
                <a:latin typeface="Consolas" panose="020B0609020204030204" pitchFamily="49" charset="0"/>
                <a:ea typeface="微軟正黑體" panose="020B0604030504040204" pitchFamily="34" charset="-120"/>
              </a:rPr>
              <a:t>ESP32</a:t>
            </a:r>
            <a:endParaRPr lang="zh-TW" altLang="en-US" sz="1800">
              <a:solidFill>
                <a:schemeClr val="bg1"/>
              </a:solidFill>
              <a:latin typeface="Consolas" panose="020B0609020204030204" pitchFamily="49" charset="0"/>
              <a:ea typeface="微軟正黑體" panose="020B0604030504040204" pitchFamily="34" charset="-120"/>
            </a:endParaRPr>
          </a:p>
        </p:txBody>
      </p:sp>
      <p:pic>
        <p:nvPicPr>
          <p:cNvPr id="31751" name="Picture 6" descr="2020最新進貨】ESP8266 WeMos D1 mini Arduino | 露天拍賣">
            <a:extLst>
              <a:ext uri="{FF2B5EF4-FFF2-40B4-BE49-F238E27FC236}">
                <a16:creationId xmlns:a16="http://schemas.microsoft.com/office/drawing/2014/main" id="{8EA32680-2133-498A-BABF-14A1F0F42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84" y="2808277"/>
            <a:ext cx="3651250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文字方塊 7">
            <a:extLst>
              <a:ext uri="{FF2B5EF4-FFF2-40B4-BE49-F238E27FC236}">
                <a16:creationId xmlns:a16="http://schemas.microsoft.com/office/drawing/2014/main" id="{AFFF98C8-F6BB-4E04-B108-DC0079FD3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028" y="6230497"/>
            <a:ext cx="35607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chemeClr val="bg1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ESP8266 (D1 mini)</a:t>
            </a:r>
            <a:endParaRPr lang="zh-TW" altLang="en-US" sz="1800">
              <a:solidFill>
                <a:schemeClr val="bg1"/>
              </a:solidFill>
              <a:latin typeface="Consolas" panose="020B0609020204030204" pitchFamily="49" charset="0"/>
              <a:ea typeface="新細明體" panose="02020500000000000000" pitchFamily="18" charset="-120"/>
            </a:endParaRPr>
          </a:p>
        </p:txBody>
      </p:sp>
      <p:pic>
        <p:nvPicPr>
          <p:cNvPr id="1028" name="Picture 4" descr="ESP32-DevKitC Espressif Systems 樂鑫原廠WROOM-32D 開發板ESP32-D0WD 板載天線- 台灣智能感測科技">
            <a:extLst>
              <a:ext uri="{FF2B5EF4-FFF2-40B4-BE49-F238E27FC236}">
                <a16:creationId xmlns:a16="http://schemas.microsoft.com/office/drawing/2014/main" id="{1572D4DE-B312-49CE-B7B1-995BE5EFD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28" y="2916007"/>
            <a:ext cx="3650400" cy="29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10DC303B-68B6-4FB1-A0CD-0852B6AEF344}"/>
              </a:ext>
            </a:extLst>
          </p:cNvPr>
          <p:cNvSpPr/>
          <p:nvPr/>
        </p:nvSpPr>
        <p:spPr>
          <a:xfrm>
            <a:off x="646113" y="2155825"/>
            <a:ext cx="10926762" cy="458152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EBDC2DD-6C84-436D-BA9F-A9827C25863D}"/>
              </a:ext>
            </a:extLst>
          </p:cNvPr>
          <p:cNvSpPr/>
          <p:nvPr/>
        </p:nvSpPr>
        <p:spPr>
          <a:xfrm>
            <a:off x="992188" y="2419350"/>
            <a:ext cx="10234612" cy="40560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num =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input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"Enter a number: 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 b="1">
                <a:solidFill>
                  <a:prstClr val="black"/>
                </a:solidFill>
                <a:latin typeface="Consolas" panose="020B0609020204030204" pitchFamily="49" charset="0"/>
              </a:rPr>
              <a:t>if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num &gt;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  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print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"num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is positive"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 b="1">
                <a:solidFill>
                  <a:prstClr val="black"/>
                </a:solidFill>
                <a:latin typeface="Consolas" panose="020B0609020204030204" pitchFamily="49" charset="0"/>
              </a:rPr>
              <a:t>elif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num &lt;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  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print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"num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is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negative"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 b="1">
                <a:solidFill>
                  <a:prstClr val="black"/>
                </a:solidFill>
                <a:latin typeface="Consolas" panose="020B0609020204030204" pitchFamily="49" charset="0"/>
              </a:rPr>
              <a:t>else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  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print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"num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is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zero"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print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"End"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35C1777-AE26-4AF7-88EB-DC6B3618ED37}"/>
              </a:ext>
            </a:extLst>
          </p:cNvPr>
          <p:cNvGraphicFramePr>
            <a:graphicFrameLocks noGrp="1"/>
          </p:cNvGraphicFramePr>
          <p:nvPr/>
        </p:nvGraphicFramePr>
        <p:xfrm>
          <a:off x="646113" y="1431925"/>
          <a:ext cx="10926762" cy="51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3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程式說明</a:t>
                      </a:r>
                      <a:r>
                        <a:rPr lang="en-US" altLang="zh-TW" sz="220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200"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41" marR="91441" marT="45580" marB="45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判斷數字為正負數或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0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</a:p>
                  </a:txBody>
                  <a:tcPr marL="91441" marR="91441" marT="45580" marB="45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0055" name="矩形 2">
            <a:extLst>
              <a:ext uri="{FF2B5EF4-FFF2-40B4-BE49-F238E27FC236}">
                <a16:creationId xmlns:a16="http://schemas.microsoft.com/office/drawing/2014/main" id="{5309E6A9-2DF5-426A-8DBF-75EA4A2F1B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38" y="304800"/>
            <a:ext cx="110299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rgbClr val="000000"/>
                </a:solidFill>
              </a:rPr>
              <a:t>依序確認 </a:t>
            </a:r>
            <a:r>
              <a:rPr lang="en-US" altLang="zh-TW">
                <a:solidFill>
                  <a:srgbClr val="000000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if-elif-else</a:t>
            </a:r>
            <a:r>
              <a:rPr lang="zh-TW" altLang="en-US">
                <a:solidFill>
                  <a:srgbClr val="000000"/>
                </a:solidFill>
                <a:ea typeface="新細明體" panose="02020500000000000000" pitchFamily="18" charset="-120"/>
              </a:rPr>
              <a:t> </a:t>
            </a:r>
            <a:r>
              <a:rPr lang="zh-TW" altLang="en-US">
                <a:solidFill>
                  <a:srgbClr val="000000"/>
                </a:solidFill>
              </a:rPr>
              <a:t>中的條件，只要某一個條件成立，就會執行該程式區塊，其他條件就不會再進行判斷。 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FC6E801-0A9C-4F58-A4C7-DC1F6E98EA20}"/>
              </a:ext>
            </a:extLst>
          </p:cNvPr>
          <p:cNvSpPr/>
          <p:nvPr/>
        </p:nvSpPr>
        <p:spPr>
          <a:xfrm>
            <a:off x="10715939" y="92638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Lab4-5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A1F1DBAC-4446-46C1-98EB-6CA9078AAF9D}"/>
              </a:ext>
            </a:extLst>
          </p:cNvPr>
          <p:cNvSpPr/>
          <p:nvPr/>
        </p:nvSpPr>
        <p:spPr>
          <a:xfrm>
            <a:off x="646113" y="1527175"/>
            <a:ext cx="10926762" cy="457993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35D38CF-A195-49DD-9212-4EBE0041F4E9}"/>
              </a:ext>
            </a:extLst>
          </p:cNvPr>
          <p:cNvSpPr/>
          <p:nvPr/>
        </p:nvSpPr>
        <p:spPr>
          <a:xfrm>
            <a:off x="992188" y="1789113"/>
            <a:ext cx="10234612" cy="4056062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a =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70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 b="1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a &gt;=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90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   grade = 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'A'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 b="1">
                <a:solidFill>
                  <a:schemeClr val="tx1"/>
                </a:solidFill>
                <a:latin typeface="Consolas" panose="020B0609020204030204" pitchFamily="49" charset="0"/>
              </a:rPr>
              <a:t>elif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a &gt;= 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80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   grade = 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'B'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 b="1">
                <a:solidFill>
                  <a:schemeClr val="tx1"/>
                </a:solidFill>
                <a:latin typeface="Consolas" panose="020B0609020204030204" pitchFamily="49" charset="0"/>
              </a:rPr>
              <a:t>else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   grade = 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'C'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print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(grade)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D12B1069-41F2-43EE-9D87-C519CBE8E9F4}"/>
              </a:ext>
            </a:extLst>
          </p:cNvPr>
          <p:cNvGraphicFramePr>
            <a:graphicFrameLocks noGrp="1"/>
          </p:cNvGraphicFramePr>
          <p:nvPr/>
        </p:nvGraphicFramePr>
        <p:xfrm>
          <a:off x="646113" y="801688"/>
          <a:ext cx="10926762" cy="519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30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11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程式說明</a:t>
                      </a:r>
                      <a:r>
                        <a:rPr lang="en-US" altLang="zh-TW" sz="220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200"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41" marR="91441" marT="45804" marB="4580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判斷分數，給出評分。</a:t>
                      </a:r>
                    </a:p>
                  </a:txBody>
                  <a:tcPr marL="91441" marR="91441" marT="45804" marB="4580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D0ED898F-AA7C-4273-9264-C4E409032FF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Lab4-6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4">
            <a:extLst>
              <a:ext uri="{FF2B5EF4-FFF2-40B4-BE49-F238E27FC236}">
                <a16:creationId xmlns:a16="http://schemas.microsoft.com/office/drawing/2014/main" id="{80E95A4A-118C-4DE9-8C02-8E3AD2C238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3025" y="168275"/>
            <a:ext cx="7053263" cy="669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2099" name="Rectangle 5">
            <a:extLst>
              <a:ext uri="{FF2B5EF4-FFF2-40B4-BE49-F238E27FC236}">
                <a16:creationId xmlns:a16="http://schemas.microsoft.com/office/drawing/2014/main" id="{89E21DA4-2BDC-407E-B012-8A6208024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CF0CA536-1F85-44B2-9438-501A8C5D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程式流程圖</a:t>
            </a:r>
          </a:p>
        </p:txBody>
      </p:sp>
      <p:pic>
        <p:nvPicPr>
          <p:cNvPr id="133123" name="Picture 6">
            <a:extLst>
              <a:ext uri="{FF2B5EF4-FFF2-40B4-BE49-F238E27FC236}">
                <a16:creationId xmlns:a16="http://schemas.microsoft.com/office/drawing/2014/main" id="{91A0E180-68C7-49BC-9CE5-EC52D9527C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4075" y="801688"/>
            <a:ext cx="6958013" cy="5853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BF1FD7E4-028C-4849-A75F-0A31F1AC7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134147" name="Picture 5">
            <a:extLst>
              <a:ext uri="{FF2B5EF4-FFF2-40B4-BE49-F238E27FC236}">
                <a16:creationId xmlns:a16="http://schemas.microsoft.com/office/drawing/2014/main" id="{EBDF3A11-3224-4B8E-946B-96A040D7F4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1463" y="1774825"/>
            <a:ext cx="10158412" cy="4899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7F7F491-4452-4428-9EC9-1AC198FCD9D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Lab4-7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B5DEAE-1FBD-43D3-AF08-82E88D423DEA}"/>
              </a:ext>
            </a:extLst>
          </p:cNvPr>
          <p:cNvSpPr/>
          <p:nvPr/>
        </p:nvSpPr>
        <p:spPr>
          <a:xfrm>
            <a:off x="10362971" y="1382713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Lab04.py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CF06612F-65CA-40AB-8F41-186801EBB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實測</a:t>
            </a:r>
          </a:p>
        </p:txBody>
      </p:sp>
      <p:pic>
        <p:nvPicPr>
          <p:cNvPr id="135171" name="Picture 5">
            <a:extLst>
              <a:ext uri="{FF2B5EF4-FFF2-40B4-BE49-F238E27FC236}">
                <a16:creationId xmlns:a16="http://schemas.microsoft.com/office/drawing/2014/main" id="{133301BA-149A-4008-A298-A42F52A631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688" y="2981325"/>
            <a:ext cx="11160125" cy="113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C9EE00E-8A97-416D-A814-167D5EF84A38}"/>
              </a:ext>
            </a:extLst>
          </p:cNvPr>
          <p:cNvSpPr/>
          <p:nvPr/>
        </p:nvSpPr>
        <p:spPr>
          <a:xfrm>
            <a:off x="0" y="2138363"/>
            <a:ext cx="12192000" cy="36258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E858C21-B07A-4C36-B0B6-51D3EF813F3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1163" y="2740025"/>
            <a:ext cx="8947150" cy="8461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2"/>
                </a:solidFill>
              </a:rPr>
              <a:t>05 </a:t>
            </a:r>
            <a:r>
              <a:rPr lang="zh-TW" altLang="zh-TW">
                <a:solidFill>
                  <a:schemeClr val="bg2"/>
                </a:solidFill>
              </a:rPr>
              <a:t>光感應自動電燈 - 類比輸入</a:t>
            </a:r>
            <a:endParaRPr lang="id-ID" altLang="zh-TW">
              <a:solidFill>
                <a:schemeClr val="bg2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12B1A67-A427-4B65-B90E-BDC5EFF0155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5763" y="3695700"/>
            <a:ext cx="9144000" cy="1949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</a:t>
            </a:r>
            <a:r>
              <a:rPr lang="en-US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流程控制 (if...else)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6197" name="Slide Number Placeholder 2">
            <a:extLst>
              <a:ext uri="{FF2B5EF4-FFF2-40B4-BE49-F238E27FC236}">
                <a16:creationId xmlns:a16="http://schemas.microsoft.com/office/drawing/2014/main" id="{192A951D-B406-4EE3-A764-2730AAEC39A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C799793B-9A75-4246-98A9-9FD6EC7B4633}" type="slidenum">
              <a:rPr lang="zh-TW" altLang="id-ID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116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83D830-B8B1-4EFF-B53D-8ECF9057810B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1B0053-C66F-4EF6-A221-5E2EC7A7EDCB}"/>
              </a:ext>
            </a:extLst>
          </p:cNvPr>
          <p:cNvSpPr/>
          <p:nvPr/>
        </p:nvSpPr>
        <p:spPr>
          <a:xfrm>
            <a:off x="0" y="2530475"/>
            <a:ext cx="12192000" cy="1209675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137219" name="Title 4">
            <a:extLst>
              <a:ext uri="{FF2B5EF4-FFF2-40B4-BE49-F238E27FC236}">
                <a16:creationId xmlns:a16="http://schemas.microsoft.com/office/drawing/2014/main" id="{C71C780A-B33D-4466-B4E9-BDB468542B0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1163" y="2740025"/>
            <a:ext cx="8947150" cy="846138"/>
          </a:xfrm>
        </p:spPr>
        <p:txBody>
          <a:bodyPr/>
          <a:lstStyle/>
          <a:p>
            <a:pPr eaLnBrk="1" hangingPunct="1"/>
            <a:r>
              <a:rPr lang="zh-TW" altLang="en-US">
                <a:solidFill>
                  <a:schemeClr val="bg1"/>
                </a:solidFill>
              </a:rPr>
              <a:t>硬體模組</a:t>
            </a:r>
            <a:endParaRPr lang="id-ID" altLang="zh-TW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5E8D53-8CCE-42A2-8235-AA2B655D5615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5">
            <a:extLst>
              <a:ext uri="{FF2B5EF4-FFF2-40B4-BE49-F238E27FC236}">
                <a16:creationId xmlns:a16="http://schemas.microsoft.com/office/drawing/2014/main" id="{088039C0-078D-4777-AC97-E4D26695D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認識光敏電阻</a:t>
            </a:r>
          </a:p>
        </p:txBody>
      </p:sp>
      <p:pic>
        <p:nvPicPr>
          <p:cNvPr id="138243" name="Picture 8">
            <a:extLst>
              <a:ext uri="{FF2B5EF4-FFF2-40B4-BE49-F238E27FC236}">
                <a16:creationId xmlns:a16="http://schemas.microsoft.com/office/drawing/2014/main" id="{BBF7262D-2F0D-4FBE-A6D8-F3C6982652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513" y="2274888"/>
            <a:ext cx="11534775" cy="3922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A8FBEFAB-1ABE-41CA-A749-1A3302D80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使用  </a:t>
            </a:r>
            <a:r>
              <a:rPr lang="en-US" altLang="zh-TW"/>
              <a:t>ADC  </a:t>
            </a:r>
            <a:r>
              <a:rPr lang="zh-TW" altLang="en-US"/>
              <a:t>偵測電壓變化</a:t>
            </a:r>
          </a:p>
        </p:txBody>
      </p:sp>
      <p:pic>
        <p:nvPicPr>
          <p:cNvPr id="140291" name="Picture 4">
            <a:extLst>
              <a:ext uri="{FF2B5EF4-FFF2-40B4-BE49-F238E27FC236}">
                <a16:creationId xmlns:a16="http://schemas.microsoft.com/office/drawing/2014/main" id="{1FA0727E-4DC8-4A07-8693-B21C985A98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4188" y="1800225"/>
            <a:ext cx="8091487" cy="4992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標題 1">
            <a:extLst>
              <a:ext uri="{FF2B5EF4-FFF2-40B4-BE49-F238E27FC236}">
                <a16:creationId xmlns:a16="http://schemas.microsoft.com/office/drawing/2014/main" id="{58CA7892-0879-4806-B786-DF598936FA7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主流的創客材料</a:t>
            </a:r>
            <a:r>
              <a:rPr>
                <a:latin typeface="Noto Sans CJK TC Regular" panose="020B0500000000000000" pitchFamily="34" charset="-120"/>
              </a:rPr>
              <a:t>：</a:t>
            </a:r>
            <a:r>
              <a:t>樹莓派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t>適合專業玩家</a:t>
            </a:r>
            <a:r>
              <a:rPr lang="en-US" altLang="zh-TW"/>
              <a:t>)</a:t>
            </a:r>
            <a:endParaRPr sz="2400"/>
          </a:p>
        </p:txBody>
      </p:sp>
      <p:sp>
        <p:nvSpPr>
          <p:cNvPr id="32772" name="內容版面配置區 4">
            <a:extLst>
              <a:ext uri="{FF2B5EF4-FFF2-40B4-BE49-F238E27FC236}">
                <a16:creationId xmlns:a16="http://schemas.microsoft.com/office/drawing/2014/main" id="{D9A7324F-E1D1-46D5-8C69-9F0BEFD61B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樹莓派 </a:t>
            </a:r>
            <a:r>
              <a:rPr lang="en-US" altLang="zh-TW"/>
              <a:t>(Raspberry Pi)</a:t>
            </a:r>
            <a:r>
              <a:rPr lang="zh-TW" altLang="en-US"/>
              <a:t>，簡稱 </a:t>
            </a:r>
            <a:r>
              <a:rPr lang="en-US" altLang="zh-TW"/>
              <a:t>pi</a:t>
            </a:r>
            <a:r>
              <a:rPr lang="zh-TW" altLang="en-US"/>
              <a:t>，是基於 </a:t>
            </a:r>
            <a:r>
              <a:rPr lang="en-US" altLang="zh-TW"/>
              <a:t>Linux </a:t>
            </a:r>
            <a:r>
              <a:rPr lang="zh-TW" altLang="en-US"/>
              <a:t>的單板電腦，由英國樹莓派基金會開發。目的是以低價的硬體，及自由軟體促進學校的電腦科學教育，使得軟體開發變得非常上手。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D4B2191-DB0D-4821-9B62-24E3AC009C1F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2773" name="圖片 11">
            <a:extLst>
              <a:ext uri="{FF2B5EF4-FFF2-40B4-BE49-F238E27FC236}">
                <a16:creationId xmlns:a16="http://schemas.microsoft.com/office/drawing/2014/main" id="{6CF2350D-778F-4082-BC51-891E7BC65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2752725"/>
            <a:ext cx="52006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223F65-F5BA-4F9C-B77F-67622363E14A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1315" name="Picture 4">
            <a:extLst>
              <a:ext uri="{FF2B5EF4-FFF2-40B4-BE49-F238E27FC236}">
                <a16:creationId xmlns:a16="http://schemas.microsoft.com/office/drawing/2014/main" id="{328A73E8-93AB-49FE-85B3-89D7C80E4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3" y="623888"/>
            <a:ext cx="10910887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3">
            <a:extLst>
              <a:ext uri="{FF2B5EF4-FFF2-40B4-BE49-F238E27FC236}">
                <a16:creationId xmlns:a16="http://schemas.microsoft.com/office/drawing/2014/main" id="{7EE82467-5CC0-4872-A0FC-2B316F98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pic>
        <p:nvPicPr>
          <p:cNvPr id="142339" name="Picture 5">
            <a:extLst>
              <a:ext uri="{FF2B5EF4-FFF2-40B4-BE49-F238E27FC236}">
                <a16:creationId xmlns:a16="http://schemas.microsoft.com/office/drawing/2014/main" id="{A6DAA2C7-FAC2-463C-8C4C-09D5BC835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1075" y="1517650"/>
            <a:ext cx="7721600" cy="527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8">
            <a:extLst>
              <a:ext uri="{FF2B5EF4-FFF2-40B4-BE49-F238E27FC236}">
                <a16:creationId xmlns:a16="http://schemas.microsoft.com/office/drawing/2014/main" id="{A7D97B26-2914-4808-B1A1-C571B1449A6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43363" name="Picture 4">
            <a:extLst>
              <a:ext uri="{FF2B5EF4-FFF2-40B4-BE49-F238E27FC236}">
                <a16:creationId xmlns:a16="http://schemas.microsoft.com/office/drawing/2014/main" id="{0543FC77-0DA0-49BB-8515-04A7D5E74BA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8050" y="228600"/>
            <a:ext cx="10350500" cy="2593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64" name="Picture 7">
            <a:extLst>
              <a:ext uri="{FF2B5EF4-FFF2-40B4-BE49-F238E27FC236}">
                <a16:creationId xmlns:a16="http://schemas.microsoft.com/office/drawing/2014/main" id="{166876F3-07FE-44EC-83C0-E0862F57A402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8375" y="3262313"/>
            <a:ext cx="9979025" cy="3011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A8775E6-CA1C-400E-A94F-4A8EBE3660B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Lab5-1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459BB7AB-07B7-44DE-9FCA-C0FA0B1D0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程式流程圖</a:t>
            </a:r>
          </a:p>
        </p:txBody>
      </p:sp>
      <p:pic>
        <p:nvPicPr>
          <p:cNvPr id="144387" name="Picture 5">
            <a:extLst>
              <a:ext uri="{FF2B5EF4-FFF2-40B4-BE49-F238E27FC236}">
                <a16:creationId xmlns:a16="http://schemas.microsoft.com/office/drawing/2014/main" id="{055F7BB1-8AF5-46D3-A97C-0086B8A90C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8813" y="187325"/>
            <a:ext cx="4248150" cy="66278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18419C79-CA9D-4167-BECB-7513BE3DB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145411" name="Picture 5">
            <a:extLst>
              <a:ext uri="{FF2B5EF4-FFF2-40B4-BE49-F238E27FC236}">
                <a16:creationId xmlns:a16="http://schemas.microsoft.com/office/drawing/2014/main" id="{3E9C9AA9-2FFD-4DD5-BD67-0690CBBE906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2888" y="1655763"/>
            <a:ext cx="9639300" cy="2433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2" name="Picture 7">
            <a:extLst>
              <a:ext uri="{FF2B5EF4-FFF2-40B4-BE49-F238E27FC236}">
                <a16:creationId xmlns:a16="http://schemas.microsoft.com/office/drawing/2014/main" id="{483A573D-5331-4D3D-9603-5D750D8807B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9075" y="3951288"/>
            <a:ext cx="9748838" cy="2765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5281B98-8DCF-4028-BA7B-D8EECC20F1D4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Lab5-2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03FC85D-C983-4CEE-9DEE-9E9EB715214B}"/>
              </a:ext>
            </a:extLst>
          </p:cNvPr>
          <p:cNvSpPr/>
          <p:nvPr/>
        </p:nvSpPr>
        <p:spPr>
          <a:xfrm>
            <a:off x="9810880" y="1192690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Lab05.py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81497ED5-2EAB-4415-B7C3-5DF10DA4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實測</a:t>
            </a:r>
          </a:p>
        </p:txBody>
      </p:sp>
      <p:pic>
        <p:nvPicPr>
          <p:cNvPr id="146435" name="Picture 5">
            <a:extLst>
              <a:ext uri="{FF2B5EF4-FFF2-40B4-BE49-F238E27FC236}">
                <a16:creationId xmlns:a16="http://schemas.microsoft.com/office/drawing/2014/main" id="{4E1742DE-299B-44FB-86B8-1A8E82F856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4363" y="150813"/>
            <a:ext cx="8809037" cy="665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09B58A-106A-432F-AAA7-F9E7424A55AA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459" name="Picture 4">
            <a:extLst>
              <a:ext uri="{FF2B5EF4-FFF2-40B4-BE49-F238E27FC236}">
                <a16:creationId xmlns:a16="http://schemas.microsoft.com/office/drawing/2014/main" id="{01DA517C-9A46-4DE4-8ADD-7C4FFEB23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8" y="915988"/>
            <a:ext cx="11083925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98FBFD7D-FB72-4096-B87F-9EB6C60A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pic>
        <p:nvPicPr>
          <p:cNvPr id="148483" name="Picture 5">
            <a:extLst>
              <a:ext uri="{FF2B5EF4-FFF2-40B4-BE49-F238E27FC236}">
                <a16:creationId xmlns:a16="http://schemas.microsoft.com/office/drawing/2014/main" id="{4511DA07-E4FF-4830-89F7-E7A2F27144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4450" y="1466850"/>
            <a:ext cx="7756525" cy="535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03D7F388-3068-439D-A1C3-9EC47AB4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程式流程圖</a:t>
            </a:r>
          </a:p>
        </p:txBody>
      </p:sp>
      <p:grpSp>
        <p:nvGrpSpPr>
          <p:cNvPr id="149507" name="Group 9">
            <a:extLst>
              <a:ext uri="{FF2B5EF4-FFF2-40B4-BE49-F238E27FC236}">
                <a16:creationId xmlns:a16="http://schemas.microsoft.com/office/drawing/2014/main" id="{739354A7-4325-4857-BD50-AEF0D336220E}"/>
              </a:ext>
            </a:extLst>
          </p:cNvPr>
          <p:cNvGrpSpPr>
            <a:grpSpLocks/>
          </p:cNvGrpSpPr>
          <p:nvPr/>
        </p:nvGrpSpPr>
        <p:grpSpPr bwMode="auto">
          <a:xfrm>
            <a:off x="5489575" y="376238"/>
            <a:ext cx="6148388" cy="6254750"/>
            <a:chOff x="3586" y="814"/>
            <a:chExt cx="3563" cy="3470"/>
          </a:xfrm>
        </p:grpSpPr>
        <p:pic>
          <p:nvPicPr>
            <p:cNvPr id="149508" name="Picture 7">
              <a:extLst>
                <a:ext uri="{FF2B5EF4-FFF2-40B4-BE49-F238E27FC236}">
                  <a16:creationId xmlns:a16="http://schemas.microsoft.com/office/drawing/2014/main" id="{4ADCEFA9-4D5A-4975-A00C-FD9759A9FC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" y="1715"/>
              <a:ext cx="3505" cy="2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9509" name="Picture 5">
              <a:extLst>
                <a:ext uri="{FF2B5EF4-FFF2-40B4-BE49-F238E27FC236}">
                  <a16:creationId xmlns:a16="http://schemas.microsoft.com/office/drawing/2014/main" id="{E68A341C-9CEF-4BAB-BB09-7FD1CDC862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" y="814"/>
              <a:ext cx="1662" cy="1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95AC549F-F016-458A-9F1A-4AB34671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150531" name="Picture 7">
            <a:extLst>
              <a:ext uri="{FF2B5EF4-FFF2-40B4-BE49-F238E27FC236}">
                <a16:creationId xmlns:a16="http://schemas.microsoft.com/office/drawing/2014/main" id="{3ACA05A5-5FA2-4561-A23B-359811E818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3650" y="1795463"/>
            <a:ext cx="10236200" cy="4859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379D7F2-0202-4D09-9895-F0D1812BE4B4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Lab5-3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0B616C-9910-4EEC-8219-E8059ACA67D5}"/>
              </a:ext>
            </a:extLst>
          </p:cNvPr>
          <p:cNvSpPr/>
          <p:nvPr/>
        </p:nvSpPr>
        <p:spPr>
          <a:xfrm>
            <a:off x="10189352" y="1204913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Lab06.py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F3805E-27DB-4018-8F35-238F72FC4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25E73B78-8787-4CEE-B646-3E3B233FCBC8}"/>
              </a:ext>
            </a:extLst>
          </p:cNvPr>
          <p:cNvSpPr txBox="1">
            <a:spLocks/>
          </p:cNvSpPr>
          <p:nvPr/>
        </p:nvSpPr>
        <p:spPr bwMode="auto">
          <a:xfrm>
            <a:off x="881122" y="2699874"/>
            <a:ext cx="4001429" cy="145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49263" indent="-449263" algn="l" rtl="0" eaLnBrk="0" fontAlgn="base" hangingPunct="0">
              <a:lnSpc>
                <a:spcPts val="3600"/>
              </a:lnSpc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zh-TW" altLang="en-US" sz="3200">
                <a:solidFill>
                  <a:schemeClr val="bg1"/>
                </a:solidFill>
              </a:rPr>
              <a:t>因為有這些程式</a:t>
            </a:r>
            <a:endParaRPr lang="en-US" altLang="zh-TW" sz="3200">
              <a:solidFill>
                <a:schemeClr val="bg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>
                <a:solidFill>
                  <a:schemeClr val="bg1"/>
                </a:solidFill>
              </a:rPr>
              <a:t>生活更美</a:t>
            </a:r>
            <a:r>
              <a:rPr lang="zh-TW" altLang="en-US" sz="3200">
                <a:solidFill>
                  <a:schemeClr val="bg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>
                <a:solidFill>
                  <a:schemeClr val="bg1"/>
                </a:solidFill>
              </a:rPr>
              <a:t>更好</a:t>
            </a:r>
            <a:endParaRPr lang="en-US" altLang="zh-TW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1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58433F9A-1F7D-4846-BECE-3221C1DED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實測</a:t>
            </a:r>
          </a:p>
        </p:txBody>
      </p:sp>
      <p:pic>
        <p:nvPicPr>
          <p:cNvPr id="151555" name="Picture 5">
            <a:extLst>
              <a:ext uri="{FF2B5EF4-FFF2-40B4-BE49-F238E27FC236}">
                <a16:creationId xmlns:a16="http://schemas.microsoft.com/office/drawing/2014/main" id="{619FDAD9-B0F7-434D-BADA-AAC4D5B71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88" y="2949575"/>
            <a:ext cx="11737975" cy="1173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22EB66-91AD-4BB9-B986-BD8CADBF3EFB}"/>
              </a:ext>
            </a:extLst>
          </p:cNvPr>
          <p:cNvSpPr/>
          <p:nvPr/>
        </p:nvSpPr>
        <p:spPr>
          <a:xfrm>
            <a:off x="0" y="2138363"/>
            <a:ext cx="12192000" cy="36258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49DBF2A-D4B3-40E5-9707-BE7B8FD1CAB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1163" y="2740025"/>
            <a:ext cx="8947150" cy="8461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2"/>
                </a:solidFill>
              </a:rPr>
              <a:t>06 </a:t>
            </a:r>
            <a:r>
              <a:rPr lang="zh-TW" altLang="zh-TW">
                <a:solidFill>
                  <a:schemeClr val="bg2"/>
                </a:solidFill>
              </a:rPr>
              <a:t>LED 呼吸燈 - 類比輸出</a:t>
            </a:r>
            <a:endParaRPr lang="id-ID" altLang="zh-TW">
              <a:solidFill>
                <a:schemeClr val="bg2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6339CEF-FAD4-4CF9-B5DC-1F14DFCE753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5763" y="3695700"/>
            <a:ext cx="9144000" cy="1949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</a:t>
            </a:r>
            <a:r>
              <a:rPr lang="en-US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流程控制 (for 迴圈)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2581" name="Slide Number Placeholder 2">
            <a:extLst>
              <a:ext uri="{FF2B5EF4-FFF2-40B4-BE49-F238E27FC236}">
                <a16:creationId xmlns:a16="http://schemas.microsoft.com/office/drawing/2014/main" id="{FFEC1410-1795-4C33-826D-DE73E01CE56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AB7E405F-A85F-4057-8BA7-B73252484398}" type="slidenum">
              <a:rPr lang="zh-TW" altLang="id-ID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131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8D81BE-F9B3-47DF-AA9A-A3FD6A0ED3FD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CD0A25A8-1BA2-46B1-9476-5299B53A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 用 </a:t>
            </a:r>
            <a:r>
              <a:rPr lang="en-US" altLang="zh-TW"/>
              <a:t>PWM </a:t>
            </a:r>
            <a:r>
              <a:rPr lang="zh-TW" altLang="en-US"/>
              <a:t>類比輸出控制 </a:t>
            </a:r>
            <a:r>
              <a:rPr lang="en-US" altLang="zh-TW"/>
              <a:t>LED </a:t>
            </a:r>
            <a:r>
              <a:rPr lang="zh-TW" altLang="en-US"/>
              <a:t>亮度</a:t>
            </a:r>
          </a:p>
        </p:txBody>
      </p:sp>
      <p:pic>
        <p:nvPicPr>
          <p:cNvPr id="153603" name="Picture 4">
            <a:extLst>
              <a:ext uri="{FF2B5EF4-FFF2-40B4-BE49-F238E27FC236}">
                <a16:creationId xmlns:a16="http://schemas.microsoft.com/office/drawing/2014/main" id="{3935F16D-5425-48B2-B09F-FB43CBF96D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200" y="2227263"/>
            <a:ext cx="11903075" cy="3638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FB5500C4-BB30-47ED-A145-70C4AAA41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 用 </a:t>
            </a:r>
            <a:r>
              <a:rPr lang="en-US" altLang="zh-TW"/>
              <a:t>PWM </a:t>
            </a:r>
            <a:r>
              <a:rPr lang="zh-TW" altLang="en-US"/>
              <a:t>類比輸出控制 </a:t>
            </a:r>
            <a:r>
              <a:rPr lang="en-US" altLang="zh-TW"/>
              <a:t>LED </a:t>
            </a:r>
            <a:r>
              <a:rPr lang="zh-TW" altLang="en-US"/>
              <a:t>亮度</a:t>
            </a:r>
          </a:p>
        </p:txBody>
      </p:sp>
      <p:pic>
        <p:nvPicPr>
          <p:cNvPr id="154627" name="Picture 4">
            <a:extLst>
              <a:ext uri="{FF2B5EF4-FFF2-40B4-BE49-F238E27FC236}">
                <a16:creationId xmlns:a16="http://schemas.microsoft.com/office/drawing/2014/main" id="{C419E98E-E154-4C1C-B854-E054DC581F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0788" y="1890713"/>
            <a:ext cx="9855200" cy="4856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5">
            <a:extLst>
              <a:ext uri="{FF2B5EF4-FFF2-40B4-BE49-F238E27FC236}">
                <a16:creationId xmlns:a16="http://schemas.microsoft.com/office/drawing/2014/main" id="{F08CC2C8-E247-4AA5-ADAF-8FC102FBF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 用 </a:t>
            </a:r>
            <a:r>
              <a:rPr lang="en-US" altLang="zh-TW"/>
              <a:t>PWM </a:t>
            </a:r>
            <a:r>
              <a:rPr lang="zh-TW" altLang="en-US"/>
              <a:t>類比輸出控制 </a:t>
            </a:r>
            <a:r>
              <a:rPr lang="en-US" altLang="zh-TW"/>
              <a:t>LED </a:t>
            </a:r>
            <a:r>
              <a:rPr lang="zh-TW" altLang="en-US"/>
              <a:t>亮度</a:t>
            </a:r>
          </a:p>
        </p:txBody>
      </p:sp>
      <p:pic>
        <p:nvPicPr>
          <p:cNvPr id="155651" name="Picture 4">
            <a:extLst>
              <a:ext uri="{FF2B5EF4-FFF2-40B4-BE49-F238E27FC236}">
                <a16:creationId xmlns:a16="http://schemas.microsoft.com/office/drawing/2014/main" id="{A0E9E1F2-5A34-408E-A2D5-0104A3C0CD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5013" y="2422525"/>
            <a:ext cx="10512425" cy="341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E8E51FF7-03B4-45DC-8A61-02DDE15EF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(for </a:t>
            </a:r>
            <a:r>
              <a:rPr lang="zh-TW" altLang="en-US"/>
              <a:t>迴圈 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156675" name="Picture 4">
            <a:extLst>
              <a:ext uri="{FF2B5EF4-FFF2-40B4-BE49-F238E27FC236}">
                <a16:creationId xmlns:a16="http://schemas.microsoft.com/office/drawing/2014/main" id="{82CD8361-F172-4E1A-B78A-0D25E15DF7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9"/>
          <a:stretch>
            <a:fillRect/>
          </a:stretch>
        </p:blipFill>
        <p:spPr>
          <a:xfrm>
            <a:off x="1808163" y="1497013"/>
            <a:ext cx="8051800" cy="534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FC504AAE-391E-429D-A4CA-BC4000AC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(for </a:t>
            </a:r>
            <a:r>
              <a:rPr lang="zh-TW" altLang="en-US"/>
              <a:t>迴圈 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157699" name="Picture 4">
            <a:extLst>
              <a:ext uri="{FF2B5EF4-FFF2-40B4-BE49-F238E27FC236}">
                <a16:creationId xmlns:a16="http://schemas.microsoft.com/office/drawing/2014/main" id="{C015594E-C549-4AC2-93BA-042DD4FC8C2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060575"/>
            <a:ext cx="10233025" cy="996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700" name="Picture 6">
            <a:extLst>
              <a:ext uri="{FF2B5EF4-FFF2-40B4-BE49-F238E27FC236}">
                <a16:creationId xmlns:a16="http://schemas.microsoft.com/office/drawing/2014/main" id="{F9E802E2-41B5-4977-A118-27B51CF307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325" y="3087688"/>
            <a:ext cx="9528175" cy="3563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5">
            <a:extLst>
              <a:ext uri="{FF2B5EF4-FFF2-40B4-BE49-F238E27FC236}">
                <a16:creationId xmlns:a16="http://schemas.microsoft.com/office/drawing/2014/main" id="{D5627FF2-55AB-4157-9264-1A901D2EF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(for </a:t>
            </a:r>
            <a:r>
              <a:rPr lang="zh-TW" altLang="en-US"/>
              <a:t>迴圈 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158723" name="Picture 4">
            <a:extLst>
              <a:ext uri="{FF2B5EF4-FFF2-40B4-BE49-F238E27FC236}">
                <a16:creationId xmlns:a16="http://schemas.microsoft.com/office/drawing/2014/main" id="{3E0F0826-2A2A-4DA9-ABEE-4E8D7FCF1F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6000" y="2606675"/>
            <a:ext cx="9804400" cy="2673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DDCDFE09-63E3-4751-84F4-D952A482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(for </a:t>
            </a:r>
            <a:r>
              <a:rPr lang="zh-TW" altLang="en-US"/>
              <a:t>迴圈 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159747" name="Picture 4">
            <a:extLst>
              <a:ext uri="{FF2B5EF4-FFF2-40B4-BE49-F238E27FC236}">
                <a16:creationId xmlns:a16="http://schemas.microsoft.com/office/drawing/2014/main" id="{92F1F7B6-D6A3-400F-B543-B97DDA4097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8950" y="1685925"/>
            <a:ext cx="8688388" cy="5100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8F8FF01-E24F-4F9A-96F0-95EFFB19C5B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Lab6-1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1">
            <a:extLst>
              <a:ext uri="{FF2B5EF4-FFF2-40B4-BE49-F238E27FC236}">
                <a16:creationId xmlns:a16="http://schemas.microsoft.com/office/drawing/2014/main" id="{031B4C31-511B-457D-8470-0308CF5A9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(for </a:t>
            </a:r>
            <a:r>
              <a:rPr lang="zh-TW" altLang="en-US"/>
              <a:t>迴圈 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160771" name="Picture 7">
            <a:extLst>
              <a:ext uri="{FF2B5EF4-FFF2-40B4-BE49-F238E27FC236}">
                <a16:creationId xmlns:a16="http://schemas.microsoft.com/office/drawing/2014/main" id="{6787D9E9-21FF-45FD-A90C-0318D7F4A01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463" y="6132513"/>
            <a:ext cx="7813675" cy="582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0772" name="Picture 10">
            <a:extLst>
              <a:ext uri="{FF2B5EF4-FFF2-40B4-BE49-F238E27FC236}">
                <a16:creationId xmlns:a16="http://schemas.microsoft.com/office/drawing/2014/main" id="{FBB4291F-BEB8-46FC-8E49-06BCAA5801A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000" y="1530350"/>
            <a:ext cx="8916988" cy="4616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527BB79-9E87-417B-BB10-28A8A27336F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Lab6-1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EF89F130-6B47-4A05-B1AA-8315B595D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263"/>
            <a:ext cx="12192000" cy="5133474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68050" y="3182760"/>
            <a:ext cx="8452659" cy="716381"/>
          </a:xfrm>
        </p:spPr>
        <p:txBody>
          <a:bodyPr/>
          <a:lstStyle/>
          <a:p>
            <a:pPr marL="0" indent="0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3200">
                <a:solidFill>
                  <a:schemeClr val="bg1"/>
                </a:solidFill>
                <a:latin typeface="Consolas" panose="020B0609020204030204" pitchFamily="49" charset="0"/>
              </a:rPr>
              <a:t>Hello, World!</a:t>
            </a:r>
            <a:r>
              <a:rPr lang="zh-TW" altLang="en-US" sz="3200">
                <a:solidFill>
                  <a:schemeClr val="bg1"/>
                </a:solidFill>
                <a:latin typeface="Consolas" panose="020B0609020204030204" pitchFamily="49" charset="0"/>
              </a:rPr>
              <a:t> 最像英文的</a:t>
            </a:r>
            <a:r>
              <a:rPr lang="zh-TW" altLang="en-US" sz="32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TW" sz="6000" b="1">
                <a:solidFill>
                  <a:srgbClr val="FFFF00"/>
                </a:solidFill>
                <a:latin typeface="Consolas" panose="020B0609020204030204" pitchFamily="49" charset="0"/>
              </a:rPr>
              <a:t>Python</a:t>
            </a:r>
            <a:endParaRPr lang="en-US" altLang="zh-TW" sz="32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5E1EBB-823A-4B70-9CAC-4CB51321AB73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795" name="Picture 4">
            <a:extLst>
              <a:ext uri="{FF2B5EF4-FFF2-40B4-BE49-F238E27FC236}">
                <a16:creationId xmlns:a16="http://schemas.microsoft.com/office/drawing/2014/main" id="{1A58481F-CFB9-4F5C-9037-F8C4C92B0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927100"/>
            <a:ext cx="10764838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8BD5FBB4-DEFA-4F7B-B7F6-029374057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pic>
        <p:nvPicPr>
          <p:cNvPr id="162819" name="Picture 5">
            <a:extLst>
              <a:ext uri="{FF2B5EF4-FFF2-40B4-BE49-F238E27FC236}">
                <a16:creationId xmlns:a16="http://schemas.microsoft.com/office/drawing/2014/main" id="{E923F01F-4F20-41EB-AF46-F1C193E2F7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65388" y="1693863"/>
            <a:ext cx="7112000" cy="4984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5">
            <a:extLst>
              <a:ext uri="{FF2B5EF4-FFF2-40B4-BE49-F238E27FC236}">
                <a16:creationId xmlns:a16="http://schemas.microsoft.com/office/drawing/2014/main" id="{A0BE659D-BEA4-43C1-ACD4-C3372BBA936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63843" name="Picture 4">
            <a:extLst>
              <a:ext uri="{FF2B5EF4-FFF2-40B4-BE49-F238E27FC236}">
                <a16:creationId xmlns:a16="http://schemas.microsoft.com/office/drawing/2014/main" id="{5257C9E3-8DAB-4641-86C9-ED7DDC2770E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9163" y="544513"/>
            <a:ext cx="10666412" cy="5360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EFFB520-B00E-4194-8101-214BE135615E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Lab6-2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5FAE184C-97CD-4EA2-816E-A35EEC77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程式流程圖</a:t>
            </a:r>
          </a:p>
        </p:txBody>
      </p:sp>
      <p:pic>
        <p:nvPicPr>
          <p:cNvPr id="164867" name="Picture 6">
            <a:extLst>
              <a:ext uri="{FF2B5EF4-FFF2-40B4-BE49-F238E27FC236}">
                <a16:creationId xmlns:a16="http://schemas.microsoft.com/office/drawing/2014/main" id="{D38FB988-C96A-4CA4-9598-68BEDC3850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1175" y="874713"/>
            <a:ext cx="7650163" cy="558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>
            <a:extLst>
              <a:ext uri="{FF2B5EF4-FFF2-40B4-BE49-F238E27FC236}">
                <a16:creationId xmlns:a16="http://schemas.microsoft.com/office/drawing/2014/main" id="{61E10EE6-0EB1-4D93-ACD6-6CCB7359B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165891" name="Picture 5">
            <a:extLst>
              <a:ext uri="{FF2B5EF4-FFF2-40B4-BE49-F238E27FC236}">
                <a16:creationId xmlns:a16="http://schemas.microsoft.com/office/drawing/2014/main" id="{BE7BDBEF-9248-4722-BB0D-1BCAE4A2EF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25" y="1795463"/>
            <a:ext cx="10521950" cy="4697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EBB0A1-6FB8-4440-AF85-757FC24B322C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Lab6-3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36B56A0-6855-4BF3-9A86-E7E9A99A0791}"/>
              </a:ext>
            </a:extLst>
          </p:cNvPr>
          <p:cNvSpPr/>
          <p:nvPr/>
        </p:nvSpPr>
        <p:spPr>
          <a:xfrm>
            <a:off x="10379132" y="1437825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Lab07.py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F26EC6BA-797F-4ECE-B589-C9D2BF435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實測</a:t>
            </a:r>
          </a:p>
        </p:txBody>
      </p:sp>
      <p:pic>
        <p:nvPicPr>
          <p:cNvPr id="166915" name="Picture 5">
            <a:extLst>
              <a:ext uri="{FF2B5EF4-FFF2-40B4-BE49-F238E27FC236}">
                <a16:creationId xmlns:a16="http://schemas.microsoft.com/office/drawing/2014/main" id="{5F24EAA5-9BF0-4D65-843D-AA7FFFB0CC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3075" y="3152775"/>
            <a:ext cx="9245600" cy="695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5F5833-CCB5-402C-8DC2-7EC111AAECE9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7939" name="Picture 4">
            <a:extLst>
              <a:ext uri="{FF2B5EF4-FFF2-40B4-BE49-F238E27FC236}">
                <a16:creationId xmlns:a16="http://schemas.microsoft.com/office/drawing/2014/main" id="{9F34702C-35CE-412E-B6AB-B7D82CBA5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973138"/>
            <a:ext cx="10202862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3A429F54-108F-4732-B93B-70A74B9F0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程式流程圖</a:t>
            </a:r>
          </a:p>
        </p:txBody>
      </p:sp>
      <p:pic>
        <p:nvPicPr>
          <p:cNvPr id="168963" name="Picture 5">
            <a:extLst>
              <a:ext uri="{FF2B5EF4-FFF2-40B4-BE49-F238E27FC236}">
                <a16:creationId xmlns:a16="http://schemas.microsoft.com/office/drawing/2014/main" id="{3050956F-5893-44E7-900C-C49F1CC8E2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8025" y="115888"/>
            <a:ext cx="7026275" cy="665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28129898-2394-4526-B298-25C1AE7C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169987" name="Picture 5">
            <a:extLst>
              <a:ext uri="{FF2B5EF4-FFF2-40B4-BE49-F238E27FC236}">
                <a16:creationId xmlns:a16="http://schemas.microsoft.com/office/drawing/2014/main" id="{2512C8A4-82C9-4061-8569-726D7B01C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474788"/>
            <a:ext cx="8393113" cy="5360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05FD6DF-7FD6-44B6-9470-3C84692F820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Lab6-4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DF9B876-4F51-4CEF-98D0-6731414837F5}"/>
              </a:ext>
            </a:extLst>
          </p:cNvPr>
          <p:cNvSpPr/>
          <p:nvPr/>
        </p:nvSpPr>
        <p:spPr>
          <a:xfrm>
            <a:off x="9022540" y="1027577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Lab08.py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>
            <a:extLst>
              <a:ext uri="{FF2B5EF4-FFF2-40B4-BE49-F238E27FC236}">
                <a16:creationId xmlns:a16="http://schemas.microsoft.com/office/drawing/2014/main" id="{8EE2AE36-13C2-4C08-A4DF-30FC81FE6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實測</a:t>
            </a:r>
          </a:p>
        </p:txBody>
      </p:sp>
      <p:pic>
        <p:nvPicPr>
          <p:cNvPr id="171011" name="Picture 5">
            <a:extLst>
              <a:ext uri="{FF2B5EF4-FFF2-40B4-BE49-F238E27FC236}">
                <a16:creationId xmlns:a16="http://schemas.microsoft.com/office/drawing/2014/main" id="{78CB9D34-5C5E-4A61-9E6C-5F39E8E40B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25" y="3162300"/>
            <a:ext cx="10645775" cy="1027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B9605C55-40DC-4464-8ABF-B8646F5A32F5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9313">
                  <a:extLst>
                    <a:ext uri="{9D8B030D-6E8A-4147-A177-3AD203B41FA5}">
                      <a16:colId xmlns:a16="http://schemas.microsoft.com/office/drawing/2014/main" val="1439561975"/>
                    </a:ext>
                  </a:extLst>
                </a:gridCol>
                <a:gridCol w="6472687">
                  <a:extLst>
                    <a:ext uri="{9D8B030D-6E8A-4147-A177-3AD203B41FA5}">
                      <a16:colId xmlns:a16="http://schemas.microsoft.com/office/drawing/2014/main" val="87362981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Python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</a:t>
                      </a:r>
                      <a:endParaRPr lang="zh-TW" altLang="en-US" sz="3200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333284"/>
                  </a:ext>
                </a:extLst>
              </a:tr>
              <a:tr h="2543459">
                <a:tc>
                  <a:txBody>
                    <a:bodyPr/>
                    <a:lstStyle/>
                    <a:p>
                      <a:pPr marL="180975" indent="0"/>
                      <a:r>
                        <a:rPr lang="en-US" altLang="zh-TW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</a:t>
                      </a:r>
                      <a:r>
                        <a:rPr lang="zh-TW" alt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print("Hello World!")</a:t>
                      </a:r>
                      <a:endParaRPr lang="zh-TW" altLang="en-US" sz="2000">
                        <a:solidFill>
                          <a:srgbClr val="00B0F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/*</a:t>
                      </a:r>
                      <a:r>
                        <a:rPr lang="zh-TW" altLang="en-US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*/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</a:t>
                      </a:r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include &lt;stdio.h&gt;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int main()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printf("Hello, World!\n");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return 0;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78122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C++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Java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2705"/>
                  </a:ext>
                </a:extLst>
              </a:tr>
              <a:tr h="3156340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#include &lt;iostream&gt;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using namespace std;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int main()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{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cout &lt;&lt; "Hello World" &lt;&lt; endl; 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return 0;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public class HelloWorld{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public static void main(String []args){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   System.out.println("Hello World");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}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20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94987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26B8C8E-7D26-43E4-82DC-FA7B371D1C3E}"/>
              </a:ext>
            </a:extLst>
          </p:cNvPr>
          <p:cNvSpPr/>
          <p:nvPr/>
        </p:nvSpPr>
        <p:spPr>
          <a:xfrm>
            <a:off x="0" y="2138363"/>
            <a:ext cx="12192000" cy="36258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FD4F240-F2D2-4516-854F-41A9D5221C5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1163" y="2740025"/>
            <a:ext cx="8947150" cy="8461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2"/>
                </a:solidFill>
              </a:rPr>
              <a:t>07 </a:t>
            </a:r>
            <a:r>
              <a:rPr lang="zh-TW" altLang="zh-TW">
                <a:solidFill>
                  <a:schemeClr val="bg2"/>
                </a:solidFill>
              </a:rPr>
              <a:t>霹靂車跑馬燈</a:t>
            </a:r>
            <a:endParaRPr lang="id-ID" altLang="zh-TW">
              <a:solidFill>
                <a:schemeClr val="bg2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B7CED1A-1B37-4E0A-BD81-143C4831D2F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5763" y="3695700"/>
            <a:ext cx="9144000" cy="1949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</a:t>
            </a:r>
            <a:r>
              <a:rPr lang="en-US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資料的容器：串列 (list)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2037" name="Slide Number Placeholder 2">
            <a:extLst>
              <a:ext uri="{FF2B5EF4-FFF2-40B4-BE49-F238E27FC236}">
                <a16:creationId xmlns:a16="http://schemas.microsoft.com/office/drawing/2014/main" id="{DFC28A0E-90A5-4911-89A8-7B1E23603B7E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0EE7B92A-F22B-46F5-9B49-4C92B4FA1ED8}" type="slidenum">
              <a:rPr lang="zh-TW" altLang="id-ID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150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F62224-1DEE-45A8-B1AA-5DF3AC916001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A9875DB2-940E-466A-ACC2-C2B3E75F5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可循序放置 </a:t>
            </a:r>
            <a:r>
              <a:rPr lang="en-US" altLang="zh-TW"/>
              <a:t>/ </a:t>
            </a:r>
            <a:r>
              <a:rPr lang="zh-TW" altLang="en-US"/>
              <a:t>取出資料的串列 </a:t>
            </a:r>
            <a:r>
              <a:rPr lang="en-US" altLang="zh-TW"/>
              <a:t>(list) </a:t>
            </a:r>
            <a:endParaRPr lang="zh-TW" altLang="en-US"/>
          </a:p>
        </p:txBody>
      </p:sp>
      <p:pic>
        <p:nvPicPr>
          <p:cNvPr id="173059" name="Picture 5">
            <a:extLst>
              <a:ext uri="{FF2B5EF4-FFF2-40B4-BE49-F238E27FC236}">
                <a16:creationId xmlns:a16="http://schemas.microsoft.com/office/drawing/2014/main" id="{5219C2A0-0806-477B-BF5C-04DB577B19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725613"/>
            <a:ext cx="7627938" cy="5103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31FE368-4BCE-453A-935A-EB7DBA8386F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Lab7-1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FF309B-2356-4061-A2D1-BE5F25520C18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083" name="Picture 4">
            <a:extLst>
              <a:ext uri="{FF2B5EF4-FFF2-40B4-BE49-F238E27FC236}">
                <a16:creationId xmlns:a16="http://schemas.microsoft.com/office/drawing/2014/main" id="{2C5DD3D0-4661-4202-B70E-FD6CFAC0E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985838"/>
            <a:ext cx="10766425" cy="475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5">
            <a:extLst>
              <a:ext uri="{FF2B5EF4-FFF2-40B4-BE49-F238E27FC236}">
                <a16:creationId xmlns:a16="http://schemas.microsoft.com/office/drawing/2014/main" id="{BAE80A05-0E74-4599-84D1-C9B8A3618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pic>
        <p:nvPicPr>
          <p:cNvPr id="175107" name="Picture 4">
            <a:extLst>
              <a:ext uri="{FF2B5EF4-FFF2-40B4-BE49-F238E27FC236}">
                <a16:creationId xmlns:a16="http://schemas.microsoft.com/office/drawing/2014/main" id="{E1FA57E6-3FFE-4583-B3AA-9B441C5A5E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5900" y="1387475"/>
            <a:ext cx="7200900" cy="54562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8E6DFBCF-FE1A-4E94-B266-F08207C66D0A}"/>
              </a:ext>
            </a:extLst>
          </p:cNvPr>
          <p:cNvSpPr/>
          <p:nvPr/>
        </p:nvSpPr>
        <p:spPr>
          <a:xfrm>
            <a:off x="646113" y="654050"/>
            <a:ext cx="10926762" cy="62039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CE820EA-35BA-4C66-8C38-2263BD5EC499}"/>
              </a:ext>
            </a:extLst>
          </p:cNvPr>
          <p:cNvSpPr/>
          <p:nvPr/>
        </p:nvSpPr>
        <p:spPr>
          <a:xfrm>
            <a:off x="992188" y="793750"/>
            <a:ext cx="10234612" cy="5959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b="1">
                <a:solidFill>
                  <a:schemeClr val="tx1"/>
                </a:solidFill>
                <a:latin typeface="Consolas" panose="020B0609020204030204" pitchFamily="49" charset="0"/>
              </a:rPr>
              <a:t>from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machine </a:t>
            </a:r>
            <a:r>
              <a:rPr lang="en-US" altLang="zh-TW" b="1">
                <a:solidFill>
                  <a:schemeClr val="tx1"/>
                </a:solidFill>
                <a:latin typeface="Consolas" panose="020B0609020204030204" pitchFamily="49" charset="0"/>
              </a:rPr>
              <a:t>import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Pin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b="1">
                <a:solidFill>
                  <a:schemeClr val="tx1"/>
                </a:solidFill>
                <a:latin typeface="Consolas" panose="020B0609020204030204" pitchFamily="49" charset="0"/>
              </a:rPr>
              <a:t>import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time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en-US" altLang="zh-TW">
              <a:solidFill>
                <a:srgbClr val="6E6E6E"/>
              </a:solidFill>
              <a:latin typeface="Consolas" panose="020B0609020204030204" pitchFamily="49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b="1">
                <a:solidFill>
                  <a:schemeClr val="tx1"/>
                </a:solidFill>
                <a:latin typeface="Consolas" panose="020B0609020204030204" pitchFamily="49" charset="0"/>
              </a:rPr>
              <a:t>while True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: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led = Pin(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16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, Pin.OUT)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led.value(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1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time.sleep(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0.1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led.value(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0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led = Pin(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14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, Pin.OUT)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led.value(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1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time.sleep(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0.1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led.value(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0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… …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led = Pin(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4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, Pin.OUT)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led.value(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1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time.sleep(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0.1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    led.value(</a:t>
            </a:r>
            <a:r>
              <a:rPr lang="en-US" altLang="zh-TW">
                <a:solidFill>
                  <a:srgbClr val="00B0F0"/>
                </a:solidFill>
                <a:latin typeface="Consolas" panose="020B0609020204030204" pitchFamily="49" charset="0"/>
              </a:rPr>
              <a:t>0</a:t>
            </a:r>
            <a:r>
              <a:rPr lang="en-US" altLang="zh-TW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B2BB1B21-8A62-4635-9BBC-A587DD718F45}"/>
              </a:ext>
            </a:extLst>
          </p:cNvPr>
          <p:cNvGraphicFramePr>
            <a:graphicFrameLocks noGrp="1"/>
          </p:cNvGraphicFramePr>
          <p:nvPr/>
        </p:nvGraphicFramePr>
        <p:xfrm>
          <a:off x="633413" y="63500"/>
          <a:ext cx="10942637" cy="51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6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程式說明</a:t>
                      </a:r>
                      <a:r>
                        <a:rPr lang="en-US" altLang="zh-TW" sz="220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200"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0" marR="91430" marT="45580" marB="45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霹靂燈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暴力法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)</a:t>
                      </a:r>
                      <a:endParaRPr lang="zh-TW" altLang="en-US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0" marR="91430" marT="45580" marB="45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964A606F-2198-4BA3-8B5B-E73791717FB6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Lab7-2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61AC34D6-D495-4DED-ABB6-1A061878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177155" name="Picture 5">
            <a:extLst>
              <a:ext uri="{FF2B5EF4-FFF2-40B4-BE49-F238E27FC236}">
                <a16:creationId xmlns:a16="http://schemas.microsoft.com/office/drawing/2014/main" id="{DF02F92F-BC08-43B7-8441-A0BCAA0B1D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3013" y="1860550"/>
            <a:ext cx="9696450" cy="4643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2BC5792-AD99-4477-8C98-763589917AE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Lab7-3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05A3217-8258-49CF-B225-F1DA3498EBC4}"/>
              </a:ext>
            </a:extLst>
          </p:cNvPr>
          <p:cNvSpPr/>
          <p:nvPr/>
        </p:nvSpPr>
        <p:spPr>
          <a:xfrm>
            <a:off x="9628965" y="1331913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Lab09.py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397664-E978-4436-902A-3B2DF042820B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8179" name="Picture 4">
            <a:extLst>
              <a:ext uri="{FF2B5EF4-FFF2-40B4-BE49-F238E27FC236}">
                <a16:creationId xmlns:a16="http://schemas.microsoft.com/office/drawing/2014/main" id="{D20A1273-3251-47E4-8F90-4751819F4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906463"/>
            <a:ext cx="10134600" cy="492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5">
            <a:extLst>
              <a:ext uri="{FF2B5EF4-FFF2-40B4-BE49-F238E27FC236}">
                <a16:creationId xmlns:a16="http://schemas.microsoft.com/office/drawing/2014/main" id="{7A52BB01-EFCD-480B-9620-78B385DAA59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79203" name="Picture 4">
            <a:extLst>
              <a:ext uri="{FF2B5EF4-FFF2-40B4-BE49-F238E27FC236}">
                <a16:creationId xmlns:a16="http://schemas.microsoft.com/office/drawing/2014/main" id="{3C684336-D0CC-434C-9E6E-1148D32D991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675" y="295275"/>
            <a:ext cx="9944100" cy="6316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23EAD8A4-FC0A-487B-BE72-AAFF42AB298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Lab7-4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345E595-FB3F-4E6E-B38A-15C2D711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180227" name="Picture 5">
            <a:extLst>
              <a:ext uri="{FF2B5EF4-FFF2-40B4-BE49-F238E27FC236}">
                <a16:creationId xmlns:a16="http://schemas.microsoft.com/office/drawing/2014/main" id="{8B0884F0-83F1-433F-B38D-A676EF92ED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8250" y="992188"/>
            <a:ext cx="7893050" cy="2906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0228" name="Picture 7">
            <a:extLst>
              <a:ext uri="{FF2B5EF4-FFF2-40B4-BE49-F238E27FC236}">
                <a16:creationId xmlns:a16="http://schemas.microsoft.com/office/drawing/2014/main" id="{FCC81A07-0BBB-4893-8BB5-82B52F838D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5863" y="3802063"/>
            <a:ext cx="7993062" cy="2820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3132B8B-A38A-413C-8CF2-D8F33A33843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Lab7-5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3B4231F-533A-4733-BB5B-BFC1AB922161}"/>
              </a:ext>
            </a:extLst>
          </p:cNvPr>
          <p:cNvSpPr/>
          <p:nvPr/>
        </p:nvSpPr>
        <p:spPr>
          <a:xfrm>
            <a:off x="10339419" y="669131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Lab10.py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62871B-5C58-4A22-B0D4-0053F2389A2A}"/>
              </a:ext>
            </a:extLst>
          </p:cNvPr>
          <p:cNvSpPr/>
          <p:nvPr/>
        </p:nvSpPr>
        <p:spPr>
          <a:xfrm>
            <a:off x="0" y="2138363"/>
            <a:ext cx="12192000" cy="36258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37781E-64EB-4970-8D13-195C29FF579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1163" y="2740025"/>
            <a:ext cx="8947150" cy="8461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2"/>
                </a:solidFill>
              </a:rPr>
              <a:t>08 </a:t>
            </a:r>
            <a:r>
              <a:rPr lang="zh-TW" altLang="zh-TW">
                <a:solidFill>
                  <a:schemeClr val="bg2"/>
                </a:solidFill>
              </a:rPr>
              <a:t>電子鋼琴</a:t>
            </a:r>
            <a:endParaRPr lang="id-ID" altLang="zh-TW">
              <a:solidFill>
                <a:schemeClr val="bg2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001D203-8B00-4B7F-9E75-5E820875930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5763" y="3695700"/>
            <a:ext cx="9144000" cy="1949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</a:t>
            </a:r>
            <a:r>
              <a:rPr lang="en-US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資料的容器：字典 (dictionary)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1253" name="Slide Number Placeholder 2">
            <a:extLst>
              <a:ext uri="{FF2B5EF4-FFF2-40B4-BE49-F238E27FC236}">
                <a16:creationId xmlns:a16="http://schemas.microsoft.com/office/drawing/2014/main" id="{E0D6B606-0ED6-4044-A7F9-C67BFF6A474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4A5DB07F-072A-4153-9FF4-40FABA46D6A4}" type="slidenum">
              <a:rPr lang="zh-TW" altLang="id-ID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159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474E7AA-8673-4B1C-946D-DC9A0C54FFC0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D36D0D66-D3A7-4DD7-BB6E-14321F6E3A8E}"/>
              </a:ext>
            </a:extLst>
          </p:cNvPr>
          <p:cNvSpPr/>
          <p:nvPr/>
        </p:nvSpPr>
        <p:spPr>
          <a:xfrm>
            <a:off x="1276350" y="1293141"/>
            <a:ext cx="10077450" cy="53060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5832E28-1A3C-438F-A8CC-2D5469C2A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378" y="1299509"/>
            <a:ext cx="5591408" cy="224163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59D477E-3826-422E-88FB-E7BCB33E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1376" y="4060683"/>
            <a:ext cx="4271802" cy="198786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F952217-6EC3-45B1-8F85-A810BB13EEB7}"/>
              </a:ext>
            </a:extLst>
          </p:cNvPr>
          <p:cNvSpPr/>
          <p:nvPr/>
        </p:nvSpPr>
        <p:spPr>
          <a:xfrm>
            <a:off x="3132765" y="3575652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循序執行</a:t>
            </a:r>
            <a:endParaRPr lang="zh-TW" altLang="en-US" sz="2000"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CF8EDAB-C9D6-4469-8876-EBA9895C2637}"/>
              </a:ext>
            </a:extLst>
          </p:cNvPr>
          <p:cNvSpPr/>
          <p:nvPr/>
        </p:nvSpPr>
        <p:spPr>
          <a:xfrm>
            <a:off x="5257786" y="3575652"/>
            <a:ext cx="13773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if </a:t>
            </a:r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判斷式</a:t>
            </a:r>
            <a:endParaRPr lang="zh-TW" altLang="en-US" sz="2000"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A2A583E-5DEC-4D3C-A717-F45ACEDA8C17}"/>
              </a:ext>
            </a:extLst>
          </p:cNvPr>
          <p:cNvSpPr/>
          <p:nvPr/>
        </p:nvSpPr>
        <p:spPr>
          <a:xfrm>
            <a:off x="7480524" y="357565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迴圈</a:t>
            </a:r>
            <a:endParaRPr lang="zh-TW" altLang="en-US" sz="2000"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1C6AA7-5F27-4C85-ADA9-74D6594CC158}"/>
              </a:ext>
            </a:extLst>
          </p:cNvPr>
          <p:cNvSpPr/>
          <p:nvPr/>
        </p:nvSpPr>
        <p:spPr>
          <a:xfrm>
            <a:off x="3949409" y="6217802"/>
            <a:ext cx="1351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輸入</a:t>
            </a:r>
            <a:r>
              <a:rPr lang="en-US" altLang="zh-TW" sz="2000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輸出</a:t>
            </a:r>
            <a:endParaRPr lang="zh-TW" altLang="en-US" sz="2000"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E06868F-754A-41F5-B273-D81C8494D5A4}"/>
              </a:ext>
            </a:extLst>
          </p:cNvPr>
          <p:cNvSpPr/>
          <p:nvPr/>
        </p:nvSpPr>
        <p:spPr>
          <a:xfrm>
            <a:off x="6773167" y="6217802"/>
            <a:ext cx="697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函數</a:t>
            </a:r>
            <a:endParaRPr lang="zh-TW" altLang="en-US" sz="2000"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B89E6B7D-8CD1-4CE4-B9AF-9B10A1F70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/>
              <a:t>程式語言</a:t>
            </a:r>
            <a:r>
              <a:rPr lang="zh-TW" altLang="en-US" sz="3600">
                <a:ea typeface="PMingLiU" panose="02020500000000000000" pitchFamily="18" charset="-120"/>
              </a:rPr>
              <a:t>：</a:t>
            </a:r>
            <a:r>
              <a:rPr lang="zh-TW" altLang="en-US" sz="3600"/>
              <a:t>五大語法結構</a:t>
            </a:r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7CF81CD-99AE-4B0F-86E7-7E4CDECDB764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056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E6BAAD1-E097-4DB7-918F-078004F55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認識蜂鳴器</a:t>
            </a:r>
          </a:p>
        </p:txBody>
      </p:sp>
      <p:pic>
        <p:nvPicPr>
          <p:cNvPr id="182275" name="Picture 4">
            <a:extLst>
              <a:ext uri="{FF2B5EF4-FFF2-40B4-BE49-F238E27FC236}">
                <a16:creationId xmlns:a16="http://schemas.microsoft.com/office/drawing/2014/main" id="{3C17B1C2-11FD-49FA-86FE-718460D93F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0175" y="2073275"/>
            <a:ext cx="9842500" cy="4570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D313B031-AA3E-493A-8B64-B00CC7B67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認識蜂鳴器</a:t>
            </a:r>
          </a:p>
        </p:txBody>
      </p:sp>
      <p:pic>
        <p:nvPicPr>
          <p:cNvPr id="183299" name="Picture 5">
            <a:extLst>
              <a:ext uri="{FF2B5EF4-FFF2-40B4-BE49-F238E27FC236}">
                <a16:creationId xmlns:a16="http://schemas.microsoft.com/office/drawing/2014/main" id="{E25F3DF4-928E-4DBB-BC7F-E5DD8376D8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725" y="1725613"/>
            <a:ext cx="9051925" cy="4978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5">
            <a:extLst>
              <a:ext uri="{FF2B5EF4-FFF2-40B4-BE49-F238E27FC236}">
                <a16:creationId xmlns:a16="http://schemas.microsoft.com/office/drawing/2014/main" id="{E41691FC-E45C-4F2E-8B3B-5BD54109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用蜂鳴器發出音樂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2E9B2C3D-E4DD-47E9-99C8-590B10D0D03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3141663" cy="4351338"/>
          </a:xfrm>
        </p:spPr>
        <p:txBody>
          <a:bodyPr/>
          <a:lstStyle/>
          <a:p>
            <a:pPr eaLnBrk="1" hangingPunct="1"/>
            <a:r>
              <a:rPr lang="zh-TW" altLang="en-US" sz="2400"/>
              <a:t>只要使用第 </a:t>
            </a:r>
            <a:r>
              <a:rPr lang="en-US" altLang="zh-TW" sz="2400"/>
              <a:t>6 </a:t>
            </a:r>
            <a:r>
              <a:rPr lang="zh-TW" altLang="en-US" sz="2400"/>
              <a:t>章說明過的 </a:t>
            </a:r>
            <a:r>
              <a:rPr lang="en-US" altLang="zh-TW" sz="2400"/>
              <a:t>PWM </a:t>
            </a:r>
            <a:r>
              <a:rPr lang="zh-TW" altLang="en-US" sz="2400"/>
              <a:t>類比輸出功能</a:t>
            </a:r>
            <a:r>
              <a:rPr lang="en-US" altLang="zh-TW" sz="2400"/>
              <a:t>, </a:t>
            </a:r>
            <a:r>
              <a:rPr lang="zh-TW" altLang="en-US" sz="2400"/>
              <a:t>就可以控制蜂鳴器震動的頻率</a:t>
            </a:r>
          </a:p>
          <a:p>
            <a:pPr eaLnBrk="1" hangingPunct="1"/>
            <a:r>
              <a:rPr lang="en-US" altLang="zh-TW" sz="2400"/>
              <a:t>PWM </a:t>
            </a:r>
            <a:r>
              <a:rPr lang="zh-TW" altLang="en-US" sz="2400"/>
              <a:t>負載率 </a:t>
            </a:r>
            <a:r>
              <a:rPr lang="en-US" altLang="zh-TW" sz="2400"/>
              <a:t>(duty cycle) </a:t>
            </a:r>
            <a:r>
              <a:rPr lang="zh-TW" altLang="en-US" sz="2400"/>
              <a:t>則可以控制震動的幅度</a:t>
            </a:r>
            <a:r>
              <a:rPr lang="en-US" altLang="zh-TW" sz="2400"/>
              <a:t>, </a:t>
            </a:r>
            <a:r>
              <a:rPr lang="zh-TW" altLang="en-US" sz="2400"/>
              <a:t>改變音量的大小</a:t>
            </a:r>
          </a:p>
          <a:p>
            <a:pPr eaLnBrk="1" hangingPunct="1"/>
            <a:endParaRPr lang="zh-TW" altLang="en-US" sz="2400"/>
          </a:p>
        </p:txBody>
      </p:sp>
      <p:pic>
        <p:nvPicPr>
          <p:cNvPr id="184324" name="Picture 4">
            <a:extLst>
              <a:ext uri="{FF2B5EF4-FFF2-40B4-BE49-F238E27FC236}">
                <a16:creationId xmlns:a16="http://schemas.microsoft.com/office/drawing/2014/main" id="{2FCC94E2-F5E7-4EAB-A402-8709E79786B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22763" y="1673225"/>
            <a:ext cx="7797800" cy="452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679DA26-1298-4CBE-BAF3-E49439765AFE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5347" name="Picture 4">
            <a:extLst>
              <a:ext uri="{FF2B5EF4-FFF2-40B4-BE49-F238E27FC236}">
                <a16:creationId xmlns:a16="http://schemas.microsoft.com/office/drawing/2014/main" id="{8409BECB-6C87-487B-9174-39D60DF5D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782638"/>
            <a:ext cx="9720263" cy="553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6FE42F5E-32D2-4804-810F-2A8569517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pic>
        <p:nvPicPr>
          <p:cNvPr id="186371" name="Picture 5">
            <a:extLst>
              <a:ext uri="{FF2B5EF4-FFF2-40B4-BE49-F238E27FC236}">
                <a16:creationId xmlns:a16="http://schemas.microsoft.com/office/drawing/2014/main" id="{4D4C1054-FB40-4FE5-A96C-CD7778895C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16163" y="1263650"/>
            <a:ext cx="8753475" cy="5480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8">
            <a:extLst>
              <a:ext uri="{FF2B5EF4-FFF2-40B4-BE49-F238E27FC236}">
                <a16:creationId xmlns:a16="http://schemas.microsoft.com/office/drawing/2014/main" id="{BD030B10-F4BF-475A-9224-C14F59EA5D1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87395" name="Picture 4">
            <a:extLst>
              <a:ext uri="{FF2B5EF4-FFF2-40B4-BE49-F238E27FC236}">
                <a16:creationId xmlns:a16="http://schemas.microsoft.com/office/drawing/2014/main" id="{3B6A052F-DBFD-4704-A083-FA6CB574755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063" y="746125"/>
            <a:ext cx="11056937" cy="2381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7396" name="Picture 7">
            <a:extLst>
              <a:ext uri="{FF2B5EF4-FFF2-40B4-BE49-F238E27FC236}">
                <a16:creationId xmlns:a16="http://schemas.microsoft.com/office/drawing/2014/main" id="{EE8BA74D-5D68-4B1B-B7BE-27AC2C9102A7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8500" y="3652838"/>
            <a:ext cx="10761663" cy="1582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B1AF6383-715F-4706-9C83-8E4D06549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188419" name="Picture 4">
            <a:extLst>
              <a:ext uri="{FF2B5EF4-FFF2-40B4-BE49-F238E27FC236}">
                <a16:creationId xmlns:a16="http://schemas.microsoft.com/office/drawing/2014/main" id="{F9CA80A8-B5E9-4DF2-B4A6-BCF1C5CA88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106363"/>
            <a:ext cx="7469187" cy="6640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4DEBAF9-554A-4D28-BEAF-803849D6C9C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Lab8-1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A4BC723-DE7C-46F1-A0E6-FA23A9F406D0}"/>
              </a:ext>
            </a:extLst>
          </p:cNvPr>
          <p:cNvSpPr/>
          <p:nvPr/>
        </p:nvSpPr>
        <p:spPr>
          <a:xfrm>
            <a:off x="10339419" y="669131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Lab11.py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923470AE-D450-40B4-ACF9-D8E3B82F0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資料結構</a:t>
            </a:r>
            <a:r>
              <a:rPr lang="en-US" altLang="zh-TW"/>
              <a:t>: </a:t>
            </a:r>
            <a:r>
              <a:rPr lang="zh-TW" altLang="en-US"/>
              <a:t>字典 </a:t>
            </a:r>
            <a:r>
              <a:rPr lang="en-US" altLang="zh-TW"/>
              <a:t>(dictionary)</a:t>
            </a:r>
            <a:endParaRPr lang="zh-TW" altLang="en-US"/>
          </a:p>
        </p:txBody>
      </p:sp>
      <p:pic>
        <p:nvPicPr>
          <p:cNvPr id="189443" name="Picture 4">
            <a:extLst>
              <a:ext uri="{FF2B5EF4-FFF2-40B4-BE49-F238E27FC236}">
                <a16:creationId xmlns:a16="http://schemas.microsoft.com/office/drawing/2014/main" id="{646BDABE-3C3B-42B9-BDC2-F232F797ED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2225" y="1781175"/>
            <a:ext cx="9372600" cy="4940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2977CFF-412F-4718-A851-C202A74FD9B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Lab8-2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5">
            <a:extLst>
              <a:ext uri="{FF2B5EF4-FFF2-40B4-BE49-F238E27FC236}">
                <a16:creationId xmlns:a16="http://schemas.microsoft.com/office/drawing/2014/main" id="{925C7422-EE71-4E89-B8E3-3E63AB2A9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資料結構</a:t>
            </a:r>
            <a:r>
              <a:rPr lang="en-US" altLang="zh-TW"/>
              <a:t>: </a:t>
            </a:r>
            <a:r>
              <a:rPr lang="zh-TW" altLang="en-US"/>
              <a:t>字典 </a:t>
            </a:r>
            <a:r>
              <a:rPr lang="en-US" altLang="zh-TW"/>
              <a:t>(dictionary)</a:t>
            </a:r>
            <a:endParaRPr lang="zh-TW" altLang="en-US"/>
          </a:p>
        </p:txBody>
      </p:sp>
      <p:pic>
        <p:nvPicPr>
          <p:cNvPr id="190467" name="Picture 4">
            <a:extLst>
              <a:ext uri="{FF2B5EF4-FFF2-40B4-BE49-F238E27FC236}">
                <a16:creationId xmlns:a16="http://schemas.microsoft.com/office/drawing/2014/main" id="{293A801D-F38A-4175-A7DE-5A2AFFE348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3638" y="2214563"/>
            <a:ext cx="10350500" cy="3641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EADEFF2-28EB-4239-906E-DEEF2818392E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Lab8-2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23A3AD-00CA-4149-BEE9-A2BB8214A1B0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1491" name="Picture 4">
            <a:extLst>
              <a:ext uri="{FF2B5EF4-FFF2-40B4-BE49-F238E27FC236}">
                <a16:creationId xmlns:a16="http://schemas.microsoft.com/office/drawing/2014/main" id="{52784AD6-18F5-4D02-A18B-17D9D346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895350"/>
            <a:ext cx="10956925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標題 1">
            <a:extLst>
              <a:ext uri="{FF2B5EF4-FFF2-40B4-BE49-F238E27FC236}">
                <a16:creationId xmlns:a16="http://schemas.microsoft.com/office/drawing/2014/main" id="{67974975-6D34-48CF-8D4A-1307AEBF93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程式設計師是高技能的職業</a:t>
            </a:r>
          </a:p>
        </p:txBody>
      </p:sp>
      <p:sp>
        <p:nvSpPr>
          <p:cNvPr id="34819" name="內容版面配置區 41">
            <a:extLst>
              <a:ext uri="{FF2B5EF4-FFF2-40B4-BE49-F238E27FC236}">
                <a16:creationId xmlns:a16="http://schemas.microsoft.com/office/drawing/2014/main" id="{15CE4DF1-0FCF-4281-BE1D-C2E3C3F67B0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eaLnBrk="1" hangingPunct="1"/>
            <a:r>
              <a:rPr lang="zh-TW" altLang="en-US"/>
              <a:t>可類比於作曲家</a:t>
            </a:r>
            <a:r>
              <a:rPr lang="zh-TW" altLang="en-US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r>
              <a:rPr lang="zh-TW" altLang="en-US"/>
              <a:t>一首小蜜蜂與命運交響曲的差異。</a:t>
            </a:r>
          </a:p>
        </p:txBody>
      </p:sp>
      <p:grpSp>
        <p:nvGrpSpPr>
          <p:cNvPr id="34820" name="群組 39">
            <a:extLst>
              <a:ext uri="{FF2B5EF4-FFF2-40B4-BE49-F238E27FC236}">
                <a16:creationId xmlns:a16="http://schemas.microsoft.com/office/drawing/2014/main" id="{BC669BDF-A4B9-4D5D-A938-C848A2A5104E}"/>
              </a:ext>
            </a:extLst>
          </p:cNvPr>
          <p:cNvGrpSpPr>
            <a:grpSpLocks/>
          </p:cNvGrpSpPr>
          <p:nvPr/>
        </p:nvGrpSpPr>
        <p:grpSpPr bwMode="auto">
          <a:xfrm>
            <a:off x="1454150" y="2189163"/>
            <a:ext cx="9145588" cy="3846512"/>
            <a:chOff x="1499431" y="1801106"/>
            <a:chExt cx="9146462" cy="3845860"/>
          </a:xfrm>
        </p:grpSpPr>
        <p:sp>
          <p:nvSpPr>
            <p:cNvPr id="3" name="橢圓 2">
              <a:extLst>
                <a:ext uri="{FF2B5EF4-FFF2-40B4-BE49-F238E27FC236}">
                  <a16:creationId xmlns:a16="http://schemas.microsoft.com/office/drawing/2014/main" id="{EEA11AF7-A28D-4AC0-A480-FE0A81E6F1BA}"/>
                </a:ext>
              </a:extLst>
            </p:cNvPr>
            <p:cNvSpPr/>
            <p:nvPr/>
          </p:nvSpPr>
          <p:spPr>
            <a:xfrm>
              <a:off x="1499431" y="1801106"/>
              <a:ext cx="1489217" cy="148882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>
                  <a:solidFill>
                    <a:prstClr val="white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作曲家</a:t>
              </a:r>
            </a:p>
          </p:txBody>
        </p:sp>
        <p:grpSp>
          <p:nvGrpSpPr>
            <p:cNvPr id="34823" name="群組 34">
              <a:extLst>
                <a:ext uri="{FF2B5EF4-FFF2-40B4-BE49-F238E27FC236}">
                  <a16:creationId xmlns:a16="http://schemas.microsoft.com/office/drawing/2014/main" id="{E3F2F063-610A-45AB-9D43-AE7D0AAF7D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9431" y="4158031"/>
              <a:ext cx="1488935" cy="1488935"/>
              <a:chOff x="1098302" y="4641109"/>
              <a:chExt cx="1488935" cy="1488935"/>
            </a:xfrm>
          </p:grpSpPr>
          <p:sp>
            <p:nvSpPr>
              <p:cNvPr id="4" name="橢圓 3">
                <a:extLst>
                  <a:ext uri="{FF2B5EF4-FFF2-40B4-BE49-F238E27FC236}">
                    <a16:creationId xmlns:a16="http://schemas.microsoft.com/office/drawing/2014/main" id="{E0C6FC5A-56FA-4B86-A0CE-6A6C1C857A9C}"/>
                  </a:ext>
                </a:extLst>
              </p:cNvPr>
              <p:cNvSpPr/>
              <p:nvPr/>
            </p:nvSpPr>
            <p:spPr>
              <a:xfrm>
                <a:off x="1098302" y="4641221"/>
                <a:ext cx="1489217" cy="1488823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>
                  <a:solidFill>
                    <a:prstClr val="white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4841" name="文字方塊 7">
                <a:extLst>
                  <a:ext uri="{FF2B5EF4-FFF2-40B4-BE49-F238E27FC236}">
                    <a16:creationId xmlns:a16="http://schemas.microsoft.com/office/drawing/2014/main" id="{EBC24511-8F9E-4CEB-9D4C-6A94EECC25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2780" y="5218162"/>
                <a:ext cx="136331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ts val="36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FFFFFF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程式設計師</a:t>
                </a:r>
              </a:p>
            </p:txBody>
          </p:sp>
        </p:grpSp>
        <p:grpSp>
          <p:nvGrpSpPr>
            <p:cNvPr id="34824" name="群組 35">
              <a:extLst>
                <a:ext uri="{FF2B5EF4-FFF2-40B4-BE49-F238E27FC236}">
                  <a16:creationId xmlns:a16="http://schemas.microsoft.com/office/drawing/2014/main" id="{4A4117E5-22B3-4747-9F6E-ED6F8FCC6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2338" y="2174294"/>
              <a:ext cx="1023165" cy="742558"/>
              <a:chOff x="3432087" y="2154786"/>
              <a:chExt cx="1023165" cy="742558"/>
            </a:xfrm>
          </p:grpSpPr>
          <p:sp>
            <p:nvSpPr>
              <p:cNvPr id="9" name="箭號: 向右 8">
                <a:extLst>
                  <a:ext uri="{FF2B5EF4-FFF2-40B4-BE49-F238E27FC236}">
                    <a16:creationId xmlns:a16="http://schemas.microsoft.com/office/drawing/2014/main" id="{62E4388C-643B-4D2C-A95C-847D1DB98568}"/>
                  </a:ext>
                </a:extLst>
              </p:cNvPr>
              <p:cNvSpPr/>
              <p:nvPr/>
            </p:nvSpPr>
            <p:spPr>
              <a:xfrm>
                <a:off x="3432345" y="2154597"/>
                <a:ext cx="1022448" cy="742824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>
                  <a:solidFill>
                    <a:prstClr val="white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4839" name="文字方塊 10">
                <a:extLst>
                  <a:ext uri="{FF2B5EF4-FFF2-40B4-BE49-F238E27FC236}">
                    <a16:creationId xmlns:a16="http://schemas.microsoft.com/office/drawing/2014/main" id="{C5BD1F81-4706-4C6C-A0D1-54F60B9C74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9691" y="2352279"/>
                <a:ext cx="7113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ts val="36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FFFFFF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作曲</a:t>
                </a:r>
              </a:p>
            </p:txBody>
          </p:sp>
        </p:grpSp>
        <p:grpSp>
          <p:nvGrpSpPr>
            <p:cNvPr id="34825" name="群組 36">
              <a:extLst>
                <a:ext uri="{FF2B5EF4-FFF2-40B4-BE49-F238E27FC236}">
                  <a16:creationId xmlns:a16="http://schemas.microsoft.com/office/drawing/2014/main" id="{97B1F1A9-4EB0-4C98-AA23-FF961409F4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2338" y="4531219"/>
              <a:ext cx="1023165" cy="742558"/>
              <a:chOff x="3096759" y="5014297"/>
              <a:chExt cx="1023165" cy="742558"/>
            </a:xfrm>
          </p:grpSpPr>
          <p:sp>
            <p:nvSpPr>
              <p:cNvPr id="13" name="箭號: 向右 12">
                <a:extLst>
                  <a:ext uri="{FF2B5EF4-FFF2-40B4-BE49-F238E27FC236}">
                    <a16:creationId xmlns:a16="http://schemas.microsoft.com/office/drawing/2014/main" id="{F331E0A5-D0C4-4B23-999A-CA5AD5145CEE}"/>
                  </a:ext>
                </a:extLst>
              </p:cNvPr>
              <p:cNvSpPr/>
              <p:nvPr/>
            </p:nvSpPr>
            <p:spPr>
              <a:xfrm>
                <a:off x="3097017" y="5014221"/>
                <a:ext cx="1022448" cy="742824"/>
              </a:xfrm>
              <a:prstGeom prst="rightArrow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>
                  <a:solidFill>
                    <a:prstClr val="white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4837" name="文字方塊 14">
                <a:extLst>
                  <a:ext uri="{FF2B5EF4-FFF2-40B4-BE49-F238E27FC236}">
                    <a16:creationId xmlns:a16="http://schemas.microsoft.com/office/drawing/2014/main" id="{C8F11966-BE0B-4E67-B69C-530E71208B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31888" y="5218162"/>
                <a:ext cx="7113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ts val="36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FFFFFF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編程</a:t>
                </a:r>
              </a:p>
            </p:txBody>
          </p:sp>
        </p:grp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9715997-D06E-4A06-AA9D-14316738C352}"/>
                </a:ext>
              </a:extLst>
            </p:cNvPr>
            <p:cNvSpPr/>
            <p:nvPr/>
          </p:nvSpPr>
          <p:spPr>
            <a:xfrm>
              <a:off x="5258990" y="2048714"/>
              <a:ext cx="1627344" cy="99360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>
                  <a:solidFill>
                    <a:prstClr val="white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樂譜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443D7A2-75D1-46B2-8C1B-359CC86105DE}"/>
                </a:ext>
              </a:extLst>
            </p:cNvPr>
            <p:cNvSpPr/>
            <p:nvPr/>
          </p:nvSpPr>
          <p:spPr>
            <a:xfrm>
              <a:off x="5258990" y="4405751"/>
              <a:ext cx="1627344" cy="99360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>
                  <a:solidFill>
                    <a:prstClr val="white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程式</a:t>
              </a:r>
            </a:p>
          </p:txBody>
        </p:sp>
        <p:grpSp>
          <p:nvGrpSpPr>
            <p:cNvPr id="34828" name="群組 37">
              <a:extLst>
                <a:ext uri="{FF2B5EF4-FFF2-40B4-BE49-F238E27FC236}">
                  <a16:creationId xmlns:a16="http://schemas.microsoft.com/office/drawing/2014/main" id="{ECB21CAD-BC0C-40DA-BEC1-839AC0B2CC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09822" y="4531219"/>
              <a:ext cx="1023165" cy="742558"/>
              <a:chOff x="7206536" y="5014297"/>
              <a:chExt cx="1023165" cy="742558"/>
            </a:xfrm>
          </p:grpSpPr>
          <p:sp>
            <p:nvSpPr>
              <p:cNvPr id="22" name="箭號: 向右 21">
                <a:extLst>
                  <a:ext uri="{FF2B5EF4-FFF2-40B4-BE49-F238E27FC236}">
                    <a16:creationId xmlns:a16="http://schemas.microsoft.com/office/drawing/2014/main" id="{5CFD5559-8158-40B4-B89E-FB20C11B6C96}"/>
                  </a:ext>
                </a:extLst>
              </p:cNvPr>
              <p:cNvSpPr/>
              <p:nvPr/>
            </p:nvSpPr>
            <p:spPr>
              <a:xfrm rot="10800000">
                <a:off x="7206994" y="5014221"/>
                <a:ext cx="1022448" cy="742824"/>
              </a:xfrm>
              <a:prstGeom prst="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>
                  <a:solidFill>
                    <a:prstClr val="white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4835" name="文字方塊 23">
                <a:extLst>
                  <a:ext uri="{FF2B5EF4-FFF2-40B4-BE49-F238E27FC236}">
                    <a16:creationId xmlns:a16="http://schemas.microsoft.com/office/drawing/2014/main" id="{CE5C3CF2-A5A8-4DD2-A388-3431A897A3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1827" y="5218162"/>
                <a:ext cx="7113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ts val="36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FFFFFF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執行</a:t>
                </a:r>
              </a:p>
            </p:txBody>
          </p:sp>
        </p:grpSp>
        <p:grpSp>
          <p:nvGrpSpPr>
            <p:cNvPr id="34829" name="群組 38">
              <a:extLst>
                <a:ext uri="{FF2B5EF4-FFF2-40B4-BE49-F238E27FC236}">
                  <a16:creationId xmlns:a16="http://schemas.microsoft.com/office/drawing/2014/main" id="{350EB3D3-F869-4A4A-A672-B630E15FD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09822" y="2174294"/>
              <a:ext cx="1023165" cy="742558"/>
              <a:chOff x="7206536" y="2105284"/>
              <a:chExt cx="1023165" cy="742558"/>
            </a:xfrm>
          </p:grpSpPr>
          <p:sp>
            <p:nvSpPr>
              <p:cNvPr id="26" name="箭號: 向右 25">
                <a:extLst>
                  <a:ext uri="{FF2B5EF4-FFF2-40B4-BE49-F238E27FC236}">
                    <a16:creationId xmlns:a16="http://schemas.microsoft.com/office/drawing/2014/main" id="{E243850E-5538-4F96-B952-FF9309C204F9}"/>
                  </a:ext>
                </a:extLst>
              </p:cNvPr>
              <p:cNvSpPr/>
              <p:nvPr/>
            </p:nvSpPr>
            <p:spPr>
              <a:xfrm rot="10800000">
                <a:off x="7206994" y="2105095"/>
                <a:ext cx="1022448" cy="742824"/>
              </a:xfrm>
              <a:prstGeom prst="rightArrow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TW" altLang="en-US">
                  <a:solidFill>
                    <a:prstClr val="white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endParaRPr>
              </a:p>
            </p:txBody>
          </p:sp>
          <p:sp>
            <p:nvSpPr>
              <p:cNvPr id="34833" name="文字方塊 27">
                <a:extLst>
                  <a:ext uri="{FF2B5EF4-FFF2-40B4-BE49-F238E27FC236}">
                    <a16:creationId xmlns:a16="http://schemas.microsoft.com/office/drawing/2014/main" id="{5186942B-85C5-41E7-BC74-E4F56D5DA3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91827" y="2309149"/>
                <a:ext cx="71136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ts val="36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Noto Sans Mono CJK TC Regular" panose="020B0500000000000000" pitchFamily="34" charset="-12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TW" altLang="en-US" sz="1800">
                    <a:solidFill>
                      <a:srgbClr val="FFFFFF"/>
                    </a:solidFill>
                    <a:latin typeface="Noto Sans CJK TC Regular" panose="020B0500000000000000" pitchFamily="34" charset="-120"/>
                    <a:ea typeface="Noto Sans CJK TC Regular" panose="020B0500000000000000" pitchFamily="34" charset="-120"/>
                  </a:rPr>
                  <a:t>演奏</a:t>
                </a:r>
              </a:p>
            </p:txBody>
          </p:sp>
        </p:grpSp>
        <p:sp>
          <p:nvSpPr>
            <p:cNvPr id="30" name="橢圓 29">
              <a:extLst>
                <a:ext uri="{FF2B5EF4-FFF2-40B4-BE49-F238E27FC236}">
                  <a16:creationId xmlns:a16="http://schemas.microsoft.com/office/drawing/2014/main" id="{1B6AA70C-D143-40BE-9187-3774E19ABFC9}"/>
                </a:ext>
              </a:extLst>
            </p:cNvPr>
            <p:cNvSpPr/>
            <p:nvPr/>
          </p:nvSpPr>
          <p:spPr>
            <a:xfrm>
              <a:off x="9156676" y="1801106"/>
              <a:ext cx="1489217" cy="148882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>
                  <a:solidFill>
                    <a:prstClr val="white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樂團</a:t>
              </a:r>
            </a:p>
          </p:txBody>
        </p:sp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9F27696E-C088-4A93-B42C-186F2315FB48}"/>
                </a:ext>
              </a:extLst>
            </p:cNvPr>
            <p:cNvSpPr/>
            <p:nvPr/>
          </p:nvSpPr>
          <p:spPr>
            <a:xfrm>
              <a:off x="9156676" y="4158143"/>
              <a:ext cx="1489217" cy="148882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TW" altLang="en-US">
                  <a:solidFill>
                    <a:prstClr val="white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電腦</a:t>
              </a:r>
            </a:p>
          </p:txBody>
        </p:sp>
      </p:grpSp>
      <p:cxnSp>
        <p:nvCxnSpPr>
          <p:cNvPr id="44" name="直線接點 43">
            <a:extLst>
              <a:ext uri="{FF2B5EF4-FFF2-40B4-BE49-F238E27FC236}">
                <a16:creationId xmlns:a16="http://schemas.microsoft.com/office/drawing/2014/main" id="{73D0713E-4B30-489B-AE5A-01402FE77959}"/>
              </a:ext>
            </a:extLst>
          </p:cNvPr>
          <p:cNvCxnSpPr/>
          <p:nvPr/>
        </p:nvCxnSpPr>
        <p:spPr>
          <a:xfrm>
            <a:off x="1501775" y="4079875"/>
            <a:ext cx="90805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5">
            <a:extLst>
              <a:ext uri="{FF2B5EF4-FFF2-40B4-BE49-F238E27FC236}">
                <a16:creationId xmlns:a16="http://schemas.microsoft.com/office/drawing/2014/main" id="{B5BEC49D-D245-41DD-AC84-1932926B94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7625" y="33338"/>
            <a:ext cx="7821613" cy="6761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2515" name="Rectangle 2">
            <a:extLst>
              <a:ext uri="{FF2B5EF4-FFF2-40B4-BE49-F238E27FC236}">
                <a16:creationId xmlns:a16="http://schemas.microsoft.com/office/drawing/2014/main" id="{1D269B01-15D3-4A23-A95B-D2995E131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線路圖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5">
            <a:extLst>
              <a:ext uri="{FF2B5EF4-FFF2-40B4-BE49-F238E27FC236}">
                <a16:creationId xmlns:a16="http://schemas.microsoft.com/office/drawing/2014/main" id="{FD09540F-8685-444F-97D6-4136A34E833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93539" name="Picture 4">
            <a:extLst>
              <a:ext uri="{FF2B5EF4-FFF2-40B4-BE49-F238E27FC236}">
                <a16:creationId xmlns:a16="http://schemas.microsoft.com/office/drawing/2014/main" id="{E722417B-64FC-4F62-96A7-F220145F578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9488" y="376238"/>
            <a:ext cx="10020300" cy="639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5">
            <a:extLst>
              <a:ext uri="{FF2B5EF4-FFF2-40B4-BE49-F238E27FC236}">
                <a16:creationId xmlns:a16="http://schemas.microsoft.com/office/drawing/2014/main" id="{D9EE7A26-087B-4955-A1DC-DCC846E2A63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94563" name="Picture 4">
            <a:extLst>
              <a:ext uri="{FF2B5EF4-FFF2-40B4-BE49-F238E27FC236}">
                <a16:creationId xmlns:a16="http://schemas.microsoft.com/office/drawing/2014/main" id="{8D5FC862-5165-46EB-A684-628B9AF4634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47838" y="249238"/>
            <a:ext cx="8247062" cy="6537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2C9D085-5F1B-4F99-845B-EA77FE80239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Lab8-3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9044065-AE82-49A4-9BAC-1D3AD6EAD69E}"/>
              </a:ext>
            </a:extLst>
          </p:cNvPr>
          <p:cNvSpPr/>
          <p:nvPr/>
        </p:nvSpPr>
        <p:spPr>
          <a:xfrm>
            <a:off x="10339419" y="669131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Lab12.py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5">
            <a:extLst>
              <a:ext uri="{FF2B5EF4-FFF2-40B4-BE49-F238E27FC236}">
                <a16:creationId xmlns:a16="http://schemas.microsoft.com/office/drawing/2014/main" id="{64980991-6638-41E5-94BC-0F10F8862B2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95587" name="Picture 4">
            <a:extLst>
              <a:ext uri="{FF2B5EF4-FFF2-40B4-BE49-F238E27FC236}">
                <a16:creationId xmlns:a16="http://schemas.microsoft.com/office/drawing/2014/main" id="{3E38F833-9258-401C-9F5F-AD65FB65139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00" y="385763"/>
            <a:ext cx="9361488" cy="5922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B19A1F5-FCB4-4746-B826-0259E4EA43DB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Lab8-3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37752A7-1500-4092-9E27-D235BEA2BC08}"/>
              </a:ext>
            </a:extLst>
          </p:cNvPr>
          <p:cNvSpPr/>
          <p:nvPr/>
        </p:nvSpPr>
        <p:spPr>
          <a:xfrm>
            <a:off x="10339419" y="669131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Lab12.py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5">
            <a:extLst>
              <a:ext uri="{FF2B5EF4-FFF2-40B4-BE49-F238E27FC236}">
                <a16:creationId xmlns:a16="http://schemas.microsoft.com/office/drawing/2014/main" id="{54CC3251-B2BE-4E5F-89D3-0C298F64E43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96611" name="Picture 4">
            <a:extLst>
              <a:ext uri="{FF2B5EF4-FFF2-40B4-BE49-F238E27FC236}">
                <a16:creationId xmlns:a16="http://schemas.microsoft.com/office/drawing/2014/main" id="{36343AC2-211C-48A8-A938-7677DEF6EF6D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6575" y="174625"/>
            <a:ext cx="8240713" cy="6657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E9EBC0C5-F4F7-4ACF-95D1-D5A6E1E9295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Lab8-3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29DCF1A-1AFF-48F8-8F90-10580A32992C}"/>
              </a:ext>
            </a:extLst>
          </p:cNvPr>
          <p:cNvSpPr/>
          <p:nvPr/>
        </p:nvSpPr>
        <p:spPr>
          <a:xfrm>
            <a:off x="10339419" y="669131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Lab12.py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E85F221F-35B1-464F-B1AC-1E6A32D2D459}"/>
              </a:ext>
            </a:extLst>
          </p:cNvPr>
          <p:cNvSpPr/>
          <p:nvPr/>
        </p:nvSpPr>
        <p:spPr>
          <a:xfrm>
            <a:off x="646113" y="654050"/>
            <a:ext cx="10926762" cy="62039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E13B6D1-E39B-457F-B163-8D82747627C6}"/>
              </a:ext>
            </a:extLst>
          </p:cNvPr>
          <p:cNvSpPr/>
          <p:nvPr/>
        </p:nvSpPr>
        <p:spPr>
          <a:xfrm>
            <a:off x="992188" y="793750"/>
            <a:ext cx="10234612" cy="5959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altLang="zh-TW" sz="1300" b="1">
                <a:solidFill>
                  <a:schemeClr val="tx1"/>
                </a:solidFill>
                <a:latin typeface="Consolas" panose="020B0609020204030204" pitchFamily="49" charset="0"/>
              </a:rPr>
              <a:t>from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 machine </a:t>
            </a:r>
            <a:r>
              <a:rPr lang="en-US" altLang="zh-TW" sz="1300" b="1">
                <a:solidFill>
                  <a:schemeClr val="tx1"/>
                </a:solidFill>
                <a:latin typeface="Consolas" panose="020B0609020204030204" pitchFamily="49" charset="0"/>
              </a:rPr>
              <a:t>import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 Pin, PWM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altLang="zh-TW" sz="1300" b="1">
                <a:solidFill>
                  <a:schemeClr val="tx1"/>
                </a:solidFill>
                <a:latin typeface="Consolas" panose="020B0609020204030204" pitchFamily="49" charset="0"/>
              </a:rPr>
              <a:t>import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 time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endParaRPr lang="en-US" altLang="zh-TW" sz="1300" b="1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beeper = PWM(Pin(2, Pin.OUT))   #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用 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2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號腳位控制蜂鳴器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buttons = [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	  … …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]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                                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tones = [       #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儲存音名與頻率的串列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    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… …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tabLst>
                <a:tab pos="180975" algn="l"/>
              </a:tabLst>
              <a:defRPr/>
            </a:pP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]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en-US" altLang="zh-TW" sz="1300">
              <a:solidFill>
                <a:srgbClr val="6E6E6E"/>
              </a:solidFill>
              <a:latin typeface="Consolas" panose="020B0609020204030204" pitchFamily="49" charset="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1300" b="1">
                <a:solidFill>
                  <a:schemeClr val="tx1"/>
                </a:solidFill>
                <a:latin typeface="Consolas" panose="020B0609020204030204" pitchFamily="49" charset="0"/>
              </a:rPr>
              <a:t>while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1300" b="1">
                <a:solidFill>
                  <a:schemeClr val="tx1"/>
                </a:solidFill>
                <a:latin typeface="Consolas" panose="020B0609020204030204" pitchFamily="49" charset="0"/>
              </a:rPr>
              <a:t>True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:                               #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持續讀取觸控按鈕訊號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    </a:t>
            </a:r>
            <a:r>
              <a:rPr lang="en-US" altLang="zh-TW" sz="1300" b="1">
                <a:solidFill>
                  <a:schemeClr val="tx1"/>
                </a:solidFill>
                <a:latin typeface="Consolas" panose="020B0609020204030204" pitchFamily="49" charset="0"/>
              </a:rPr>
              <a:t>for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 i </a:t>
            </a:r>
            <a:r>
              <a:rPr lang="en-US" altLang="zh-TW" sz="1300" b="1">
                <a:solidFill>
                  <a:schemeClr val="tx1"/>
                </a:solidFill>
                <a:latin typeface="Consolas" panose="020B0609020204030204" pitchFamily="49" charset="0"/>
              </a:rPr>
              <a:t>in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 range(len(buttons)):         #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一一取出物件檢查按鈕，這裡函式 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len()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 為計算 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buttons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的元素個數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        </a:t>
            </a:r>
            <a:r>
              <a:rPr lang="en-US" altLang="zh-TW" sz="1300" b="1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 buttons[i].value() == </a:t>
            </a:r>
            <a:r>
              <a:rPr lang="en-US" altLang="zh-TW" sz="1300">
                <a:solidFill>
                  <a:srgbClr val="00B0F0"/>
                </a:solidFill>
                <a:latin typeface="Consolas" panose="020B0609020204030204" pitchFamily="49" charset="0"/>
              </a:rPr>
              <a:t>1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:       #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如果有按鈕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            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beeper.duty(</a:t>
            </a:r>
            <a:r>
              <a:rPr lang="en-US" altLang="zh-TW" sz="1300">
                <a:solidFill>
                  <a:srgbClr val="00B0F0"/>
                </a:solidFill>
                <a:latin typeface="Consolas" panose="020B0609020204030204" pitchFamily="49" charset="0"/>
              </a:rPr>
              <a:t>512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)              #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設定一半音量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            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beeper.freq(tones[i])         #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設定對應音符的音量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            </a:t>
            </a:r>
            <a:r>
              <a:rPr lang="en-US" altLang="zh-TW" sz="1300" b="1">
                <a:solidFill>
                  <a:schemeClr val="tx1"/>
                </a:solidFill>
                <a:latin typeface="Consolas" panose="020B0609020204030204" pitchFamily="49" charset="0"/>
              </a:rPr>
              <a:t>break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                         #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不需再檢查其他按鈕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        </a:t>
            </a:r>
            <a:r>
              <a:rPr lang="en-US" altLang="zh-TW" sz="1300" b="1">
                <a:solidFill>
                  <a:schemeClr val="tx1"/>
                </a:solidFill>
                <a:latin typeface="Consolas" panose="020B0609020204030204" pitchFamily="49" charset="0"/>
              </a:rPr>
              <a:t>else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:                                 #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如果所有按鈕都沒按下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            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beeper.duty(</a:t>
            </a:r>
            <a:r>
              <a:rPr lang="en-US" altLang="zh-TW" sz="1300">
                <a:solidFill>
                  <a:srgbClr val="00B0F0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)                    # </a:t>
            </a:r>
            <a:r>
              <a:rPr lang="zh-TW" altLang="en-US" sz="1300">
                <a:solidFill>
                  <a:srgbClr val="6E6E6E"/>
                </a:solidFill>
                <a:latin typeface="Consolas" panose="020B0609020204030204" pitchFamily="49" charset="0"/>
              </a:rPr>
              <a:t>設定不發聲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130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 sz="130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time.sleep(</a:t>
            </a:r>
            <a:r>
              <a:rPr lang="en-US" altLang="zh-TW" sz="1300">
                <a:solidFill>
                  <a:srgbClr val="00B0F0"/>
                </a:solidFill>
                <a:latin typeface="Consolas" panose="020B0609020204030204" pitchFamily="49" charset="0"/>
              </a:rPr>
              <a:t>0.05</a:t>
            </a:r>
            <a:r>
              <a:rPr lang="en-US" altLang="zh-TW" sz="13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6EC6341D-51CD-4B81-A18F-03ABC3A9CFC5}"/>
              </a:ext>
            </a:extLst>
          </p:cNvPr>
          <p:cNvGraphicFramePr>
            <a:graphicFrameLocks noGrp="1"/>
          </p:cNvGraphicFramePr>
          <p:nvPr/>
        </p:nvGraphicFramePr>
        <p:xfrm>
          <a:off x="633413" y="63500"/>
          <a:ext cx="10942637" cy="51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5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6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程式說明</a:t>
                      </a:r>
                      <a:r>
                        <a:rPr lang="en-US" altLang="zh-TW" sz="220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200"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0" marR="91430" marT="45580" marB="45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改寫的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Lab12</a:t>
                      </a:r>
                      <a:endParaRPr lang="zh-TW" altLang="en-US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0" marR="91430" marT="45580" marB="455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矩形 6">
            <a:extLst>
              <a:ext uri="{FF2B5EF4-FFF2-40B4-BE49-F238E27FC236}">
                <a16:creationId xmlns:a16="http://schemas.microsoft.com/office/drawing/2014/main" id="{2C804647-35C8-46AB-A5FC-0E78AB7CAC3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Lab8-4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1BA01F-B29C-46C8-97A8-A1200126F4CE}"/>
              </a:ext>
            </a:extLst>
          </p:cNvPr>
          <p:cNvSpPr/>
          <p:nvPr/>
        </p:nvSpPr>
        <p:spPr>
          <a:xfrm>
            <a:off x="0" y="2138363"/>
            <a:ext cx="12192000" cy="36258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01C971-1EF6-4D67-904C-B61BBFD1886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1163" y="2740025"/>
            <a:ext cx="8947150" cy="8461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2"/>
                </a:solidFill>
              </a:rPr>
              <a:t>09 </a:t>
            </a:r>
            <a:r>
              <a:rPr lang="zh-TW" altLang="zh-TW">
                <a:solidFill>
                  <a:schemeClr val="bg2"/>
                </a:solidFill>
              </a:rPr>
              <a:t>氣象預報站</a:t>
            </a:r>
            <a:endParaRPr lang="id-ID" altLang="zh-TW">
              <a:solidFill>
                <a:schemeClr val="bg2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FBD4D59F-F80F-404A-B7E8-2EA79E2F04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5763" y="3695700"/>
            <a:ext cx="9144000" cy="1949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網路爬蟲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8661" name="Slide Number Placeholder 2">
            <a:extLst>
              <a:ext uri="{FF2B5EF4-FFF2-40B4-BE49-F238E27FC236}">
                <a16:creationId xmlns:a16="http://schemas.microsoft.com/office/drawing/2014/main" id="{09ECAD1A-2698-460A-A0D4-AF049297FA4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65EB36D-7311-40A4-9CE8-7BBA7E1C6070}" type="slidenum">
              <a:rPr lang="zh-TW" altLang="id-ID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176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24487C-51DC-4541-8A31-A3425EA6BB19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8DC91DBD-1ACE-4E22-9ADF-24772717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WiFi </a:t>
            </a:r>
            <a:r>
              <a:rPr lang="zh-TW" altLang="en-US"/>
              <a:t>連線</a:t>
            </a:r>
          </a:p>
        </p:txBody>
      </p:sp>
      <p:pic>
        <p:nvPicPr>
          <p:cNvPr id="199683" name="Picture 4">
            <a:extLst>
              <a:ext uri="{FF2B5EF4-FFF2-40B4-BE49-F238E27FC236}">
                <a16:creationId xmlns:a16="http://schemas.microsoft.com/office/drawing/2014/main" id="{E5263741-AB32-42A5-B68B-6DAC1D156A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513" y="2041525"/>
            <a:ext cx="7727950" cy="4384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942676F-B2F2-4E2F-B5F1-48C57926D6D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Lab9-1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5">
            <a:extLst>
              <a:ext uri="{FF2B5EF4-FFF2-40B4-BE49-F238E27FC236}">
                <a16:creationId xmlns:a16="http://schemas.microsoft.com/office/drawing/2014/main" id="{AD8A3E80-9DED-4215-8EE2-86D0F23972F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0707" name="Picture 4">
            <a:extLst>
              <a:ext uri="{FF2B5EF4-FFF2-40B4-BE49-F238E27FC236}">
                <a16:creationId xmlns:a16="http://schemas.microsoft.com/office/drawing/2014/main" id="{D14ADB4E-2698-46AF-831F-16D884C09F9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0188" y="268288"/>
            <a:ext cx="8699500" cy="6489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E156E52-B445-4DC9-86BB-509EDA3E855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Lab9-1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4">
            <a:extLst>
              <a:ext uri="{FF2B5EF4-FFF2-40B4-BE49-F238E27FC236}">
                <a16:creationId xmlns:a16="http://schemas.microsoft.com/office/drawing/2014/main" id="{53AFE8F6-F230-4448-9ABC-0357ED9A729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750" y="2740025"/>
            <a:ext cx="10585450" cy="181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1731" name="Rectangle 2">
            <a:extLst>
              <a:ext uri="{FF2B5EF4-FFF2-40B4-BE49-F238E27FC236}">
                <a16:creationId xmlns:a16="http://schemas.microsoft.com/office/drawing/2014/main" id="{F3D16A90-0179-4A16-BA92-6C2B4A548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 取得網路資料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34D183E-F8F7-4F9A-AAD4-DA250F80F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今日議程</a:t>
            </a:r>
          </a:p>
        </p:txBody>
      </p:sp>
      <p:graphicFrame>
        <p:nvGraphicFramePr>
          <p:cNvPr id="96421" name="Group 165">
            <a:extLst>
              <a:ext uri="{FF2B5EF4-FFF2-40B4-BE49-F238E27FC236}">
                <a16:creationId xmlns:a16="http://schemas.microsoft.com/office/drawing/2014/main" id="{B83497AE-8580-404D-BFC2-7D04D6EE61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0700" y="1825625"/>
          <a:ext cx="8726488" cy="4513264"/>
        </p:xfrm>
        <a:graphic>
          <a:graphicData uri="http://schemas.openxmlformats.org/drawingml/2006/table">
            <a:tbl>
              <a:tblPr/>
              <a:tblGrid>
                <a:gridCol w="2728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81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79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09:10—09:30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：課程簡介與軟體環境設定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D1 mini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 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Tonny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開發環境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03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09:30—10:00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：電子電路與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基礎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電壓、電流、物件、資料型別、變數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03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10:00—10:30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：控制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LED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亮暗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數位輸出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流程控制 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(while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迴圈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與區塊縮排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07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10:30—10:40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休息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048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10:40—11:20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：讀取按鈕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數位輸入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流程控制 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(if...else)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503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11:20—12:00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光感應自動電燈 - 類比輸入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 流程控制 (if...else)</a:t>
                      </a:r>
                    </a:p>
                  </a:txBody>
                  <a:tcPr marL="121904" marR="121904" marT="45735" marB="4573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5">
            <a:extLst>
              <a:ext uri="{FF2B5EF4-FFF2-40B4-BE49-F238E27FC236}">
                <a16:creationId xmlns:a16="http://schemas.microsoft.com/office/drawing/2014/main" id="{87AC7244-8E24-4941-B273-3702CABB0E2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2755" name="Picture 4">
            <a:extLst>
              <a:ext uri="{FF2B5EF4-FFF2-40B4-BE49-F238E27FC236}">
                <a16:creationId xmlns:a16="http://schemas.microsoft.com/office/drawing/2014/main" id="{62597B92-4037-48BA-8985-0FD5CD8FB9F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63" y="606425"/>
            <a:ext cx="11191875" cy="5746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0316F12-A99D-45B3-A8A2-36C593251F8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Lab9-2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3E9FDC3C-09BF-4E89-BEA3-E4899F9E1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取得 </a:t>
            </a:r>
            <a:r>
              <a:rPr lang="en-US" altLang="zh-TW"/>
              <a:t>OpenWeatherMap </a:t>
            </a:r>
            <a:r>
              <a:rPr lang="zh-TW" altLang="en-US"/>
              <a:t>天氣資料</a:t>
            </a:r>
          </a:p>
        </p:txBody>
      </p:sp>
      <p:pic>
        <p:nvPicPr>
          <p:cNvPr id="203779" name="Picture 4">
            <a:extLst>
              <a:ext uri="{FF2B5EF4-FFF2-40B4-BE49-F238E27FC236}">
                <a16:creationId xmlns:a16="http://schemas.microsoft.com/office/drawing/2014/main" id="{93B7FD08-A054-4007-8758-FF502C4F35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10"/>
          <a:stretch>
            <a:fillRect/>
          </a:stretch>
        </p:blipFill>
        <p:spPr>
          <a:xfrm>
            <a:off x="1279525" y="1447800"/>
            <a:ext cx="9836150" cy="5270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60E4A6D-5266-43F4-A719-2B2D297797C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Lab9-3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5">
            <a:extLst>
              <a:ext uri="{FF2B5EF4-FFF2-40B4-BE49-F238E27FC236}">
                <a16:creationId xmlns:a16="http://schemas.microsoft.com/office/drawing/2014/main" id="{5A826830-419A-48D8-B54A-6C64F0FE563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4803" name="Picture 4">
            <a:extLst>
              <a:ext uri="{FF2B5EF4-FFF2-40B4-BE49-F238E27FC236}">
                <a16:creationId xmlns:a16="http://schemas.microsoft.com/office/drawing/2014/main" id="{A4300F37-D0CC-4B78-A0FB-0013B1F5C305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2863" y="288925"/>
            <a:ext cx="9469437" cy="656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5">
            <a:extLst>
              <a:ext uri="{FF2B5EF4-FFF2-40B4-BE49-F238E27FC236}">
                <a16:creationId xmlns:a16="http://schemas.microsoft.com/office/drawing/2014/main" id="{99E92B35-440F-45C9-B30B-584E0867485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5827" name="Picture 4">
            <a:extLst>
              <a:ext uri="{FF2B5EF4-FFF2-40B4-BE49-F238E27FC236}">
                <a16:creationId xmlns:a16="http://schemas.microsoft.com/office/drawing/2014/main" id="{8C01BE1A-3AA7-42BA-9A03-667B06FD79E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7950" y="122238"/>
            <a:ext cx="9494838" cy="6735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5">
            <a:extLst>
              <a:ext uri="{FF2B5EF4-FFF2-40B4-BE49-F238E27FC236}">
                <a16:creationId xmlns:a16="http://schemas.microsoft.com/office/drawing/2014/main" id="{978FA125-E6CE-4DCD-9EF9-8E9228B0784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6851" name="Picture 4">
            <a:extLst>
              <a:ext uri="{FF2B5EF4-FFF2-40B4-BE49-F238E27FC236}">
                <a16:creationId xmlns:a16="http://schemas.microsoft.com/office/drawing/2014/main" id="{B2C21419-0E7B-4632-9619-CB80C75AD84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9413" y="200025"/>
            <a:ext cx="9147175" cy="6523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5">
            <a:extLst>
              <a:ext uri="{FF2B5EF4-FFF2-40B4-BE49-F238E27FC236}">
                <a16:creationId xmlns:a16="http://schemas.microsoft.com/office/drawing/2014/main" id="{7DDE2AC3-A2B0-41F3-BC1E-70CC33B335A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7875" name="Picture 4">
            <a:extLst>
              <a:ext uri="{FF2B5EF4-FFF2-40B4-BE49-F238E27FC236}">
                <a16:creationId xmlns:a16="http://schemas.microsoft.com/office/drawing/2014/main" id="{B9C81ABA-0551-4C8D-AC13-91C0906E449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575" y="282575"/>
            <a:ext cx="9512300" cy="6518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5">
            <a:extLst>
              <a:ext uri="{FF2B5EF4-FFF2-40B4-BE49-F238E27FC236}">
                <a16:creationId xmlns:a16="http://schemas.microsoft.com/office/drawing/2014/main" id="{AAF4E04A-6829-44CA-AD54-CD8CA1E53E3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8899" name="Picture 4">
            <a:extLst>
              <a:ext uri="{FF2B5EF4-FFF2-40B4-BE49-F238E27FC236}">
                <a16:creationId xmlns:a16="http://schemas.microsoft.com/office/drawing/2014/main" id="{0CA0BA7D-28EC-4D9B-886C-E8C52384E83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013" y="257175"/>
            <a:ext cx="10526712" cy="6354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5">
            <a:extLst>
              <a:ext uri="{FF2B5EF4-FFF2-40B4-BE49-F238E27FC236}">
                <a16:creationId xmlns:a16="http://schemas.microsoft.com/office/drawing/2014/main" id="{FD5E96D3-5008-4BFD-A5B4-AD91E15E0B6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09923" name="Picture 4">
            <a:extLst>
              <a:ext uri="{FF2B5EF4-FFF2-40B4-BE49-F238E27FC236}">
                <a16:creationId xmlns:a16="http://schemas.microsoft.com/office/drawing/2014/main" id="{2317AE39-5608-4E8E-9E7D-140F6593C6F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60550" y="0"/>
            <a:ext cx="8524875" cy="6761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5">
            <a:extLst>
              <a:ext uri="{FF2B5EF4-FFF2-40B4-BE49-F238E27FC236}">
                <a16:creationId xmlns:a16="http://schemas.microsoft.com/office/drawing/2014/main" id="{3D110907-4976-4FAA-80A6-A01389903AC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10947" name="Picture 4">
            <a:extLst>
              <a:ext uri="{FF2B5EF4-FFF2-40B4-BE49-F238E27FC236}">
                <a16:creationId xmlns:a16="http://schemas.microsoft.com/office/drawing/2014/main" id="{D58D528B-BC8D-4795-9330-0E6D2919F25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263" y="174625"/>
            <a:ext cx="10309225" cy="6516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5">
            <a:extLst>
              <a:ext uri="{FF2B5EF4-FFF2-40B4-BE49-F238E27FC236}">
                <a16:creationId xmlns:a16="http://schemas.microsoft.com/office/drawing/2014/main" id="{A826305A-6401-4220-A691-98B27523E1A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11971" name="Picture 4">
            <a:extLst>
              <a:ext uri="{FF2B5EF4-FFF2-40B4-BE49-F238E27FC236}">
                <a16:creationId xmlns:a16="http://schemas.microsoft.com/office/drawing/2014/main" id="{D9A6A853-B82F-4C59-B04A-B104E5A8C91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7188" y="136525"/>
            <a:ext cx="8621712" cy="6573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16D6557F-7C44-4469-9E29-5D25D244C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今日議程</a:t>
            </a:r>
          </a:p>
        </p:txBody>
      </p:sp>
      <p:graphicFrame>
        <p:nvGraphicFramePr>
          <p:cNvPr id="457771" name="Group 43">
            <a:extLst>
              <a:ext uri="{FF2B5EF4-FFF2-40B4-BE49-F238E27FC236}">
                <a16:creationId xmlns:a16="http://schemas.microsoft.com/office/drawing/2014/main" id="{D0381974-4162-4DA3-8BE9-A968B34B7CE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0700" y="2170113"/>
          <a:ext cx="8726488" cy="3743326"/>
        </p:xfrm>
        <a:graphic>
          <a:graphicData uri="http://schemas.openxmlformats.org/drawingml/2006/table">
            <a:tbl>
              <a:tblPr/>
              <a:tblGrid>
                <a:gridCol w="2728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7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858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</a:p>
                  </a:txBody>
                  <a:tcPr marL="121904" marR="121904" marT="45741" marB="457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</a:t>
                      </a:r>
                    </a:p>
                  </a:txBody>
                  <a:tcPr marL="121904" marR="121904" marT="45741" marB="457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11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13:10—13:50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06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LED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呼吸燈 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 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類比輸出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流程控制 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(for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迴圈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11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13:50—14:30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07：霹靂車跑馬燈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 資料的容器：串列 (list)</a:t>
                      </a:r>
                    </a:p>
                  </a:txBody>
                  <a:tcPr marL="121904" marR="12190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70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14:30—14:40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休息</a:t>
                      </a:r>
                    </a:p>
                  </a:txBody>
                  <a:tcPr marL="121904" marR="12190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511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14:40—15:20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08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：電子鋼琴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 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資料的容器：字典 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(dictionary)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5111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15:20—16:00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氣象預報站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Python 網路爬蟲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04" marR="121904" marT="45741" marB="457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5">
            <a:extLst>
              <a:ext uri="{FF2B5EF4-FFF2-40B4-BE49-F238E27FC236}">
                <a16:creationId xmlns:a16="http://schemas.microsoft.com/office/drawing/2014/main" id="{0D737B51-B12B-47FD-ADEF-C02BE5F3A3B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12995" name="Picture 4">
            <a:extLst>
              <a:ext uri="{FF2B5EF4-FFF2-40B4-BE49-F238E27FC236}">
                <a16:creationId xmlns:a16="http://schemas.microsoft.com/office/drawing/2014/main" id="{9A5C792A-2720-41BD-8ED9-606CCDD2D28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5738" y="314325"/>
            <a:ext cx="11660187" cy="6272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3EB254D-526D-44F2-A651-B30D95B0B18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Lab9-4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5">
            <a:extLst>
              <a:ext uri="{FF2B5EF4-FFF2-40B4-BE49-F238E27FC236}">
                <a16:creationId xmlns:a16="http://schemas.microsoft.com/office/drawing/2014/main" id="{75B935AD-4362-4DC4-BF4B-0D80D22CC5B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14019" name="Picture 4">
            <a:extLst>
              <a:ext uri="{FF2B5EF4-FFF2-40B4-BE49-F238E27FC236}">
                <a16:creationId xmlns:a16="http://schemas.microsoft.com/office/drawing/2014/main" id="{581CA68D-0B80-4F9C-927A-33E131046EB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7000" y="71438"/>
            <a:ext cx="9096375" cy="674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5">
            <a:extLst>
              <a:ext uri="{FF2B5EF4-FFF2-40B4-BE49-F238E27FC236}">
                <a16:creationId xmlns:a16="http://schemas.microsoft.com/office/drawing/2014/main" id="{D06D52AD-97B9-4A22-94C4-EEDE2C85B8A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15043" name="Picture 4">
            <a:extLst>
              <a:ext uri="{FF2B5EF4-FFF2-40B4-BE49-F238E27FC236}">
                <a16:creationId xmlns:a16="http://schemas.microsoft.com/office/drawing/2014/main" id="{8E7B54BC-E34D-4A88-B957-77B18657447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9975" y="242888"/>
            <a:ext cx="9728200" cy="6561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A59FD6C-1893-460F-9D49-2D567DEB8E1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Lab9-5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5">
            <a:extLst>
              <a:ext uri="{FF2B5EF4-FFF2-40B4-BE49-F238E27FC236}">
                <a16:creationId xmlns:a16="http://schemas.microsoft.com/office/drawing/2014/main" id="{A809B5F1-D9D9-4D82-96E4-8742568C4CE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16067" name="Picture 4">
            <a:extLst>
              <a:ext uri="{FF2B5EF4-FFF2-40B4-BE49-F238E27FC236}">
                <a16:creationId xmlns:a16="http://schemas.microsoft.com/office/drawing/2014/main" id="{20BA59DA-830E-4F34-8FE7-F8362035423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2413" y="134938"/>
            <a:ext cx="8691562" cy="664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5">
            <a:extLst>
              <a:ext uri="{FF2B5EF4-FFF2-40B4-BE49-F238E27FC236}">
                <a16:creationId xmlns:a16="http://schemas.microsoft.com/office/drawing/2014/main" id="{E134222E-F143-4386-BE77-62810019A0E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17091" name="Picture 4">
            <a:extLst>
              <a:ext uri="{FF2B5EF4-FFF2-40B4-BE49-F238E27FC236}">
                <a16:creationId xmlns:a16="http://schemas.microsoft.com/office/drawing/2014/main" id="{6815B94A-E3A7-4C09-B9CF-5237D5AE732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4313" y="157163"/>
            <a:ext cx="9151937" cy="6588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84746F7-C2D7-430F-882A-03EC561F41E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Lab9-6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>
            <a:extLst>
              <a:ext uri="{FF2B5EF4-FFF2-40B4-BE49-F238E27FC236}">
                <a16:creationId xmlns:a16="http://schemas.microsoft.com/office/drawing/2014/main" id="{75BE6357-46A6-4302-92EF-0C23E5F5A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 </a:t>
            </a:r>
            <a:r>
              <a:rPr lang="en-US" altLang="zh-TW"/>
              <a:t>JSON  </a:t>
            </a:r>
            <a:r>
              <a:rPr lang="zh-TW" altLang="en-US"/>
              <a:t>資料格式解析</a:t>
            </a:r>
          </a:p>
        </p:txBody>
      </p:sp>
      <p:pic>
        <p:nvPicPr>
          <p:cNvPr id="218115" name="Picture 4">
            <a:extLst>
              <a:ext uri="{FF2B5EF4-FFF2-40B4-BE49-F238E27FC236}">
                <a16:creationId xmlns:a16="http://schemas.microsoft.com/office/drawing/2014/main" id="{F24F8DC1-4777-4952-84C0-3A1A9706FB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9338" y="2497138"/>
            <a:ext cx="10077450" cy="2767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5">
            <a:extLst>
              <a:ext uri="{FF2B5EF4-FFF2-40B4-BE49-F238E27FC236}">
                <a16:creationId xmlns:a16="http://schemas.microsoft.com/office/drawing/2014/main" id="{F6A1A5FA-4A4C-43CA-B734-30DCB3EBE1A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19139" name="Picture 4">
            <a:extLst>
              <a:ext uri="{FF2B5EF4-FFF2-40B4-BE49-F238E27FC236}">
                <a16:creationId xmlns:a16="http://schemas.microsoft.com/office/drawing/2014/main" id="{E94552BE-94E8-4D2C-B981-2925D098867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2838" y="252413"/>
            <a:ext cx="9531350" cy="6492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844B303-2C20-4840-AB9F-53DE501AE46A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Lab9-7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5">
            <a:extLst>
              <a:ext uri="{FF2B5EF4-FFF2-40B4-BE49-F238E27FC236}">
                <a16:creationId xmlns:a16="http://schemas.microsoft.com/office/drawing/2014/main" id="{B7DC003C-FBD8-4837-AEE6-5980089664E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0163" name="Picture 4">
            <a:extLst>
              <a:ext uri="{FF2B5EF4-FFF2-40B4-BE49-F238E27FC236}">
                <a16:creationId xmlns:a16="http://schemas.microsoft.com/office/drawing/2014/main" id="{CE1C4BAC-3E67-482C-B35B-5398A2DD1E4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925" y="0"/>
            <a:ext cx="10580688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5">
            <a:extLst>
              <a:ext uri="{FF2B5EF4-FFF2-40B4-BE49-F238E27FC236}">
                <a16:creationId xmlns:a16="http://schemas.microsoft.com/office/drawing/2014/main" id="{B43C91F1-8DD9-4B4B-8E3E-FCAEDBB8257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1187" name="Picture 8">
            <a:extLst>
              <a:ext uri="{FF2B5EF4-FFF2-40B4-BE49-F238E27FC236}">
                <a16:creationId xmlns:a16="http://schemas.microsoft.com/office/drawing/2014/main" id="{D5F33E16-435E-4943-8EE4-62E8F6713D1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5213" y="11113"/>
            <a:ext cx="7335837" cy="6846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5">
            <a:extLst>
              <a:ext uri="{FF2B5EF4-FFF2-40B4-BE49-F238E27FC236}">
                <a16:creationId xmlns:a16="http://schemas.microsoft.com/office/drawing/2014/main" id="{98F26286-FC94-4F7F-94E8-521924621DE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2211" name="Picture 4">
            <a:extLst>
              <a:ext uri="{FF2B5EF4-FFF2-40B4-BE49-F238E27FC236}">
                <a16:creationId xmlns:a16="http://schemas.microsoft.com/office/drawing/2014/main" id="{EEFD4813-2FA6-463F-BD89-2CFC06A8A52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225550"/>
            <a:ext cx="10242550" cy="4256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2176E503-B307-46A4-B7F0-0018793253BD}"/>
              </a:ext>
            </a:extLst>
          </p:cNvPr>
          <p:cNvSpPr/>
          <p:nvPr/>
        </p:nvSpPr>
        <p:spPr>
          <a:xfrm>
            <a:off x="7938" y="-4763"/>
            <a:ext cx="12192000" cy="686911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black">
                  <a:lumMod val="50000"/>
                  <a:lumOff val="50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E6F7C3B-06D8-4ED9-A822-45EF8DD8921F}"/>
              </a:ext>
            </a:extLst>
          </p:cNvPr>
          <p:cNvSpPr/>
          <p:nvPr/>
        </p:nvSpPr>
        <p:spPr>
          <a:xfrm>
            <a:off x="0" y="-4763"/>
            <a:ext cx="3214688" cy="6870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C2438F0-6310-42F1-8BDF-6548D3F04295}"/>
              </a:ext>
            </a:extLst>
          </p:cNvPr>
          <p:cNvSpPr txBox="1"/>
          <p:nvPr/>
        </p:nvSpPr>
        <p:spPr>
          <a:xfrm>
            <a:off x="2163763" y="2309813"/>
            <a:ext cx="9223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000" b="1" spc="150">
                <a:solidFill>
                  <a:prstClr val="white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Larry</a:t>
            </a:r>
            <a:endParaRPr lang="zh-TW" altLang="en-US" sz="2000" b="1" spc="150">
              <a:solidFill>
                <a:prstClr val="white"/>
              </a:solidFill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3B94F3-3A73-4972-8326-0DD940E3012C}"/>
              </a:ext>
            </a:extLst>
          </p:cNvPr>
          <p:cNvSpPr/>
          <p:nvPr/>
        </p:nvSpPr>
        <p:spPr>
          <a:xfrm>
            <a:off x="0" y="2744788"/>
            <a:ext cx="3214688" cy="442912"/>
          </a:xfrm>
          <a:prstGeom prst="rect">
            <a:avLst/>
          </a:prstGeom>
          <a:solidFill>
            <a:srgbClr val="19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534" name="文字方塊 9">
            <a:extLst>
              <a:ext uri="{FF2B5EF4-FFF2-40B4-BE49-F238E27FC236}">
                <a16:creationId xmlns:a16="http://schemas.microsoft.com/office/drawing/2014/main" id="{C879D87F-9C6D-4879-A54E-344844CEF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2797175"/>
            <a:ext cx="27733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600" i="1">
                <a:solidFill>
                  <a:srgbClr val="FFFFFF"/>
                </a:solidFill>
                <a:ea typeface="Noto Sans CJK TC Regular" panose="020B0500000000000000" pitchFamily="34" charset="-120"/>
              </a:rPr>
              <a:t>PERSONAL</a:t>
            </a:r>
            <a:r>
              <a:rPr lang="zh-TW" altLang="en-US" sz="1600" i="1">
                <a:solidFill>
                  <a:srgbClr val="FFFFFF"/>
                </a:solidFill>
                <a:ea typeface="Noto Sans CJK TC Regular" panose="020B0500000000000000" pitchFamily="34" charset="-120"/>
              </a:rPr>
              <a:t> </a:t>
            </a:r>
            <a:r>
              <a:rPr lang="en-US" altLang="zh-TW" sz="1600" i="1">
                <a:solidFill>
                  <a:srgbClr val="FFFFFF"/>
                </a:solidFill>
                <a:ea typeface="Noto Sans CJK TC Regular" panose="020B0500000000000000" pitchFamily="34" charset="-120"/>
              </a:rPr>
              <a:t>INFO</a:t>
            </a:r>
            <a:endParaRPr lang="zh-TW" altLang="en-US" sz="2000" i="1">
              <a:solidFill>
                <a:srgbClr val="FFFFFF"/>
              </a:solidFill>
              <a:ea typeface="Noto Sans CJK TC Regular" panose="020B0500000000000000" pitchFamily="34" charset="-120"/>
            </a:endParaRPr>
          </a:p>
        </p:txBody>
      </p:sp>
      <p:sp>
        <p:nvSpPr>
          <p:cNvPr id="22535" name="文字方塊 10">
            <a:extLst>
              <a:ext uri="{FF2B5EF4-FFF2-40B4-BE49-F238E27FC236}">
                <a16:creationId xmlns:a16="http://schemas.microsoft.com/office/drawing/2014/main" id="{F6B3224F-96F7-4695-89ED-D2583FFD6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3327400"/>
            <a:ext cx="1411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B0F0"/>
                </a:solidFill>
                <a:ea typeface="Noto Sans CJK TC Regular" panose="020B0500000000000000" pitchFamily="34" charset="-120"/>
              </a:rPr>
              <a:t>姓名</a:t>
            </a:r>
            <a:r>
              <a:rPr lang="zh-TW" altLang="en-US" sz="1600">
                <a:solidFill>
                  <a:srgbClr val="00B0F0"/>
                </a:solidFill>
                <a:ea typeface="Noto Sans CJK TC Regular" panose="020B0500000000000000" pitchFamily="34" charset="-120"/>
              </a:rPr>
              <a:t>   </a:t>
            </a:r>
            <a:r>
              <a:rPr lang="en-US" altLang="zh-TW" sz="1600">
                <a:solidFill>
                  <a:srgbClr val="00B0F0"/>
                </a:solidFill>
                <a:ea typeface="Noto Sans CJK TC Regular" panose="020B0500000000000000" pitchFamily="34" charset="-120"/>
              </a:rPr>
              <a:t>NAME</a:t>
            </a:r>
            <a:endParaRPr lang="zh-TW" altLang="en-US" sz="1600">
              <a:solidFill>
                <a:srgbClr val="00B0F0"/>
              </a:solidFill>
              <a:ea typeface="Noto Sans CJK TC Regular" panose="020B0500000000000000" pitchFamily="34" charset="-120"/>
            </a:endParaRPr>
          </a:p>
        </p:txBody>
      </p:sp>
      <p:sp>
        <p:nvSpPr>
          <p:cNvPr id="22536" name="文字方塊 11">
            <a:extLst>
              <a:ext uri="{FF2B5EF4-FFF2-40B4-BE49-F238E27FC236}">
                <a16:creationId xmlns:a16="http://schemas.microsoft.com/office/drawing/2014/main" id="{F644A11E-7D2B-4386-AA05-AFE7520F1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3622675"/>
            <a:ext cx="191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賴秉樑 </a:t>
            </a:r>
            <a:r>
              <a:rPr lang="en-US" altLang="zh-TW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debugger</a:t>
            </a:r>
            <a:endParaRPr lang="zh-TW" altLang="en-US" sz="1800">
              <a:solidFill>
                <a:srgbClr val="FFFFFF"/>
              </a:solidFill>
              <a:ea typeface="Noto Sans CJK TC Regular" panose="020B0500000000000000" pitchFamily="34" charset="-120"/>
            </a:endParaRPr>
          </a:p>
        </p:txBody>
      </p:sp>
      <p:sp>
        <p:nvSpPr>
          <p:cNvPr id="22537" name="文字方塊 14">
            <a:extLst>
              <a:ext uri="{FF2B5EF4-FFF2-40B4-BE49-F238E27FC236}">
                <a16:creationId xmlns:a16="http://schemas.microsoft.com/office/drawing/2014/main" id="{F03D3378-60B9-4A8C-9CBF-47D2FAB2B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4133850"/>
            <a:ext cx="3128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B0F0"/>
                </a:solidFill>
                <a:ea typeface="Noto Sans CJK TC Regular" panose="020B0500000000000000" pitchFamily="34" charset="-120"/>
              </a:rPr>
              <a:t>學歷</a:t>
            </a:r>
            <a:r>
              <a:rPr lang="zh-TW" altLang="en-US" sz="1600">
                <a:solidFill>
                  <a:srgbClr val="00B0F0"/>
                </a:solidFill>
                <a:ea typeface="Noto Sans CJK TC Regular" panose="020B0500000000000000" pitchFamily="34" charset="-120"/>
              </a:rPr>
              <a:t>   </a:t>
            </a:r>
            <a:r>
              <a:rPr lang="en-US" altLang="zh-TW" sz="1600">
                <a:solidFill>
                  <a:srgbClr val="00B0F0"/>
                </a:solidFill>
                <a:ea typeface="Noto Sans CJK TC Regular" panose="020B0500000000000000" pitchFamily="34" charset="-120"/>
              </a:rPr>
              <a:t>EDUCATION</a:t>
            </a:r>
            <a:endParaRPr lang="zh-TW" altLang="en-US" sz="1600">
              <a:solidFill>
                <a:srgbClr val="00B0F0"/>
              </a:solidFill>
              <a:ea typeface="Noto Sans CJK TC Regular" panose="020B0500000000000000" pitchFamily="34" charset="-120"/>
            </a:endParaRPr>
          </a:p>
        </p:txBody>
      </p:sp>
      <p:sp>
        <p:nvSpPr>
          <p:cNvPr id="22538" name="文字方塊 15">
            <a:extLst>
              <a:ext uri="{FF2B5EF4-FFF2-40B4-BE49-F238E27FC236}">
                <a16:creationId xmlns:a16="http://schemas.microsoft.com/office/drawing/2014/main" id="{194DA4BF-6A31-4044-8DD6-C0B94F944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4452938"/>
            <a:ext cx="272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台科大資工、電子雙學位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054CDB8-8140-4C64-B556-CB6E17B34152}"/>
              </a:ext>
            </a:extLst>
          </p:cNvPr>
          <p:cNvSpPr/>
          <p:nvPr/>
        </p:nvSpPr>
        <p:spPr>
          <a:xfrm>
            <a:off x="3657600" y="693738"/>
            <a:ext cx="8066088" cy="239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0F14C3B-5A8A-443F-9701-E2FF834EBF18}"/>
              </a:ext>
            </a:extLst>
          </p:cNvPr>
          <p:cNvSpPr/>
          <p:nvPr/>
        </p:nvSpPr>
        <p:spPr>
          <a:xfrm>
            <a:off x="3654425" y="693738"/>
            <a:ext cx="2619375" cy="547687"/>
          </a:xfrm>
          <a:prstGeom prst="rect">
            <a:avLst/>
          </a:prstGeom>
          <a:solidFill>
            <a:srgbClr val="19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541" name="文字方塊 19">
            <a:extLst>
              <a:ext uri="{FF2B5EF4-FFF2-40B4-BE49-F238E27FC236}">
                <a16:creationId xmlns:a16="http://schemas.microsoft.com/office/drawing/2014/main" id="{A6CF5A64-8EE3-4CAF-A4ED-6D3EEEC26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7613" y="771525"/>
            <a:ext cx="2200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個人興趣  </a:t>
            </a:r>
            <a:r>
              <a:rPr lang="en-US" altLang="zh-TW" sz="1600">
                <a:solidFill>
                  <a:srgbClr val="FFFFFF"/>
                </a:solidFill>
                <a:ea typeface="Noto Sans Mono CJK TC Bold" panose="020B0800000000000000" pitchFamily="34" charset="-120"/>
              </a:rPr>
              <a:t>INTERST</a:t>
            </a:r>
            <a:endParaRPr lang="zh-TW" altLang="en-US" sz="2000" i="1">
              <a:solidFill>
                <a:srgbClr val="FFFFFF"/>
              </a:solidFill>
              <a:ea typeface="Noto Sans Mono CJK TC Bold" panose="020B0800000000000000" pitchFamily="34" charset="-120"/>
            </a:endParaRPr>
          </a:p>
        </p:txBody>
      </p:sp>
      <p:sp>
        <p:nvSpPr>
          <p:cNvPr id="22542" name="矩形 16">
            <a:extLst>
              <a:ext uri="{FF2B5EF4-FFF2-40B4-BE49-F238E27FC236}">
                <a16:creationId xmlns:a16="http://schemas.microsoft.com/office/drawing/2014/main" id="{A314FEB1-F795-4645-A647-40AB5600A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338" y="1565275"/>
            <a:ext cx="6424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000">
                <a:solidFill>
                  <a:srgbClr val="262626"/>
                </a:solidFill>
                <a:ea typeface="Noto Sans Mono CJK TC Bold" panose="020B0800000000000000" pitchFamily="34" charset="-120"/>
              </a:rPr>
              <a:t>玩 數 學、打 電 腦</a:t>
            </a:r>
            <a:endParaRPr lang="en-US" altLang="zh-TW" sz="6000">
              <a:solidFill>
                <a:srgbClr val="262626"/>
              </a:solidFill>
              <a:ea typeface="Noto Sans Mono CJK TC Bold" panose="020B0800000000000000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C3CCF79D-6F4C-4C4C-BA37-2CE35A38BD6C}"/>
              </a:ext>
            </a:extLst>
          </p:cNvPr>
          <p:cNvSpPr/>
          <p:nvPr/>
        </p:nvSpPr>
        <p:spPr>
          <a:xfrm>
            <a:off x="3659188" y="3844925"/>
            <a:ext cx="8067675" cy="2398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B5F9E80-0CF4-4A19-8AF1-DF52F0AD5927}"/>
              </a:ext>
            </a:extLst>
          </p:cNvPr>
          <p:cNvSpPr/>
          <p:nvPr/>
        </p:nvSpPr>
        <p:spPr>
          <a:xfrm>
            <a:off x="3656013" y="3843338"/>
            <a:ext cx="2620962" cy="547687"/>
          </a:xfrm>
          <a:prstGeom prst="rect">
            <a:avLst/>
          </a:prstGeom>
          <a:solidFill>
            <a:srgbClr val="19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  <a:latin typeface="Arial" panose="020B0604020202020204" pitchFamily="34" charset="0"/>
              <a:ea typeface="Noto Sans Mono CJK TC Bold" panose="020B0800000000000000" pitchFamily="34" charset="-120"/>
              <a:cs typeface="Arial" panose="020B0604020202020204" pitchFamily="34" charset="0"/>
            </a:endParaRPr>
          </a:p>
        </p:txBody>
      </p:sp>
      <p:sp>
        <p:nvSpPr>
          <p:cNvPr id="22545" name="文字方塊 23">
            <a:extLst>
              <a:ext uri="{FF2B5EF4-FFF2-40B4-BE49-F238E27FC236}">
                <a16:creationId xmlns:a16="http://schemas.microsoft.com/office/drawing/2014/main" id="{E2C5C4FD-2521-445D-8D28-ACC8045A7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3922713"/>
            <a:ext cx="2320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我的座右銘  </a:t>
            </a:r>
            <a:r>
              <a:rPr lang="en-US" altLang="zh-TW" sz="1600">
                <a:solidFill>
                  <a:srgbClr val="FFFFFF"/>
                </a:solidFill>
                <a:ea typeface="Noto Sans Mono CJK TC Bold" panose="020B0800000000000000" pitchFamily="34" charset="-120"/>
              </a:rPr>
              <a:t>MOTTO</a:t>
            </a:r>
            <a:endParaRPr lang="zh-TW" altLang="en-US" sz="2000" i="1">
              <a:solidFill>
                <a:srgbClr val="FFFFFF"/>
              </a:solidFill>
              <a:ea typeface="Noto Sans Mono CJK TC Bold" panose="020B0800000000000000" pitchFamily="34" charset="-120"/>
            </a:endParaRPr>
          </a:p>
        </p:txBody>
      </p:sp>
      <p:sp>
        <p:nvSpPr>
          <p:cNvPr id="22546" name="矩形 26">
            <a:extLst>
              <a:ext uri="{FF2B5EF4-FFF2-40B4-BE49-F238E27FC236}">
                <a16:creationId xmlns:a16="http://schemas.microsoft.com/office/drawing/2014/main" id="{385A7395-3F50-4CE0-AC7B-A6A47A99E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8338" y="4803775"/>
            <a:ext cx="64246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6000">
                <a:solidFill>
                  <a:srgbClr val="262626"/>
                </a:solidFill>
                <a:ea typeface="Noto Sans Mono CJK TC Bold" panose="020B0800000000000000" pitchFamily="34" charset="-120"/>
              </a:rPr>
              <a:t>動 手 做、樂 趣 多</a:t>
            </a:r>
            <a:endParaRPr lang="en-US" altLang="zh-TW" sz="6000">
              <a:solidFill>
                <a:srgbClr val="262626"/>
              </a:solidFill>
              <a:ea typeface="Noto Sans Mono CJK TC Bold" panose="020B0800000000000000" pitchFamily="34" charset="-120"/>
            </a:endParaRPr>
          </a:p>
        </p:txBody>
      </p:sp>
      <p:sp>
        <p:nvSpPr>
          <p:cNvPr id="22547" name="文字方塊 30">
            <a:extLst>
              <a:ext uri="{FF2B5EF4-FFF2-40B4-BE49-F238E27FC236}">
                <a16:creationId xmlns:a16="http://schemas.microsoft.com/office/drawing/2014/main" id="{DC0CB1C0-41D0-4498-9AD1-AA0380EDC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4800600"/>
            <a:ext cx="272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中興資訊科學與工程碩士</a:t>
            </a:r>
          </a:p>
        </p:txBody>
      </p:sp>
      <p:sp>
        <p:nvSpPr>
          <p:cNvPr id="22548" name="文字方塊 31">
            <a:extLst>
              <a:ext uri="{FF2B5EF4-FFF2-40B4-BE49-F238E27FC236}">
                <a16:creationId xmlns:a16="http://schemas.microsoft.com/office/drawing/2014/main" id="{2C274BEE-9B92-4F11-819E-FE92CD585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284788"/>
            <a:ext cx="226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B0F0"/>
                </a:solidFill>
                <a:ea typeface="Noto Sans CJK TC Regular" panose="020B0500000000000000" pitchFamily="34" charset="-120"/>
              </a:rPr>
              <a:t>經歷  </a:t>
            </a:r>
            <a:r>
              <a:rPr lang="en-US" altLang="zh-TW" sz="1600">
                <a:solidFill>
                  <a:srgbClr val="00B0F0"/>
                </a:solidFill>
                <a:ea typeface="Noto Sans CJK TC Regular" panose="020B0500000000000000" pitchFamily="34" charset="-120"/>
              </a:rPr>
              <a:t>EXPERIENCE</a:t>
            </a:r>
            <a:endParaRPr lang="zh-TW" altLang="en-US" sz="1800">
              <a:solidFill>
                <a:srgbClr val="00B0F0"/>
              </a:solidFill>
              <a:ea typeface="Noto Sans CJK TC Regular" panose="020B0500000000000000" pitchFamily="34" charset="-120"/>
            </a:endParaRPr>
          </a:p>
        </p:txBody>
      </p:sp>
      <p:sp>
        <p:nvSpPr>
          <p:cNvPr id="22549" name="文字方塊 32">
            <a:extLst>
              <a:ext uri="{FF2B5EF4-FFF2-40B4-BE49-F238E27FC236}">
                <a16:creationId xmlns:a16="http://schemas.microsoft.com/office/drawing/2014/main" id="{415A635A-99C7-426F-82E9-9EDEE27AE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600700"/>
            <a:ext cx="318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國立大學電子系、資工系講師</a:t>
            </a:r>
          </a:p>
        </p:txBody>
      </p:sp>
      <p:sp>
        <p:nvSpPr>
          <p:cNvPr id="22550" name="文字方塊 33">
            <a:extLst>
              <a:ext uri="{FF2B5EF4-FFF2-40B4-BE49-F238E27FC236}">
                <a16:creationId xmlns:a16="http://schemas.microsoft.com/office/drawing/2014/main" id="{63DC05FE-7E5D-45B9-8E08-694FFDA7F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6318250"/>
            <a:ext cx="249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竹科半導體研發工程師</a:t>
            </a:r>
          </a:p>
        </p:txBody>
      </p:sp>
      <p:sp>
        <p:nvSpPr>
          <p:cNvPr id="22551" name="文字方塊 34">
            <a:extLst>
              <a:ext uri="{FF2B5EF4-FFF2-40B4-BE49-F238E27FC236}">
                <a16:creationId xmlns:a16="http://schemas.microsoft.com/office/drawing/2014/main" id="{7D9438E5-3148-4A55-BBE9-5687043BC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" y="595947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FFFF"/>
                </a:solidFill>
                <a:ea typeface="Noto Sans CJK TC Regular" panose="020B0500000000000000" pitchFamily="34" charset="-120"/>
              </a:rPr>
              <a:t>職業訓練、產投電腦講師</a:t>
            </a:r>
          </a:p>
        </p:txBody>
      </p:sp>
      <p:pic>
        <p:nvPicPr>
          <p:cNvPr id="22552" name="圖片 3">
            <a:extLst>
              <a:ext uri="{FF2B5EF4-FFF2-40B4-BE49-F238E27FC236}">
                <a16:creationId xmlns:a16="http://schemas.microsoft.com/office/drawing/2014/main" id="{F3E63E21-70DA-4525-AFA3-399EB06CC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3211513" cy="275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324A3B0-7535-4037-A7B4-D30B99F06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我們要使用的套件</a:t>
            </a:r>
          </a:p>
        </p:txBody>
      </p:sp>
      <p:pic>
        <p:nvPicPr>
          <p:cNvPr id="37891" name="Picture 7">
            <a:extLst>
              <a:ext uri="{FF2B5EF4-FFF2-40B4-BE49-F238E27FC236}">
                <a16:creationId xmlns:a16="http://schemas.microsoft.com/office/drawing/2014/main" id="{5DED1DAE-7095-42AD-8541-9002053F18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0475" y="1233488"/>
            <a:ext cx="4551363" cy="56245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5">
            <a:extLst>
              <a:ext uri="{FF2B5EF4-FFF2-40B4-BE49-F238E27FC236}">
                <a16:creationId xmlns:a16="http://schemas.microsoft.com/office/drawing/2014/main" id="{AE7F0429-5C8C-4708-952E-19500785141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3235" name="Picture 4">
            <a:extLst>
              <a:ext uri="{FF2B5EF4-FFF2-40B4-BE49-F238E27FC236}">
                <a16:creationId xmlns:a16="http://schemas.microsoft.com/office/drawing/2014/main" id="{AB756A68-CAB6-4EF0-A13E-A2AAF7C4215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6663" y="196850"/>
            <a:ext cx="9663112" cy="6561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5">
            <a:extLst>
              <a:ext uri="{FF2B5EF4-FFF2-40B4-BE49-F238E27FC236}">
                <a16:creationId xmlns:a16="http://schemas.microsoft.com/office/drawing/2014/main" id="{B9F0D1BC-3B66-4329-B32F-A90A503C1C7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4259" name="Picture 4">
            <a:extLst>
              <a:ext uri="{FF2B5EF4-FFF2-40B4-BE49-F238E27FC236}">
                <a16:creationId xmlns:a16="http://schemas.microsoft.com/office/drawing/2014/main" id="{9C427F6D-9D75-4345-A918-AC1D2B67974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666750"/>
            <a:ext cx="11077575" cy="5610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F216C12-1B03-419A-A3CE-7ABCF3BAC24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Lab9-8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5">
            <a:extLst>
              <a:ext uri="{FF2B5EF4-FFF2-40B4-BE49-F238E27FC236}">
                <a16:creationId xmlns:a16="http://schemas.microsoft.com/office/drawing/2014/main" id="{C0EB5023-6069-4448-A9FB-150BCB2FB5D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][;ptgpefugj ghgggggggggggggggg</a:t>
            </a:r>
            <a:endParaRPr lang="zh-TW" altLang="en-US"/>
          </a:p>
        </p:txBody>
      </p:sp>
      <p:pic>
        <p:nvPicPr>
          <p:cNvPr id="225283" name="Picture 4">
            <a:extLst>
              <a:ext uri="{FF2B5EF4-FFF2-40B4-BE49-F238E27FC236}">
                <a16:creationId xmlns:a16="http://schemas.microsoft.com/office/drawing/2014/main" id="{314C17CD-5C20-431F-8AEB-6974E2F9E6D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1113" y="131763"/>
            <a:ext cx="9759950" cy="6611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5">
            <a:extLst>
              <a:ext uri="{FF2B5EF4-FFF2-40B4-BE49-F238E27FC236}">
                <a16:creationId xmlns:a16="http://schemas.microsoft.com/office/drawing/2014/main" id="{92EA66E7-B692-4B88-8D28-275E2756BEE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6307" name="Picture 4">
            <a:extLst>
              <a:ext uri="{FF2B5EF4-FFF2-40B4-BE49-F238E27FC236}">
                <a16:creationId xmlns:a16="http://schemas.microsoft.com/office/drawing/2014/main" id="{E2287C0A-CE45-487B-A8F4-990C20E04D9F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338" y="622300"/>
            <a:ext cx="10672762" cy="5408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>
            <a:extLst>
              <a:ext uri="{FF2B5EF4-FFF2-40B4-BE49-F238E27FC236}">
                <a16:creationId xmlns:a16="http://schemas.microsoft.com/office/drawing/2014/main" id="{18619A1C-B4AA-4851-BF64-7420299C1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線路圖</a:t>
            </a:r>
          </a:p>
        </p:txBody>
      </p:sp>
      <p:pic>
        <p:nvPicPr>
          <p:cNvPr id="227331" name="Picture 4">
            <a:extLst>
              <a:ext uri="{FF2B5EF4-FFF2-40B4-BE49-F238E27FC236}">
                <a16:creationId xmlns:a16="http://schemas.microsoft.com/office/drawing/2014/main" id="{F2F7B941-5E0F-4A28-9CDC-EB0259E8E1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1238" y="1423988"/>
            <a:ext cx="7827962" cy="5424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5">
            <a:extLst>
              <a:ext uri="{FF2B5EF4-FFF2-40B4-BE49-F238E27FC236}">
                <a16:creationId xmlns:a16="http://schemas.microsoft.com/office/drawing/2014/main" id="{0527AC63-6102-4492-BECB-DA0CEED44A3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8355" name="Picture 8">
            <a:extLst>
              <a:ext uri="{FF2B5EF4-FFF2-40B4-BE49-F238E27FC236}">
                <a16:creationId xmlns:a16="http://schemas.microsoft.com/office/drawing/2014/main" id="{15DB44EE-94DA-41E9-AD42-1F34988CCF9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38" y="1131888"/>
            <a:ext cx="11166475" cy="413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4633A76-19BE-4322-A19A-174B198E368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Lab9-9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1CC3EA9-DBD9-4A89-9CF1-4BDDB8DD3A0C}"/>
              </a:ext>
            </a:extLst>
          </p:cNvPr>
          <p:cNvSpPr/>
          <p:nvPr/>
        </p:nvSpPr>
        <p:spPr>
          <a:xfrm>
            <a:off x="10235902" y="1583526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Lab13.py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5">
            <a:extLst>
              <a:ext uri="{FF2B5EF4-FFF2-40B4-BE49-F238E27FC236}">
                <a16:creationId xmlns:a16="http://schemas.microsoft.com/office/drawing/2014/main" id="{2FA85A7B-BFB0-4B1F-8720-CF61925432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229379" name="Picture 4">
            <a:extLst>
              <a:ext uri="{FF2B5EF4-FFF2-40B4-BE49-F238E27FC236}">
                <a16:creationId xmlns:a16="http://schemas.microsoft.com/office/drawing/2014/main" id="{DEC9D226-A49B-4B95-9C48-2D17434FC02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0925" y="100013"/>
            <a:ext cx="10059988" cy="6723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5">
            <a:extLst>
              <a:ext uri="{FF2B5EF4-FFF2-40B4-BE49-F238E27FC236}">
                <a16:creationId xmlns:a16="http://schemas.microsoft.com/office/drawing/2014/main" id="{A670C165-2697-4767-9298-9760D54F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實測</a:t>
            </a:r>
          </a:p>
        </p:txBody>
      </p:sp>
      <p:pic>
        <p:nvPicPr>
          <p:cNvPr id="230403" name="Picture 4">
            <a:extLst>
              <a:ext uri="{FF2B5EF4-FFF2-40B4-BE49-F238E27FC236}">
                <a16:creationId xmlns:a16="http://schemas.microsoft.com/office/drawing/2014/main" id="{C839FA8D-3BE0-42FD-8082-46F8B8A07A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563" y="2206625"/>
            <a:ext cx="11091862" cy="349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DA15B7-968E-4BA1-B853-E4B72B6026EB}"/>
              </a:ext>
            </a:extLst>
          </p:cNvPr>
          <p:cNvSpPr/>
          <p:nvPr/>
        </p:nvSpPr>
        <p:spPr>
          <a:xfrm>
            <a:off x="0" y="2138363"/>
            <a:ext cx="12192000" cy="36258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83B7F81-1551-459B-B9A0-C7412442994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1163" y="2740025"/>
            <a:ext cx="8947150" cy="8461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2"/>
                </a:solidFill>
              </a:rPr>
              <a:t>01 </a:t>
            </a:r>
            <a:r>
              <a:rPr lang="zh-TW" altLang="zh-TW">
                <a:solidFill>
                  <a:schemeClr val="bg2"/>
                </a:solidFill>
              </a:rPr>
              <a:t>課程簡介與軟體環境設定</a:t>
            </a:r>
            <a:endParaRPr lang="id-ID" altLang="zh-TW">
              <a:solidFill>
                <a:schemeClr val="bg2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C7CDD82-6D54-4BE3-A0F8-7257E59BE3A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5763" y="3695700"/>
            <a:ext cx="9144000" cy="1949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solidFill>
                  <a:schemeClr val="bg2"/>
                </a:solidFill>
                <a:ea typeface="微軟正黑體" panose="020B0604030504040204" pitchFamily="34" charset="-120"/>
              </a:rPr>
              <a:t>D1 mini </a:t>
            </a:r>
            <a:r>
              <a:rPr lang="zh-TW" altLang="en-US">
                <a:solidFill>
                  <a:schemeClr val="bg2"/>
                </a:solidFill>
                <a:ea typeface="微軟正黑體" panose="020B0604030504040204" pitchFamily="34" charset="-120"/>
              </a:rPr>
              <a:t>與 </a:t>
            </a:r>
            <a:r>
              <a:rPr lang="en-US" altLang="zh-TW">
                <a:solidFill>
                  <a:schemeClr val="bg2"/>
                </a:solidFill>
                <a:ea typeface="微軟正黑體" panose="020B0604030504040204" pitchFamily="34" charset="-120"/>
              </a:rPr>
              <a:t>Tonny </a:t>
            </a:r>
            <a:r>
              <a:rPr lang="zh-TW" altLang="en-US">
                <a:solidFill>
                  <a:schemeClr val="bg2"/>
                </a:solidFill>
                <a:ea typeface="微軟正黑體" panose="020B0604030504040204" pitchFamily="34" charset="-120"/>
              </a:rPr>
              <a:t>開發環境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ECBDF0-B4DD-4D54-876F-AFB7BD2E4F79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22E5F965-249D-48E9-8B69-CDE7A1EC1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程式設計課程教學 </a:t>
            </a:r>
            <a:r>
              <a:rPr lang="en-US" altLang="zh-TW"/>
              <a:t>Python </a:t>
            </a:r>
            <a:r>
              <a:rPr lang="zh-TW" altLang="en-US"/>
              <a:t>的問題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6F586CC3-AB07-4D74-B2FB-25D1E67DD9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太難，一般程式語言書籍有滿滿語法</a:t>
            </a:r>
          </a:p>
          <a:p>
            <a:pPr eaLnBrk="1" hangingPunct="1"/>
            <a:r>
              <a:rPr lang="zh-TW" altLang="en-US"/>
              <a:t>學了不知道要幹麻</a:t>
            </a:r>
          </a:p>
          <a:p>
            <a:pPr eaLnBrk="1" hangingPunct="1"/>
            <a:r>
              <a:rPr lang="zh-TW" altLang="en-US"/>
              <a:t>教一堆語法學生不一定能完全吸收，讓程式語言課程淪為語法背誦課程</a:t>
            </a:r>
            <a:endParaRPr lang="en-US" altLang="zh-TW"/>
          </a:p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最像英文，最好學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775470B1-1B87-47F3-8DAB-B4703DCA59CC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9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2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Python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</a:t>
                      </a:r>
                      <a:endParaRPr lang="zh-TW" altLang="en-US" sz="3200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3442">
                <a:tc>
                  <a:txBody>
                    <a:bodyPr/>
                    <a:lstStyle/>
                    <a:p>
                      <a:pPr marL="180975" indent="0"/>
                      <a:r>
                        <a:rPr lang="en-US" altLang="zh-TW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</a:t>
                      </a:r>
                      <a:r>
                        <a:rPr lang="zh-TW" alt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print("Hello World!")</a:t>
                      </a:r>
                      <a:endParaRPr lang="zh-TW" altLang="en-US" sz="2000">
                        <a:solidFill>
                          <a:srgbClr val="00B0F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/*</a:t>
                      </a:r>
                      <a:r>
                        <a:rPr lang="zh-TW" altLang="en-US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*/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</a:t>
                      </a:r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include &lt;stdio.h&gt;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int main()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printf("Hello, World!\n");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return 0;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C++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Java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6319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#include &lt;iostream&gt;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using namespace std;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int main()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{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cout &lt;&lt; "Hello World" &lt;&lt; endl; 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return 0;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public class HelloWorld{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public static void main(String []args){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   System.out.println("Hello World");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}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C3C0085D-02A5-4E13-AD5B-3EB070F2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本課程套件的特點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F5D71E9B-27F1-487D-BD25-CF6BD9A0C5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zh-TW"/>
              <a:t>只要用精簡的 Python 語法，即可創造有趣的創客應用</a:t>
            </a:r>
            <a:endParaRPr lang="zh-TW" altLang="en-US"/>
          </a:p>
          <a:p>
            <a:pPr eaLnBrk="1" hangingPunct="1"/>
            <a:r>
              <a:rPr lang="zh-TW" altLang="en-US"/>
              <a:t>軟硬搭配，程式效果立刻實體呈現</a:t>
            </a:r>
          </a:p>
          <a:p>
            <a:pPr eaLnBrk="1" hangingPunct="1"/>
            <a:r>
              <a:rPr lang="en-US" altLang="zh-TW"/>
              <a:t>Learning by doing </a:t>
            </a:r>
            <a:r>
              <a:rPr lang="zh-TW" altLang="en-US"/>
              <a:t>體驗式學習</a:t>
            </a:r>
          </a:p>
          <a:p>
            <a:pPr eaLnBrk="1" hangingPunct="1"/>
            <a:r>
              <a:rPr lang="zh-TW" altLang="en-US"/>
              <a:t>看得到效果更能加深印象，體會其中的邏輯運作原理</a:t>
            </a:r>
          </a:p>
          <a:p>
            <a:pPr eaLnBrk="1" hangingPunct="1"/>
            <a:r>
              <a:rPr lang="zh-TW" altLang="en-US"/>
              <a:t>期末學生自行發想做出生活應用 </a:t>
            </a:r>
          </a:p>
          <a:p>
            <a:pPr eaLnBrk="1" hangingPunct="1"/>
            <a:r>
              <a:rPr lang="zh-TW" altLang="en-US"/>
              <a:t>電子硬體接線圖以實物呈現</a:t>
            </a:r>
          </a:p>
          <a:p>
            <a:pPr eaLnBrk="1" hangingPunct="1"/>
            <a:endParaRPr lang="zh-TW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566C6687-973E-4549-AFDB-5B3180D20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7</a:t>
            </a:r>
            <a:r>
              <a:rPr lang="zh-TW" altLang="en-US"/>
              <a:t>個主題 </a:t>
            </a:r>
            <a:r>
              <a:rPr lang="en-US" altLang="zh-TW"/>
              <a:t>+ 13</a:t>
            </a:r>
            <a:r>
              <a:rPr lang="zh-TW" altLang="en-US"/>
              <a:t>個實驗 </a:t>
            </a:r>
            <a:r>
              <a:rPr lang="en-US" altLang="zh-TW"/>
              <a:t>+ </a:t>
            </a:r>
            <a:r>
              <a:rPr lang="zh-TW" altLang="en-US"/>
              <a:t>延伸練習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0843A309-815E-4A22-BE97-9A07930DB7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43012" name="Picture 7">
            <a:extLst>
              <a:ext uri="{FF2B5EF4-FFF2-40B4-BE49-F238E27FC236}">
                <a16:creationId xmlns:a16="http://schemas.microsoft.com/office/drawing/2014/main" id="{493713F6-A02D-4DAB-A473-6CA932B6E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2"/>
          <a:stretch>
            <a:fillRect/>
          </a:stretch>
        </p:blipFill>
        <p:spPr bwMode="auto">
          <a:xfrm>
            <a:off x="1228725" y="1724025"/>
            <a:ext cx="4892675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9">
            <a:extLst>
              <a:ext uri="{FF2B5EF4-FFF2-40B4-BE49-F238E27FC236}">
                <a16:creationId xmlns:a16="http://schemas.microsoft.com/office/drawing/2014/main" id="{020F931E-DEA3-48A1-8D09-1E899DD55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1752600"/>
            <a:ext cx="4446587" cy="488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6394" name="Oval 10">
            <a:extLst>
              <a:ext uri="{FF2B5EF4-FFF2-40B4-BE49-F238E27FC236}">
                <a16:creationId xmlns:a16="http://schemas.microsoft.com/office/drawing/2014/main" id="{89341E0A-0DB6-42C8-AA3F-CC0DD8A42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25" y="1533525"/>
            <a:ext cx="3276600" cy="1447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zh-TW" altLang="en-US" sz="1800" b="1" u="sng">
              <a:solidFill>
                <a:schemeClr val="tx2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TW" altLang="en-US" sz="1800" b="1" u="sng">
                <a:solidFill>
                  <a:schemeClr val="tx2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期末專題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TW" altLang="en-US" sz="1800">
                <a:latin typeface="Arial" panose="020B0604020202020204" pitchFamily="34" charset="0"/>
                <a:ea typeface="微軟正黑體" panose="020B0604030504040204" pitchFamily="34" charset="-120"/>
              </a:rPr>
              <a:t>按鈕控制跑馬燈速度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TW" altLang="en-US" sz="1800">
                <a:latin typeface="Arial" panose="020B0604020202020204" pitchFamily="34" charset="0"/>
                <a:ea typeface="微軟正黑體" panose="020B0604030504040204" pitchFamily="34" charset="-120"/>
              </a:rPr>
              <a:t>光感應鬧鐘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zh-TW" altLang="en-US" sz="1800">
                <a:latin typeface="Arial" panose="020B0604020202020204" pitchFamily="34" charset="0"/>
                <a:ea typeface="微軟正黑體" panose="020B0604030504040204" pitchFamily="34" charset="-120"/>
              </a:rPr>
              <a:t>氣象警報器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1"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kumimoji="1" lang="en-US" altLang="zh-TW" sz="1800"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kumimoji="1" lang="zh-TW" altLang="en-US" sz="1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>
            <a:extLst>
              <a:ext uri="{FF2B5EF4-FFF2-40B4-BE49-F238E27FC236}">
                <a16:creationId xmlns:a16="http://schemas.microsoft.com/office/drawing/2014/main" id="{900FD357-7447-40DC-86AE-20C9A80A739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0ED7A356-A700-4F70-A408-C18AEF36B0A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725" y="669925"/>
            <a:ext cx="11395075" cy="556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Rectangle 7">
            <a:extLst>
              <a:ext uri="{FF2B5EF4-FFF2-40B4-BE49-F238E27FC236}">
                <a16:creationId xmlns:a16="http://schemas.microsoft.com/office/drawing/2014/main" id="{D4005F9E-EF6A-4643-8C17-03DE66932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938" y="5133975"/>
            <a:ext cx="4403725" cy="4365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Raleway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8">
            <a:extLst>
              <a:ext uri="{FF2B5EF4-FFF2-40B4-BE49-F238E27FC236}">
                <a16:creationId xmlns:a16="http://schemas.microsoft.com/office/drawing/2014/main" id="{D6537C3B-13E5-4007-8FE7-0B2D46418E8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02B8BAC5-89C6-40B5-821E-72F91E9AD7B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8" y="42863"/>
            <a:ext cx="6646862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7">
            <a:extLst>
              <a:ext uri="{FF2B5EF4-FFF2-40B4-BE49-F238E27FC236}">
                <a16:creationId xmlns:a16="http://schemas.microsoft.com/office/drawing/2014/main" id="{411064AF-AC6F-4626-A313-34F4E125F23F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4450" y="1739900"/>
            <a:ext cx="6962775" cy="5059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5">
            <a:extLst>
              <a:ext uri="{FF2B5EF4-FFF2-40B4-BE49-F238E27FC236}">
                <a16:creationId xmlns:a16="http://schemas.microsoft.com/office/drawing/2014/main" id="{619745E9-2653-4DB6-85AC-9786D57EE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後續的課程套件</a:t>
            </a:r>
          </a:p>
        </p:txBody>
      </p:sp>
      <p:pic>
        <p:nvPicPr>
          <p:cNvPr id="46083" name="Picture 4">
            <a:extLst>
              <a:ext uri="{FF2B5EF4-FFF2-40B4-BE49-F238E27FC236}">
                <a16:creationId xmlns:a16="http://schemas.microsoft.com/office/drawing/2014/main" id="{2C51FFA4-9315-423C-B260-D35FA6B947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1113" y="57150"/>
            <a:ext cx="5035550" cy="66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>
            <a:extLst>
              <a:ext uri="{FF2B5EF4-FFF2-40B4-BE49-F238E27FC236}">
                <a16:creationId xmlns:a16="http://schemas.microsoft.com/office/drawing/2014/main" id="{2BD83311-C019-4C3B-9112-94503B2A88C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609A4FA2-DB8E-4257-B96B-E49938CEEFE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400" y="93663"/>
            <a:ext cx="10829925" cy="6724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>
            <a:extLst>
              <a:ext uri="{FF2B5EF4-FFF2-40B4-BE49-F238E27FC236}">
                <a16:creationId xmlns:a16="http://schemas.microsoft.com/office/drawing/2014/main" id="{7C27E13A-6F60-4C5B-843C-5D1DD0515E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en-US" altLang="zh-TW">
                <a:solidFill>
                  <a:srgbClr val="00B0F0"/>
                </a:solidFill>
              </a:rPr>
              <a:t>Coder, Hacker, and Maker</a:t>
            </a:r>
            <a:endParaRPr lang="en-US">
              <a:solidFill>
                <a:srgbClr val="00B0F0"/>
              </a:solidFill>
            </a:endParaRPr>
          </a:p>
        </p:txBody>
      </p:sp>
      <p:sp>
        <p:nvSpPr>
          <p:cNvPr id="26627" name="內容版面配置區 2">
            <a:extLst>
              <a:ext uri="{FF2B5EF4-FFF2-40B4-BE49-F238E27FC236}">
                <a16:creationId xmlns:a16="http://schemas.microsoft.com/office/drawing/2014/main" id="{BD72AF88-B11D-4819-920B-F569BC780EE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</a:rPr>
              <a:t>程式設計師 (</a:t>
            </a:r>
            <a:r>
              <a:rPr lang="en-US" altLang="zh-TW" dirty="0">
                <a:solidFill>
                  <a:schemeClr val="bg1"/>
                </a:solidFill>
              </a:rPr>
              <a:t>p</a:t>
            </a:r>
            <a:r>
              <a:rPr lang="zh-TW" altLang="en-US" dirty="0">
                <a:solidFill>
                  <a:schemeClr val="bg1"/>
                </a:solidFill>
              </a:rPr>
              <a:t>rogrammer, 或 </a:t>
            </a:r>
            <a:r>
              <a:rPr lang="en-US" altLang="zh-TW" dirty="0">
                <a:solidFill>
                  <a:schemeClr val="bg1"/>
                </a:solidFill>
              </a:rPr>
              <a:t>c</a:t>
            </a:r>
            <a:r>
              <a:rPr lang="zh-TW" altLang="en-US" dirty="0">
                <a:solidFill>
                  <a:schemeClr val="bg1"/>
                </a:solidFill>
              </a:rPr>
              <a:t>oder)</a:t>
            </a:r>
          </a:p>
          <a:p>
            <a:pPr lvl="1"/>
            <a:r>
              <a:rPr lang="zh-TW" altLang="en-US" dirty="0">
                <a:solidFill>
                  <a:schemeClr val="bg1"/>
                </a:solidFill>
              </a:rPr>
              <a:t>主要透過編輯程式，簡稱編程 (</a:t>
            </a:r>
            <a:r>
              <a:rPr lang="en-US" altLang="zh-TW" dirty="0">
                <a:solidFill>
                  <a:schemeClr val="bg1"/>
                </a:solidFill>
              </a:rPr>
              <a:t>c</a:t>
            </a:r>
            <a:r>
              <a:rPr lang="zh-TW" altLang="en-US" dirty="0">
                <a:solidFill>
                  <a:schemeClr val="bg1"/>
                </a:solidFill>
              </a:rPr>
              <a:t>oding)，它可以指在程式設計</a:t>
            </a:r>
            <a:r>
              <a:rPr lang="zh-TW" altLang="en-US" dirty="0">
                <a:solidFill>
                  <a:srgbClr val="FFFF00"/>
                </a:solidFill>
              </a:rPr>
              <a:t>某個專業領域的專業人士</a:t>
            </a:r>
            <a:r>
              <a:rPr lang="zh-TW" altLang="en-US" dirty="0">
                <a:solidFill>
                  <a:schemeClr val="bg1"/>
                </a:solidFill>
              </a:rPr>
              <a:t>，或是從事軟體撰寫，程式開發、維護的專業人員。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駭客 </a:t>
            </a:r>
            <a:r>
              <a:rPr lang="en-US" altLang="zh-TW" dirty="0">
                <a:solidFill>
                  <a:schemeClr val="bg1"/>
                </a:solidFill>
              </a:rPr>
              <a:t>(hacker)</a:t>
            </a:r>
          </a:p>
          <a:p>
            <a:pPr lvl="1"/>
            <a:r>
              <a:rPr lang="zh-TW" altLang="en-US" dirty="0">
                <a:solidFill>
                  <a:schemeClr val="bg1"/>
                </a:solidFill>
              </a:rPr>
              <a:t>除了</a:t>
            </a:r>
            <a:r>
              <a:rPr lang="zh-TW" altLang="en-US" dirty="0">
                <a:solidFill>
                  <a:srgbClr val="FFFF00"/>
                </a:solidFill>
              </a:rPr>
              <a:t>精通</a:t>
            </a:r>
            <a:r>
              <a:rPr lang="zh-TW" altLang="en-US" dirty="0">
                <a:solidFill>
                  <a:schemeClr val="bg1"/>
                </a:solidFill>
              </a:rPr>
              <a:t>程式設計、作業系統的人可以被視作駭客，對硬體裝置做創新的工程師通常也被認為是駭客，精通網路入侵的人也被看作是駭客。</a:t>
            </a:r>
            <a:endParaRPr lang="en-US" altLang="zh-TW" dirty="0">
              <a:solidFill>
                <a:schemeClr val="bg1"/>
              </a:solidFill>
            </a:endParaRPr>
          </a:p>
          <a:p>
            <a:r>
              <a:rPr lang="zh-TW" altLang="en-US" dirty="0">
                <a:solidFill>
                  <a:schemeClr val="bg1"/>
                </a:solidFill>
              </a:rPr>
              <a:t>創客 </a:t>
            </a:r>
            <a:r>
              <a:rPr lang="en-US" altLang="zh-TW" dirty="0">
                <a:solidFill>
                  <a:schemeClr val="bg1"/>
                </a:solidFill>
              </a:rPr>
              <a:t>(maker)</a:t>
            </a:r>
          </a:p>
          <a:p>
            <a:pPr lvl="1"/>
            <a:r>
              <a:rPr lang="zh-TW" altLang="en-US" dirty="0">
                <a:solidFill>
                  <a:schemeClr val="bg1"/>
                </a:solidFill>
              </a:rPr>
              <a:t>又稱自造者。是一群酷愛科技、熱衷實踐的人群，他們以分享技術、</a:t>
            </a:r>
            <a:r>
              <a:rPr lang="zh-TW" altLang="en-US" dirty="0">
                <a:solidFill>
                  <a:srgbClr val="FFFF00"/>
                </a:solidFill>
              </a:rPr>
              <a:t>激發的創造力</a:t>
            </a:r>
            <a:r>
              <a:rPr lang="zh-TW" altLang="en-US" dirty="0">
                <a:solidFill>
                  <a:schemeClr val="bg1"/>
                </a:solidFill>
              </a:rPr>
              <a:t>與交流思想為樂。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5CACA5D-D666-4A11-8F11-08F2B73249D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899C850-7D90-472D-A176-B54FB229F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安裝 </a:t>
            </a:r>
            <a:r>
              <a:rPr lang="en-US" altLang="zh-TW"/>
              <a:t>Thonny </a:t>
            </a:r>
            <a:r>
              <a:rPr lang="zh-TW" altLang="en-US"/>
              <a:t>開發環境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7EB519CE-0ADD-4560-BCAF-C2977D50695E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下載網址：</a:t>
            </a:r>
            <a:r>
              <a:rPr lang="en-US" altLang="en-US">
                <a:hlinkClick r:id="rId2"/>
              </a:rPr>
              <a:t>https://thonny.org</a:t>
            </a:r>
            <a:endParaRPr lang="zh-TW" altLang="en-US"/>
          </a:p>
        </p:txBody>
      </p:sp>
      <p:pic>
        <p:nvPicPr>
          <p:cNvPr id="48132" name="Picture 14">
            <a:extLst>
              <a:ext uri="{FF2B5EF4-FFF2-40B4-BE49-F238E27FC236}">
                <a16:creationId xmlns:a16="http://schemas.microsoft.com/office/drawing/2014/main" id="{05E820B2-AFB6-4691-8A18-93ED04EC03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838" y="2706688"/>
            <a:ext cx="11106150" cy="3644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AutoShape 16">
            <a:extLst>
              <a:ext uri="{FF2B5EF4-FFF2-40B4-BE49-F238E27FC236}">
                <a16:creationId xmlns:a16="http://schemas.microsoft.com/office/drawing/2014/main" id="{7988AE4C-9DB6-4AEC-B157-DD774911E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3363" y="5634038"/>
            <a:ext cx="960437" cy="765175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Raleway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1B7D7D-6DAD-4EB8-B3B9-849EFA3B1F2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2B96B9F3-C625-493B-985E-7A64D7D81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安裝 </a:t>
            </a:r>
            <a:r>
              <a:rPr lang="en-US" altLang="zh-TW"/>
              <a:t>Thonny </a:t>
            </a:r>
            <a:r>
              <a:rPr lang="zh-TW" altLang="en-US"/>
              <a:t>開發環境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AF39111E-D9D0-4497-B651-3BE63A6A8E4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4324350" cy="4351338"/>
          </a:xfrm>
        </p:spPr>
        <p:txBody>
          <a:bodyPr/>
          <a:lstStyle/>
          <a:p>
            <a:pPr eaLnBrk="1" hangingPunct="1"/>
            <a:r>
              <a:rPr lang="zh-TW" altLang="en-US"/>
              <a:t>下載後請雙按執行該檔案 </a:t>
            </a:r>
            <a:r>
              <a:rPr lang="en-US" altLang="zh-TW"/>
              <a:t>,  </a:t>
            </a:r>
            <a:r>
              <a:rPr lang="zh-TW" altLang="en-US"/>
              <a:t>然後一直按 </a:t>
            </a:r>
            <a:r>
              <a:rPr lang="en-US" altLang="zh-TW"/>
              <a:t>Next </a:t>
            </a:r>
            <a:r>
              <a:rPr lang="zh-TW" altLang="en-US"/>
              <a:t>即可完成安裝</a:t>
            </a:r>
          </a:p>
          <a:p>
            <a:pPr eaLnBrk="1" hangingPunct="1"/>
            <a:endParaRPr lang="zh-TW" altLang="en-US"/>
          </a:p>
        </p:txBody>
      </p:sp>
      <p:pic>
        <p:nvPicPr>
          <p:cNvPr id="49156" name="Picture 4">
            <a:extLst>
              <a:ext uri="{FF2B5EF4-FFF2-40B4-BE49-F238E27FC236}">
                <a16:creationId xmlns:a16="http://schemas.microsoft.com/office/drawing/2014/main" id="{150D1C7F-742C-4A2A-A5DE-2BD8462B14C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9388" y="1660525"/>
            <a:ext cx="6932612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2248C57D-BCD4-4AC5-895D-B4C16733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 開始寫第一行程式</a:t>
            </a:r>
          </a:p>
        </p:txBody>
      </p:sp>
      <p:pic>
        <p:nvPicPr>
          <p:cNvPr id="50179" name="Picture 4">
            <a:extLst>
              <a:ext uri="{FF2B5EF4-FFF2-40B4-BE49-F238E27FC236}">
                <a16:creationId xmlns:a16="http://schemas.microsoft.com/office/drawing/2014/main" id="{AF3E0A22-67DB-4920-984E-C8473DE368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4638" y="1479550"/>
            <a:ext cx="6489700" cy="5378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>
            <a:extLst>
              <a:ext uri="{FF2B5EF4-FFF2-40B4-BE49-F238E27FC236}">
                <a16:creationId xmlns:a16="http://schemas.microsoft.com/office/drawing/2014/main" id="{79F402EE-E9DD-49F0-AE47-7673C4F6307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51203" name="Picture 4">
            <a:extLst>
              <a:ext uri="{FF2B5EF4-FFF2-40B4-BE49-F238E27FC236}">
                <a16:creationId xmlns:a16="http://schemas.microsoft.com/office/drawing/2014/main" id="{C5CFE7C7-FF11-434F-8ED6-895C6163179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6613" y="65088"/>
            <a:ext cx="11047412" cy="6589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A9A9424-C354-4CB0-9909-7520AD3D9FE8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>
            <a:extLst>
              <a:ext uri="{FF2B5EF4-FFF2-40B4-BE49-F238E27FC236}">
                <a16:creationId xmlns:a16="http://schemas.microsoft.com/office/drawing/2014/main" id="{5C47B33C-8C57-4494-A9AE-B48ABD31884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52227" name="Picture 4">
            <a:extLst>
              <a:ext uri="{FF2B5EF4-FFF2-40B4-BE49-F238E27FC236}">
                <a16:creationId xmlns:a16="http://schemas.microsoft.com/office/drawing/2014/main" id="{13313798-C333-49F4-A2E4-AF85D08A949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01750" y="82550"/>
            <a:ext cx="9128125" cy="6743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959B3105-E3C7-4B73-AB38-CD9840CEC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 </a:t>
            </a:r>
            <a:r>
              <a:rPr lang="en-US" altLang="zh-TW"/>
              <a:t>Thonny  </a:t>
            </a:r>
            <a:r>
              <a:rPr lang="zh-TW" altLang="en-US"/>
              <a:t>開發環境基本操作</a:t>
            </a:r>
          </a:p>
        </p:txBody>
      </p:sp>
      <p:pic>
        <p:nvPicPr>
          <p:cNvPr id="53251" name="Picture 7">
            <a:extLst>
              <a:ext uri="{FF2B5EF4-FFF2-40B4-BE49-F238E27FC236}">
                <a16:creationId xmlns:a16="http://schemas.microsoft.com/office/drawing/2014/main" id="{AA1CDDEE-6D30-4C76-95C6-3DC55E6ACA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9438" y="1368425"/>
            <a:ext cx="6796087" cy="5489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15748DD7-12EB-4160-9A3B-E7D31FF7C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 </a:t>
            </a:r>
            <a:r>
              <a:rPr lang="en-US" altLang="zh-TW"/>
              <a:t>Thonny  </a:t>
            </a:r>
            <a:r>
              <a:rPr lang="zh-TW" altLang="en-US"/>
              <a:t>開發環境基本操作</a:t>
            </a:r>
          </a:p>
        </p:txBody>
      </p:sp>
      <p:pic>
        <p:nvPicPr>
          <p:cNvPr id="54275" name="Picture 3">
            <a:extLst>
              <a:ext uri="{FF2B5EF4-FFF2-40B4-BE49-F238E27FC236}">
                <a16:creationId xmlns:a16="http://schemas.microsoft.com/office/drawing/2014/main" id="{E9836AB9-D5AD-4F65-BCF4-30F7455E47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4938" y="1565275"/>
            <a:ext cx="8050212" cy="5249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0E159BB-8F5E-4296-9D76-2170E8A0ED6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>
            <a:extLst>
              <a:ext uri="{FF2B5EF4-FFF2-40B4-BE49-F238E27FC236}">
                <a16:creationId xmlns:a16="http://schemas.microsoft.com/office/drawing/2014/main" id="{E7DB2A07-5803-45F3-B0F2-F091A1AA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 </a:t>
            </a:r>
            <a:r>
              <a:rPr lang="en-US" altLang="zh-TW"/>
              <a:t>Thonny  </a:t>
            </a:r>
            <a:r>
              <a:rPr lang="zh-TW" altLang="en-US"/>
              <a:t>開發環境基本操作</a:t>
            </a:r>
          </a:p>
        </p:txBody>
      </p:sp>
      <p:pic>
        <p:nvPicPr>
          <p:cNvPr id="55299" name="Picture 4">
            <a:extLst>
              <a:ext uri="{FF2B5EF4-FFF2-40B4-BE49-F238E27FC236}">
                <a16:creationId xmlns:a16="http://schemas.microsoft.com/office/drawing/2014/main" id="{E71DF271-3159-4B7B-BF83-A1464DEF09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588" y="2062163"/>
            <a:ext cx="10509250" cy="4684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>
            <a:extLst>
              <a:ext uri="{FF2B5EF4-FFF2-40B4-BE49-F238E27FC236}">
                <a16:creationId xmlns:a16="http://schemas.microsoft.com/office/drawing/2014/main" id="{1E47CB47-0A4C-4425-9727-94BAC54A426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56323" name="Picture 4">
            <a:extLst>
              <a:ext uri="{FF2B5EF4-FFF2-40B4-BE49-F238E27FC236}">
                <a16:creationId xmlns:a16="http://schemas.microsoft.com/office/drawing/2014/main" id="{D7D1EF9C-A352-41AF-BD20-2875BDF1D68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9400" y="134938"/>
            <a:ext cx="8566150" cy="6543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5">
            <a:extLst>
              <a:ext uri="{FF2B5EF4-FFF2-40B4-BE49-F238E27FC236}">
                <a16:creationId xmlns:a16="http://schemas.microsoft.com/office/drawing/2014/main" id="{CC3A98C9-ADB4-4F0F-B2E9-4B9A1D92DCF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B989A864-4285-4AE4-AC64-4F51AB9A9EC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5575" y="149225"/>
            <a:ext cx="9024938" cy="6686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AutoShape 7">
            <a:extLst>
              <a:ext uri="{FF2B5EF4-FFF2-40B4-BE49-F238E27FC236}">
                <a16:creationId xmlns:a16="http://schemas.microsoft.com/office/drawing/2014/main" id="{1D877A75-FFF3-48E4-90E3-D24BA3DA6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88" y="5135563"/>
            <a:ext cx="4052887" cy="1025525"/>
          </a:xfrm>
          <a:prstGeom prst="wedgeRoundRectCallout">
            <a:avLst>
              <a:gd name="adj1" fmla="val 3468"/>
              <a:gd name="adj2" fmla="val 7554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>
                <a:solidFill>
                  <a:schemeClr val="bg1"/>
                </a:solidFill>
                <a:latin typeface="Raleway" pitchFamily="34" charset="0"/>
              </a:rPr>
              <a:t>短網址 </a:t>
            </a:r>
            <a:r>
              <a:rPr lang="en-US" altLang="zh-TW">
                <a:solidFill>
                  <a:schemeClr val="bg1"/>
                </a:solidFill>
                <a:latin typeface="Raleway" pitchFamily="34" charset="0"/>
              </a:rPr>
              <a:t>http://bit.ly/sample610</a:t>
            </a:r>
            <a:endParaRPr lang="zh-TW" altLang="en-US">
              <a:solidFill>
                <a:schemeClr val="bg1"/>
              </a:solidFill>
              <a:latin typeface="Raleway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>
            <a:extLst>
              <a:ext uri="{FF2B5EF4-FFF2-40B4-BE49-F238E27FC236}">
                <a16:creationId xmlns:a16="http://schemas.microsoft.com/office/drawing/2014/main" id="{F2597D5C-B174-451C-8FED-E5A4C8945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從低階硬體，到高階應用程式的分類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47F4BFF1-2D00-457C-A0FE-B814C48DD17C}"/>
              </a:ext>
            </a:extLst>
          </p:cNvPr>
          <p:cNvGraphicFramePr>
            <a:graphicFrameLocks noGrp="1"/>
          </p:cNvGraphicFramePr>
          <p:nvPr/>
        </p:nvGraphicFramePr>
        <p:xfrm>
          <a:off x="2347913" y="1273175"/>
          <a:ext cx="8101012" cy="5289552"/>
        </p:xfrm>
        <a:graphic>
          <a:graphicData uri="http://schemas.openxmlformats.org/drawingml/2006/table">
            <a:tbl>
              <a:tblPr/>
              <a:tblGrid>
                <a:gridCol w="2836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22388">
                <a:tc>
                  <a:txBody>
                    <a:bodyPr/>
                    <a:lstStyle>
                      <a:lvl1pPr>
                        <a:lnSpc>
                          <a:spcPts val="36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Application</a:t>
                      </a:r>
                      <a:b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</a:b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應用軟體程式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</a:rPr>
                        <a:t>)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Noto Sans CJK TC Regular" panose="020B0500000000000000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6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例如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Microsoft Office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、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Explore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、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Adobe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2388">
                <a:tc>
                  <a:txBody>
                    <a:bodyPr/>
                    <a:lstStyle>
                      <a:lvl1pPr>
                        <a:lnSpc>
                          <a:spcPts val="36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Operation System, OS</a:t>
                      </a:r>
                      <a:b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</a:b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作業系統程式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</a:rPr>
                        <a:t>)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Noto Sans CJK TC Regular" panose="020B0500000000000000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6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例如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Windows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、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macOS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、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</a:rPr>
                        <a:t>Linux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、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IOS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、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Android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。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Noto Sans CJK TC Regular" panose="020B0500000000000000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2388">
                <a:tc>
                  <a:txBody>
                    <a:bodyPr/>
                    <a:lstStyle>
                      <a:lvl1pPr>
                        <a:lnSpc>
                          <a:spcPts val="36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BSP</a:t>
                      </a:r>
                      <a:b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</a:b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驅動程式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/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主晶片程式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6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例如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晶片組驅動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、顯示卡驅動、音效驅動。</a:t>
                      </a: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Noto Sans CJK TC Regular" panose="020B0500000000000000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2388">
                <a:tc>
                  <a:txBody>
                    <a:bodyPr/>
                    <a:lstStyle>
                      <a:lvl1pPr>
                        <a:lnSpc>
                          <a:spcPts val="36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Hardware 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硬體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</a:rPr>
                        <a:t>)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Noto Sans CJK TC Regular" panose="020B0500000000000000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ts val="36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Mono CJK TC Regular" panose="020B0500000000000000" pitchFamily="34" charset="-12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例如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：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桌上型電腦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</a:rPr>
                        <a:t>筆記型電腦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</a:rPr>
                        <a:t>平板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、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Noto Sans CJK TC Regular" panose="020B0500000000000000" pitchFamily="34" charset="-120"/>
                        </a:rPr>
                        <a:t>手機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</a:rPr>
                        <a:t>、嵌入式裝置等硬體。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Noto Sans CJK TC Regular" panose="020B0500000000000000" pitchFamily="34" charset="-12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箭號: 向下 2">
            <a:extLst>
              <a:ext uri="{FF2B5EF4-FFF2-40B4-BE49-F238E27FC236}">
                <a16:creationId xmlns:a16="http://schemas.microsoft.com/office/drawing/2014/main" id="{130DABB8-614D-4214-BFC9-5F492401E856}"/>
              </a:ext>
            </a:extLst>
          </p:cNvPr>
          <p:cNvSpPr/>
          <p:nvPr/>
        </p:nvSpPr>
        <p:spPr>
          <a:xfrm rot="10800000">
            <a:off x="1512888" y="1852613"/>
            <a:ext cx="474662" cy="4130675"/>
          </a:xfrm>
          <a:prstGeom prst="downArrow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4597" name="文字方塊 5">
            <a:extLst>
              <a:ext uri="{FF2B5EF4-FFF2-40B4-BE49-F238E27FC236}">
                <a16:creationId xmlns:a16="http://schemas.microsoft.com/office/drawing/2014/main" id="{1D96B498-0947-442D-B1A1-45F271F73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6230938"/>
            <a:ext cx="74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00"/>
                </a:solidFill>
                <a:ea typeface="Noto Sans CJK TC Regular" panose="020B0500000000000000" pitchFamily="34" charset="-120"/>
              </a:rPr>
              <a:t>低階</a:t>
            </a:r>
            <a:endParaRPr lang="zh-TW" altLang="en-US" sz="2000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  <p:sp>
        <p:nvSpPr>
          <p:cNvPr id="24598" name="文字方塊 7">
            <a:extLst>
              <a:ext uri="{FF2B5EF4-FFF2-40B4-BE49-F238E27FC236}">
                <a16:creationId xmlns:a16="http://schemas.microsoft.com/office/drawing/2014/main" id="{59AF4A10-9A37-4B95-8295-C4F62FBF4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9538" y="1273175"/>
            <a:ext cx="74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000000"/>
                </a:solidFill>
                <a:ea typeface="Noto Sans CJK TC Regular" panose="020B0500000000000000" pitchFamily="34" charset="-120"/>
              </a:rPr>
              <a:t>高階</a:t>
            </a:r>
            <a:endParaRPr lang="zh-TW" altLang="en-US" sz="2000">
              <a:solidFill>
                <a:srgbClr val="000000"/>
              </a:solidFill>
              <a:latin typeface="Calibri" panose="020F0502020204030204" pitchFamily="34" charset="0"/>
              <a:ea typeface="新細明體" panose="02020500000000000000" pitchFamily="18" charset="-12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E18E88-3295-40F6-98C2-94FC68CFC2B5}"/>
              </a:ext>
            </a:extLst>
          </p:cNvPr>
          <p:cNvSpPr/>
          <p:nvPr/>
        </p:nvSpPr>
        <p:spPr>
          <a:xfrm>
            <a:off x="0" y="2138363"/>
            <a:ext cx="12192000" cy="36258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5B085E-37EC-4728-ADAF-6A674CAF352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1163" y="2740025"/>
            <a:ext cx="8947150" cy="8461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2"/>
                </a:solidFill>
              </a:rPr>
              <a:t>02 </a:t>
            </a:r>
            <a:r>
              <a:rPr lang="zh-TW" altLang="zh-TW">
                <a:solidFill>
                  <a:schemeClr val="bg2"/>
                </a:solidFill>
              </a:rPr>
              <a:t>電子電路基礎</a:t>
            </a:r>
            <a:endParaRPr lang="id-ID" altLang="zh-TW">
              <a:solidFill>
                <a:schemeClr val="bg2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7957B1A-FF1D-476B-860C-224DFB32BAE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5763" y="3695700"/>
            <a:ext cx="9144000" cy="1949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>
                <a:solidFill>
                  <a:schemeClr val="bg2"/>
                </a:solidFill>
                <a:ea typeface="微軟正黑體" panose="020B0604030504040204" pitchFamily="34" charset="-120"/>
              </a:rPr>
              <a:t>電壓、電流、電阻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2ACF6-6A3D-4D6B-AF48-97A747F33324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2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5">
            <a:extLst>
              <a:ext uri="{FF2B5EF4-FFF2-40B4-BE49-F238E27FC236}">
                <a16:creationId xmlns:a16="http://schemas.microsoft.com/office/drawing/2014/main" id="{E592FB12-9592-46F9-849D-C9CDBEEF5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電壓、電流</a:t>
            </a:r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F66DCDCF-037D-4024-8273-1BC2D8CDB9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05050"/>
            <a:ext cx="12192000" cy="3892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>
            <a:extLst>
              <a:ext uri="{FF2B5EF4-FFF2-40B4-BE49-F238E27FC236}">
                <a16:creationId xmlns:a16="http://schemas.microsoft.com/office/drawing/2014/main" id="{48C335D4-FDE6-46CD-85D8-0927F239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電壓、電流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A5036ABE-F6E4-4CC1-8605-AA852E00F2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93938"/>
            <a:ext cx="12192000" cy="38496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>
            <a:extLst>
              <a:ext uri="{FF2B5EF4-FFF2-40B4-BE49-F238E27FC236}">
                <a16:creationId xmlns:a16="http://schemas.microsoft.com/office/drawing/2014/main" id="{1A5D5BCF-0692-44D8-B398-C9CB188180B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61443" name="Picture 4">
            <a:extLst>
              <a:ext uri="{FF2B5EF4-FFF2-40B4-BE49-F238E27FC236}">
                <a16:creationId xmlns:a16="http://schemas.microsoft.com/office/drawing/2014/main" id="{F68E28F6-CFFC-4512-A9DD-B5BB4D87C161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730250"/>
            <a:ext cx="11331575" cy="2492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4" name="Picture 7">
            <a:extLst>
              <a:ext uri="{FF2B5EF4-FFF2-40B4-BE49-F238E27FC236}">
                <a16:creationId xmlns:a16="http://schemas.microsoft.com/office/drawing/2014/main" id="{78909A27-7386-44D5-803D-AE29F03891BE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9275" y="3802063"/>
            <a:ext cx="11214100" cy="1897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2B60E965-CE42-4974-871E-FCD4443A7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電子迴路</a:t>
            </a:r>
          </a:p>
        </p:txBody>
      </p:sp>
      <p:pic>
        <p:nvPicPr>
          <p:cNvPr id="62467" name="Picture 4">
            <a:extLst>
              <a:ext uri="{FF2B5EF4-FFF2-40B4-BE49-F238E27FC236}">
                <a16:creationId xmlns:a16="http://schemas.microsoft.com/office/drawing/2014/main" id="{5005E617-18DD-4C58-840E-1610B1549F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4"/>
          <a:stretch>
            <a:fillRect/>
          </a:stretch>
        </p:blipFill>
        <p:spPr>
          <a:xfrm>
            <a:off x="704850" y="1931988"/>
            <a:ext cx="10561638" cy="4313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8" name="Picture 7">
            <a:extLst>
              <a:ext uri="{FF2B5EF4-FFF2-40B4-BE49-F238E27FC236}">
                <a16:creationId xmlns:a16="http://schemas.microsoft.com/office/drawing/2014/main" id="{4F1FE8CA-EC08-4BE7-8478-06B783BAAF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5700" y="6149975"/>
            <a:ext cx="8731250" cy="70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5">
            <a:extLst>
              <a:ext uri="{FF2B5EF4-FFF2-40B4-BE49-F238E27FC236}">
                <a16:creationId xmlns:a16="http://schemas.microsoft.com/office/drawing/2014/main" id="{B7227701-4B1B-4276-B228-9E498F3D3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短路</a:t>
            </a:r>
          </a:p>
        </p:txBody>
      </p:sp>
      <p:pic>
        <p:nvPicPr>
          <p:cNvPr id="63491" name="Picture 4">
            <a:extLst>
              <a:ext uri="{FF2B5EF4-FFF2-40B4-BE49-F238E27FC236}">
                <a16:creationId xmlns:a16="http://schemas.microsoft.com/office/drawing/2014/main" id="{9E922833-AF2D-4F94-8A2A-FFA9C71AA2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7"/>
          <a:stretch>
            <a:fillRect/>
          </a:stretch>
        </p:blipFill>
        <p:spPr>
          <a:xfrm>
            <a:off x="1125538" y="1811338"/>
            <a:ext cx="9502775" cy="4975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>
            <a:extLst>
              <a:ext uri="{FF2B5EF4-FFF2-40B4-BE49-F238E27FC236}">
                <a16:creationId xmlns:a16="http://schemas.microsoft.com/office/drawing/2014/main" id="{CAF78A10-4C1D-47EE-824C-2B9F7E8939C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77013ED4-D2D8-46FF-906C-51DDFFA80F1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6200" y="0"/>
            <a:ext cx="8499475" cy="6792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6" name="Rectangle 7">
            <a:extLst>
              <a:ext uri="{FF2B5EF4-FFF2-40B4-BE49-F238E27FC236}">
                <a16:creationId xmlns:a16="http://schemas.microsoft.com/office/drawing/2014/main" id="{566A16A7-97A5-41EA-9C96-780E3D83C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6273800"/>
            <a:ext cx="1828800" cy="393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latin typeface="Raleway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9">
            <a:extLst>
              <a:ext uri="{FF2B5EF4-FFF2-40B4-BE49-F238E27FC236}">
                <a16:creationId xmlns:a16="http://schemas.microsoft.com/office/drawing/2014/main" id="{7CAC85FC-8D83-4CB4-81B8-1D2D22B7F7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09788" y="655638"/>
            <a:ext cx="8837612" cy="618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Rectangle 5">
            <a:extLst>
              <a:ext uri="{FF2B5EF4-FFF2-40B4-BE49-F238E27FC236}">
                <a16:creationId xmlns:a16="http://schemas.microsoft.com/office/drawing/2014/main" id="{96B823DF-456F-41BC-AD0C-D936B8DB5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麵包板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>
            <a:extLst>
              <a:ext uri="{FF2B5EF4-FFF2-40B4-BE49-F238E27FC236}">
                <a16:creationId xmlns:a16="http://schemas.microsoft.com/office/drawing/2014/main" id="{E73BF696-5CB9-4B25-91ED-3F324907C4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4950" y="1047750"/>
            <a:ext cx="9632950" cy="581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Rectangle 5">
            <a:extLst>
              <a:ext uri="{FF2B5EF4-FFF2-40B4-BE49-F238E27FC236}">
                <a16:creationId xmlns:a16="http://schemas.microsoft.com/office/drawing/2014/main" id="{2BD80771-8977-4C9E-AB79-DFBAF8519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杜邦線與排針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5">
            <a:extLst>
              <a:ext uri="{FF2B5EF4-FFF2-40B4-BE49-F238E27FC236}">
                <a16:creationId xmlns:a16="http://schemas.microsoft.com/office/drawing/2014/main" id="{219A3677-3CCC-41C1-963D-D3F752F22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D1 mini  </a:t>
            </a:r>
            <a:r>
              <a:rPr lang="zh-TW" altLang="en-US"/>
              <a:t>控制板</a:t>
            </a:r>
          </a:p>
        </p:txBody>
      </p:sp>
      <p:pic>
        <p:nvPicPr>
          <p:cNvPr id="67587" name="Picture 4">
            <a:extLst>
              <a:ext uri="{FF2B5EF4-FFF2-40B4-BE49-F238E27FC236}">
                <a16:creationId xmlns:a16="http://schemas.microsoft.com/office/drawing/2014/main" id="{AB1D44DC-67C7-472B-9538-7A075E85C0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0650" y="1611313"/>
            <a:ext cx="9786938" cy="5203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76336CCA-062D-4DFB-A388-1971120CB57C}"/>
              </a:ext>
            </a:extLst>
          </p:cNvPr>
          <p:cNvSpPr/>
          <p:nvPr/>
        </p:nvSpPr>
        <p:spPr>
          <a:xfrm>
            <a:off x="1816100" y="1795463"/>
            <a:ext cx="1296988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Application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EAA1A0-E7DC-4BB9-A933-049C15175087}"/>
              </a:ext>
            </a:extLst>
          </p:cNvPr>
          <p:cNvSpPr/>
          <p:nvPr/>
        </p:nvSpPr>
        <p:spPr>
          <a:xfrm>
            <a:off x="3735388" y="974725"/>
            <a:ext cx="1260475" cy="36036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Web 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D40B81-7B07-4B9A-95B7-00E2F0F007FB}"/>
              </a:ext>
            </a:extLst>
          </p:cNvPr>
          <p:cNvSpPr/>
          <p:nvPr/>
        </p:nvSpPr>
        <p:spPr>
          <a:xfrm>
            <a:off x="3735388" y="4376738"/>
            <a:ext cx="1260475" cy="360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Mobile APP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FD5897C-8743-49F7-813C-D49AA38B65C8}"/>
              </a:ext>
            </a:extLst>
          </p:cNvPr>
          <p:cNvSpPr/>
          <p:nvPr/>
        </p:nvSpPr>
        <p:spPr>
          <a:xfrm>
            <a:off x="3735388" y="5992813"/>
            <a:ext cx="1260475" cy="360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PC APP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03C4326F-A89B-4BA9-81BC-C8880F6A3B50}"/>
              </a:ext>
            </a:extLst>
          </p:cNvPr>
          <p:cNvSpPr/>
          <p:nvPr/>
        </p:nvSpPr>
        <p:spPr>
          <a:xfrm>
            <a:off x="1793875" y="2903538"/>
            <a:ext cx="1296988" cy="36036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OS</a:t>
            </a:r>
            <a:r>
              <a:rPr lang="zh-TW" altLang="en-US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|</a:t>
            </a:r>
            <a:r>
              <a:rPr lang="zh-TW" altLang="en-US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 </a:t>
            </a: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Driver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A40521B-7777-48CD-9792-D74CFFA5F278}"/>
              </a:ext>
            </a:extLst>
          </p:cNvPr>
          <p:cNvSpPr/>
          <p:nvPr/>
        </p:nvSpPr>
        <p:spPr>
          <a:xfrm>
            <a:off x="1793875" y="4156075"/>
            <a:ext cx="1296988" cy="36036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Firmware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541ED1D-D012-41A6-943C-048F37EC8CBD}"/>
              </a:ext>
            </a:extLst>
          </p:cNvPr>
          <p:cNvSpPr/>
          <p:nvPr/>
        </p:nvSpPr>
        <p:spPr>
          <a:xfrm>
            <a:off x="1793875" y="4910138"/>
            <a:ext cx="1296988" cy="36036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Hardware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EE5D8174-A720-49DC-A0A4-95B5F32ED662}"/>
              </a:ext>
            </a:extLst>
          </p:cNvPr>
          <p:cNvSpPr/>
          <p:nvPr/>
        </p:nvSpPr>
        <p:spPr>
          <a:xfrm>
            <a:off x="231775" y="4156075"/>
            <a:ext cx="1223963" cy="3603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韌體工程師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40562692-9AB1-49F4-903C-ECD968FFFFE7}"/>
              </a:ext>
            </a:extLst>
          </p:cNvPr>
          <p:cNvSpPr/>
          <p:nvPr/>
        </p:nvSpPr>
        <p:spPr>
          <a:xfrm>
            <a:off x="231775" y="4910138"/>
            <a:ext cx="1223963" cy="3603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硬體工程師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3B34269B-CBE7-46DB-8FED-5998246CB4CE}"/>
              </a:ext>
            </a:extLst>
          </p:cNvPr>
          <p:cNvSpPr/>
          <p:nvPr/>
        </p:nvSpPr>
        <p:spPr>
          <a:xfrm>
            <a:off x="147638" y="5438775"/>
            <a:ext cx="3338512" cy="1022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硬體平台：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X86/ARM/MIPS/DSP/GPU/FPGA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硬體描述語言：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VHDL/VerilogHDL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設計工具：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EDA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5AD5188-F8C9-4014-85D2-85A530C89651}"/>
              </a:ext>
            </a:extLst>
          </p:cNvPr>
          <p:cNvSpPr/>
          <p:nvPr/>
        </p:nvSpPr>
        <p:spPr>
          <a:xfrm>
            <a:off x="5383213" y="5689600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Windows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852106C-5916-4F62-8DD1-77D734A5B777}"/>
              </a:ext>
            </a:extLst>
          </p:cNvPr>
          <p:cNvSpPr/>
          <p:nvPr/>
        </p:nvSpPr>
        <p:spPr>
          <a:xfrm>
            <a:off x="6805613" y="5689600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Windows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A1A182F5-2043-4F0D-8C19-B218CD84631C}"/>
              </a:ext>
            </a:extLst>
          </p:cNvPr>
          <p:cNvSpPr/>
          <p:nvPr/>
        </p:nvSpPr>
        <p:spPr>
          <a:xfrm>
            <a:off x="8620125" y="5689600"/>
            <a:ext cx="22733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MFC/QT, C/C++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BEFEF6-A78B-4FB9-A917-79C480EE3BAE}"/>
              </a:ext>
            </a:extLst>
          </p:cNvPr>
          <p:cNvSpPr/>
          <p:nvPr/>
        </p:nvSpPr>
        <p:spPr>
          <a:xfrm>
            <a:off x="5383213" y="6297613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Linux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E4964581-A49D-4D64-9705-233D0A74CBDF}"/>
              </a:ext>
            </a:extLst>
          </p:cNvPr>
          <p:cNvSpPr/>
          <p:nvPr/>
        </p:nvSpPr>
        <p:spPr>
          <a:xfrm>
            <a:off x="6805613" y="6297613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Linux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1E408BF6-0353-40BD-8506-A2B237B02F6A}"/>
              </a:ext>
            </a:extLst>
          </p:cNvPr>
          <p:cNvSpPr/>
          <p:nvPr/>
        </p:nvSpPr>
        <p:spPr>
          <a:xfrm>
            <a:off x="8620125" y="6297613"/>
            <a:ext cx="1609725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QT, C/C++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5618" name="文字方塊 74">
            <a:extLst>
              <a:ext uri="{FF2B5EF4-FFF2-40B4-BE49-F238E27FC236}">
                <a16:creationId xmlns:a16="http://schemas.microsoft.com/office/drawing/2014/main" id="{ED2DD3DF-B5BF-4D73-ABBE-73669436C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4527550"/>
            <a:ext cx="898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硬體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, C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5619" name="文字方塊 78">
            <a:extLst>
              <a:ext uri="{FF2B5EF4-FFF2-40B4-BE49-F238E27FC236}">
                <a16:creationId xmlns:a16="http://schemas.microsoft.com/office/drawing/2014/main" id="{8BAB3CDC-8B44-4227-AA38-2927CD496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3670300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硬體介面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, C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5B043EC-C366-4CAC-A3BE-F19E40432F14}"/>
              </a:ext>
            </a:extLst>
          </p:cNvPr>
          <p:cNvSpPr/>
          <p:nvPr/>
        </p:nvSpPr>
        <p:spPr>
          <a:xfrm>
            <a:off x="5383213" y="4279900"/>
            <a:ext cx="1079500" cy="360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Android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4DD6338-C86B-4128-BB98-8C7D7DDEA085}"/>
              </a:ext>
            </a:extLst>
          </p:cNvPr>
          <p:cNvSpPr/>
          <p:nvPr/>
        </p:nvSpPr>
        <p:spPr>
          <a:xfrm>
            <a:off x="6805613" y="42799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Android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04EC5B1-BE61-4276-B4F4-219D459A55E5}"/>
              </a:ext>
            </a:extLst>
          </p:cNvPr>
          <p:cNvSpPr/>
          <p:nvPr/>
        </p:nvSpPr>
        <p:spPr>
          <a:xfrm>
            <a:off x="8620125" y="4279900"/>
            <a:ext cx="227330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Android system, Java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0C0966E-0FE1-4121-914D-C788CE553A8B}"/>
              </a:ext>
            </a:extLst>
          </p:cNvPr>
          <p:cNvSpPr/>
          <p:nvPr/>
        </p:nvSpPr>
        <p:spPr>
          <a:xfrm>
            <a:off x="5383213" y="3673475"/>
            <a:ext cx="1079500" cy="3587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IOS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C23925B-BAFC-494D-BC2D-EFC8BC380BA2}"/>
              </a:ext>
            </a:extLst>
          </p:cNvPr>
          <p:cNvSpPr/>
          <p:nvPr/>
        </p:nvSpPr>
        <p:spPr>
          <a:xfrm>
            <a:off x="6805613" y="3673475"/>
            <a:ext cx="1795462" cy="358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IOS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79923313-173E-4A59-8757-B72584575CB9}"/>
              </a:ext>
            </a:extLst>
          </p:cNvPr>
          <p:cNvSpPr/>
          <p:nvPr/>
        </p:nvSpPr>
        <p:spPr>
          <a:xfrm>
            <a:off x="8620125" y="3673475"/>
            <a:ext cx="334010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IOS system, Objective-C/Swift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39FD07D8-D064-479A-ABA8-81DA861827F4}"/>
              </a:ext>
            </a:extLst>
          </p:cNvPr>
          <p:cNvSpPr/>
          <p:nvPr/>
        </p:nvSpPr>
        <p:spPr>
          <a:xfrm>
            <a:off x="5383213" y="4887913"/>
            <a:ext cx="1079500" cy="554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Windows Phone</a:t>
            </a:r>
            <a:endParaRPr lang="zh-TW" altLang="en-US" sz="1600">
              <a:solidFill>
                <a:prstClr val="white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40A9E398-BBAB-48FB-B885-F49398C4AA9A}"/>
              </a:ext>
            </a:extLst>
          </p:cNvPr>
          <p:cNvSpPr/>
          <p:nvPr/>
        </p:nvSpPr>
        <p:spPr>
          <a:xfrm>
            <a:off x="6805613" y="498475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WP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58FDEBF3-05B0-485C-ABAF-DC8D156E59E8}"/>
              </a:ext>
            </a:extLst>
          </p:cNvPr>
          <p:cNvSpPr/>
          <p:nvPr/>
        </p:nvSpPr>
        <p:spPr>
          <a:xfrm>
            <a:off x="8620125" y="4984750"/>
            <a:ext cx="28130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Windows SDK, C#/C++/VB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3C1F63C-CF7C-492B-8AAD-14715002E126}"/>
              </a:ext>
            </a:extLst>
          </p:cNvPr>
          <p:cNvSpPr/>
          <p:nvPr/>
        </p:nvSpPr>
        <p:spPr>
          <a:xfrm>
            <a:off x="5383213" y="152400"/>
            <a:ext cx="1079500" cy="360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前端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EA32D22-5087-40AD-9084-6EB54AB37949}"/>
              </a:ext>
            </a:extLst>
          </p:cNvPr>
          <p:cNvSpPr/>
          <p:nvPr/>
        </p:nvSpPr>
        <p:spPr>
          <a:xfrm>
            <a:off x="5383213" y="1795463"/>
            <a:ext cx="1079500" cy="36036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white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後端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20F54E9-AE2C-4E1A-903D-178F1B79F567}"/>
              </a:ext>
            </a:extLst>
          </p:cNvPr>
          <p:cNvSpPr/>
          <p:nvPr/>
        </p:nvSpPr>
        <p:spPr>
          <a:xfrm>
            <a:off x="6805613" y="1524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前端工程師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97518B9D-6CEC-4FEC-9B6C-9FB90434AEE5}"/>
              </a:ext>
            </a:extLst>
          </p:cNvPr>
          <p:cNvSpPr/>
          <p:nvPr/>
        </p:nvSpPr>
        <p:spPr>
          <a:xfrm>
            <a:off x="8620125" y="152400"/>
            <a:ext cx="2555875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HTML/CSS/JavaScript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31CD72E-2922-4829-96CD-56B0E9253ED3}"/>
              </a:ext>
            </a:extLst>
          </p:cNvPr>
          <p:cNvSpPr/>
          <p:nvPr/>
        </p:nvSpPr>
        <p:spPr>
          <a:xfrm>
            <a:off x="6805613" y="835025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Java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5D91389-4CA4-4459-BC78-1E941889F1A8}"/>
              </a:ext>
            </a:extLst>
          </p:cNvPr>
          <p:cNvSpPr/>
          <p:nvPr/>
        </p:nvSpPr>
        <p:spPr>
          <a:xfrm>
            <a:off x="8620125" y="835025"/>
            <a:ext cx="3614738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Java, JVM, Spring, Database (</a:t>
            </a:r>
            <a:r>
              <a:rPr lang="zh-TW" altLang="en-US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資料庫</a:t>
            </a: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)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68D50B5-1AB3-47FE-9BA6-11FA1B90BDD9}"/>
              </a:ext>
            </a:extLst>
          </p:cNvPr>
          <p:cNvSpPr/>
          <p:nvPr/>
        </p:nvSpPr>
        <p:spPr>
          <a:xfrm>
            <a:off x="6805613" y="1447800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PHP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6FC3C2F-D48E-4C58-A8FD-43DD4D5E2A5E}"/>
              </a:ext>
            </a:extLst>
          </p:cNvPr>
          <p:cNvSpPr/>
          <p:nvPr/>
        </p:nvSpPr>
        <p:spPr>
          <a:xfrm>
            <a:off x="8620125" y="1447800"/>
            <a:ext cx="30543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PHP, Linux/Apache, Database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DBE998DE-8199-49FB-82FD-F304F2CDD680}"/>
              </a:ext>
            </a:extLst>
          </p:cNvPr>
          <p:cNvSpPr/>
          <p:nvPr/>
        </p:nvSpPr>
        <p:spPr>
          <a:xfrm>
            <a:off x="6805613" y="2060575"/>
            <a:ext cx="1795462" cy="3603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C#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4301833-EE88-4C54-B20F-F6D3478B62C7}"/>
              </a:ext>
            </a:extLst>
          </p:cNvPr>
          <p:cNvSpPr/>
          <p:nvPr/>
        </p:nvSpPr>
        <p:spPr>
          <a:xfrm>
            <a:off x="8620125" y="2060575"/>
            <a:ext cx="3054350" cy="3603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C#, ASP.net, Database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D1C1154-7C94-4A0C-A516-E319EE321436}"/>
              </a:ext>
            </a:extLst>
          </p:cNvPr>
          <p:cNvSpPr/>
          <p:nvPr/>
        </p:nvSpPr>
        <p:spPr>
          <a:xfrm>
            <a:off x="6805613" y="2674938"/>
            <a:ext cx="1795462" cy="646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Python, Ruby, Nodejs </a:t>
            </a:r>
            <a:r>
              <a:rPr lang="zh-TW" altLang="en-US" sz="1600">
                <a:solidFill>
                  <a:prstClr val="black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工程師</a:t>
            </a:r>
          </a:p>
        </p:txBody>
      </p:sp>
      <p:sp>
        <p:nvSpPr>
          <p:cNvPr id="87" name="矩形 86">
            <a:extLst>
              <a:ext uri="{FF2B5EF4-FFF2-40B4-BE49-F238E27FC236}">
                <a16:creationId xmlns:a16="http://schemas.microsoft.com/office/drawing/2014/main" id="{65E98E55-C908-46A8-8302-251BEE5F5CAD}"/>
              </a:ext>
            </a:extLst>
          </p:cNvPr>
          <p:cNvSpPr/>
          <p:nvPr/>
        </p:nvSpPr>
        <p:spPr>
          <a:xfrm>
            <a:off x="8620125" y="2811463"/>
            <a:ext cx="3054350" cy="358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Python, Ruby, Nodejs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113" name="接點: 肘形 112">
            <a:extLst>
              <a:ext uri="{FF2B5EF4-FFF2-40B4-BE49-F238E27FC236}">
                <a16:creationId xmlns:a16="http://schemas.microsoft.com/office/drawing/2014/main" id="{00F043D7-78E8-4458-8184-B9141624F5BB}"/>
              </a:ext>
            </a:extLst>
          </p:cNvPr>
          <p:cNvCxnSpPr>
            <a:stCxn id="4" idx="3"/>
            <a:endCxn id="5" idx="1"/>
          </p:cNvCxnSpPr>
          <p:nvPr/>
        </p:nvCxnSpPr>
        <p:spPr>
          <a:xfrm flipV="1">
            <a:off x="3113088" y="1154113"/>
            <a:ext cx="622300" cy="822325"/>
          </a:xfrm>
          <a:prstGeom prst="bentConnector3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接點: 肘形 114">
            <a:extLst>
              <a:ext uri="{FF2B5EF4-FFF2-40B4-BE49-F238E27FC236}">
                <a16:creationId xmlns:a16="http://schemas.microsoft.com/office/drawing/2014/main" id="{5F2380BC-CB87-4646-B990-6C7F9BACCB14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113088" y="1976438"/>
            <a:ext cx="622300" cy="258127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接點: 肘形 119">
            <a:extLst>
              <a:ext uri="{FF2B5EF4-FFF2-40B4-BE49-F238E27FC236}">
                <a16:creationId xmlns:a16="http://schemas.microsoft.com/office/drawing/2014/main" id="{5D1B7CEA-6946-41CA-BDCB-BAB50EC72516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3113088" y="1976438"/>
            <a:ext cx="622300" cy="419735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接點: 肘形 123">
            <a:extLst>
              <a:ext uri="{FF2B5EF4-FFF2-40B4-BE49-F238E27FC236}">
                <a16:creationId xmlns:a16="http://schemas.microsoft.com/office/drawing/2014/main" id="{15F72E1B-34FD-4E31-A170-E6DFC634D9C9}"/>
              </a:ext>
            </a:extLst>
          </p:cNvPr>
          <p:cNvCxnSpPr>
            <a:cxnSpLocks/>
            <a:stCxn id="5" idx="3"/>
            <a:endCxn id="19" idx="1"/>
          </p:cNvCxnSpPr>
          <p:nvPr/>
        </p:nvCxnSpPr>
        <p:spPr>
          <a:xfrm flipV="1">
            <a:off x="4995863" y="333375"/>
            <a:ext cx="387350" cy="820738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接點: 肘形 126">
            <a:extLst>
              <a:ext uri="{FF2B5EF4-FFF2-40B4-BE49-F238E27FC236}">
                <a16:creationId xmlns:a16="http://schemas.microsoft.com/office/drawing/2014/main" id="{A7EE0BB9-88DB-416E-B767-DDD9EF69056B}"/>
              </a:ext>
            </a:extLst>
          </p:cNvPr>
          <p:cNvCxnSpPr>
            <a:cxnSpLocks/>
            <a:stCxn id="5" idx="3"/>
            <a:endCxn id="21" idx="1"/>
          </p:cNvCxnSpPr>
          <p:nvPr/>
        </p:nvCxnSpPr>
        <p:spPr>
          <a:xfrm>
            <a:off x="4995863" y="1154113"/>
            <a:ext cx="387350" cy="8223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接點: 肘形 129">
            <a:extLst>
              <a:ext uri="{FF2B5EF4-FFF2-40B4-BE49-F238E27FC236}">
                <a16:creationId xmlns:a16="http://schemas.microsoft.com/office/drawing/2014/main" id="{1C93E725-7DA0-4B16-AB4A-73C4900B1AE3}"/>
              </a:ext>
            </a:extLst>
          </p:cNvPr>
          <p:cNvCxnSpPr>
            <a:cxnSpLocks/>
            <a:stCxn id="7" idx="3"/>
            <a:endCxn id="15" idx="1"/>
          </p:cNvCxnSpPr>
          <p:nvPr/>
        </p:nvCxnSpPr>
        <p:spPr>
          <a:xfrm flipV="1">
            <a:off x="4995863" y="3852863"/>
            <a:ext cx="387350" cy="70485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接點: 肘形 132">
            <a:extLst>
              <a:ext uri="{FF2B5EF4-FFF2-40B4-BE49-F238E27FC236}">
                <a16:creationId xmlns:a16="http://schemas.microsoft.com/office/drawing/2014/main" id="{0F5AED76-A427-4BDB-97FB-20DA4C0EB930}"/>
              </a:ext>
            </a:extLst>
          </p:cNvPr>
          <p:cNvCxnSpPr>
            <a:cxnSpLocks/>
            <a:stCxn id="7" idx="3"/>
            <a:endCxn id="39" idx="1"/>
          </p:cNvCxnSpPr>
          <p:nvPr/>
        </p:nvCxnSpPr>
        <p:spPr>
          <a:xfrm>
            <a:off x="4995863" y="4557713"/>
            <a:ext cx="387350" cy="6064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接點: 肘形 138">
            <a:extLst>
              <a:ext uri="{FF2B5EF4-FFF2-40B4-BE49-F238E27FC236}">
                <a16:creationId xmlns:a16="http://schemas.microsoft.com/office/drawing/2014/main" id="{955BC361-6D52-4FCF-B9D1-5DE7798BEE10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>
            <a:off x="4995863" y="6173788"/>
            <a:ext cx="387350" cy="30321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接點: 肘形 141">
            <a:extLst>
              <a:ext uri="{FF2B5EF4-FFF2-40B4-BE49-F238E27FC236}">
                <a16:creationId xmlns:a16="http://schemas.microsoft.com/office/drawing/2014/main" id="{81CD632A-3F9D-4DB5-884B-59BFF20BB481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4995863" y="5868988"/>
            <a:ext cx="387350" cy="304800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接點: 肘形 144">
            <a:extLst>
              <a:ext uri="{FF2B5EF4-FFF2-40B4-BE49-F238E27FC236}">
                <a16:creationId xmlns:a16="http://schemas.microsoft.com/office/drawing/2014/main" id="{D2E1F022-FF51-4E78-84B9-B77A5AC83E9E}"/>
              </a:ext>
            </a:extLst>
          </p:cNvPr>
          <p:cNvCxnSpPr>
            <a:cxnSpLocks/>
            <a:stCxn id="21" idx="3"/>
            <a:endCxn id="25" idx="1"/>
          </p:cNvCxnSpPr>
          <p:nvPr/>
        </p:nvCxnSpPr>
        <p:spPr>
          <a:xfrm flipV="1">
            <a:off x="6462713" y="1014413"/>
            <a:ext cx="342900" cy="96202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接點: 肘形 147">
            <a:extLst>
              <a:ext uri="{FF2B5EF4-FFF2-40B4-BE49-F238E27FC236}">
                <a16:creationId xmlns:a16="http://schemas.microsoft.com/office/drawing/2014/main" id="{A587ACF4-615D-4431-80C5-5C18E7FC7F69}"/>
              </a:ext>
            </a:extLst>
          </p:cNvPr>
          <p:cNvCxnSpPr>
            <a:cxnSpLocks/>
            <a:stCxn id="21" idx="3"/>
            <a:endCxn id="31" idx="1"/>
          </p:cNvCxnSpPr>
          <p:nvPr/>
        </p:nvCxnSpPr>
        <p:spPr>
          <a:xfrm>
            <a:off x="6462713" y="1976438"/>
            <a:ext cx="342900" cy="102076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直線單箭頭接點 2065">
            <a:extLst>
              <a:ext uri="{FF2B5EF4-FFF2-40B4-BE49-F238E27FC236}">
                <a16:creationId xmlns:a16="http://schemas.microsoft.com/office/drawing/2014/main" id="{3682C8F5-B129-4D18-B257-57A0818B98DF}"/>
              </a:ext>
            </a:extLst>
          </p:cNvPr>
          <p:cNvCxnSpPr>
            <a:cxnSpLocks/>
            <a:stCxn id="19" idx="3"/>
            <a:endCxn id="23" idx="1"/>
          </p:cNvCxnSpPr>
          <p:nvPr/>
        </p:nvCxnSpPr>
        <p:spPr>
          <a:xfrm>
            <a:off x="6462713" y="333375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直線單箭頭接點 154">
            <a:extLst>
              <a:ext uri="{FF2B5EF4-FFF2-40B4-BE49-F238E27FC236}">
                <a16:creationId xmlns:a16="http://schemas.microsoft.com/office/drawing/2014/main" id="{AF9A48C4-9F4E-449D-B0C0-8315E7B4FDA9}"/>
              </a:ext>
            </a:extLst>
          </p:cNvPr>
          <p:cNvCxnSpPr>
            <a:cxnSpLocks/>
            <a:stCxn id="15" idx="3"/>
            <a:endCxn id="49" idx="1"/>
          </p:cNvCxnSpPr>
          <p:nvPr/>
        </p:nvCxnSpPr>
        <p:spPr>
          <a:xfrm>
            <a:off x="6462713" y="3852863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線單箭頭接點 157">
            <a:extLst>
              <a:ext uri="{FF2B5EF4-FFF2-40B4-BE49-F238E27FC236}">
                <a16:creationId xmlns:a16="http://schemas.microsoft.com/office/drawing/2014/main" id="{D04C4B20-B671-40CC-A77D-29E5930DDC00}"/>
              </a:ext>
            </a:extLst>
          </p:cNvPr>
          <p:cNvCxnSpPr>
            <a:cxnSpLocks/>
            <a:stCxn id="17" idx="3"/>
            <a:endCxn id="51" idx="1"/>
          </p:cNvCxnSpPr>
          <p:nvPr/>
        </p:nvCxnSpPr>
        <p:spPr>
          <a:xfrm>
            <a:off x="6462713" y="4460875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直線單箭頭接點 160">
            <a:extLst>
              <a:ext uri="{FF2B5EF4-FFF2-40B4-BE49-F238E27FC236}">
                <a16:creationId xmlns:a16="http://schemas.microsoft.com/office/drawing/2014/main" id="{EAD1A91C-815C-41AC-A366-16D829DC8ABA}"/>
              </a:ext>
            </a:extLst>
          </p:cNvPr>
          <p:cNvCxnSpPr>
            <a:cxnSpLocks/>
            <a:stCxn id="39" idx="3"/>
            <a:endCxn id="81" idx="1"/>
          </p:cNvCxnSpPr>
          <p:nvPr/>
        </p:nvCxnSpPr>
        <p:spPr>
          <a:xfrm>
            <a:off x="6462713" y="5164138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直線單箭頭接點 163">
            <a:extLst>
              <a:ext uri="{FF2B5EF4-FFF2-40B4-BE49-F238E27FC236}">
                <a16:creationId xmlns:a16="http://schemas.microsoft.com/office/drawing/2014/main" id="{585147E5-B84B-4E20-B424-5AFABB941557}"/>
              </a:ext>
            </a:extLst>
          </p:cNvPr>
          <p:cNvCxnSpPr>
            <a:cxnSpLocks/>
            <a:stCxn id="11" idx="3"/>
            <a:endCxn id="41" idx="1"/>
          </p:cNvCxnSpPr>
          <p:nvPr/>
        </p:nvCxnSpPr>
        <p:spPr>
          <a:xfrm>
            <a:off x="6462713" y="5868988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直線單箭頭接點 166">
            <a:extLst>
              <a:ext uri="{FF2B5EF4-FFF2-40B4-BE49-F238E27FC236}">
                <a16:creationId xmlns:a16="http://schemas.microsoft.com/office/drawing/2014/main" id="{D4D4D907-2F32-47A9-9112-BD68FC834EC7}"/>
              </a:ext>
            </a:extLst>
          </p:cNvPr>
          <p:cNvCxnSpPr>
            <a:cxnSpLocks/>
            <a:stCxn id="13" idx="3"/>
            <a:endCxn id="43" idx="1"/>
          </p:cNvCxnSpPr>
          <p:nvPr/>
        </p:nvCxnSpPr>
        <p:spPr>
          <a:xfrm>
            <a:off x="6462713" y="6477000"/>
            <a:ext cx="342900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直線單箭頭接點 172">
            <a:extLst>
              <a:ext uri="{FF2B5EF4-FFF2-40B4-BE49-F238E27FC236}">
                <a16:creationId xmlns:a16="http://schemas.microsoft.com/office/drawing/2014/main" id="{2A447E58-BB6D-427D-A096-909FBCDFC59D}"/>
              </a:ext>
            </a:extLst>
          </p:cNvPr>
          <p:cNvCxnSpPr>
            <a:cxnSpLocks/>
            <a:stCxn id="35" idx="1"/>
            <a:endCxn id="45" idx="3"/>
          </p:cNvCxnSpPr>
          <p:nvPr/>
        </p:nvCxnSpPr>
        <p:spPr>
          <a:xfrm flipH="1">
            <a:off x="1455738" y="4337050"/>
            <a:ext cx="33813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直線單箭頭接點 175">
            <a:extLst>
              <a:ext uri="{FF2B5EF4-FFF2-40B4-BE49-F238E27FC236}">
                <a16:creationId xmlns:a16="http://schemas.microsoft.com/office/drawing/2014/main" id="{CB0A0228-37F8-4BA5-8052-794403CD19B7}"/>
              </a:ext>
            </a:extLst>
          </p:cNvPr>
          <p:cNvCxnSpPr>
            <a:cxnSpLocks/>
            <a:stCxn id="37" idx="1"/>
            <a:endCxn id="47" idx="3"/>
          </p:cNvCxnSpPr>
          <p:nvPr/>
        </p:nvCxnSpPr>
        <p:spPr>
          <a:xfrm flipH="1">
            <a:off x="1455738" y="5091113"/>
            <a:ext cx="338137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5" name="矩形 2104">
            <a:extLst>
              <a:ext uri="{FF2B5EF4-FFF2-40B4-BE49-F238E27FC236}">
                <a16:creationId xmlns:a16="http://schemas.microsoft.com/office/drawing/2014/main" id="{4320D364-E418-4F2E-BEFA-1E1770928BA5}"/>
              </a:ext>
            </a:extLst>
          </p:cNvPr>
          <p:cNvSpPr/>
          <p:nvPr/>
        </p:nvSpPr>
        <p:spPr>
          <a:xfrm>
            <a:off x="147638" y="4076700"/>
            <a:ext cx="3200400" cy="2400300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25661" name="文字方塊 2105">
            <a:extLst>
              <a:ext uri="{FF2B5EF4-FFF2-40B4-BE49-F238E27FC236}">
                <a16:creationId xmlns:a16="http://schemas.microsoft.com/office/drawing/2014/main" id="{00C94C31-28E3-447F-AFEB-E7B87F44B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6486525"/>
            <a:ext cx="272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00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除此外，都是軟體工程師</a:t>
            </a:r>
          </a:p>
        </p:txBody>
      </p:sp>
      <p:sp>
        <p:nvSpPr>
          <p:cNvPr id="25662" name="文字方塊 203">
            <a:extLst>
              <a:ext uri="{FF2B5EF4-FFF2-40B4-BE49-F238E27FC236}">
                <a16:creationId xmlns:a16="http://schemas.microsoft.com/office/drawing/2014/main" id="{6E844C38-2650-4D41-BB40-35EB90BE2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519113"/>
            <a:ext cx="13128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網路頁面設計</a:t>
            </a:r>
          </a:p>
        </p:txBody>
      </p:sp>
      <p:sp>
        <p:nvSpPr>
          <p:cNvPr id="25663" name="文字方塊 2107">
            <a:extLst>
              <a:ext uri="{FF2B5EF4-FFF2-40B4-BE49-F238E27FC236}">
                <a16:creationId xmlns:a16="http://schemas.microsoft.com/office/drawing/2014/main" id="{7827CFD9-FB9A-4917-8422-BF61FC7F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2166938"/>
            <a:ext cx="1343025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伺服器管理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資料庫架設管理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架網站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管理網站的數據資料</a:t>
            </a:r>
          </a:p>
        </p:txBody>
      </p:sp>
      <p:sp>
        <p:nvSpPr>
          <p:cNvPr id="25664" name="文字方塊 2110">
            <a:extLst>
              <a:ext uri="{FF2B5EF4-FFF2-40B4-BE49-F238E27FC236}">
                <a16:creationId xmlns:a16="http://schemas.microsoft.com/office/drawing/2014/main" id="{47325C11-CFF6-4069-B927-D6980627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3268663"/>
            <a:ext cx="1735137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作業系統程式設計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驅動程式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主晶片程式設計</a:t>
            </a:r>
          </a:p>
        </p:txBody>
      </p:sp>
      <p:sp>
        <p:nvSpPr>
          <p:cNvPr id="25665" name="文字方塊 127">
            <a:extLst>
              <a:ext uri="{FF2B5EF4-FFF2-40B4-BE49-F238E27FC236}">
                <a16:creationId xmlns:a16="http://schemas.microsoft.com/office/drawing/2014/main" id="{CB6238C1-0DD2-46E2-8ECE-2D004019A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4527550"/>
            <a:ext cx="144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控制晶片程式設計	</a:t>
            </a:r>
          </a:p>
        </p:txBody>
      </p:sp>
      <p:sp>
        <p:nvSpPr>
          <p:cNvPr id="25666" name="文字方塊 131">
            <a:extLst>
              <a:ext uri="{FF2B5EF4-FFF2-40B4-BE49-F238E27FC236}">
                <a16:creationId xmlns:a16="http://schemas.microsoft.com/office/drawing/2014/main" id="{650C99EA-BFC5-4719-9DB0-4913C99B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5243513"/>
            <a:ext cx="122396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en-US" altLang="zh-TW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IC </a:t>
            </a: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設計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電路設計	</a:t>
            </a:r>
          </a:p>
        </p:txBody>
      </p:sp>
      <p:sp>
        <p:nvSpPr>
          <p:cNvPr id="25667" name="文字方塊 134">
            <a:extLst>
              <a:ext uri="{FF2B5EF4-FFF2-40B4-BE49-F238E27FC236}">
                <a16:creationId xmlns:a16="http://schemas.microsoft.com/office/drawing/2014/main" id="{EF61EADB-A3E3-47BB-937C-BB71FD959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71450"/>
            <a:ext cx="3538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000" b="1">
                <a:solidFill>
                  <a:srgbClr val="00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科技業工程師</a:t>
            </a:r>
          </a:p>
        </p:txBody>
      </p:sp>
      <p:sp>
        <p:nvSpPr>
          <p:cNvPr id="25668" name="文字方塊 136">
            <a:extLst>
              <a:ext uri="{FF2B5EF4-FFF2-40B4-BE49-F238E27FC236}">
                <a16:creationId xmlns:a16="http://schemas.microsoft.com/office/drawing/2014/main" id="{4D3482AF-B213-48A4-85C0-93AEDC07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882650"/>
            <a:ext cx="35385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4000" b="1">
                <a:solidFill>
                  <a:srgbClr val="00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主要分類</a:t>
            </a:r>
          </a:p>
        </p:txBody>
      </p:sp>
      <p:grpSp>
        <p:nvGrpSpPr>
          <p:cNvPr id="25669" name="群組 142">
            <a:extLst>
              <a:ext uri="{FF2B5EF4-FFF2-40B4-BE49-F238E27FC236}">
                <a16:creationId xmlns:a16="http://schemas.microsoft.com/office/drawing/2014/main" id="{FC3CDCD6-41F1-46B4-874C-24F5B19892AB}"/>
              </a:ext>
            </a:extLst>
          </p:cNvPr>
          <p:cNvGrpSpPr>
            <a:grpSpLocks/>
          </p:cNvGrpSpPr>
          <p:nvPr/>
        </p:nvGrpSpPr>
        <p:grpSpPr bwMode="auto">
          <a:xfrm>
            <a:off x="231775" y="2506663"/>
            <a:ext cx="1223963" cy="1152525"/>
            <a:chOff x="232113" y="2507426"/>
            <a:chExt cx="1224000" cy="1151834"/>
          </a:xfrm>
        </p:grpSpPr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17E5A420-74FA-47D6-89F3-265310FABD0D}"/>
                </a:ext>
              </a:extLst>
            </p:cNvPr>
            <p:cNvSpPr/>
            <p:nvPr/>
          </p:nvSpPr>
          <p:spPr>
            <a:xfrm>
              <a:off x="232113" y="3299113"/>
              <a:ext cx="1224000" cy="36014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600">
                  <a:solidFill>
                    <a:prstClr val="black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BSP</a:t>
              </a:r>
              <a:r>
                <a:rPr lang="zh-TW" altLang="en-US" sz="1600">
                  <a:solidFill>
                    <a:prstClr val="black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 工程師</a:t>
              </a:r>
            </a:p>
          </p:txBody>
        </p:sp>
        <p:sp>
          <p:nvSpPr>
            <p:cNvPr id="138" name="矩形 137">
              <a:extLst>
                <a:ext uri="{FF2B5EF4-FFF2-40B4-BE49-F238E27FC236}">
                  <a16:creationId xmlns:a16="http://schemas.microsoft.com/office/drawing/2014/main" id="{D65F80BB-773C-4F79-B712-E659E172FE73}"/>
                </a:ext>
              </a:extLst>
            </p:cNvPr>
            <p:cNvSpPr/>
            <p:nvPr/>
          </p:nvSpPr>
          <p:spPr>
            <a:xfrm>
              <a:off x="232113" y="2507426"/>
              <a:ext cx="1224000" cy="3601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1600">
                  <a:solidFill>
                    <a:prstClr val="black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OS</a:t>
              </a:r>
              <a:r>
                <a:rPr lang="zh-TW" altLang="en-US" sz="1600">
                  <a:solidFill>
                    <a:prstClr val="black"/>
                  </a:solidFill>
                  <a:latin typeface="Noto Sans CJK TC Regular" panose="020B0500000000000000" pitchFamily="34" charset="-120"/>
                  <a:ea typeface="Noto Sans CJK TC Regular" panose="020B0500000000000000" pitchFamily="34" charset="-120"/>
                </a:rPr>
                <a:t> 工程師</a:t>
              </a:r>
            </a:p>
          </p:txBody>
        </p:sp>
      </p:grpSp>
      <p:sp>
        <p:nvSpPr>
          <p:cNvPr id="25670" name="文字方塊 139">
            <a:extLst>
              <a:ext uri="{FF2B5EF4-FFF2-40B4-BE49-F238E27FC236}">
                <a16:creationId xmlns:a16="http://schemas.microsoft.com/office/drawing/2014/main" id="{6E256FE9-AAE6-4075-A4C4-14A94E31D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870200"/>
            <a:ext cx="137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C</a:t>
            </a:r>
            <a:endParaRPr lang="zh-TW" altLang="en-US" sz="1600">
              <a:solidFill>
                <a:srgbClr val="FF0000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cxnSp>
        <p:nvCxnSpPr>
          <p:cNvPr id="231" name="接點: 肘形 230">
            <a:extLst>
              <a:ext uri="{FF2B5EF4-FFF2-40B4-BE49-F238E27FC236}">
                <a16:creationId xmlns:a16="http://schemas.microsoft.com/office/drawing/2014/main" id="{4BD27667-04FC-4320-8983-BE6E9A598BCF}"/>
              </a:ext>
            </a:extLst>
          </p:cNvPr>
          <p:cNvCxnSpPr>
            <a:cxnSpLocks/>
            <a:stCxn id="33" idx="1"/>
            <a:endCxn id="138" idx="3"/>
          </p:cNvCxnSpPr>
          <p:nvPr/>
        </p:nvCxnSpPr>
        <p:spPr>
          <a:xfrm rot="10800000">
            <a:off x="1455738" y="2687638"/>
            <a:ext cx="338137" cy="395287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接點: 肘形 233">
            <a:extLst>
              <a:ext uri="{FF2B5EF4-FFF2-40B4-BE49-F238E27FC236}">
                <a16:creationId xmlns:a16="http://schemas.microsoft.com/office/drawing/2014/main" id="{DEED3849-67A9-4F4F-9B1C-89A115BEE743}"/>
              </a:ext>
            </a:extLst>
          </p:cNvPr>
          <p:cNvCxnSpPr>
            <a:cxnSpLocks/>
            <a:stCxn id="33" idx="1"/>
            <a:endCxn id="77" idx="3"/>
          </p:cNvCxnSpPr>
          <p:nvPr/>
        </p:nvCxnSpPr>
        <p:spPr>
          <a:xfrm rot="10800000" flipV="1">
            <a:off x="1455738" y="3082925"/>
            <a:ext cx="338137" cy="396875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接點: 肘形 236">
            <a:extLst>
              <a:ext uri="{FF2B5EF4-FFF2-40B4-BE49-F238E27FC236}">
                <a16:creationId xmlns:a16="http://schemas.microsoft.com/office/drawing/2014/main" id="{629B8BD4-D02F-4311-9337-51CCCFB035AC}"/>
              </a:ext>
            </a:extLst>
          </p:cNvPr>
          <p:cNvCxnSpPr>
            <a:cxnSpLocks/>
            <a:stCxn id="25661" idx="1"/>
          </p:cNvCxnSpPr>
          <p:nvPr/>
        </p:nvCxnSpPr>
        <p:spPr>
          <a:xfrm rot="10800000">
            <a:off x="655638" y="6497638"/>
            <a:ext cx="103187" cy="173037"/>
          </a:xfrm>
          <a:prstGeom prst="bentConnector2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5674" name="文字方塊 152">
            <a:extLst>
              <a:ext uri="{FF2B5EF4-FFF2-40B4-BE49-F238E27FC236}">
                <a16:creationId xmlns:a16="http://schemas.microsoft.com/office/drawing/2014/main" id="{DA643969-4716-43B6-9544-1068D070E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088" y="2168525"/>
            <a:ext cx="17351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電腦應用軟體 </a:t>
            </a:r>
            <a:endParaRPr lang="en-US" altLang="zh-TW" sz="1200">
              <a:solidFill>
                <a:srgbClr val="7F7F7F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手機平板 </a:t>
            </a:r>
            <a:r>
              <a:rPr lang="en-US" altLang="zh-TW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APP</a:t>
            </a:r>
          </a:p>
          <a:p>
            <a:pPr eaLnBrk="1" hangingPunct="1">
              <a:lnSpc>
                <a:spcPct val="100000"/>
              </a:lnSpc>
              <a:spcBef>
                <a:spcPts val="300"/>
              </a:spcBef>
              <a:buFont typeface="Calibri Light" panose="020F0302020204030204" pitchFamily="34" charset="0"/>
              <a:buAutoNum type="arabicPeriod"/>
            </a:pPr>
            <a:r>
              <a:rPr lang="zh-TW" altLang="en-US" sz="1200">
                <a:solidFill>
                  <a:srgbClr val="7F7F7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遊戲軟體	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C050239-60A0-4371-B494-F8AF2DF7FBCE}"/>
              </a:ext>
            </a:extLst>
          </p:cNvPr>
          <p:cNvSpPr/>
          <p:nvPr/>
        </p:nvSpPr>
        <p:spPr>
          <a:xfrm>
            <a:off x="0" y="2138363"/>
            <a:ext cx="12192000" cy="36258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E4E9D9-99CB-4636-A8EA-FC784BA9C16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1163" y="2740025"/>
            <a:ext cx="8947150" cy="8461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2"/>
                </a:solidFill>
              </a:rPr>
              <a:t>03 </a:t>
            </a:r>
            <a:r>
              <a:rPr lang="zh-TW" altLang="zh-TW">
                <a:solidFill>
                  <a:schemeClr val="bg2"/>
                </a:solidFill>
              </a:rPr>
              <a:t>控制 LED 亮暗 - 數位輸出</a:t>
            </a:r>
            <a:endParaRPr lang="id-ID" altLang="zh-TW">
              <a:solidFill>
                <a:schemeClr val="bg2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A8B154D-E810-4BDC-A503-E59070D501E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5763" y="3695700"/>
            <a:ext cx="9144000" cy="1949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物件</a:t>
            </a:r>
            <a:r>
              <a:rPr lang="zh-TW" altLang="en-US">
                <a:solidFill>
                  <a:schemeClr val="bg2"/>
                </a:solidFill>
                <a:ea typeface="微軟正黑體" panose="020B0604030504040204" pitchFamily="34" charset="-120"/>
              </a:rPr>
              <a:t>、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資料型別</a:t>
            </a:r>
            <a:r>
              <a:rPr lang="zh-TW" altLang="en-US">
                <a:solidFill>
                  <a:schemeClr val="bg2"/>
                </a:solidFill>
                <a:ea typeface="微軟正黑體" panose="020B0604030504040204" pitchFamily="34" charset="-120"/>
              </a:rPr>
              <a:t>、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變數</a:t>
            </a:r>
            <a:r>
              <a:rPr lang="zh-TW" altLang="en-US">
                <a:solidFill>
                  <a:schemeClr val="bg2"/>
                </a:solidFill>
                <a:ea typeface="微軟正黑體" panose="020B0604030504040204" pitchFamily="34" charset="-120"/>
              </a:rPr>
              <a:t>、</a:t>
            </a:r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匯入模組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流程控制 (while 迴圈) 與區塊縮排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613" name="Slide Number Placeholder 2">
            <a:extLst>
              <a:ext uri="{FF2B5EF4-FFF2-40B4-BE49-F238E27FC236}">
                <a16:creationId xmlns:a16="http://schemas.microsoft.com/office/drawing/2014/main" id="{EE8E9984-511A-49D9-A5B9-411C81BFD7F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98BC8E99-D989-43CD-A15C-F4135CCE24A7}" type="slidenum">
              <a:rPr lang="zh-TW" altLang="id-ID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50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40D77D-601D-4E3B-8798-40EFBF0E2196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標題 1">
            <a:extLst>
              <a:ext uri="{FF2B5EF4-FFF2-40B4-BE49-F238E27FC236}">
                <a16:creationId xmlns:a16="http://schemas.microsoft.com/office/drawing/2014/main" id="{C9EB884A-A820-47F3-A775-5A5547ED02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物件</a:t>
            </a:r>
          </a:p>
        </p:txBody>
      </p:sp>
      <p:sp>
        <p:nvSpPr>
          <p:cNvPr id="69635" name="內容版面配置區 2">
            <a:extLst>
              <a:ext uri="{FF2B5EF4-FFF2-40B4-BE49-F238E27FC236}">
                <a16:creationId xmlns:a16="http://schemas.microsoft.com/office/drawing/2014/main" id="{F2268D0B-48F8-4922-919A-56F5F8CDAA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659437"/>
          </a:xfrm>
        </p:spPr>
        <p:txBody>
          <a:bodyPr/>
          <a:lstStyle/>
          <a:p>
            <a:pPr eaLnBrk="1" hangingPunct="1"/>
            <a:r>
              <a:rPr lang="zh-TW" altLang="en-US"/>
              <a:t>英文一般寫句子時，會以</a:t>
            </a:r>
            <a:r>
              <a:rPr lang="zh-TW" altLang="en-US">
                <a:solidFill>
                  <a:srgbClr val="FF0000"/>
                </a:solidFill>
              </a:rPr>
              <a:t>名詞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F0000"/>
                </a:solidFill>
              </a:rPr>
              <a:t>+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zh-TW" altLang="en-US">
                <a:solidFill>
                  <a:srgbClr val="FF0000"/>
                </a:solidFill>
              </a:rPr>
              <a:t>動詞</a:t>
            </a:r>
            <a:r>
              <a:rPr lang="zh-TW" altLang="en-US"/>
              <a:t>。</a:t>
            </a:r>
            <a:r>
              <a:rPr lang="en-US" altLang="zh-TW"/>
              <a:t>Python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是以</a:t>
            </a:r>
            <a:r>
              <a:rPr lang="zh-TW" altLang="en-US">
                <a:solidFill>
                  <a:srgbClr val="FF0000"/>
                </a:solidFill>
              </a:rPr>
              <a:t>物件</a:t>
            </a:r>
            <a:r>
              <a:rPr lang="en-US" altLang="zh-TW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lang="zh-TW" altLang="en-US">
                <a:solidFill>
                  <a:srgbClr val="FF0000"/>
                </a:solidFill>
              </a:rPr>
              <a:t>方法</a:t>
            </a:r>
            <a:r>
              <a:rPr lang="zh-TW" altLang="en-US"/>
              <a:t>來描述。</a:t>
            </a:r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>
              <a:spcBef>
                <a:spcPct val="0"/>
              </a:spcBef>
            </a:pPr>
            <a:r>
              <a:rPr lang="zh-TW" altLang="en-US"/>
              <a:t>方法後面會加上括號</a:t>
            </a:r>
            <a:r>
              <a:rPr lang="en-US" altLang="zh-TW"/>
              <a:t>()</a:t>
            </a:r>
            <a:r>
              <a:rPr lang="zh-TW" altLang="en-US"/>
              <a:t>，有些方法需要加入額外的參數。</a:t>
            </a:r>
            <a:endParaRPr lang="en-US" altLang="zh-TW"/>
          </a:p>
          <a:p>
            <a:pPr lvl="1" eaLnBrk="1" hangingPunct="1"/>
            <a:r>
              <a:rPr lang="zh-TW" altLang="en-US"/>
              <a:t>例如：</a:t>
            </a:r>
            <a:r>
              <a:rPr lang="en-US" altLang="zh-TW"/>
              <a:t>car.go(100)</a:t>
            </a:r>
            <a:r>
              <a:rPr lang="zh-TW" altLang="en-US"/>
              <a:t>，車子加速到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100</a:t>
            </a:r>
            <a:r>
              <a:rPr lang="zh-TW" altLang="en-US"/>
              <a:t>。</a:t>
            </a:r>
            <a:endParaRPr lang="en-US" altLang="zh-TW"/>
          </a:p>
          <a:p>
            <a:pPr eaLnBrk="1" hangingPunct="1"/>
            <a:r>
              <a:rPr lang="zh-TW" altLang="en-US"/>
              <a:t>若方法有多個參數，以逗點分隔。</a:t>
            </a:r>
            <a:endParaRPr lang="en-US" altLang="zh-TW"/>
          </a:p>
          <a:p>
            <a:pPr lvl="1" eaLnBrk="1" hangingPunct="1"/>
            <a:r>
              <a:rPr lang="zh-TW" altLang="en-US"/>
              <a:t>例如：</a:t>
            </a:r>
            <a:r>
              <a:rPr lang="en-US" altLang="zh-TW"/>
              <a:t>car.left(50, 30)</a:t>
            </a:r>
            <a:r>
              <a:rPr lang="zh-TW" altLang="en-US"/>
              <a:t>，以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50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的速度，向左轉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30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度。</a:t>
            </a:r>
          </a:p>
          <a:p>
            <a:pPr lvl="1" eaLnBrk="1" hangingPunct="1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3EDEBCB-3114-41F3-817C-6D1DA2AB2C8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68F39409-0E3F-4127-86D2-CFF83572828C}"/>
              </a:ext>
            </a:extLst>
          </p:cNvPr>
          <p:cNvGraphicFramePr>
            <a:graphicFrameLocks noGrp="1"/>
          </p:cNvGraphicFramePr>
          <p:nvPr/>
        </p:nvGraphicFramePr>
        <p:xfrm>
          <a:off x="1363663" y="2281238"/>
          <a:ext cx="946467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0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8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文章寫作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寫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Python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程式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車子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物件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車子向前進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car.start()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物件的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start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方法</a:t>
                      </a:r>
                    </a:p>
                  </a:txBody>
                  <a:tcPr marL="91443" marR="9144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標題 1">
            <a:extLst>
              <a:ext uri="{FF2B5EF4-FFF2-40B4-BE49-F238E27FC236}">
                <a16:creationId xmlns:a16="http://schemas.microsoft.com/office/drawing/2014/main" id="{ABD1D777-7B6B-4FA6-9054-46C2287D1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CJK TC Regular" panose="020B0500000000000000" pitchFamily="34" charset="-120"/>
              </a:rPr>
              <a:t>：</a:t>
            </a:r>
            <a:r>
              <a:rPr>
                <a:solidFill>
                  <a:srgbClr val="7F7F7F"/>
                </a:solidFill>
              </a:rPr>
              <a:t>字串物件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D27449F-E48C-423E-8C88-9940BAE8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/>
              <a:t>在互動模式中，輸入下列敘述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(&gt;&gt;&gt;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指的是在互動模式中，執行單行敘述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50FBB0A-4D4E-4968-A8CD-1B6949258D08}"/>
              </a:ext>
            </a:extLst>
          </p:cNvPr>
          <p:cNvSpPr/>
          <p:nvPr/>
        </p:nvSpPr>
        <p:spPr>
          <a:xfrm>
            <a:off x="636588" y="1839913"/>
            <a:ext cx="10926762" cy="39243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"abc".upper()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'abc'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"abc".find('b') 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1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"abc".replace('b', 'z') 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'azc'</a:t>
            </a:r>
          </a:p>
        </p:txBody>
      </p:sp>
      <p:sp>
        <p:nvSpPr>
          <p:cNvPr id="70661" name="內容版面配置區 5">
            <a:extLst>
              <a:ext uri="{FF2B5EF4-FFF2-40B4-BE49-F238E27FC236}">
                <a16:creationId xmlns:a16="http://schemas.microsoft.com/office/drawing/2014/main" id="{74FEDF77-48E9-4062-B38B-D3B830D4B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5949950"/>
            <a:ext cx="11369675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ts val="1200"/>
              </a:spcBef>
            </a:pPr>
            <a:r>
              <a:rPr lang="zh-TW" altLang="en-US" sz="2400">
                <a:solidFill>
                  <a:srgbClr val="FF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不同的物件會有不同的方法。</a:t>
            </a:r>
            <a:r>
              <a:rPr lang="zh-TW" altLang="en-US" sz="2400">
                <a:solidFill>
                  <a:srgbClr val="00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例如：字串物件與整數物件。</a:t>
            </a:r>
            <a:endParaRPr lang="zh-TW" altLang="en-US" sz="2400">
              <a:solidFill>
                <a:srgbClr val="0000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70662" name="文字方塊 8">
            <a:extLst>
              <a:ext uri="{FF2B5EF4-FFF2-40B4-BE49-F238E27FC236}">
                <a16:creationId xmlns:a16="http://schemas.microsoft.com/office/drawing/2014/main" id="{EB650D03-A6F2-42DF-ACB1-62BE29CF7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2020888"/>
            <a:ext cx="4583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使用字串物件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"abc"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的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upper()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方法，將字串轉成大寫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260BA4D-8FE0-4EFE-B8E3-5ADA14B3500A}"/>
              </a:ext>
            </a:extLst>
          </p:cNvPr>
          <p:cNvCxnSpPr>
            <a:cxnSpLocks/>
          </p:cNvCxnSpPr>
          <p:nvPr/>
        </p:nvCxnSpPr>
        <p:spPr>
          <a:xfrm>
            <a:off x="4405313" y="2363788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C1A8C474-6839-4FDD-AC93-7690CB0740AF}"/>
              </a:ext>
            </a:extLst>
          </p:cNvPr>
          <p:cNvCxnSpPr>
            <a:cxnSpLocks/>
          </p:cNvCxnSpPr>
          <p:nvPr/>
        </p:nvCxnSpPr>
        <p:spPr>
          <a:xfrm>
            <a:off x="4810125" y="3506788"/>
            <a:ext cx="576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5" name="文字方塊 14">
            <a:extLst>
              <a:ext uri="{FF2B5EF4-FFF2-40B4-BE49-F238E27FC236}">
                <a16:creationId xmlns:a16="http://schemas.microsoft.com/office/drawing/2014/main" id="{33D01C88-4FDC-4998-9293-A19B3677F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1788" y="3143250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find()</a:t>
            </a:r>
            <a:r>
              <a:rPr lang="en-US" altLang="zh-TW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方法尋找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'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b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'</a:t>
            </a:r>
            <a:r>
              <a:rPr lang="en-US" altLang="zh-TW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的位置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(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從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0</a:t>
            </a:r>
            <a:r>
              <a:rPr lang="en-US" altLang="zh-TW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開始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)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6DB6F0D-59F2-40BE-BE1D-B27C269EB490}"/>
              </a:ext>
            </a:extLst>
          </p:cNvPr>
          <p:cNvCxnSpPr>
            <a:cxnSpLocks/>
          </p:cNvCxnSpPr>
          <p:nvPr/>
        </p:nvCxnSpPr>
        <p:spPr>
          <a:xfrm>
            <a:off x="6364288" y="4683125"/>
            <a:ext cx="576262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67" name="文字方塊 21">
            <a:extLst>
              <a:ext uri="{FF2B5EF4-FFF2-40B4-BE49-F238E27FC236}">
                <a16:creationId xmlns:a16="http://schemas.microsoft.com/office/drawing/2014/main" id="{22F55B92-914F-4B06-A04F-048247D64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7538" y="4319588"/>
            <a:ext cx="2781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replace()</a:t>
            </a:r>
            <a:r>
              <a:rPr lang="en-US" altLang="zh-TW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方法將所有的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'b'</a:t>
            </a:r>
            <a:r>
              <a:rPr lang="en-US" altLang="zh-TW" sz="2000">
                <a:solidFill>
                  <a:srgbClr val="A0A0A0"/>
                </a:solidFill>
                <a:ea typeface="新細明體" panose="02020500000000000000" pitchFamily="18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取代成</a:t>
            </a:r>
            <a:r>
              <a:rPr lang="zh-TW" altLang="en-US" sz="2000">
                <a:solidFill>
                  <a:srgbClr val="A0A0A0"/>
                </a:solidFill>
                <a:ea typeface="新細明體" panose="02020500000000000000" pitchFamily="18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'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z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新細明體" panose="02020500000000000000" pitchFamily="18" charset="-120"/>
              </a:rPr>
              <a:t>'</a:t>
            </a:r>
            <a:endParaRPr lang="en-US" altLang="zh-TW" sz="2000">
              <a:solidFill>
                <a:srgbClr val="A0A0A0"/>
              </a:solidFill>
              <a:latin typeface="Consolas" panose="020B0609020204030204" pitchFamily="49" charset="0"/>
              <a:ea typeface="Noto Sans CJK TC Light" panose="020B0300000000000000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49C0E1-B9BC-45F7-BC66-F5E796E7B2CF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標題 1">
            <a:extLst>
              <a:ext uri="{FF2B5EF4-FFF2-40B4-BE49-F238E27FC236}">
                <a16:creationId xmlns:a16="http://schemas.microsoft.com/office/drawing/2014/main" id="{BCF18D93-FCFA-4954-B15E-23FD604C7C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資料型別</a:t>
            </a:r>
          </a:p>
        </p:txBody>
      </p:sp>
      <p:sp>
        <p:nvSpPr>
          <p:cNvPr id="71683" name="內容版面配置區 5">
            <a:extLst>
              <a:ext uri="{FF2B5EF4-FFF2-40B4-BE49-F238E27FC236}">
                <a16:creationId xmlns:a16="http://schemas.microsoft.com/office/drawing/2014/main" id="{068D4161-5F97-4885-B0C9-9692FD3AA2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308100"/>
          </a:xfrm>
        </p:spPr>
        <p:txBody>
          <a:bodyPr/>
          <a:lstStyle/>
          <a:p>
            <a:pPr eaLnBrk="1" hangingPunct="1"/>
            <a:r>
              <a:rPr lang="zh-TW" altLang="en-US"/>
              <a:t>除字串物件以雙引號或單引號來表示，寫程式常有整數與浮點數</a:t>
            </a:r>
            <a:br>
              <a:rPr lang="en-US" altLang="zh-TW"/>
            </a:br>
            <a:r>
              <a:rPr lang="en-US" altLang="zh-TW"/>
              <a:t>(</a:t>
            </a:r>
            <a:r>
              <a:rPr lang="zh-TW" altLang="en-US"/>
              <a:t>小數</a:t>
            </a:r>
            <a:r>
              <a:rPr lang="en-US" altLang="zh-TW"/>
              <a:t>)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物件，例如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111</a:t>
            </a:r>
            <a:r>
              <a:rPr lang="en-US" altLang="zh-TW">
                <a:latin typeface="Noto Sans CJK TC Regular" panose="020B0500000000000000" pitchFamily="34" charset="-12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與 </a:t>
            </a:r>
            <a:r>
              <a:rPr lang="en-US" altLang="zh-TW"/>
              <a:t>11.1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C859F07-6ED0-4516-BEF4-C41764037ED8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68AA1C-AC3D-440F-8543-36CB482C11CA}"/>
              </a:ext>
            </a:extLst>
          </p:cNvPr>
          <p:cNvSpPr/>
          <p:nvPr/>
        </p:nvSpPr>
        <p:spPr>
          <a:xfrm>
            <a:off x="646113" y="2460625"/>
            <a:ext cx="10926762" cy="2592388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111 + 111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222</a:t>
            </a:r>
            <a:endParaRPr lang="en-US" altLang="zh-TW" sz="2800">
              <a:solidFill>
                <a:srgbClr val="6E6E6E"/>
              </a:solidFill>
              <a:latin typeface="Consolas" panose="020B0609020204030204" pitchFamily="49" charset="0"/>
            </a:endParaRP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"111" + "111"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'111111'</a:t>
            </a:r>
          </a:p>
        </p:txBody>
      </p:sp>
      <p:sp>
        <p:nvSpPr>
          <p:cNvPr id="71686" name="內容版面配置區 2">
            <a:extLst>
              <a:ext uri="{FF2B5EF4-FFF2-40B4-BE49-F238E27FC236}">
                <a16:creationId xmlns:a16="http://schemas.microsoft.com/office/drawing/2014/main" id="{E17D6B70-1C24-49DC-847B-C727C5447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5456238"/>
            <a:ext cx="11371263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ts val="1200"/>
              </a:spcBef>
            </a:pPr>
            <a:r>
              <a:rPr lang="zh-TW" altLang="en-US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上述</a:t>
            </a:r>
            <a:r>
              <a:rPr lang="zh-TW" altLang="en-US">
                <a:solidFill>
                  <a:srgbClr val="000000"/>
                </a:solidFill>
                <a:ea typeface="Noto Sans CJK TC Regular" panose="020B0500000000000000" pitchFamily="34" charset="-120"/>
              </a:rPr>
              <a:t> </a:t>
            </a:r>
            <a:r>
              <a:rPr lang="en-US" altLang="zh-TW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+</a:t>
            </a:r>
            <a:r>
              <a:rPr lang="zh-TW" altLang="en-US">
                <a:solidFill>
                  <a:srgbClr val="000000"/>
                </a:solidFill>
                <a:ea typeface="Noto Sans CJK TC Regular" panose="020B0500000000000000" pitchFamily="34" charset="-120"/>
              </a:rPr>
              <a:t> 的</a:t>
            </a:r>
            <a:r>
              <a:rPr lang="zh-TW" altLang="en-US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運算，因物件的資料不同而產生不同的結果。物件的種類，程式語言稱之為</a:t>
            </a:r>
            <a:r>
              <a:rPr lang="en-US" altLang="zh-TW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物件型態</a:t>
            </a:r>
            <a:r>
              <a:rPr lang="en-US" altLang="zh-TW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或</a:t>
            </a:r>
            <a:r>
              <a:rPr lang="en-US" altLang="zh-TW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資料型態</a:t>
            </a:r>
            <a:r>
              <a:rPr lang="en-US" altLang="zh-TW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(Data Type)</a:t>
            </a:r>
            <a:r>
              <a:rPr lang="zh-TW" altLang="en-US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。</a:t>
            </a:r>
          </a:p>
        </p:txBody>
      </p:sp>
      <p:sp>
        <p:nvSpPr>
          <p:cNvPr id="71687" name="文字方塊 9">
            <a:extLst>
              <a:ext uri="{FF2B5EF4-FFF2-40B4-BE49-F238E27FC236}">
                <a16:creationId xmlns:a16="http://schemas.microsoft.com/office/drawing/2014/main" id="{6134F26D-61F3-40D2-864B-BAE4A85EB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2693988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整數物件相加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6EFD0229-2318-4876-97A8-7E7DEC47F584}"/>
              </a:ext>
            </a:extLst>
          </p:cNvPr>
          <p:cNvCxnSpPr>
            <a:cxnSpLocks/>
          </p:cNvCxnSpPr>
          <p:nvPr/>
        </p:nvCxnSpPr>
        <p:spPr>
          <a:xfrm>
            <a:off x="3536950" y="2898775"/>
            <a:ext cx="9969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89" name="文字方塊 11">
            <a:extLst>
              <a:ext uri="{FF2B5EF4-FFF2-40B4-BE49-F238E27FC236}">
                <a16:creationId xmlns:a16="http://schemas.microsoft.com/office/drawing/2014/main" id="{2F0A80B1-FAD8-4017-AAE7-7CFE707B7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3860800"/>
            <a:ext cx="3567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字串物件串聯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4A4C2FD7-8E30-4E0D-8A0B-4FFAC13E9252}"/>
              </a:ext>
            </a:extLst>
          </p:cNvPr>
          <p:cNvCxnSpPr>
            <a:cxnSpLocks/>
          </p:cNvCxnSpPr>
          <p:nvPr/>
        </p:nvCxnSpPr>
        <p:spPr>
          <a:xfrm>
            <a:off x="4310063" y="4064000"/>
            <a:ext cx="9969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>
            <a:extLst>
              <a:ext uri="{FF2B5EF4-FFF2-40B4-BE49-F238E27FC236}">
                <a16:creationId xmlns:a16="http://schemas.microsoft.com/office/drawing/2014/main" id="{5D0861E9-F517-4F14-AFB9-A719C92E5814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標題 1">
            <a:extLst>
              <a:ext uri="{FF2B5EF4-FFF2-40B4-BE49-F238E27FC236}">
                <a16:creationId xmlns:a16="http://schemas.microsoft.com/office/drawing/2014/main" id="{68C13EF4-F9F3-49DA-9BBE-37351DF8C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CJK TC Regular" panose="020B0500000000000000" pitchFamily="34" charset="-120"/>
              </a:rPr>
              <a:t>：要分清楚</a:t>
            </a:r>
            <a:r>
              <a:rPr>
                <a:solidFill>
                  <a:srgbClr val="7F7F7F"/>
                </a:solidFill>
              </a:rPr>
              <a:t>資料型別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2707" name="內容版面配置區 5">
            <a:extLst>
              <a:ext uri="{FF2B5EF4-FFF2-40B4-BE49-F238E27FC236}">
                <a16:creationId xmlns:a16="http://schemas.microsoft.com/office/drawing/2014/main" id="{84478C72-BACD-4DB9-8434-E9F622DE8B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/>
          <a:lstStyle/>
          <a:p>
            <a:pPr eaLnBrk="1" hangingPunct="1"/>
            <a:r>
              <a:rPr lang="zh-TW" altLang="en-US"/>
              <a:t>兩個資料型別若不同，可能會導致程式錯誤。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FFAF52A-0BB8-453F-BEBA-F54A756D7661}"/>
              </a:ext>
            </a:extLst>
          </p:cNvPr>
          <p:cNvSpPr/>
          <p:nvPr/>
        </p:nvSpPr>
        <p:spPr>
          <a:xfrm>
            <a:off x="646113" y="1960563"/>
            <a:ext cx="10926762" cy="42830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111 + "111"</a:t>
            </a: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</a:endParaRPr>
          </a:p>
          <a:p>
            <a:pPr marL="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Traceback (most recent call last):</a:t>
            </a:r>
          </a:p>
          <a:p>
            <a:pPr marL="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</a:endParaRPr>
          </a:p>
          <a:p>
            <a:pPr marL="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  File "&lt;ipython-input-6-4832c22160be&gt;", line 1, in &lt;module&gt;</a:t>
            </a:r>
          </a:p>
          <a:p>
            <a:pPr marL="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    111 + "111"</a:t>
            </a:r>
          </a:p>
          <a:p>
            <a:pPr marL="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</a:endParaRPr>
          </a:p>
          <a:p>
            <a:pPr marL="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TypeError: unsupported operand type(s) for +: 'int' and 'str'</a:t>
            </a:r>
            <a:endParaRPr lang="en-US" altLang="zh-TW" sz="2800">
              <a:solidFill>
                <a:srgbClr val="6E6E6E"/>
              </a:solidFill>
              <a:latin typeface="Consolas" panose="020B0609020204030204" pitchFamily="49" charset="0"/>
            </a:endParaRPr>
          </a:p>
        </p:txBody>
      </p:sp>
      <p:sp>
        <p:nvSpPr>
          <p:cNvPr id="72709" name="文字方塊 6">
            <a:extLst>
              <a:ext uri="{FF2B5EF4-FFF2-40B4-BE49-F238E27FC236}">
                <a16:creationId xmlns:a16="http://schemas.microsoft.com/office/drawing/2014/main" id="{5439F5A8-1E78-4F99-B892-57DF68E39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8825" y="2193925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不同型別的資料相加發生錯誤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EDBE065D-A792-4D71-907D-BDF778E7A5EA}"/>
              </a:ext>
            </a:extLst>
          </p:cNvPr>
          <p:cNvCxnSpPr>
            <a:cxnSpLocks/>
          </p:cNvCxnSpPr>
          <p:nvPr/>
        </p:nvCxnSpPr>
        <p:spPr>
          <a:xfrm>
            <a:off x="4008438" y="2397125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934D3088-A0AC-41C2-8D17-E343CA619464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標題 1">
            <a:extLst>
              <a:ext uri="{FF2B5EF4-FFF2-40B4-BE49-F238E27FC236}">
                <a16:creationId xmlns:a16="http://schemas.microsoft.com/office/drawing/2014/main" id="{1E730F11-3DAB-4150-BBA3-EBF0B10C4D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型別轉換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3731" name="內容版面配置區 5">
            <a:extLst>
              <a:ext uri="{FF2B5EF4-FFF2-40B4-BE49-F238E27FC236}">
                <a16:creationId xmlns:a16="http://schemas.microsoft.com/office/drawing/2014/main" id="{8938AA9C-0281-4AF4-8C92-EDF7C1CD981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701675"/>
          </a:xfrm>
        </p:spPr>
        <p:txBody>
          <a:bodyPr/>
          <a:lstStyle/>
          <a:p>
            <a:pPr eaLnBrk="1" hangingPunct="1"/>
            <a:r>
              <a:rPr lang="zh-TW" altLang="en-US"/>
              <a:t>兩個資料型別若要運算，可以使用型別轉換。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EE612F-7866-4154-BAC4-CC1DE7314011}"/>
              </a:ext>
            </a:extLst>
          </p:cNvPr>
          <p:cNvSpPr/>
          <p:nvPr/>
        </p:nvSpPr>
        <p:spPr>
          <a:xfrm>
            <a:off x="646113" y="1960563"/>
            <a:ext cx="10926762" cy="252571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str(111) + "111"</a:t>
            </a: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</a:endParaRP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'111111'</a:t>
            </a:r>
          </a:p>
          <a:p>
            <a:pPr marL="180975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111 + int("111")</a:t>
            </a: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</a:endParaRP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222</a:t>
            </a:r>
          </a:p>
        </p:txBody>
      </p:sp>
      <p:sp>
        <p:nvSpPr>
          <p:cNvPr id="73733" name="文字方塊 6">
            <a:extLst>
              <a:ext uri="{FF2B5EF4-FFF2-40B4-BE49-F238E27FC236}">
                <a16:creationId xmlns:a16="http://schemas.microsoft.com/office/drawing/2014/main" id="{06B9BD73-8791-4D78-A504-C24D46FAA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2201863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str()</a:t>
            </a:r>
            <a:r>
              <a:rPr lang="en-US" altLang="zh-TW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可轉換物件為字串型別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317F3A9-5269-4133-B36C-07D06631A9B8}"/>
              </a:ext>
            </a:extLst>
          </p:cNvPr>
          <p:cNvCxnSpPr>
            <a:cxnSpLocks/>
          </p:cNvCxnSpPr>
          <p:nvPr/>
        </p:nvCxnSpPr>
        <p:spPr>
          <a:xfrm>
            <a:off x="5103813" y="2405063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36" name="文字方塊 6">
            <a:extLst>
              <a:ext uri="{FF2B5EF4-FFF2-40B4-BE49-F238E27FC236}">
                <a16:creationId xmlns:a16="http://schemas.microsoft.com/office/drawing/2014/main" id="{66A61E08-656D-45EE-AB0D-313A53C3C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3088" y="3268663"/>
            <a:ext cx="356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int()</a:t>
            </a:r>
            <a:r>
              <a:rPr lang="en-US" altLang="zh-TW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可轉換物件為整數型別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E18F782-0D14-4D8D-B0E0-66ABD37E9CC3}"/>
              </a:ext>
            </a:extLst>
          </p:cNvPr>
          <p:cNvCxnSpPr>
            <a:cxnSpLocks/>
          </p:cNvCxnSpPr>
          <p:nvPr/>
        </p:nvCxnSpPr>
        <p:spPr>
          <a:xfrm>
            <a:off x="5092700" y="3471863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85BE3717-DBFE-484A-B7D8-F00972E846A2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標題 1">
            <a:extLst>
              <a:ext uri="{FF2B5EF4-FFF2-40B4-BE49-F238E27FC236}">
                <a16:creationId xmlns:a16="http://schemas.microsoft.com/office/drawing/2014/main" id="{A6E0D02F-6015-4EF5-9149-2A7CB83B0F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整數</a:t>
            </a:r>
            <a:r>
              <a:rPr>
                <a:solidFill>
                  <a:srgbClr val="7F7F7F"/>
                </a:solidFill>
                <a:latin typeface="Arial" panose="020B0604020202020204" pitchFamily="34" charset="0"/>
              </a:rPr>
              <a:t>與</a:t>
            </a:r>
            <a:r>
              <a:rPr>
                <a:solidFill>
                  <a:srgbClr val="7F7F7F"/>
                </a:solidFill>
              </a:rPr>
              <a:t>浮點數</a:t>
            </a:r>
          </a:p>
        </p:txBody>
      </p:sp>
      <p:sp>
        <p:nvSpPr>
          <p:cNvPr id="74755" name="內容版面配置區 2">
            <a:extLst>
              <a:ext uri="{FF2B5EF4-FFF2-40B4-BE49-F238E27FC236}">
                <a16:creationId xmlns:a16="http://schemas.microsoft.com/office/drawing/2014/main" id="{F58B2D2B-97D6-4F49-8B4C-56EBA01BBA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029950" cy="1949450"/>
          </a:xfrm>
        </p:spPr>
        <p:txBody>
          <a:bodyPr/>
          <a:lstStyle/>
          <a:p>
            <a:pPr eaLnBrk="1" hangingPunct="1"/>
            <a:r>
              <a:rPr lang="zh-TW" altLang="en-US"/>
              <a:t>整數</a:t>
            </a:r>
            <a:r>
              <a:rPr lang="zh-TW" altLang="en-US">
                <a:latin typeface="Arial" panose="020B0604020202020204" pitchFamily="34" charset="0"/>
              </a:rPr>
              <a:t>與</a:t>
            </a:r>
            <a:r>
              <a:rPr lang="zh-TW" altLang="en-US"/>
              <a:t>浮點數的數學運算</a:t>
            </a:r>
            <a:endParaRPr lang="en-US" altLang="zh-TW"/>
          </a:p>
          <a:p>
            <a:pPr lvl="1" eaLnBrk="1" hangingPunct="1"/>
            <a:r>
              <a:rPr lang="en-US" altLang="zh-TW"/>
              <a:t>+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加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-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減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*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乘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/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取商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//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取商，整數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%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rPr lang="zh-TW" altLang="en-US"/>
              <a:t>取餘數</a:t>
            </a:r>
            <a:r>
              <a:rPr lang="en-US" altLang="zh-TW"/>
              <a:t>)</a:t>
            </a:r>
            <a:r>
              <a:rPr lang="zh-TW" altLang="en-US">
                <a:ea typeface="新細明體" panose="02020500000000000000" pitchFamily="18" charset="-120"/>
              </a:rPr>
              <a:t>、</a:t>
            </a:r>
            <a:r>
              <a:rPr lang="en-US" altLang="zh-TW"/>
              <a:t>**</a:t>
            </a:r>
            <a:r>
              <a:rPr lang="en-US" altLang="zh-TW">
                <a:ea typeface="新細明體" panose="02020500000000000000" pitchFamily="18" charset="-120"/>
              </a:rPr>
              <a:t> </a:t>
            </a:r>
            <a:r>
              <a:rPr lang="en-US" altLang="zh-TW">
                <a:latin typeface="Noto Sans CJK TC Regular" panose="020B0500000000000000" pitchFamily="34" charset="-120"/>
              </a:rPr>
              <a:t>(</a:t>
            </a:r>
            <a:r>
              <a:rPr lang="zh-TW" altLang="en-US">
                <a:latin typeface="Noto Sans CJK TC Regular" panose="020B0500000000000000" pitchFamily="34" charset="-120"/>
              </a:rPr>
              <a:t>指數</a:t>
            </a:r>
            <a:r>
              <a:rPr lang="en-US" altLang="zh-TW">
                <a:latin typeface="Noto Sans CJK TC Regular" panose="020B0500000000000000" pitchFamily="34" charset="-120"/>
              </a:rPr>
              <a:t>)</a:t>
            </a:r>
            <a:r>
              <a:rPr lang="zh-TW" altLang="en-US">
                <a:latin typeface="Noto Sans CJK TC Regular" panose="020B0500000000000000" pitchFamily="34" charset="-120"/>
              </a:rPr>
              <a:t>。 </a:t>
            </a:r>
            <a:endParaRPr lang="en-US" altLang="zh-TW"/>
          </a:p>
          <a:p>
            <a:pPr lvl="1" eaLnBrk="1" hangingPunct="1"/>
            <a:r>
              <a:rPr lang="en-US" altLang="zh-TW"/>
              <a:t>Python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允許整數與浮點數直接運算，執行下列程式</a:t>
            </a:r>
            <a:r>
              <a:rPr lang="zh-TW" altLang="en-US">
                <a:latin typeface="新細明體" panose="02020500000000000000" pitchFamily="18" charset="-120"/>
                <a:ea typeface="新細明體" panose="02020500000000000000" pitchFamily="18" charset="-120"/>
              </a:rPr>
              <a:t>：</a:t>
            </a:r>
            <a:endParaRPr lang="en-US" altLang="zh-TW"/>
          </a:p>
        </p:txBody>
      </p:sp>
      <p:sp>
        <p:nvSpPr>
          <p:cNvPr id="74756" name="內容版面配置區 2">
            <a:extLst>
              <a:ext uri="{FF2B5EF4-FFF2-40B4-BE49-F238E27FC236}">
                <a16:creationId xmlns:a16="http://schemas.microsoft.com/office/drawing/2014/main" id="{387FA61A-33E9-426B-93B9-91C92906B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3097213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Noto Sans CJK TC Regular" panose="020B0500000000000000" pitchFamily="34" charset="-120"/>
              </a:rPr>
              <a:t>加法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(+)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3153621-DCEF-44B4-903C-01EB19BBBE2A}"/>
              </a:ext>
            </a:extLst>
          </p:cNvPr>
          <p:cNvSpPr/>
          <p:nvPr/>
        </p:nvSpPr>
        <p:spPr>
          <a:xfrm>
            <a:off x="806450" y="3621088"/>
            <a:ext cx="10547350" cy="12620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</a:t>
            </a:r>
            <a:r>
              <a:rPr lang="zh-TW" altLang="en-US" sz="28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10 + 5.5</a:t>
            </a:r>
          </a:p>
          <a:p>
            <a:pPr marL="180975"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15.5</a:t>
            </a:r>
          </a:p>
        </p:txBody>
      </p:sp>
      <p:sp>
        <p:nvSpPr>
          <p:cNvPr id="74758" name="內容版面配置區 2">
            <a:extLst>
              <a:ext uri="{FF2B5EF4-FFF2-40B4-BE49-F238E27FC236}">
                <a16:creationId xmlns:a16="http://schemas.microsoft.com/office/drawing/2014/main" id="{6CDA69BE-891D-47D2-9B45-A90AF5535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4926013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Noto Sans CJK TC Regular" panose="020B0500000000000000" pitchFamily="34" charset="-120"/>
              </a:rPr>
              <a:t>減法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(-)</a:t>
            </a: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CC6D026-C40C-45E0-9365-7FFADB2B2D84}"/>
              </a:ext>
            </a:extLst>
          </p:cNvPr>
          <p:cNvSpPr/>
          <p:nvPr/>
        </p:nvSpPr>
        <p:spPr>
          <a:xfrm>
            <a:off x="806450" y="5449888"/>
            <a:ext cx="10547350" cy="12620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10 - 5.5</a:t>
            </a:r>
          </a:p>
          <a:p>
            <a:pPr marL="180975"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4.5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84FEFAD-AA91-42C1-8D25-D536E0E8FBA8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1860625-A698-4886-AEA6-C0886EE316C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Lab3-5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內容版面配置區 2">
            <a:extLst>
              <a:ext uri="{FF2B5EF4-FFF2-40B4-BE49-F238E27FC236}">
                <a16:creationId xmlns:a16="http://schemas.microsoft.com/office/drawing/2014/main" id="{50E8D685-8B2B-462B-847C-C7276B2D3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55588"/>
            <a:ext cx="106457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Noto Sans CJK TC Regular" panose="020B0500000000000000" pitchFamily="34" charset="-120"/>
              </a:rPr>
              <a:t>乘法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(*)</a:t>
            </a:r>
            <a:r>
              <a:rPr lang="zh-TW" altLang="en-US">
                <a:ea typeface="Noto Sans CJK TC Regular" panose="020B0500000000000000" pitchFamily="34" charset="-120"/>
              </a:rPr>
              <a:t> 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</p:txBody>
      </p:sp>
      <p:sp>
        <p:nvSpPr>
          <p:cNvPr id="75779" name="內容版面配置區 2">
            <a:extLst>
              <a:ext uri="{FF2B5EF4-FFF2-40B4-BE49-F238E27FC236}">
                <a16:creationId xmlns:a16="http://schemas.microsoft.com/office/drawing/2014/main" id="{EBA69F30-A044-4BE0-B95A-291A63D7F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2443163"/>
            <a:ext cx="10645775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Noto Sans CJK TC Regular" panose="020B0500000000000000" pitchFamily="34" charset="-120"/>
              </a:rPr>
              <a:t>除法取商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(/)</a:t>
            </a: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46B102A-ABDE-4991-A70B-17B6BA388E9A}"/>
              </a:ext>
            </a:extLst>
          </p:cNvPr>
          <p:cNvSpPr/>
          <p:nvPr/>
        </p:nvSpPr>
        <p:spPr>
          <a:xfrm>
            <a:off x="806450" y="990600"/>
            <a:ext cx="10547350" cy="12604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10 * 5.5</a:t>
            </a:r>
          </a:p>
          <a:p>
            <a:pPr marL="180975"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55.0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ABB5FA2-DD69-4BD1-B0A2-4729A6B11701}"/>
              </a:ext>
            </a:extLst>
          </p:cNvPr>
          <p:cNvSpPr/>
          <p:nvPr/>
        </p:nvSpPr>
        <p:spPr>
          <a:xfrm>
            <a:off x="806450" y="3121025"/>
            <a:ext cx="10547350" cy="12604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10 / 5.5</a:t>
            </a:r>
          </a:p>
          <a:p>
            <a:pPr marL="180975"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1.8181818181818181</a:t>
            </a:r>
          </a:p>
        </p:txBody>
      </p:sp>
      <p:sp>
        <p:nvSpPr>
          <p:cNvPr id="75782" name="內容版面配置區 2">
            <a:extLst>
              <a:ext uri="{FF2B5EF4-FFF2-40B4-BE49-F238E27FC236}">
                <a16:creationId xmlns:a16="http://schemas.microsoft.com/office/drawing/2014/main" id="{6856E922-C9EB-4B54-901E-FDA428450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025" y="4606925"/>
            <a:ext cx="106457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Noto Sans CJK TC Regular" panose="020B0500000000000000" pitchFamily="34" charset="-120"/>
              </a:rPr>
              <a:t>除法取整數商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(//)</a:t>
            </a: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9434443-5C03-4837-9537-461415C036C7}"/>
              </a:ext>
            </a:extLst>
          </p:cNvPr>
          <p:cNvSpPr/>
          <p:nvPr/>
        </p:nvSpPr>
        <p:spPr>
          <a:xfrm>
            <a:off x="806450" y="533717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10 // 5.5</a:t>
            </a:r>
          </a:p>
          <a:p>
            <a:pPr marL="180975"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1.0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93CF603-DF12-4DEA-850A-C63F6C59B8D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Lab3-5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內容版面配置區 2">
            <a:extLst>
              <a:ext uri="{FF2B5EF4-FFF2-40B4-BE49-F238E27FC236}">
                <a16:creationId xmlns:a16="http://schemas.microsoft.com/office/drawing/2014/main" id="{EB89E380-695C-4BC2-9AE9-EEF16A78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247650"/>
            <a:ext cx="106029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Noto Sans CJK TC Regular" panose="020B0500000000000000" pitchFamily="34" charset="-120"/>
              </a:rPr>
              <a:t>取餘數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</a:rPr>
              <a:t>(%)</a:t>
            </a: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110EEFC-F97D-46FB-A6B1-99873013DEA1}"/>
              </a:ext>
            </a:extLst>
          </p:cNvPr>
          <p:cNvSpPr/>
          <p:nvPr/>
        </p:nvSpPr>
        <p:spPr>
          <a:xfrm>
            <a:off x="806450" y="98107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10 % 5.5</a:t>
            </a:r>
          </a:p>
          <a:p>
            <a:pPr marL="180975"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4.5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B858E6F5-1B90-4F5E-A28B-055403A65807}"/>
              </a:ext>
            </a:extLst>
          </p:cNvPr>
          <p:cNvGraphicFramePr>
            <a:graphicFrameLocks noGrp="1"/>
          </p:cNvGraphicFramePr>
          <p:nvPr/>
        </p:nvGraphicFramePr>
        <p:xfrm>
          <a:off x="806450" y="5110163"/>
          <a:ext cx="10547350" cy="1036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15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5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831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0"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TIP</a:t>
                      </a:r>
                      <a:endParaRPr lang="zh-TW" altLang="en-US" sz="2800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34" marR="91434" marT="45734" marB="45734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9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6953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整數與浮點數做運算，結果一定為浮點數。</a:t>
                      </a:r>
                      <a:endParaRPr lang="en-US" altLang="zh-TW" sz="28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95325" marR="0" lvl="0" indent="-5143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只有整數與整數做除法，結果為浮點數。</a:t>
                      </a:r>
                      <a:endParaRPr lang="en-US" altLang="zh-TW" sz="2800" b="0" kern="1200">
                        <a:solidFill>
                          <a:schemeClr val="bg1">
                            <a:lumMod val="6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34" marR="91434" marT="45734" marB="45734" anchor="ctr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19">
                <a:tc>
                  <a:txBody>
                    <a:bodyPr/>
                    <a:lstStyle/>
                    <a:p>
                      <a:pPr algn="ctr"/>
                      <a:endParaRPr lang="zh-TW" altLang="en-US" sz="2800" b="0"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marL="91434" marR="91434" marT="45734" marB="45734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b="0" kern="1200">
                        <a:solidFill>
                          <a:schemeClr val="bg1">
                            <a:lumMod val="6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6814" name="內容版面配置區 2">
            <a:extLst>
              <a:ext uri="{FF2B5EF4-FFF2-40B4-BE49-F238E27FC236}">
                <a16:creationId xmlns:a16="http://schemas.microsoft.com/office/drawing/2014/main" id="{BDA569AA-115D-4F29-95B6-85A33900C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888" y="2451100"/>
            <a:ext cx="10602912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ea typeface="Noto Sans CJK TC Regular" panose="020B0500000000000000" pitchFamily="34" charset="-120"/>
              </a:rPr>
              <a:t>指數</a:t>
            </a:r>
            <a:r>
              <a:rPr lang="en-US" altLang="zh-TW">
                <a:latin typeface="Calibri" panose="020F0502020204030204" pitchFamily="34" charset="0"/>
                <a:ea typeface="新細明體" panose="02020500000000000000" pitchFamily="18" charset="-120"/>
              </a:rPr>
              <a:t> </a:t>
            </a:r>
            <a:r>
              <a:rPr lang="en-US" altLang="zh-TW">
                <a:latin typeface="Consolas" panose="020B0609020204030204" pitchFamily="49" charset="0"/>
                <a:ea typeface="新細明體" panose="02020500000000000000" pitchFamily="18" charset="-120"/>
              </a:rPr>
              <a:t>(**)</a:t>
            </a:r>
            <a:endParaRPr lang="zh-TW" altLang="en-US"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zh-TW" altLang="en-US">
              <a:ea typeface="Noto Sans CJK TC Regular" panose="020B0500000000000000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D8C719B-FAB4-497B-8902-011A89CB5455}"/>
              </a:ext>
            </a:extLst>
          </p:cNvPr>
          <p:cNvSpPr/>
          <p:nvPr/>
        </p:nvSpPr>
        <p:spPr>
          <a:xfrm>
            <a:off x="806450" y="3184525"/>
            <a:ext cx="10547350" cy="126206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4 ** 0.5, 8 ** (1/3)</a:t>
            </a:r>
          </a:p>
          <a:p>
            <a:pPr marL="180975"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(2.0, 2.0)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DDFDF85-14EF-4DD0-A053-1D93F808569E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Lab3-5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674635-0A2F-4195-9C63-3D82E967A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常用的變數運算</a:t>
            </a:r>
          </a:p>
        </p:txBody>
      </p:sp>
      <p:sp>
        <p:nvSpPr>
          <p:cNvPr id="77827" name="內容版面配置區 2">
            <a:extLst>
              <a:ext uri="{FF2B5EF4-FFF2-40B4-BE49-F238E27FC236}">
                <a16:creationId xmlns:a16="http://schemas.microsoft.com/office/drawing/2014/main" id="{6EE23BE5-4549-4F17-9E85-22F129EAEF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eaLnBrk="1" hangingPunct="1"/>
            <a:r>
              <a:rPr lang="zh-TW" altLang="en-US"/>
              <a:t>把整數加上特定的值：</a:t>
            </a:r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/>
            <a:endParaRPr lang="en-US" altLang="zh-TW"/>
          </a:p>
          <a:p>
            <a:pPr eaLnBrk="1" hangingPunct="1">
              <a:spcBef>
                <a:spcPts val="3600"/>
              </a:spcBef>
            </a:pPr>
            <a:r>
              <a:rPr lang="zh-TW" altLang="en-US"/>
              <a:t>常用的簡式：</a:t>
            </a:r>
          </a:p>
          <a:p>
            <a:pPr eaLnBrk="1" hangingPunct="1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E5D06C8-010F-4312-A85F-A91012C708CD}"/>
              </a:ext>
            </a:extLst>
          </p:cNvPr>
          <p:cNvSpPr/>
          <p:nvPr/>
        </p:nvSpPr>
        <p:spPr>
          <a:xfrm>
            <a:off x="806450" y="1809750"/>
            <a:ext cx="10547350" cy="20891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x = 1</a:t>
            </a:r>
          </a:p>
          <a:p>
            <a:pPr marL="180975"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x = x + 1</a:t>
            </a:r>
          </a:p>
          <a:p>
            <a:pPr marL="180975"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x</a:t>
            </a:r>
          </a:p>
          <a:p>
            <a:pPr marL="180975"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2</a:t>
            </a:r>
          </a:p>
        </p:txBody>
      </p:sp>
      <p:graphicFrame>
        <p:nvGraphicFramePr>
          <p:cNvPr id="7" name="表格 7">
            <a:extLst>
              <a:ext uri="{FF2B5EF4-FFF2-40B4-BE49-F238E27FC236}">
                <a16:creationId xmlns:a16="http://schemas.microsoft.com/office/drawing/2014/main" id="{D083DA3F-7A4C-457E-B1CA-512EE1D42B44}"/>
              </a:ext>
            </a:extLst>
          </p:cNvPr>
          <p:cNvGraphicFramePr>
            <a:graphicFrameLocks noGrp="1"/>
          </p:cNvGraphicFramePr>
          <p:nvPr/>
        </p:nvGraphicFramePr>
        <p:xfrm>
          <a:off x="935038" y="4708525"/>
          <a:ext cx="4549776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48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簡式</a:t>
                      </a: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意義</a:t>
                      </a: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/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cs typeface="Arial" panose="020B0604020202020204" pitchFamily="34" charset="0"/>
                        </a:rPr>
                        <a:t>x += 2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+ 2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-=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 –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*=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 *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6" marR="914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1" name="表格 7">
            <a:extLst>
              <a:ext uri="{FF2B5EF4-FFF2-40B4-BE49-F238E27FC236}">
                <a16:creationId xmlns:a16="http://schemas.microsoft.com/office/drawing/2014/main" id="{10AD222F-B231-43EE-AAE0-9ADDE097806C}"/>
              </a:ext>
            </a:extLst>
          </p:cNvPr>
          <p:cNvGraphicFramePr>
            <a:graphicFrameLocks noGrp="1"/>
          </p:cNvGraphicFramePr>
          <p:nvPr/>
        </p:nvGraphicFramePr>
        <p:xfrm>
          <a:off x="6199188" y="4702175"/>
          <a:ext cx="484663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3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33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簡式</a:t>
                      </a: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意義</a:t>
                      </a: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/=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/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//=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//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%= 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49263" indent="0" algn="l" defTabSz="914400" rtl="0" eaLnBrk="1" latinLnBrk="0" hangingPunct="1"/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x = x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zh-TW" altLang="en-US" sz="2400" b="0" kern="12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27" marR="9142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00AD8772-6D36-42F6-9EF6-894C2EBAC8A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Lab3-6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">
            <a:extLst>
              <a:ext uri="{FF2B5EF4-FFF2-40B4-BE49-F238E27FC236}">
                <a16:creationId xmlns:a16="http://schemas.microsoft.com/office/drawing/2014/main" id="{8AFE3373-DE7F-42BB-A86D-4B3397AA42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solidFill>
                  <a:srgbClr val="00B0F0"/>
                </a:solidFill>
              </a:rPr>
              <a:t>運算思維為何很重要？</a:t>
            </a:r>
            <a:r>
              <a:rPr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B0F0"/>
                </a:solidFill>
              </a:rPr>
              <a:t>(1/2)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6BF2B0-398F-48D8-97B1-A6028E902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學會了運算思維，讓我們也能擁有電腦科學家面對問題時，所持有的科學方法。各種領域都需要運算思維，例如：</a:t>
            </a:r>
            <a:endParaRPr lang="en-US" altLang="zh-TW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rgbClr val="FFFF00"/>
                </a:solidFill>
              </a:rPr>
              <a:t>科學與工程領域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利用運算模擬建築結構，以確認安全性。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利用運算預測氣象，以增加準確性。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rgbClr val="FFFF00"/>
                </a:solidFill>
              </a:rPr>
              <a:t>金融領域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利用運算研究經濟大數據。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chemeClr val="bg1"/>
                </a:solidFill>
              </a:rPr>
              <a:t>利用運算完成自動交易。</a:t>
            </a:r>
          </a:p>
          <a:p>
            <a:pPr marL="457200" lvl="1" indent="0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zh-TW"/>
          </a:p>
          <a:p>
            <a:pPr lvl="1" eaLnBrk="1" fontAlgn="auto" hangingPunct="1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01E062A-13B0-4916-83A7-D8F31A7786B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標題 1">
            <a:extLst>
              <a:ext uri="{FF2B5EF4-FFF2-40B4-BE49-F238E27FC236}">
                <a16:creationId xmlns:a16="http://schemas.microsoft.com/office/drawing/2014/main" id="{A2620B27-57F1-456C-B8F7-FDB67DCDEA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變數</a:t>
            </a:r>
          </a:p>
        </p:txBody>
      </p:sp>
      <p:sp>
        <p:nvSpPr>
          <p:cNvPr id="78851" name="內容版面配置區 5">
            <a:extLst>
              <a:ext uri="{FF2B5EF4-FFF2-40B4-BE49-F238E27FC236}">
                <a16:creationId xmlns:a16="http://schemas.microsoft.com/office/drawing/2014/main" id="{034365DC-033B-48E8-8680-2356D7CD10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106487"/>
          </a:xfrm>
        </p:spPr>
        <p:txBody>
          <a:bodyPr/>
          <a:lstStyle/>
          <a:p>
            <a:pPr eaLnBrk="1" hangingPunct="1"/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</a:rPr>
              <a:t>變數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(variable)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/>
              <a:t>就像是掛在物件的名牌，幫物件取名之後，讓我們方便識別物件與操作，其語法為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B7ECF36-CD95-4503-A752-1BC90ED5C277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78853" name="內容版面配置區 2">
            <a:extLst>
              <a:ext uri="{FF2B5EF4-FFF2-40B4-BE49-F238E27FC236}">
                <a16:creationId xmlns:a16="http://schemas.microsoft.com/office/drawing/2014/main" id="{F64E3993-A956-402B-BC89-7BCE063DFB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3316288"/>
            <a:ext cx="113712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1950" indent="-361950"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ts val="1200"/>
              </a:spcBef>
            </a:pPr>
            <a:r>
              <a:rPr lang="zh-TW" altLang="en-US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例如</a:t>
            </a:r>
            <a:r>
              <a:rPr lang="zh-TW" altLang="en-US">
                <a:solidFill>
                  <a:srgbClr val="000000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：</a:t>
            </a:r>
            <a:endParaRPr lang="zh-TW" altLang="en-US">
              <a:solidFill>
                <a:srgbClr val="00000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F5095D7-8B0C-458D-8BB1-F2FBF5985126}"/>
              </a:ext>
            </a:extLst>
          </p:cNvPr>
          <p:cNvSpPr/>
          <p:nvPr/>
        </p:nvSpPr>
        <p:spPr>
          <a:xfrm>
            <a:off x="806450" y="2349500"/>
            <a:ext cx="10547350" cy="7921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>
                <a:solidFill>
                  <a:prstClr val="whit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變數名稱 </a:t>
            </a:r>
            <a:r>
              <a:rPr lang="en-US" altLang="zh-TW" sz="2800">
                <a:solidFill>
                  <a:prstClr val="whit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2800">
                <a:solidFill>
                  <a:prstClr val="whit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物件</a:t>
            </a:r>
            <a:endParaRPr lang="en-US" altLang="zh-TW" sz="2800">
              <a:solidFill>
                <a:prstClr val="white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9D83E50-411C-48F5-9419-CCFFDE8B1989}"/>
              </a:ext>
            </a:extLst>
          </p:cNvPr>
          <p:cNvSpPr/>
          <p:nvPr/>
        </p:nvSpPr>
        <p:spPr>
          <a:xfrm>
            <a:off x="646113" y="4030663"/>
            <a:ext cx="10926762" cy="259238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n1 = 123456789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n2 = 987654321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n1 + n2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1111111110</a:t>
            </a:r>
          </a:p>
        </p:txBody>
      </p:sp>
      <p:sp>
        <p:nvSpPr>
          <p:cNvPr id="78856" name="文字方塊 7">
            <a:extLst>
              <a:ext uri="{FF2B5EF4-FFF2-40B4-BE49-F238E27FC236}">
                <a16:creationId xmlns:a16="http://schemas.microsoft.com/office/drawing/2014/main" id="{A4A34A49-AC5F-4005-AE5D-7CB1D0B2A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4230688"/>
            <a:ext cx="540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將整數物件</a:t>
            </a:r>
            <a:r>
              <a:rPr lang="zh-TW" altLang="en-US" sz="24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123456789</a:t>
            </a:r>
            <a:r>
              <a:rPr lang="en-US" altLang="zh-TW" sz="24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指派給變數</a:t>
            </a:r>
            <a:r>
              <a:rPr lang="zh-TW" altLang="en-US" sz="24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n1</a:t>
            </a:r>
            <a:endParaRPr lang="zh-TW" altLang="en-US" sz="2400">
              <a:solidFill>
                <a:srgbClr val="A0A0A0"/>
              </a:solidFill>
              <a:latin typeface="Consolas" panose="020B0609020204030204" pitchFamily="49" charset="0"/>
              <a:ea typeface="Noto Sans CJK TC Light" panose="020B0300000000000000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68DDC496-9C92-467A-B5E6-67C171C7F019}"/>
              </a:ext>
            </a:extLst>
          </p:cNvPr>
          <p:cNvCxnSpPr>
            <a:cxnSpLocks/>
          </p:cNvCxnSpPr>
          <p:nvPr/>
        </p:nvCxnSpPr>
        <p:spPr>
          <a:xfrm>
            <a:off x="4579938" y="4460875"/>
            <a:ext cx="7048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8" name="文字方塊 14">
            <a:extLst>
              <a:ext uri="{FF2B5EF4-FFF2-40B4-BE49-F238E27FC236}">
                <a16:creationId xmlns:a16="http://schemas.microsoft.com/office/drawing/2014/main" id="{2639CDE7-4358-43C1-8EA3-41D2F6622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4818063"/>
            <a:ext cx="540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將整數物件</a:t>
            </a:r>
            <a:r>
              <a:rPr lang="zh-TW" altLang="en-US" sz="24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987654321</a:t>
            </a:r>
            <a:r>
              <a:rPr lang="en-US" altLang="zh-TW" sz="24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指派給變數</a:t>
            </a:r>
            <a:r>
              <a:rPr lang="zh-TW" altLang="en-US" sz="24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n2</a:t>
            </a:r>
            <a:endParaRPr lang="zh-TW" altLang="en-US" sz="2400">
              <a:solidFill>
                <a:srgbClr val="A0A0A0"/>
              </a:solidFill>
              <a:latin typeface="Consolas" panose="020B0609020204030204" pitchFamily="49" charset="0"/>
              <a:ea typeface="Noto Sans CJK TC Light" panose="020B0300000000000000" pitchFamily="34" charset="-12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9FFA51C-EC27-471B-8C51-398E378618C3}"/>
              </a:ext>
            </a:extLst>
          </p:cNvPr>
          <p:cNvCxnSpPr>
            <a:cxnSpLocks/>
          </p:cNvCxnSpPr>
          <p:nvPr/>
        </p:nvCxnSpPr>
        <p:spPr>
          <a:xfrm>
            <a:off x="4579938" y="5049838"/>
            <a:ext cx="70485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457EC83A-4E0C-4511-A862-E7614BCE636E}"/>
              </a:ext>
            </a:extLst>
          </p:cNvPr>
          <p:cNvCxnSpPr>
            <a:cxnSpLocks/>
            <a:endCxn id="78861" idx="1"/>
          </p:cNvCxnSpPr>
          <p:nvPr/>
        </p:nvCxnSpPr>
        <p:spPr>
          <a:xfrm flipV="1">
            <a:off x="3171825" y="5605463"/>
            <a:ext cx="21129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61" name="文字方塊 13">
            <a:extLst>
              <a:ext uri="{FF2B5EF4-FFF2-40B4-BE49-F238E27FC236}">
                <a16:creationId xmlns:a16="http://schemas.microsoft.com/office/drawing/2014/main" id="{A5D32EC6-E5A8-431D-BC0C-4FAA7423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5373688"/>
            <a:ext cx="540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實際上是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123456789</a:t>
            </a: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+</a:t>
            </a: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987654321</a:t>
            </a:r>
            <a:endParaRPr lang="zh-TW" altLang="en-US" sz="2400">
              <a:solidFill>
                <a:srgbClr val="A0A0A0"/>
              </a:solidFill>
              <a:latin typeface="Consolas" panose="020B0609020204030204" pitchFamily="49" charset="0"/>
              <a:ea typeface="Noto Sans CJK TC Light" panose="020B0300000000000000" pitchFamily="34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2F7B23B-3D29-43DC-AF79-7D5740FE577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Lab3-7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:a16="http://schemas.microsoft.com/office/drawing/2014/main" id="{CF011B42-CE48-4C72-B61D-D3BCD0981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寫出可讀性高的程式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 sz="2400"/>
              <a:t>(1/2)</a:t>
            </a:r>
            <a:endParaRPr sz="2400"/>
          </a:p>
        </p:txBody>
      </p:sp>
      <p:sp>
        <p:nvSpPr>
          <p:cNvPr id="79875" name="內容版面配置區 2">
            <a:extLst>
              <a:ext uri="{FF2B5EF4-FFF2-40B4-BE49-F238E27FC236}">
                <a16:creationId xmlns:a16="http://schemas.microsoft.com/office/drawing/2014/main" id="{3FFE3AA3-81B5-44C7-8526-B9DA0639B71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600075"/>
          </a:xfrm>
        </p:spPr>
        <p:txBody>
          <a:bodyPr/>
          <a:lstStyle/>
          <a:p>
            <a:pPr eaLnBrk="1" hangingPunct="1"/>
            <a:r>
              <a:rPr lang="zh-TW" altLang="en-US"/>
              <a:t>使用有意義的變數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(variable)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的名稱。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691BEBF-95F4-49F4-888F-9287F652F5D5}"/>
              </a:ext>
            </a:extLst>
          </p:cNvPr>
          <p:cNvSpPr/>
          <p:nvPr/>
        </p:nvSpPr>
        <p:spPr>
          <a:xfrm>
            <a:off x="806450" y="1974850"/>
            <a:ext cx="10547350" cy="170815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spcBef>
                <a:spcPts val="600"/>
              </a:spcBef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a = 3.1</a:t>
            </a:r>
          </a:p>
          <a:p>
            <a:pPr marL="180975">
              <a:spcBef>
                <a:spcPts val="600"/>
              </a:spcBef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b = 2.2</a:t>
            </a:r>
          </a:p>
          <a:p>
            <a:pPr marL="180975">
              <a:spcBef>
                <a:spcPts val="600"/>
              </a:spcBef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c = a * b</a:t>
            </a:r>
            <a:r>
              <a:rPr lang="zh-TW" altLang="en-US" sz="2800">
                <a:solidFill>
                  <a:srgbClr val="6E6E6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* 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b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3A1175C-2EB6-477B-928F-67AA45A1FEB4}"/>
              </a:ext>
            </a:extLst>
          </p:cNvPr>
          <p:cNvSpPr/>
          <p:nvPr/>
        </p:nvSpPr>
        <p:spPr>
          <a:xfrm>
            <a:off x="801688" y="4022725"/>
            <a:ext cx="10547350" cy="22352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spcBef>
                <a:spcPts val="600"/>
              </a:spcBef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pi = 3.1</a:t>
            </a:r>
          </a:p>
          <a:p>
            <a:pPr marL="180975">
              <a:spcBef>
                <a:spcPts val="600"/>
              </a:spcBef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radius = 2.2</a:t>
            </a:r>
          </a:p>
          <a:p>
            <a:pPr marL="180975">
              <a:spcBef>
                <a:spcPts val="600"/>
              </a:spcBef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使用公式計算圓面積</a:t>
            </a: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  <a:p>
            <a:pPr marL="180975">
              <a:spcBef>
                <a:spcPts val="600"/>
              </a:spcBef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circle_area = pi * radius</a:t>
            </a:r>
            <a:r>
              <a:rPr lang="zh-TW" altLang="en-US" sz="2800">
                <a:solidFill>
                  <a:srgbClr val="6E6E6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* 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radius</a:t>
            </a:r>
          </a:p>
        </p:txBody>
      </p:sp>
      <p:sp>
        <p:nvSpPr>
          <p:cNvPr id="6" name="甜甜圈 2">
            <a:extLst>
              <a:ext uri="{FF2B5EF4-FFF2-40B4-BE49-F238E27FC236}">
                <a16:creationId xmlns:a16="http://schemas.microsoft.com/office/drawing/2014/main" id="{10D6D77E-918D-432A-8831-C02265BF9ECD}"/>
              </a:ext>
            </a:extLst>
          </p:cNvPr>
          <p:cNvSpPr/>
          <p:nvPr/>
        </p:nvSpPr>
        <p:spPr>
          <a:xfrm>
            <a:off x="8670925" y="4749800"/>
            <a:ext cx="898525" cy="900113"/>
          </a:xfrm>
          <a:prstGeom prst="donut">
            <a:avLst>
              <a:gd name="adj" fmla="val 10859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乘號 6">
            <a:extLst>
              <a:ext uri="{FF2B5EF4-FFF2-40B4-BE49-F238E27FC236}">
                <a16:creationId xmlns:a16="http://schemas.microsoft.com/office/drawing/2014/main" id="{0EDA5BE9-CDEF-4CF7-9E76-DE4278A8E0BA}"/>
              </a:ext>
            </a:extLst>
          </p:cNvPr>
          <p:cNvSpPr/>
          <p:nvPr/>
        </p:nvSpPr>
        <p:spPr>
          <a:xfrm>
            <a:off x="8580438" y="2289175"/>
            <a:ext cx="1079500" cy="1079500"/>
          </a:xfrm>
          <a:prstGeom prst="mathMultiply">
            <a:avLst>
              <a:gd name="adj1" fmla="val 1223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>
            <a:extLst>
              <a:ext uri="{FF2B5EF4-FFF2-40B4-BE49-F238E27FC236}">
                <a16:creationId xmlns:a16="http://schemas.microsoft.com/office/drawing/2014/main" id="{A4C16933-C9C8-45FC-90E3-77DA6C720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t>寫出可讀性高的程式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 sz="2400"/>
              <a:t>(2/2)</a:t>
            </a:r>
            <a:endParaRPr/>
          </a:p>
        </p:txBody>
      </p:sp>
      <p:sp>
        <p:nvSpPr>
          <p:cNvPr id="9219" name="內容版面配置區 2">
            <a:extLst>
              <a:ext uri="{FF2B5EF4-FFF2-40B4-BE49-F238E27FC236}">
                <a16:creationId xmlns:a16="http://schemas.microsoft.com/office/drawing/2014/main" id="{423093AF-EB53-4B50-B707-4D7A48EE0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53181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/>
              <a:t>將程式加上註解。</a:t>
            </a:r>
            <a:endParaRPr lang="en-US" altLang="zh-TW"/>
          </a:p>
          <a:p>
            <a:pPr lvl="1" eaLnBrk="1" hangingPunct="1">
              <a:defRPr/>
            </a:pPr>
            <a:r>
              <a:rPr lang="zh-TW" altLang="en-US"/>
              <a:t>註解可以幫助其他人了解這個程式。</a:t>
            </a:r>
            <a:endParaRPr lang="en-US" altLang="zh-TW"/>
          </a:p>
          <a:p>
            <a:pPr eaLnBrk="1" hangingPunct="1">
              <a:defRPr/>
            </a:pPr>
            <a:r>
              <a:rPr lang="zh-TW" altLang="en-US"/>
              <a:t>較佳的註解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en-US" altLang="zh-TW" sz="140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zh-TW" sz="8800"/>
          </a:p>
          <a:p>
            <a:pPr eaLnBrk="1" hangingPunct="1">
              <a:spcBef>
                <a:spcPts val="3600"/>
              </a:spcBef>
              <a:defRPr/>
            </a:pPr>
            <a:r>
              <a:rPr lang="zh-TW" altLang="en-US"/>
              <a:t>不好閱讀的註解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  <a:p>
            <a:pPr eaLnBrk="1" hangingPunct="1">
              <a:defRPr/>
            </a:pP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FE7E63-2D10-4C2A-A124-7D6D9CEF2572}"/>
              </a:ext>
            </a:extLst>
          </p:cNvPr>
          <p:cNvSpPr/>
          <p:nvPr/>
        </p:nvSpPr>
        <p:spPr>
          <a:xfrm>
            <a:off x="822325" y="2916238"/>
            <a:ext cx="10547350" cy="7921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spcBef>
                <a:spcPts val="600"/>
              </a:spcBef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註解</a:t>
            </a:r>
            <a:r>
              <a:rPr lang="en-US" altLang="zh-TW" sz="2800">
                <a:solidFill>
                  <a:srgbClr val="A0A0A0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1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：使用公式計算圓面積</a:t>
            </a: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C44099-AF01-4996-BF45-1E16AB7F755C}"/>
              </a:ext>
            </a:extLst>
          </p:cNvPr>
          <p:cNvSpPr/>
          <p:nvPr/>
        </p:nvSpPr>
        <p:spPr>
          <a:xfrm>
            <a:off x="806450" y="4551363"/>
            <a:ext cx="10547350" cy="792162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>
              <a:spcBef>
                <a:spcPts val="600"/>
              </a:spcBef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# 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註解</a:t>
            </a:r>
            <a:r>
              <a:rPr lang="en-US" altLang="zh-TW" sz="2800">
                <a:solidFill>
                  <a:srgbClr val="A0A0A0"/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2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：將圓周率乘半徑乘半徑</a:t>
            </a: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標題 1">
            <a:extLst>
              <a:ext uri="{FF2B5EF4-FFF2-40B4-BE49-F238E27FC236}">
                <a16:creationId xmlns:a16="http://schemas.microsoft.com/office/drawing/2014/main" id="{5514707E-1000-499B-B727-89782B3DC5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內建函式</a:t>
            </a:r>
          </a:p>
        </p:txBody>
      </p:sp>
      <p:sp>
        <p:nvSpPr>
          <p:cNvPr id="81923" name="內容版面配置區 5">
            <a:extLst>
              <a:ext uri="{FF2B5EF4-FFF2-40B4-BE49-F238E27FC236}">
                <a16:creationId xmlns:a16="http://schemas.microsoft.com/office/drawing/2014/main" id="{70C140A0-C57E-4D2B-A6D9-16EC9F2D06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4338" y="1077913"/>
            <a:ext cx="11371262" cy="1874837"/>
          </a:xfrm>
        </p:spPr>
        <p:txBody>
          <a:bodyPr/>
          <a:lstStyle/>
          <a:p>
            <a:pPr eaLnBrk="1" hangingPunct="1"/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函式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(function)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是一段預先寫好的程式，方便重複使用。而程式先將經常使用到的功能以函式的形式先寫好，稱為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內建函式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 eaLnBrk="1" hangingPunct="1"/>
            <a:r>
              <a:rPr lang="zh-TW" altLang="en-US"/>
              <a:t>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print()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是最常用的顯示函數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  <a:p>
            <a:pPr eaLnBrk="1" hangingPunct="1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726BD3A-B799-42A4-A575-18F372C1E346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C5555DB-F8E3-47F3-A193-0C79346A5006}"/>
              </a:ext>
            </a:extLst>
          </p:cNvPr>
          <p:cNvSpPr/>
          <p:nvPr/>
        </p:nvSpPr>
        <p:spPr>
          <a:xfrm>
            <a:off x="646113" y="2952750"/>
            <a:ext cx="10926762" cy="37496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print("abc")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abc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print("abc".upper())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ABC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print(111 + 111)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222</a:t>
            </a:r>
          </a:p>
        </p:txBody>
      </p:sp>
      <p:sp>
        <p:nvSpPr>
          <p:cNvPr id="81926" name="文字方塊 6">
            <a:extLst>
              <a:ext uri="{FF2B5EF4-FFF2-40B4-BE49-F238E27FC236}">
                <a16:creationId xmlns:a16="http://schemas.microsoft.com/office/drawing/2014/main" id="{E5FF46E4-D048-4A63-9018-95697CAB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3" y="3148013"/>
            <a:ext cx="2135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顯示字串物件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31B5577-BD7E-4575-8ADA-8AE2CECAF8AC}"/>
              </a:ext>
            </a:extLst>
          </p:cNvPr>
          <p:cNvCxnSpPr>
            <a:cxnSpLocks/>
          </p:cNvCxnSpPr>
          <p:nvPr/>
        </p:nvCxnSpPr>
        <p:spPr>
          <a:xfrm>
            <a:off x="4114800" y="3378200"/>
            <a:ext cx="703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8" name="文字方塊 8">
            <a:extLst>
              <a:ext uri="{FF2B5EF4-FFF2-40B4-BE49-F238E27FC236}">
                <a16:creationId xmlns:a16="http://schemas.microsoft.com/office/drawing/2014/main" id="{4A5CEC03-DC18-4D17-BD2F-1AB532D31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463" y="4303713"/>
            <a:ext cx="44592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顯示字串物件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.</a:t>
            </a: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方法的執行結果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DDBA7452-ABCD-415A-8620-A9F9B29DAF22}"/>
              </a:ext>
            </a:extLst>
          </p:cNvPr>
          <p:cNvCxnSpPr>
            <a:cxnSpLocks/>
          </p:cNvCxnSpPr>
          <p:nvPr/>
        </p:nvCxnSpPr>
        <p:spPr>
          <a:xfrm>
            <a:off x="5664200" y="4533900"/>
            <a:ext cx="703263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0" name="文字方塊 10">
            <a:extLst>
              <a:ext uri="{FF2B5EF4-FFF2-40B4-BE49-F238E27FC236}">
                <a16:creationId xmlns:a16="http://schemas.microsoft.com/office/drawing/2014/main" id="{283F3091-D595-425F-A471-06B61B06B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125" y="5457825"/>
            <a:ext cx="445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顯示整數物件運算的結果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9BBB402C-73AA-4BB5-A665-4769AE4CE8EC}"/>
              </a:ext>
            </a:extLst>
          </p:cNvPr>
          <p:cNvCxnSpPr>
            <a:cxnSpLocks/>
          </p:cNvCxnSpPr>
          <p:nvPr/>
        </p:nvCxnSpPr>
        <p:spPr>
          <a:xfrm>
            <a:off x="4868863" y="5689600"/>
            <a:ext cx="703262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48EBB234-5A28-4361-BE01-DF4ED277DBF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Lab3-8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標題 1">
            <a:extLst>
              <a:ext uri="{FF2B5EF4-FFF2-40B4-BE49-F238E27FC236}">
                <a16:creationId xmlns:a16="http://schemas.microsoft.com/office/drawing/2014/main" id="{8A23D682-3BE2-4A1D-B969-CC817868F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匯入模組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9D735AA-239D-4BA1-A330-7A26F8309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2217737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zh-TW" altLang="en-US">
                <a:latin typeface="Noto Sans CJK TC Regular" panose="020B0500000000000000" pitchFamily="34" charset="-120"/>
              </a:rPr>
              <a:t>內建函式不就越多越好？若內建函式無限制增加，會導致啟動速度越來越慢，執行時佔用的記憶體越來越多。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模組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(module)</a:t>
            </a:r>
            <a:r>
              <a:rPr lang="zh-TW" altLang="en-US">
                <a:latin typeface="Noto Sans CJK TC Regular" panose="020B0500000000000000" pitchFamily="34" charset="-120"/>
              </a:rPr>
              <a:t>，就是將同一類的函式打包成模組，預設不會啟用。需要時，再用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匯入</a:t>
            </a:r>
            <a:r>
              <a:rPr lang="zh-TW" altLang="en-US">
                <a:latin typeface="Noto Sans CJK TC Regular" panose="020B0500000000000000" pitchFamily="34" charset="-120"/>
              </a:rPr>
              <a:t> </a:t>
            </a:r>
            <a:r>
              <a:rPr lang="en-US" altLang="zh-TW"/>
              <a:t>(import)</a:t>
            </a:r>
            <a:r>
              <a:rPr lang="en-US" altLang="zh-TW">
                <a:latin typeface="Noto Sans CJK TC Regular" panose="020B0500000000000000" pitchFamily="34" charset="-12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的方式啟用。預先寫好的稱為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內建模組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zh-TW" altLang="en-US">
              <a:latin typeface="Noto Sans CJK TC Regular" panose="020B0500000000000000" pitchFamily="34" charset="-12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912EC65-BD6E-4566-B9EB-714B8D2B371D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DE9419-6292-4207-AC1A-280E387B42EB}"/>
              </a:ext>
            </a:extLst>
          </p:cNvPr>
          <p:cNvSpPr/>
          <p:nvPr/>
        </p:nvSpPr>
        <p:spPr>
          <a:xfrm>
            <a:off x="646113" y="3467100"/>
            <a:ext cx="10926762" cy="30607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</a:t>
            </a:r>
            <a:r>
              <a:rPr lang="zh-TW" altLang="en-US" sz="28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import time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</a:t>
            </a:r>
            <a:r>
              <a:rPr lang="zh-TW" altLang="en-US" sz="28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time.sleep(3)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</a:endParaRP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from time import sleep</a:t>
            </a:r>
          </a:p>
          <a:p>
            <a:pPr marL="180975"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sleep(5)</a:t>
            </a:r>
          </a:p>
        </p:txBody>
      </p:sp>
      <p:sp>
        <p:nvSpPr>
          <p:cNvPr id="82950" name="文字方塊 6">
            <a:extLst>
              <a:ext uri="{FF2B5EF4-FFF2-40B4-BE49-F238E27FC236}">
                <a16:creationId xmlns:a16="http://schemas.microsoft.com/office/drawing/2014/main" id="{936398A4-871A-45BB-A093-178BF3C66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763" y="3649663"/>
            <a:ext cx="3370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匯入時間相關的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time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模組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CCE6B27-3A21-4B4D-B31F-60673305C86E}"/>
              </a:ext>
            </a:extLst>
          </p:cNvPr>
          <p:cNvCxnSpPr>
            <a:cxnSpLocks/>
          </p:cNvCxnSpPr>
          <p:nvPr/>
        </p:nvCxnSpPr>
        <p:spPr>
          <a:xfrm>
            <a:off x="4016375" y="3844925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2" name="文字方塊 8">
            <a:extLst>
              <a:ext uri="{FF2B5EF4-FFF2-40B4-BE49-F238E27FC236}">
                <a16:creationId xmlns:a16="http://schemas.microsoft.com/office/drawing/2014/main" id="{4B51D5BF-6517-417B-861A-02963985D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288" y="4221163"/>
            <a:ext cx="57165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執行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time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模組的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sleep()</a:t>
            </a:r>
            <a:r>
              <a:rPr lang="en-US" altLang="zh-TW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函式，暫停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3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秒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840B86E-C350-445D-A842-EAB5DD09D412}"/>
              </a:ext>
            </a:extLst>
          </p:cNvPr>
          <p:cNvCxnSpPr>
            <a:cxnSpLocks/>
          </p:cNvCxnSpPr>
          <p:nvPr/>
        </p:nvCxnSpPr>
        <p:spPr>
          <a:xfrm>
            <a:off x="4660900" y="4416425"/>
            <a:ext cx="5603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4" name="文字方塊 10">
            <a:extLst>
              <a:ext uri="{FF2B5EF4-FFF2-40B4-BE49-F238E27FC236}">
                <a16:creationId xmlns:a16="http://schemas.microsoft.com/office/drawing/2014/main" id="{A2AE652D-E1BE-423D-9920-5C9254921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5386388"/>
            <a:ext cx="454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從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time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模組裡匯入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sleep()</a:t>
            </a:r>
            <a:r>
              <a:rPr lang="en-US" altLang="zh-TW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函式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9BD50D0-9BA2-4056-B6AF-3C8179E29F67}"/>
              </a:ext>
            </a:extLst>
          </p:cNvPr>
          <p:cNvCxnSpPr>
            <a:cxnSpLocks/>
          </p:cNvCxnSpPr>
          <p:nvPr/>
        </p:nvCxnSpPr>
        <p:spPr>
          <a:xfrm>
            <a:off x="6110288" y="5581650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6" name="文字方塊 12">
            <a:extLst>
              <a:ext uri="{FF2B5EF4-FFF2-40B4-BE49-F238E27FC236}">
                <a16:creationId xmlns:a16="http://schemas.microsoft.com/office/drawing/2014/main" id="{77EA7A7A-8048-49AE-A495-C3262D5AE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5943600"/>
            <a:ext cx="4543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執行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sleep()</a:t>
            </a:r>
            <a:r>
              <a:rPr lang="en-US" altLang="zh-TW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函式，暫停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5</a:t>
            </a:r>
            <a:r>
              <a:rPr lang="zh-TW" altLang="en-US" sz="2000">
                <a:solidFill>
                  <a:srgbClr val="A0A0A0"/>
                </a:solidFill>
                <a:ea typeface="Noto Sans CJK TC Light" panose="020B0300000000000000" pitchFamily="34" charset="-12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秒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125E3395-30E4-4C52-B814-D178FA779282}"/>
              </a:ext>
            </a:extLst>
          </p:cNvPr>
          <p:cNvCxnSpPr>
            <a:cxnSpLocks/>
          </p:cNvCxnSpPr>
          <p:nvPr/>
        </p:nvCxnSpPr>
        <p:spPr>
          <a:xfrm>
            <a:off x="3303588" y="6138863"/>
            <a:ext cx="560387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FEB4EA37-41CF-4829-AA4C-ED5400252EB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Lab3-9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>
            <a:extLst>
              <a:ext uri="{FF2B5EF4-FFF2-40B4-BE49-F238E27FC236}">
                <a16:creationId xmlns:a16="http://schemas.microsoft.com/office/drawing/2014/main" id="{B3608905-AB6F-4C67-B235-2D1DD30794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/>
            <a:r>
              <a:rPr>
                <a:solidFill>
                  <a:srgbClr val="7F7F7F"/>
                </a:solidFill>
              </a:rPr>
              <a:t>練習</a:t>
            </a:r>
            <a:r>
              <a:rPr>
                <a:solidFill>
                  <a:srgbClr val="7F7F7F"/>
                </a:solidFill>
                <a:latin typeface="Noto Sans CJK TC Regular" panose="020B0500000000000000" pitchFamily="34" charset="-120"/>
              </a:rPr>
              <a:t>：</a:t>
            </a:r>
            <a:r>
              <a:rPr>
                <a:solidFill>
                  <a:srgbClr val="7F7F7F"/>
                </a:solidFill>
              </a:rPr>
              <a:t>匯入模組</a:t>
            </a:r>
            <a:endParaRPr sz="2400">
              <a:solidFill>
                <a:srgbClr val="7F7F7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A1E881BA-E39B-40CD-9692-0275DFB39F29}"/>
              </a:ext>
            </a:extLst>
          </p:cNvPr>
          <p:cNvSpPr/>
          <p:nvPr/>
        </p:nvSpPr>
        <p:spPr>
          <a:xfrm>
            <a:off x="647700" y="2268538"/>
            <a:ext cx="10926763" cy="2987675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7358018-03D6-4DFE-B641-A2A1425CC4F7}"/>
              </a:ext>
            </a:extLst>
          </p:cNvPr>
          <p:cNvSpPr/>
          <p:nvPr/>
        </p:nvSpPr>
        <p:spPr>
          <a:xfrm>
            <a:off x="817563" y="2413000"/>
            <a:ext cx="10583862" cy="2700338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#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　暫停</a:t>
            </a:r>
            <a:r>
              <a:rPr lang="zh-TW" altLang="en-US" sz="2800">
                <a:solidFill>
                  <a:srgbClr val="A0A0A0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3</a:t>
            </a:r>
            <a:r>
              <a:rPr lang="en-US" altLang="zh-TW" sz="2800">
                <a:solidFill>
                  <a:srgbClr val="A0A0A0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秒後，印出</a:t>
            </a:r>
            <a:r>
              <a:rPr lang="zh-TW" altLang="en-US" sz="2800">
                <a:solidFill>
                  <a:srgbClr val="A0A0A0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Hello World!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 </a:t>
            </a: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  <a:ea typeface="Noto Sans Mono CJK TC Regular" panose="020B0500000000000000" pitchFamily="34" charset="-120"/>
            </a:endParaRP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 b="1">
                <a:solidFill>
                  <a:prstClr val="black"/>
                </a:solidFill>
                <a:latin typeface="Consolas" panose="020B0609020204030204" pitchFamily="49" charset="0"/>
              </a:rPr>
              <a:t>from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time </a:t>
            </a:r>
            <a:r>
              <a:rPr lang="en-US" altLang="zh-TW" sz="2800" b="1">
                <a:solidFill>
                  <a:prstClr val="black"/>
                </a:solidFill>
                <a:latin typeface="Consolas" panose="020B0609020204030204" pitchFamily="49" charset="0"/>
              </a:rPr>
              <a:t>import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sleep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sleep(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3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print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"Hello World!"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  <a:endParaRPr lang="zh-TW" altLang="en-US" sz="2800">
              <a:solidFill>
                <a:srgbClr val="6E6E6E"/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9" name="表格 4">
            <a:extLst>
              <a:ext uri="{FF2B5EF4-FFF2-40B4-BE49-F238E27FC236}">
                <a16:creationId xmlns:a16="http://schemas.microsoft.com/office/drawing/2014/main" id="{029D5C2A-775D-4446-B86E-E87A253870EA}"/>
              </a:ext>
            </a:extLst>
          </p:cNvPr>
          <p:cNvGraphicFramePr>
            <a:graphicFrameLocks noGrp="1"/>
          </p:cNvGraphicFramePr>
          <p:nvPr/>
        </p:nvGraphicFramePr>
        <p:xfrm>
          <a:off x="646113" y="1501775"/>
          <a:ext cx="10926762" cy="515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32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593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</a:t>
                      </a:r>
                      <a:r>
                        <a:rPr lang="en-US" altLang="zh-TW" sz="2200" b="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200" b="0"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L="91441" marR="91441" marT="45748" marB="457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buNone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暫停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秒後，印出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Hello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World!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bel" panose="02000506030000020004" pitchFamily="50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字串物件</a:t>
                      </a:r>
                    </a:p>
                  </a:txBody>
                  <a:tcPr marL="91441" marR="91441" marT="45748" marB="457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976" name="文字方塊 11">
            <a:extLst>
              <a:ext uri="{FF2B5EF4-FFF2-40B4-BE49-F238E27FC236}">
                <a16:creationId xmlns:a16="http://schemas.microsoft.com/office/drawing/2014/main" id="{DBFF72F3-17DD-45D5-9735-9FA722259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0725" y="5737225"/>
            <a:ext cx="5705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6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2400">
                <a:solidFill>
                  <a:srgbClr val="FF000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指的是在程式編輯窗格中編輯與執行。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B1E0C9DC-732B-47DA-871E-9F427E577948}"/>
              </a:ext>
            </a:extLst>
          </p:cNvPr>
          <p:cNvCxnSpPr>
            <a:cxnSpLocks/>
            <a:stCxn id="7" idx="2"/>
            <a:endCxn id="83976" idx="0"/>
          </p:cNvCxnSpPr>
          <p:nvPr/>
        </p:nvCxnSpPr>
        <p:spPr>
          <a:xfrm>
            <a:off x="6111875" y="5256213"/>
            <a:ext cx="1588" cy="481012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FC0E48F6-D732-4D4C-8299-104451E2D865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Lab3-10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EADE744E-B97C-4A03-ABDE-637522A5B417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7352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031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觀念整理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8107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各種程式語言的語法邏輯都差不多，就像人類語言的文法。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9268">
                <a:tc>
                  <a:txBody>
                    <a:bodyPr/>
                    <a:lstStyle/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程式的每一個東西都是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物件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，有些物件有其特定的操作方法。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基本物件有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資料型別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，型別不同，結果不同。甚至有時會錯誤。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變數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是物件的名牌而已，也方便程式設計師操作。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使用有意義的變數名稱與註解。</a:t>
                      </a:r>
                      <a:endParaRPr lang="zh-TW" altLang="en-US" sz="2800" b="0" kern="1200">
                        <a:solidFill>
                          <a:schemeClr val="tx1"/>
                        </a:solidFill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內建函式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是經常用的函式，預先寫好的。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適當的</a:t>
                      </a:r>
                      <a:r>
                        <a:rPr lang="zh-TW" altLang="en-US" sz="2800" b="0" kern="120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匯入模組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，能精簡效能。 </a:t>
                      </a:r>
                      <a:endParaRPr lang="en-US" altLang="zh-TW" sz="2800" b="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>
            <a:extLst>
              <a:ext uri="{FF2B5EF4-FFF2-40B4-BE49-F238E27FC236}">
                <a16:creationId xmlns:a16="http://schemas.microsoft.com/office/drawing/2014/main" id="{F19BCFA0-907E-4226-A8C0-C29E817252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b="33412"/>
          <a:stretch>
            <a:fillRect/>
          </a:stretch>
        </p:blipFill>
        <p:spPr>
          <a:xfrm>
            <a:off x="1584325" y="1535113"/>
            <a:ext cx="9594850" cy="5180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Rectangle 2">
            <a:extLst>
              <a:ext uri="{FF2B5EF4-FFF2-40B4-BE49-F238E27FC236}">
                <a16:creationId xmlns:a16="http://schemas.microsoft.com/office/drawing/2014/main" id="{2F225894-075C-4144-A24B-F9F40EEC4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 安裝與設定  </a:t>
            </a:r>
            <a:r>
              <a:rPr lang="en-US" altLang="zh-TW"/>
              <a:t>D1 mini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7752547-F994-4AB9-A712-2C83624D0DDF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Lab3-11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3935758-13DE-476B-A084-B8E1E187F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13" y="1835150"/>
            <a:ext cx="5380037" cy="402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ADC6CF0-10D4-4113-A879-8D2A21EB6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25" y="1687513"/>
            <a:ext cx="4260850" cy="277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A942D41-79ED-4C1D-B316-036A279D9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2463" y="4005263"/>
            <a:ext cx="26193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045" name="標題 1">
            <a:extLst>
              <a:ext uri="{FF2B5EF4-FFF2-40B4-BE49-F238E27FC236}">
                <a16:creationId xmlns:a16="http://schemas.microsoft.com/office/drawing/2014/main" id="{0A732C19-2460-46CF-99E2-3FB7E020761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驅動程式安裝步驟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337716B-0248-44B2-9CDE-77DC6536AAA0}"/>
              </a:ext>
            </a:extLst>
          </p:cNvPr>
          <p:cNvSpPr txBox="1"/>
          <p:nvPr/>
        </p:nvSpPr>
        <p:spPr>
          <a:xfrm>
            <a:off x="238125" y="6323013"/>
            <a:ext cx="3163888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TW"/>
            </a:def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/>
              <a:t>①會先解開驅動程式安裝檔案</a:t>
            </a:r>
          </a:p>
        </p:txBody>
      </p:sp>
      <p:cxnSp>
        <p:nvCxnSpPr>
          <p:cNvPr id="87047" name="肘形接點 6">
            <a:extLst>
              <a:ext uri="{FF2B5EF4-FFF2-40B4-BE49-F238E27FC236}">
                <a16:creationId xmlns:a16="http://schemas.microsoft.com/office/drawing/2014/main" id="{B4B7D7DD-620A-4B94-A68F-C98DF19CE054}"/>
              </a:ext>
            </a:extLst>
          </p:cNvPr>
          <p:cNvCxnSpPr>
            <a:cxnSpLocks/>
            <a:stCxn id="6" idx="3"/>
            <a:endCxn id="12" idx="2"/>
          </p:cNvCxnSpPr>
          <p:nvPr/>
        </p:nvCxnSpPr>
        <p:spPr bwMode="auto">
          <a:xfrm flipV="1">
            <a:off x="3402013" y="5513388"/>
            <a:ext cx="877887" cy="993775"/>
          </a:xfrm>
          <a:prstGeom prst="bentConnector2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307DC80F-DEB7-4E9B-8C8B-D1E261B4FDED}"/>
              </a:ext>
            </a:extLst>
          </p:cNvPr>
          <p:cNvSpPr txBox="1"/>
          <p:nvPr/>
        </p:nvSpPr>
        <p:spPr>
          <a:xfrm>
            <a:off x="9983788" y="6323013"/>
            <a:ext cx="1438275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/>
              <a:t>③安裝完成</a:t>
            </a:r>
          </a:p>
        </p:txBody>
      </p:sp>
      <p:cxnSp>
        <p:nvCxnSpPr>
          <p:cNvPr id="10" name="肘形接點 9">
            <a:extLst>
              <a:ext uri="{FF2B5EF4-FFF2-40B4-BE49-F238E27FC236}">
                <a16:creationId xmlns:a16="http://schemas.microsoft.com/office/drawing/2014/main" id="{3E52E6DE-0E71-4ACB-B6FB-F9493826209A}"/>
              </a:ext>
            </a:extLst>
          </p:cNvPr>
          <p:cNvCxnSpPr>
            <a:cxnSpLocks/>
            <a:stCxn id="9" idx="1"/>
            <a:endCxn id="3" idx="2"/>
          </p:cNvCxnSpPr>
          <p:nvPr/>
        </p:nvCxnSpPr>
        <p:spPr>
          <a:xfrm rot="10800000">
            <a:off x="9004300" y="5748338"/>
            <a:ext cx="979488" cy="758825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流程圖: 程序 2">
            <a:extLst>
              <a:ext uri="{FF2B5EF4-FFF2-40B4-BE49-F238E27FC236}">
                <a16:creationId xmlns:a16="http://schemas.microsoft.com/office/drawing/2014/main" id="{E2F2F43B-96AB-49F5-A6D1-B8B167C7F318}"/>
              </a:ext>
            </a:extLst>
          </p:cNvPr>
          <p:cNvSpPr/>
          <p:nvPr/>
        </p:nvSpPr>
        <p:spPr>
          <a:xfrm>
            <a:off x="8510588" y="5494338"/>
            <a:ext cx="987425" cy="254000"/>
          </a:xfrm>
          <a:prstGeom prst="flowChart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2" name="流程圖: 程序 11">
            <a:extLst>
              <a:ext uri="{FF2B5EF4-FFF2-40B4-BE49-F238E27FC236}">
                <a16:creationId xmlns:a16="http://schemas.microsoft.com/office/drawing/2014/main" id="{3C4952BB-58FC-4E8F-A19B-A82831C33695}"/>
              </a:ext>
            </a:extLst>
          </p:cNvPr>
          <p:cNvSpPr/>
          <p:nvPr/>
        </p:nvSpPr>
        <p:spPr>
          <a:xfrm>
            <a:off x="2192338" y="4997450"/>
            <a:ext cx="4173537" cy="496888"/>
          </a:xfrm>
          <a:prstGeom prst="flowChart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A2251ED-1B62-46E2-B0E9-7E3F4969722D}"/>
              </a:ext>
            </a:extLst>
          </p:cNvPr>
          <p:cNvSpPr txBox="1"/>
          <p:nvPr/>
        </p:nvSpPr>
        <p:spPr>
          <a:xfrm>
            <a:off x="9191625" y="1366838"/>
            <a:ext cx="3000375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/>
              <a:t>②按</a:t>
            </a:r>
            <a:r>
              <a:rPr lang="en-US" altLang="zh-TW"/>
              <a:t>『INSTALL』</a:t>
            </a:r>
            <a:r>
              <a:rPr lang="zh-TW" altLang="en-US"/>
              <a:t>開始安裝</a:t>
            </a:r>
          </a:p>
        </p:txBody>
      </p:sp>
      <p:cxnSp>
        <p:nvCxnSpPr>
          <p:cNvPr id="87053" name="肘形接點 9">
            <a:extLst>
              <a:ext uri="{FF2B5EF4-FFF2-40B4-BE49-F238E27FC236}">
                <a16:creationId xmlns:a16="http://schemas.microsoft.com/office/drawing/2014/main" id="{1A47699E-4BAD-46C4-BFFF-124E460A3A9A}"/>
              </a:ext>
            </a:extLst>
          </p:cNvPr>
          <p:cNvCxnSpPr>
            <a:cxnSpLocks/>
            <a:stCxn id="28" idx="2"/>
            <a:endCxn id="30" idx="0"/>
          </p:cNvCxnSpPr>
          <p:nvPr/>
        </p:nvCxnSpPr>
        <p:spPr bwMode="auto">
          <a:xfrm rot="5400000">
            <a:off x="7783513" y="-242887"/>
            <a:ext cx="930275" cy="4886325"/>
          </a:xfrm>
          <a:prstGeom prst="bentConnector3">
            <a:avLst>
              <a:gd name="adj1" fmla="val 51023"/>
            </a:avLst>
          </a:prstGeom>
          <a:noFill/>
          <a:ln w="38100" algn="ctr">
            <a:solidFill>
              <a:schemeClr val="accent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流程圖: 程序 29">
            <a:extLst>
              <a:ext uri="{FF2B5EF4-FFF2-40B4-BE49-F238E27FC236}">
                <a16:creationId xmlns:a16="http://schemas.microsoft.com/office/drawing/2014/main" id="{D951B93F-A4B2-4F38-9911-BED00DA07633}"/>
              </a:ext>
            </a:extLst>
          </p:cNvPr>
          <p:cNvSpPr/>
          <p:nvPr/>
        </p:nvSpPr>
        <p:spPr>
          <a:xfrm>
            <a:off x="5165725" y="2684463"/>
            <a:ext cx="1279525" cy="409575"/>
          </a:xfrm>
          <a:prstGeom prst="flowChartProcess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>
            <a:extLst>
              <a:ext uri="{FF2B5EF4-FFF2-40B4-BE49-F238E27FC236}">
                <a16:creationId xmlns:a16="http://schemas.microsoft.com/office/drawing/2014/main" id="{4863DA8C-8A71-4B74-BC31-57B821B5D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連接 </a:t>
            </a:r>
            <a:r>
              <a:rPr lang="en-US" altLang="zh-TW"/>
              <a:t>PC </a:t>
            </a:r>
            <a:r>
              <a:rPr lang="zh-TW" altLang="en-US"/>
              <a:t>與 </a:t>
            </a:r>
            <a:r>
              <a:rPr lang="en-US" altLang="zh-TW"/>
              <a:t>D1 mini</a:t>
            </a:r>
            <a:r>
              <a:rPr lang="zh-TW" altLang="en-US"/>
              <a:t> 控制板</a:t>
            </a:r>
          </a:p>
        </p:txBody>
      </p:sp>
      <p:pic>
        <p:nvPicPr>
          <p:cNvPr id="88067" name="圖片 4">
            <a:extLst>
              <a:ext uri="{FF2B5EF4-FFF2-40B4-BE49-F238E27FC236}">
                <a16:creationId xmlns:a16="http://schemas.microsoft.com/office/drawing/2014/main" id="{EBEBC41C-D93D-4669-BABA-018C093162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492375"/>
            <a:ext cx="10515600" cy="3016250"/>
          </a:xfrm>
          <a:noFill/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FD584761-0DD9-4E9D-BCE9-8EEC3A413C35}"/>
              </a:ext>
            </a:extLst>
          </p:cNvPr>
          <p:cNvSpPr txBox="1"/>
          <p:nvPr/>
        </p:nvSpPr>
        <p:spPr>
          <a:xfrm>
            <a:off x="8004175" y="5868988"/>
            <a:ext cx="1836738" cy="366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大頭接上電腦</a:t>
            </a:r>
          </a:p>
        </p:txBody>
      </p:sp>
      <p:cxnSp>
        <p:nvCxnSpPr>
          <p:cNvPr id="88069" name="肘形接點 7">
            <a:extLst>
              <a:ext uri="{FF2B5EF4-FFF2-40B4-BE49-F238E27FC236}">
                <a16:creationId xmlns:a16="http://schemas.microsoft.com/office/drawing/2014/main" id="{A32120EE-62FA-4F0D-91D3-D9B35F6CC385}"/>
              </a:ext>
            </a:extLst>
          </p:cNvPr>
          <p:cNvCxnSpPr>
            <a:cxnSpLocks/>
            <a:stCxn id="7" idx="1"/>
            <a:endCxn id="4" idx="4"/>
          </p:cNvCxnSpPr>
          <p:nvPr/>
        </p:nvCxnSpPr>
        <p:spPr bwMode="auto">
          <a:xfrm rot="10800000">
            <a:off x="6905625" y="4595813"/>
            <a:ext cx="1098550" cy="1457325"/>
          </a:xfrm>
          <a:prstGeom prst="bentConnector2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59D9802-55B0-45D2-AB61-F146A6C74D0A}"/>
              </a:ext>
            </a:extLst>
          </p:cNvPr>
          <p:cNvSpPr txBox="1"/>
          <p:nvPr/>
        </p:nvSpPr>
        <p:spPr>
          <a:xfrm>
            <a:off x="2554288" y="2112963"/>
            <a:ext cx="1947862" cy="3667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9pPr>
          </a:lstStyle>
          <a:p>
            <a:pPr algn="r" eaLnBrk="1" hangingPunct="1">
              <a:defRPr/>
            </a:pPr>
            <a:r>
              <a: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小頭接上控制板</a:t>
            </a:r>
          </a:p>
        </p:txBody>
      </p:sp>
      <p:cxnSp>
        <p:nvCxnSpPr>
          <p:cNvPr id="88071" name="肘形接點 16">
            <a:extLst>
              <a:ext uri="{FF2B5EF4-FFF2-40B4-BE49-F238E27FC236}">
                <a16:creationId xmlns:a16="http://schemas.microsoft.com/office/drawing/2014/main" id="{351478DA-2182-4410-8A93-2C5B4EB9AE5D}"/>
              </a:ext>
            </a:extLst>
          </p:cNvPr>
          <p:cNvCxnSpPr>
            <a:cxnSpLocks/>
            <a:stCxn id="16" idx="3"/>
            <a:endCxn id="18" idx="0"/>
          </p:cNvCxnSpPr>
          <p:nvPr/>
        </p:nvCxnSpPr>
        <p:spPr bwMode="auto">
          <a:xfrm>
            <a:off x="4502150" y="2297113"/>
            <a:ext cx="839788" cy="1360487"/>
          </a:xfrm>
          <a:prstGeom prst="bentConnector2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橢圓 3">
            <a:extLst>
              <a:ext uri="{FF2B5EF4-FFF2-40B4-BE49-F238E27FC236}">
                <a16:creationId xmlns:a16="http://schemas.microsoft.com/office/drawing/2014/main" id="{603501C0-0464-474F-8EA8-F5A45409C869}"/>
              </a:ext>
            </a:extLst>
          </p:cNvPr>
          <p:cNvSpPr/>
          <p:nvPr/>
        </p:nvSpPr>
        <p:spPr>
          <a:xfrm>
            <a:off x="6376988" y="3519488"/>
            <a:ext cx="1055687" cy="1057275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5419349A-56D1-4149-AC21-F458EC9363F7}"/>
              </a:ext>
            </a:extLst>
          </p:cNvPr>
          <p:cNvSpPr/>
          <p:nvPr/>
        </p:nvSpPr>
        <p:spPr>
          <a:xfrm>
            <a:off x="4813300" y="3676650"/>
            <a:ext cx="1055688" cy="1055688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88074" name="Rectangle 13">
            <a:extLst>
              <a:ext uri="{FF2B5EF4-FFF2-40B4-BE49-F238E27FC236}">
                <a16:creationId xmlns:a16="http://schemas.microsoft.com/office/drawing/2014/main" id="{45F668B1-577F-426B-AEAD-2602BEE74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6513" y="5648325"/>
            <a:ext cx="2116137" cy="665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chemeClr val="bg1"/>
                </a:solidFill>
                <a:latin typeface="Raleway" pitchFamily="34" charset="0"/>
              </a:rPr>
              <a:t>連接線兩頭不一樣</a:t>
            </a:r>
            <a:endParaRPr lang="en-US" altLang="zh-TW" sz="1800">
              <a:solidFill>
                <a:schemeClr val="bg1"/>
              </a:solidFill>
              <a:latin typeface="Raleway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chemeClr val="bg1"/>
                </a:solidFill>
                <a:latin typeface="Raleway" pitchFamily="34" charset="0"/>
              </a:rPr>
              <a:t>一看就可以分清楚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">
            <a:extLst>
              <a:ext uri="{FF2B5EF4-FFF2-40B4-BE49-F238E27FC236}">
                <a16:creationId xmlns:a16="http://schemas.microsoft.com/office/drawing/2014/main" id="{91A99274-283B-4F21-9E46-675DEC35D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>
                <a:solidFill>
                  <a:srgbClr val="00B0F0"/>
                </a:solidFill>
              </a:rPr>
              <a:t>運算思維為何很重要？</a:t>
            </a:r>
            <a:r>
              <a:rPr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00B0F0"/>
                </a:solidFill>
              </a:rPr>
              <a:t>(2/2)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28675" name="內容版面配置區 2">
            <a:extLst>
              <a:ext uri="{FF2B5EF4-FFF2-40B4-BE49-F238E27FC236}">
                <a16:creationId xmlns:a16="http://schemas.microsoft.com/office/drawing/2014/main" id="{69BFE7E2-9151-4897-AD9C-E0DBB9E7FA4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rgbClr val="FFFF00"/>
                </a:solidFill>
              </a:rPr>
              <a:t>人文與社會領域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利用運算分析，並優化廣告投放策略。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利用運算分析人口老化趨勢，與醫療資源分布。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rgbClr val="FFFF00"/>
                </a:solidFill>
              </a:rPr>
              <a:t>藝術領域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利用運算建構三維動畫。</a:t>
            </a: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利用運算創作數位音樂。</a:t>
            </a:r>
            <a:endParaRPr lang="en-US" altLang="zh-TW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>
                <a:solidFill>
                  <a:srgbClr val="FFFF00"/>
                </a:solidFill>
              </a:rPr>
              <a:t>工業設計</a:t>
            </a:r>
            <a:endParaRPr lang="en-US" altLang="zh-TW">
              <a:solidFill>
                <a:srgbClr val="FFFF00"/>
              </a:solidFill>
            </a:endParaRPr>
          </a:p>
          <a:p>
            <a:pPr lvl="1" eaLnBrk="1" hangingPunct="1"/>
            <a:r>
              <a:rPr lang="zh-TW" altLang="en-US">
                <a:solidFill>
                  <a:schemeClr val="bg1"/>
                </a:solidFill>
              </a:rPr>
              <a:t>利用運算實現工業 </a:t>
            </a:r>
            <a:r>
              <a:rPr lang="en-US" altLang="zh-TW">
                <a:solidFill>
                  <a:schemeClr val="bg1"/>
                </a:solidFill>
              </a:rPr>
              <a:t>4.0</a:t>
            </a:r>
            <a:r>
              <a:rPr lang="zh-TW" altLang="en-US">
                <a:solidFill>
                  <a:schemeClr val="bg1"/>
                </a:solidFill>
              </a:rPr>
              <a:t>。</a:t>
            </a:r>
            <a:endParaRPr lang="en-US" altLang="zh-TW">
              <a:solidFill>
                <a:schemeClr val="bg1"/>
              </a:solidFill>
            </a:endParaRPr>
          </a:p>
          <a:p>
            <a:pPr lvl="1" eaLnBrk="1" hangingPunct="1"/>
            <a:r>
              <a:rPr lang="zh-TW" altLang="en-US"/>
              <a:t>利用運算實現更多的加值應用，例如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zh-TW" altLang="en-US"/>
              <a:t>自動化與智慧化。</a:t>
            </a:r>
          </a:p>
          <a:p>
            <a:pPr lvl="1" eaLnBrk="1" hangingPunct="1"/>
            <a:endParaRPr lang="en-US" altLang="zh-TW"/>
          </a:p>
          <a:p>
            <a:pPr lvl="1" eaLnBrk="1" hangingPunct="1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76BF954-68DA-43B9-B4AD-81FB900C8E47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>
            <a:extLst>
              <a:ext uri="{FF2B5EF4-FFF2-40B4-BE49-F238E27FC236}">
                <a16:creationId xmlns:a16="http://schemas.microsoft.com/office/drawing/2014/main" id="{89A36A2C-6E34-4684-BC0C-EABBA98BE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363" y="1841500"/>
            <a:ext cx="4035425" cy="4541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091" name="Picture 2">
            <a:extLst>
              <a:ext uri="{FF2B5EF4-FFF2-40B4-BE49-F238E27FC236}">
                <a16:creationId xmlns:a16="http://schemas.microsoft.com/office/drawing/2014/main" id="{6AB66C37-7C10-487F-B5A2-1AB6C123E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6" r="11693"/>
          <a:stretch>
            <a:fillRect/>
          </a:stretch>
        </p:blipFill>
        <p:spPr bwMode="auto">
          <a:xfrm>
            <a:off x="196850" y="2482850"/>
            <a:ext cx="4340225" cy="3282950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44F9A5C-54FD-4364-A8AF-F90953C14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r="48604" b="49451"/>
          <a:stretch/>
        </p:blipFill>
        <p:spPr bwMode="auto">
          <a:xfrm>
            <a:off x="3500438" y="4506913"/>
            <a:ext cx="3025775" cy="1795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093" name="標題 1">
            <a:extLst>
              <a:ext uri="{FF2B5EF4-FFF2-40B4-BE49-F238E27FC236}">
                <a16:creationId xmlns:a16="http://schemas.microsoft.com/office/drawing/2014/main" id="{E1E6902D-1210-41C7-AE7E-D96F3B3A653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查看連接埠編號</a:t>
            </a:r>
          </a:p>
        </p:txBody>
      </p:sp>
      <p:sp>
        <p:nvSpPr>
          <p:cNvPr id="89094" name="矩形 20">
            <a:extLst>
              <a:ext uri="{FF2B5EF4-FFF2-40B4-BE49-F238E27FC236}">
                <a16:creationId xmlns:a16="http://schemas.microsoft.com/office/drawing/2014/main" id="{DF613DE5-A8FD-476E-88B9-05410F204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4254500"/>
            <a:ext cx="763588" cy="185738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095" name="矩形 21">
            <a:extLst>
              <a:ext uri="{FF2B5EF4-FFF2-40B4-BE49-F238E27FC236}">
                <a16:creationId xmlns:a16="http://schemas.microsoft.com/office/drawing/2014/main" id="{B29C252A-001E-4478-B69F-B90FC6B37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850" y="2420938"/>
            <a:ext cx="1123950" cy="366712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096" name="矩形 23">
            <a:extLst>
              <a:ext uri="{FF2B5EF4-FFF2-40B4-BE49-F238E27FC236}">
                <a16:creationId xmlns:a16="http://schemas.microsoft.com/office/drawing/2014/main" id="{D7C20649-6958-4AA7-B5CF-6D9A15BE4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25" y="5757863"/>
            <a:ext cx="895350" cy="288925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TW" altLang="en-US" sz="180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097" name="文字方塊 24">
            <a:extLst>
              <a:ext uri="{FF2B5EF4-FFF2-40B4-BE49-F238E27FC236}">
                <a16:creationId xmlns:a16="http://schemas.microsoft.com/office/drawing/2014/main" id="{CBBD8DAE-97D8-490C-BFF4-48860DB0A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0063" y="1722438"/>
            <a:ext cx="16525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①在</a:t>
            </a:r>
            <a:r>
              <a:rPr lang="en-US" altLang="zh-TW" sz="1800">
                <a:solidFill>
                  <a:srgbClr val="000000"/>
                </a:solidFill>
                <a:latin typeface="Raleway" pitchFamily="34" charset="0"/>
              </a:rPr>
              <a:t>『</a:t>
            </a:r>
            <a:r>
              <a:rPr lang="zh-TW" altLang="en-US" sz="1800" b="1">
                <a:solidFill>
                  <a:srgbClr val="000000"/>
                </a:solidFill>
                <a:latin typeface="Raleway" pitchFamily="34" charset="0"/>
              </a:rPr>
              <a:t>電腦</a:t>
            </a:r>
            <a:r>
              <a:rPr lang="en-US" altLang="zh-TW" sz="1800">
                <a:solidFill>
                  <a:srgbClr val="000000"/>
                </a:solidFill>
                <a:latin typeface="Raleway" pitchFamily="34" charset="0"/>
              </a:rPr>
              <a:t>』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按滑鼠右鈕</a:t>
            </a:r>
            <a:endParaRPr lang="en-US" altLang="zh-TW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9098" name="肘形接點 10">
            <a:extLst>
              <a:ext uri="{FF2B5EF4-FFF2-40B4-BE49-F238E27FC236}">
                <a16:creationId xmlns:a16="http://schemas.microsoft.com/office/drawing/2014/main" id="{BDB596B4-8505-4CE2-805F-9372CCA62A8A}"/>
              </a:ext>
            </a:extLst>
          </p:cNvPr>
          <p:cNvCxnSpPr>
            <a:cxnSpLocks/>
            <a:stCxn id="89097" idx="1"/>
            <a:endCxn id="89095" idx="0"/>
          </p:cNvCxnSpPr>
          <p:nvPr/>
        </p:nvCxnSpPr>
        <p:spPr bwMode="auto">
          <a:xfrm rot="10800000" flipV="1">
            <a:off x="3298825" y="2043113"/>
            <a:ext cx="1011238" cy="358775"/>
          </a:xfrm>
          <a:prstGeom prst="bentConnector2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099" name="肘形接點 16">
            <a:extLst>
              <a:ext uri="{FF2B5EF4-FFF2-40B4-BE49-F238E27FC236}">
                <a16:creationId xmlns:a16="http://schemas.microsoft.com/office/drawing/2014/main" id="{CF790CCF-E231-4EE1-BDA0-2764203A19DE}"/>
              </a:ext>
            </a:extLst>
          </p:cNvPr>
          <p:cNvCxnSpPr>
            <a:cxnSpLocks/>
            <a:stCxn id="89095" idx="3"/>
            <a:endCxn id="89094" idx="3"/>
          </p:cNvCxnSpPr>
          <p:nvPr/>
        </p:nvCxnSpPr>
        <p:spPr bwMode="auto">
          <a:xfrm>
            <a:off x="3879850" y="2605088"/>
            <a:ext cx="217488" cy="1743075"/>
          </a:xfrm>
          <a:prstGeom prst="bentConnector3">
            <a:avLst>
              <a:gd name="adj1" fmla="val 443065"/>
            </a:avLst>
          </a:prstGeom>
          <a:noFill/>
          <a:ln w="38100" algn="ctr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100" name="肘形接點 19">
            <a:extLst>
              <a:ext uri="{FF2B5EF4-FFF2-40B4-BE49-F238E27FC236}">
                <a16:creationId xmlns:a16="http://schemas.microsoft.com/office/drawing/2014/main" id="{66301C8C-9FEF-4CD6-ABF5-346A11D9728D}"/>
              </a:ext>
            </a:extLst>
          </p:cNvPr>
          <p:cNvCxnSpPr>
            <a:cxnSpLocks/>
            <a:stCxn id="89094" idx="1"/>
            <a:endCxn id="89096" idx="1"/>
          </p:cNvCxnSpPr>
          <p:nvPr/>
        </p:nvCxnSpPr>
        <p:spPr bwMode="auto">
          <a:xfrm rot="10800000" flipH="1" flipV="1">
            <a:off x="3295650" y="4348163"/>
            <a:ext cx="288925" cy="1554162"/>
          </a:xfrm>
          <a:prstGeom prst="bentConnector3">
            <a:avLst>
              <a:gd name="adj1" fmla="val -72528"/>
            </a:avLst>
          </a:prstGeom>
          <a:noFill/>
          <a:ln w="38100" algn="ctr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2C8F021-FB27-42D8-81AA-6DB754774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475" y="5389563"/>
            <a:ext cx="1593850" cy="404812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>
                <a:latin typeface="+mn-lt"/>
                <a:ea typeface="+mn-ea"/>
              </a:rPr>
              <a:t>①按滑鼠右鈕</a:t>
            </a:r>
            <a:endParaRPr lang="zh-TW" altLang="en-US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A3764166-D39F-4E2D-A38F-64A11B01D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9225" y="1871663"/>
            <a:ext cx="1725613" cy="3683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246EA8E-5B77-434D-BAEF-EA39A2C873B9}"/>
              </a:ext>
            </a:extLst>
          </p:cNvPr>
          <p:cNvSpPr txBox="1"/>
          <p:nvPr/>
        </p:nvSpPr>
        <p:spPr>
          <a:xfrm>
            <a:off x="7756525" y="1328738"/>
            <a:ext cx="2262188" cy="3698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/>
              <a:t>②選</a:t>
            </a:r>
            <a:r>
              <a:rPr lang="en-US" altLang="zh-TW"/>
              <a:t>『</a:t>
            </a:r>
            <a:r>
              <a:rPr lang="zh-TW" altLang="en-US" b="1"/>
              <a:t>裝置管理員</a:t>
            </a:r>
            <a:r>
              <a:rPr lang="en-US" altLang="zh-TW"/>
              <a:t>』</a:t>
            </a:r>
            <a:endParaRPr lang="zh-TW" altLang="en-US"/>
          </a:p>
        </p:txBody>
      </p:sp>
      <p:cxnSp>
        <p:nvCxnSpPr>
          <p:cNvPr id="89104" name="肘形接點 11">
            <a:extLst>
              <a:ext uri="{FF2B5EF4-FFF2-40B4-BE49-F238E27FC236}">
                <a16:creationId xmlns:a16="http://schemas.microsoft.com/office/drawing/2014/main" id="{367D6B0E-77F0-4E27-879F-A61A2FAD99C1}"/>
              </a:ext>
            </a:extLst>
          </p:cNvPr>
          <p:cNvCxnSpPr>
            <a:cxnSpLocks/>
            <a:stCxn id="34" idx="1"/>
            <a:endCxn id="30" idx="1"/>
          </p:cNvCxnSpPr>
          <p:nvPr/>
        </p:nvCxnSpPr>
        <p:spPr bwMode="auto">
          <a:xfrm rot="10800000" flipV="1">
            <a:off x="7750175" y="1514475"/>
            <a:ext cx="6350" cy="541338"/>
          </a:xfrm>
          <a:prstGeom prst="bentConnector3">
            <a:avLst>
              <a:gd name="adj1" fmla="val 3600000"/>
            </a:avLst>
          </a:prstGeom>
          <a:noFill/>
          <a:ln w="38100" algn="ctr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" name="矩形 35">
            <a:extLst>
              <a:ext uri="{FF2B5EF4-FFF2-40B4-BE49-F238E27FC236}">
                <a16:creationId xmlns:a16="http://schemas.microsoft.com/office/drawing/2014/main" id="{7D146EFA-2A14-4184-987E-0254A551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6525" y="5951538"/>
            <a:ext cx="539750" cy="350837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cxnSp>
        <p:nvCxnSpPr>
          <p:cNvPr id="89106" name="肘形接點 11">
            <a:extLst>
              <a:ext uri="{FF2B5EF4-FFF2-40B4-BE49-F238E27FC236}">
                <a16:creationId xmlns:a16="http://schemas.microsoft.com/office/drawing/2014/main" id="{D8B45ED2-990D-4B47-8506-9C2F425B7992}"/>
              </a:ext>
            </a:extLst>
          </p:cNvPr>
          <p:cNvCxnSpPr>
            <a:cxnSpLocks/>
            <a:stCxn id="28" idx="1"/>
            <a:endCxn id="36" idx="1"/>
          </p:cNvCxnSpPr>
          <p:nvPr/>
        </p:nvCxnSpPr>
        <p:spPr bwMode="auto">
          <a:xfrm rot="10800000" flipV="1">
            <a:off x="7737475" y="5592763"/>
            <a:ext cx="234950" cy="534987"/>
          </a:xfrm>
          <a:prstGeom prst="bentConnector3">
            <a:avLst>
              <a:gd name="adj1" fmla="val 189190"/>
            </a:avLst>
          </a:prstGeom>
          <a:noFill/>
          <a:ln w="38100" algn="ctr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E6998BE7-5B0E-4E00-A0BE-0FDF37F1F118}"/>
              </a:ext>
            </a:extLst>
          </p:cNvPr>
          <p:cNvCxnSpPr/>
          <p:nvPr/>
        </p:nvCxnSpPr>
        <p:spPr>
          <a:xfrm flipV="1">
            <a:off x="6813550" y="1398588"/>
            <a:ext cx="0" cy="530701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08" name="文字方塊 45">
            <a:extLst>
              <a:ext uri="{FF2B5EF4-FFF2-40B4-BE49-F238E27FC236}">
                <a16:creationId xmlns:a16="http://schemas.microsoft.com/office/drawing/2014/main" id="{4AEE8D70-ECF3-4FE6-9C4C-197BF296E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6423025"/>
            <a:ext cx="1314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</a:rPr>
              <a:t>Windows 7</a:t>
            </a:r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9109" name="文字方塊 46">
            <a:extLst>
              <a:ext uri="{FF2B5EF4-FFF2-40B4-BE49-F238E27FC236}">
                <a16:creationId xmlns:a16="http://schemas.microsoft.com/office/drawing/2014/main" id="{DBE3C9DB-F560-4116-ACCA-1A1DD807E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4925" y="6423025"/>
            <a:ext cx="1441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</a:rPr>
              <a:t>Windows 10</a:t>
            </a:r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圖片 3">
            <a:extLst>
              <a:ext uri="{FF2B5EF4-FFF2-40B4-BE49-F238E27FC236}">
                <a16:creationId xmlns:a16="http://schemas.microsoft.com/office/drawing/2014/main" id="{88BC713F-5588-4464-8D2C-4162D5F1A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26"/>
          <a:stretch>
            <a:fillRect/>
          </a:stretch>
        </p:blipFill>
        <p:spPr bwMode="auto">
          <a:xfrm>
            <a:off x="2395538" y="1868488"/>
            <a:ext cx="7400925" cy="4708525"/>
          </a:xfrm>
          <a:prstGeom prst="rect">
            <a:avLst/>
          </a:prstGeom>
          <a:noFill/>
          <a:ln>
            <a:noFill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標題 1">
            <a:extLst>
              <a:ext uri="{FF2B5EF4-FFF2-40B4-BE49-F238E27FC236}">
                <a16:creationId xmlns:a16="http://schemas.microsoft.com/office/drawing/2014/main" id="{53AD30C5-3577-4769-9A28-EDDDD27DB8E3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查看連接埠編號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250B3D7-03B2-4C58-9BF9-F5843F68D489}"/>
              </a:ext>
            </a:extLst>
          </p:cNvPr>
          <p:cNvSpPr txBox="1"/>
          <p:nvPr/>
        </p:nvSpPr>
        <p:spPr>
          <a:xfrm>
            <a:off x="8001000" y="3965575"/>
            <a:ext cx="3590925" cy="95408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aleway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aleway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aleway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aleway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aleway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aleway" pitchFamily="34" charset="0"/>
              </a:defRPr>
            </a:lvl9pPr>
          </a:lstStyle>
          <a:p>
            <a:pPr eaLnBrk="1" hangingPunct="1">
              <a:defRPr/>
            </a:pPr>
            <a:r>
              <a:rPr lang="zh-TW" altLang="en-US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記住分配的編號  </a:t>
            </a:r>
            <a:r>
              <a:rPr lang="en-US" altLang="zh-TW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此例為 </a:t>
            </a:r>
            <a:r>
              <a:rPr lang="en-US" altLang="zh-TW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COM7)</a:t>
            </a:r>
          </a:p>
          <a:p>
            <a:pPr eaLnBrk="1" hangingPunct="1">
              <a:defRPr/>
            </a:pPr>
            <a:r>
              <a:rPr lang="zh-TW" altLang="en-US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以你自己看到的連接埠編號為準</a:t>
            </a:r>
            <a:endParaRPr lang="en-US" altLang="zh-TW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defRPr/>
            </a:pPr>
            <a:r>
              <a:rPr lang="zh-TW" altLang="en-US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你的和投影片上的很可能不一樣</a:t>
            </a:r>
            <a:endParaRPr lang="en-US" altLang="zh-TW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3B07F08-E6FE-4A61-947B-15F84802CDDC}"/>
              </a:ext>
            </a:extLst>
          </p:cNvPr>
          <p:cNvSpPr/>
          <p:nvPr/>
        </p:nvSpPr>
        <p:spPr>
          <a:xfrm>
            <a:off x="2649538" y="5918200"/>
            <a:ext cx="2662237" cy="47625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+mn-ea"/>
            </a:endParaRPr>
          </a:p>
        </p:txBody>
      </p:sp>
      <p:cxnSp>
        <p:nvCxnSpPr>
          <p:cNvPr id="90118" name="肘形接點 22">
            <a:extLst>
              <a:ext uri="{FF2B5EF4-FFF2-40B4-BE49-F238E27FC236}">
                <a16:creationId xmlns:a16="http://schemas.microsoft.com/office/drawing/2014/main" id="{36F704AB-3825-41DA-92A0-50D2F7A32EAB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 bwMode="auto">
          <a:xfrm rot="10800000" flipV="1">
            <a:off x="5330825" y="4443413"/>
            <a:ext cx="2651125" cy="1712912"/>
          </a:xfrm>
          <a:prstGeom prst="bentConnector3">
            <a:avLst>
              <a:gd name="adj1" fmla="val 50000"/>
            </a:avLst>
          </a:prstGeom>
          <a:noFill/>
          <a:ln w="38100" algn="ctr">
            <a:solidFill>
              <a:schemeClr val="accent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矩形 31">
            <a:extLst>
              <a:ext uri="{FF2B5EF4-FFF2-40B4-BE49-F238E27FC236}">
                <a16:creationId xmlns:a16="http://schemas.microsoft.com/office/drawing/2014/main" id="{C6AD0087-570E-4797-975A-6FB70F073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963" y="6110288"/>
            <a:ext cx="519112" cy="21272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solidFill>
                <a:schemeClr val="lt1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>
            <a:extLst>
              <a:ext uri="{FF2B5EF4-FFF2-40B4-BE49-F238E27FC236}">
                <a16:creationId xmlns:a16="http://schemas.microsoft.com/office/drawing/2014/main" id="{EB068192-C22A-4C44-A5BF-F8F40EFC9BD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91139" name="Picture 4">
            <a:extLst>
              <a:ext uri="{FF2B5EF4-FFF2-40B4-BE49-F238E27FC236}">
                <a16:creationId xmlns:a16="http://schemas.microsoft.com/office/drawing/2014/main" id="{7B71C380-49DD-4337-9DC0-E020DE686B1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225" y="69850"/>
            <a:ext cx="9491663" cy="676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5">
            <a:extLst>
              <a:ext uri="{FF2B5EF4-FFF2-40B4-BE49-F238E27FC236}">
                <a16:creationId xmlns:a16="http://schemas.microsoft.com/office/drawing/2014/main" id="{020ED952-7222-4424-A049-DCE3CBA3A94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92163" name="Picture 4">
            <a:extLst>
              <a:ext uri="{FF2B5EF4-FFF2-40B4-BE49-F238E27FC236}">
                <a16:creationId xmlns:a16="http://schemas.microsoft.com/office/drawing/2014/main" id="{2B073F42-5EA1-4FD6-AE17-6840AF15DBE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4225" y="28575"/>
            <a:ext cx="7704138" cy="6757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5">
            <a:extLst>
              <a:ext uri="{FF2B5EF4-FFF2-40B4-BE49-F238E27FC236}">
                <a16:creationId xmlns:a16="http://schemas.microsoft.com/office/drawing/2014/main" id="{F1693FAA-A52E-4991-AAD3-04D582A2DF4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93187" name="Picture 4">
            <a:extLst>
              <a:ext uri="{FF2B5EF4-FFF2-40B4-BE49-F238E27FC236}">
                <a16:creationId xmlns:a16="http://schemas.microsoft.com/office/drawing/2014/main" id="{BE939CF8-28D5-4BA7-93B6-2696F2D9552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5175" y="434975"/>
            <a:ext cx="10906125" cy="5572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5">
            <a:extLst>
              <a:ext uri="{FF2B5EF4-FFF2-40B4-BE49-F238E27FC236}">
                <a16:creationId xmlns:a16="http://schemas.microsoft.com/office/drawing/2014/main" id="{BF58E3B6-995A-42BC-87BA-835D2AEF41C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94211" name="Picture 4">
            <a:extLst>
              <a:ext uri="{FF2B5EF4-FFF2-40B4-BE49-F238E27FC236}">
                <a16:creationId xmlns:a16="http://schemas.microsoft.com/office/drawing/2014/main" id="{272C9ABC-0E8A-436D-995B-BE32AE88E469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25" y="101600"/>
            <a:ext cx="9034463" cy="663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212" name="圖片 2">
            <a:extLst>
              <a:ext uri="{FF2B5EF4-FFF2-40B4-BE49-F238E27FC236}">
                <a16:creationId xmlns:a16="http://schemas.microsoft.com/office/drawing/2014/main" id="{FA9D0B21-88B4-44D4-AFC9-3D23FCA84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88" y="1792288"/>
            <a:ext cx="278765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1DE45FE4-9ABC-4D79-85CA-90D016000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D1 mini </a:t>
            </a:r>
            <a:r>
              <a:rPr lang="zh-TW" altLang="en-US"/>
              <a:t>開發板上的電位電流控制</a:t>
            </a:r>
            <a:endParaRPr lang="en-US" altLang="zh-TW"/>
          </a:p>
        </p:txBody>
      </p:sp>
      <p:pic>
        <p:nvPicPr>
          <p:cNvPr id="95235" name="Picture 2" descr="C:\Users\詠韻\Desktop\上課PPT\pic\D1 mini.png">
            <a:extLst>
              <a:ext uri="{FF2B5EF4-FFF2-40B4-BE49-F238E27FC236}">
                <a16:creationId xmlns:a16="http://schemas.microsoft.com/office/drawing/2014/main" id="{0FA62523-19E3-45C9-99F7-1CFB31073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/>
          <a:stretch>
            <a:fillRect/>
          </a:stretch>
        </p:blipFill>
        <p:spPr bwMode="auto">
          <a:xfrm>
            <a:off x="3151188" y="2219325"/>
            <a:ext cx="5224462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文字方塊 7">
            <a:extLst>
              <a:ext uri="{FF2B5EF4-FFF2-40B4-BE49-F238E27FC236}">
                <a16:creationId xmlns:a16="http://schemas.microsoft.com/office/drawing/2014/main" id="{7247FA7B-8B03-452D-8911-85A94D911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5773738"/>
            <a:ext cx="1597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271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永遠在 </a:t>
            </a: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(5 V)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 高電位的插槽</a:t>
            </a:r>
          </a:p>
        </p:txBody>
      </p:sp>
      <p:sp>
        <p:nvSpPr>
          <p:cNvPr id="95237" name="文字方塊 12">
            <a:extLst>
              <a:ext uri="{FF2B5EF4-FFF2-40B4-BE49-F238E27FC236}">
                <a16:creationId xmlns:a16="http://schemas.microsoft.com/office/drawing/2014/main" id="{688D1291-EC5B-4DA2-804E-8F46EA8DC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4575" y="6049963"/>
            <a:ext cx="2654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271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低電位的地面 </a:t>
            </a: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(GrouND)</a:t>
            </a:r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圓角矩形 18">
            <a:extLst>
              <a:ext uri="{FF2B5EF4-FFF2-40B4-BE49-F238E27FC236}">
                <a16:creationId xmlns:a16="http://schemas.microsoft.com/office/drawing/2014/main" id="{DEB965E2-E58A-4403-8F91-9C32C246C6CC}"/>
              </a:ext>
            </a:extLst>
          </p:cNvPr>
          <p:cNvSpPr/>
          <p:nvPr/>
        </p:nvSpPr>
        <p:spPr>
          <a:xfrm>
            <a:off x="4367213" y="2159000"/>
            <a:ext cx="503237" cy="76517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8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cxnSp>
        <p:nvCxnSpPr>
          <p:cNvPr id="15" name="肘形接點 14">
            <a:extLst>
              <a:ext uri="{FF2B5EF4-FFF2-40B4-BE49-F238E27FC236}">
                <a16:creationId xmlns:a16="http://schemas.microsoft.com/office/drawing/2014/main" id="{F79BC6E0-4EA4-4A77-838C-6FE5509DE99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875757" y="297656"/>
            <a:ext cx="12700" cy="3592513"/>
          </a:xfrm>
          <a:prstGeom prst="bentConnector3">
            <a:avLst>
              <a:gd name="adj1" fmla="val 180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40" name="文字方塊 16">
            <a:extLst>
              <a:ext uri="{FF2B5EF4-FFF2-40B4-BE49-F238E27FC236}">
                <a16:creationId xmlns:a16="http://schemas.microsoft.com/office/drawing/2014/main" id="{B7AC335C-067C-40A4-BCCC-9E3B00E70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3113" y="2190750"/>
            <a:ext cx="3679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12271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可升高、降低電位的插槽 </a:t>
            </a: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(D0~D8)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稱為</a:t>
            </a: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1800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 </a:t>
            </a:r>
            <a:r>
              <a:rPr lang="en-US" altLang="zh-TW" sz="1800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(digital) </a:t>
            </a:r>
            <a:r>
              <a:rPr lang="zh-TW" altLang="en-US" sz="1800" b="1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輸出腳位</a:t>
            </a: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8" name="肘形接點 17">
            <a:extLst>
              <a:ext uri="{FF2B5EF4-FFF2-40B4-BE49-F238E27FC236}">
                <a16:creationId xmlns:a16="http://schemas.microsoft.com/office/drawing/2014/main" id="{6445162E-6132-4B7E-B0FF-D5D7991EDA2F}"/>
              </a:ext>
            </a:extLst>
          </p:cNvPr>
          <p:cNvCxnSpPr>
            <a:cxnSpLocks/>
          </p:cNvCxnSpPr>
          <p:nvPr/>
        </p:nvCxnSpPr>
        <p:spPr>
          <a:xfrm rot="16200000" flipV="1">
            <a:off x="7435851" y="703262"/>
            <a:ext cx="6350" cy="2905125"/>
          </a:xfrm>
          <a:prstGeom prst="bentConnector3">
            <a:avLst>
              <a:gd name="adj1" fmla="val 5099213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242" name="文字方塊 26">
            <a:extLst>
              <a:ext uri="{FF2B5EF4-FFF2-40B4-BE49-F238E27FC236}">
                <a16:creationId xmlns:a16="http://schemas.microsoft.com/office/drawing/2014/main" id="{CCF765CA-2F62-4D53-ADAE-2C2996518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2222500"/>
            <a:ext cx="1597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2713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 defTabSz="122713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defTabSz="1227138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永遠在 </a:t>
            </a:r>
            <a:r>
              <a:rPr lang="en-US" altLang="zh-TW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(3.3 V)</a:t>
            </a:r>
            <a:r>
              <a: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 高電位的插槽</a:t>
            </a:r>
          </a:p>
        </p:txBody>
      </p:sp>
      <p:sp>
        <p:nvSpPr>
          <p:cNvPr id="29" name="圓角矩形 18">
            <a:extLst>
              <a:ext uri="{FF2B5EF4-FFF2-40B4-BE49-F238E27FC236}">
                <a16:creationId xmlns:a16="http://schemas.microsoft.com/office/drawing/2014/main" id="{B36B0611-DF61-438E-9F6B-01B940040556}"/>
              </a:ext>
            </a:extLst>
          </p:cNvPr>
          <p:cNvSpPr/>
          <p:nvPr/>
        </p:nvSpPr>
        <p:spPr>
          <a:xfrm>
            <a:off x="4879975" y="2154238"/>
            <a:ext cx="1857375" cy="7826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8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0" name="圓角矩形 18">
            <a:extLst>
              <a:ext uri="{FF2B5EF4-FFF2-40B4-BE49-F238E27FC236}">
                <a16:creationId xmlns:a16="http://schemas.microsoft.com/office/drawing/2014/main" id="{9055AA2C-E90F-47B7-B939-7B08483AD174}"/>
              </a:ext>
            </a:extLst>
          </p:cNvPr>
          <p:cNvSpPr/>
          <p:nvPr/>
        </p:nvSpPr>
        <p:spPr>
          <a:xfrm>
            <a:off x="4438650" y="5265738"/>
            <a:ext cx="360363" cy="7318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8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31" name="圓角矩形 18">
            <a:extLst>
              <a:ext uri="{FF2B5EF4-FFF2-40B4-BE49-F238E27FC236}">
                <a16:creationId xmlns:a16="http://schemas.microsoft.com/office/drawing/2014/main" id="{0B72ADE9-3161-4392-9322-760A314B1808}"/>
              </a:ext>
            </a:extLst>
          </p:cNvPr>
          <p:cNvSpPr/>
          <p:nvPr/>
        </p:nvSpPr>
        <p:spPr>
          <a:xfrm>
            <a:off x="4872038" y="5265738"/>
            <a:ext cx="274637" cy="731837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8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0F5258C8-3313-4723-A3E9-790FEFE256CE}"/>
              </a:ext>
            </a:extLst>
          </p:cNvPr>
          <p:cNvCxnSpPr/>
          <p:nvPr/>
        </p:nvCxnSpPr>
        <p:spPr>
          <a:xfrm>
            <a:off x="1198563" y="6421438"/>
            <a:ext cx="0" cy="17621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接點 52">
            <a:extLst>
              <a:ext uri="{FF2B5EF4-FFF2-40B4-BE49-F238E27FC236}">
                <a16:creationId xmlns:a16="http://schemas.microsoft.com/office/drawing/2014/main" id="{543FC940-69DA-4FA4-818C-35DC0FD794FD}"/>
              </a:ext>
            </a:extLst>
          </p:cNvPr>
          <p:cNvCxnSpPr/>
          <p:nvPr/>
        </p:nvCxnSpPr>
        <p:spPr>
          <a:xfrm>
            <a:off x="1198563" y="6597650"/>
            <a:ext cx="3479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單箭頭接點 54">
            <a:extLst>
              <a:ext uri="{FF2B5EF4-FFF2-40B4-BE49-F238E27FC236}">
                <a16:creationId xmlns:a16="http://schemas.microsoft.com/office/drawing/2014/main" id="{DEC88155-F0D2-4DF7-A94E-AA9D782025D0}"/>
              </a:ext>
            </a:extLst>
          </p:cNvPr>
          <p:cNvCxnSpPr/>
          <p:nvPr/>
        </p:nvCxnSpPr>
        <p:spPr>
          <a:xfrm flipV="1">
            <a:off x="4678363" y="6061075"/>
            <a:ext cx="1587" cy="536575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249" name="直線單箭頭接點 55">
            <a:extLst>
              <a:ext uri="{FF2B5EF4-FFF2-40B4-BE49-F238E27FC236}">
                <a16:creationId xmlns:a16="http://schemas.microsoft.com/office/drawing/2014/main" id="{F0742F4F-59D6-4408-8076-6D2B453FEECE}"/>
              </a:ext>
            </a:extLst>
          </p:cNvPr>
          <p:cNvCxnSpPr>
            <a:cxnSpLocks noChangeShapeType="1"/>
            <a:endCxn id="31" idx="2"/>
          </p:cNvCxnSpPr>
          <p:nvPr/>
        </p:nvCxnSpPr>
        <p:spPr bwMode="auto">
          <a:xfrm flipH="1" flipV="1">
            <a:off x="5010150" y="6016625"/>
            <a:ext cx="11113" cy="581025"/>
          </a:xfrm>
          <a:prstGeom prst="straightConnector1">
            <a:avLst/>
          </a:prstGeom>
          <a:noFill/>
          <a:ln w="28575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直線接點 56">
            <a:extLst>
              <a:ext uri="{FF2B5EF4-FFF2-40B4-BE49-F238E27FC236}">
                <a16:creationId xmlns:a16="http://schemas.microsoft.com/office/drawing/2014/main" id="{F3727419-F88C-432C-84A3-7C042E98BBDF}"/>
              </a:ext>
            </a:extLst>
          </p:cNvPr>
          <p:cNvCxnSpPr/>
          <p:nvPr/>
        </p:nvCxnSpPr>
        <p:spPr>
          <a:xfrm>
            <a:off x="5003800" y="6597650"/>
            <a:ext cx="34798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接點 57">
            <a:extLst>
              <a:ext uri="{FF2B5EF4-FFF2-40B4-BE49-F238E27FC236}">
                <a16:creationId xmlns:a16="http://schemas.microsoft.com/office/drawing/2014/main" id="{17F3FF17-E9D1-4CAC-B2F2-664C5A5CE918}"/>
              </a:ext>
            </a:extLst>
          </p:cNvPr>
          <p:cNvCxnSpPr/>
          <p:nvPr/>
        </p:nvCxnSpPr>
        <p:spPr>
          <a:xfrm>
            <a:off x="8483600" y="6421438"/>
            <a:ext cx="0" cy="176212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圓角矩形 18">
            <a:extLst>
              <a:ext uri="{FF2B5EF4-FFF2-40B4-BE49-F238E27FC236}">
                <a16:creationId xmlns:a16="http://schemas.microsoft.com/office/drawing/2014/main" id="{B9445B16-BD19-456F-8AC1-A72A27C0C8FA}"/>
              </a:ext>
            </a:extLst>
          </p:cNvPr>
          <p:cNvSpPr/>
          <p:nvPr/>
        </p:nvSpPr>
        <p:spPr>
          <a:xfrm>
            <a:off x="5211763" y="5257800"/>
            <a:ext cx="1514475" cy="7556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2822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cxnSp>
        <p:nvCxnSpPr>
          <p:cNvPr id="95253" name="肘形接點 17">
            <a:extLst>
              <a:ext uri="{FF2B5EF4-FFF2-40B4-BE49-F238E27FC236}">
                <a16:creationId xmlns:a16="http://schemas.microsoft.com/office/drawing/2014/main" id="{8337F3FA-45C1-4D24-94F1-1A36EF18F0E4}"/>
              </a:ext>
            </a:extLst>
          </p:cNvPr>
          <p:cNvCxnSpPr>
            <a:cxnSpLocks/>
            <a:stCxn id="95240" idx="2"/>
          </p:cNvCxnSpPr>
          <p:nvPr/>
        </p:nvCxnSpPr>
        <p:spPr bwMode="auto">
          <a:xfrm rot="5400000">
            <a:off x="7087394" y="2489994"/>
            <a:ext cx="2803525" cy="3487737"/>
          </a:xfrm>
          <a:prstGeom prst="bentConnector2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>
            <a:extLst>
              <a:ext uri="{FF2B5EF4-FFF2-40B4-BE49-F238E27FC236}">
                <a16:creationId xmlns:a16="http://schemas.microsoft.com/office/drawing/2014/main" id="{F8A06E3E-70FD-42A4-885F-7CBF277992C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96259" name="Picture 4">
            <a:extLst>
              <a:ext uri="{FF2B5EF4-FFF2-40B4-BE49-F238E27FC236}">
                <a16:creationId xmlns:a16="http://schemas.microsoft.com/office/drawing/2014/main" id="{E5D7E180-4CCD-4C44-A1ED-6519BD92FE2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3" y="539750"/>
            <a:ext cx="11188700" cy="5751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32F6357-037B-40FB-BF98-031AADA7C563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283" name="Picture 5">
            <a:extLst>
              <a:ext uri="{FF2B5EF4-FFF2-40B4-BE49-F238E27FC236}">
                <a16:creationId xmlns:a16="http://schemas.microsoft.com/office/drawing/2014/main" id="{66906757-6D6C-49E9-BEDC-DD50ED225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560388"/>
            <a:ext cx="10764838" cy="565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>
            <a:extLst>
              <a:ext uri="{FF2B5EF4-FFF2-40B4-BE49-F238E27FC236}">
                <a16:creationId xmlns:a16="http://schemas.microsoft.com/office/drawing/2014/main" id="{B73CE420-6A3A-4987-8EFA-7C9D746A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F11890DC-B3BD-48C8-9AEA-5545818D702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2719388" cy="4351338"/>
          </a:xfrm>
        </p:spPr>
        <p:txBody>
          <a:bodyPr/>
          <a:lstStyle/>
          <a:p>
            <a:pPr eaLnBrk="1" hangingPunct="1"/>
            <a:r>
              <a:rPr lang="zh-TW" altLang="en-US" sz="2400"/>
              <a:t>電阻沒有方向性</a:t>
            </a:r>
          </a:p>
          <a:p>
            <a:pPr eaLnBrk="1" hangingPunct="1"/>
            <a:r>
              <a:rPr lang="zh-TW" altLang="en-US" sz="2400"/>
              <a:t>線的顏色不必和圖一樣</a:t>
            </a:r>
          </a:p>
          <a:p>
            <a:pPr eaLnBrk="1" hangingPunct="1"/>
            <a:r>
              <a:rPr lang="zh-TW" altLang="en-US" sz="2400"/>
              <a:t>要注意的是 </a:t>
            </a:r>
            <a:r>
              <a:rPr lang="en-US" altLang="zh-TW" sz="2400"/>
              <a:t>LED </a:t>
            </a:r>
            <a:r>
              <a:rPr lang="zh-TW" altLang="en-US" sz="2400"/>
              <a:t>有分長短腳 </a:t>
            </a:r>
            <a:r>
              <a:rPr lang="en-US" altLang="zh-TW" sz="2400"/>
              <a:t>,  </a:t>
            </a:r>
            <a:r>
              <a:rPr lang="zh-TW" altLang="en-US" sz="2400"/>
              <a:t>以及腳位不要接錯</a:t>
            </a:r>
          </a:p>
          <a:p>
            <a:pPr eaLnBrk="1" hangingPunct="1"/>
            <a:endParaRPr lang="zh-TW" altLang="en-US" sz="2400"/>
          </a:p>
        </p:txBody>
      </p:sp>
      <p:pic>
        <p:nvPicPr>
          <p:cNvPr id="98308" name="Picture 8">
            <a:extLst>
              <a:ext uri="{FF2B5EF4-FFF2-40B4-BE49-F238E27FC236}">
                <a16:creationId xmlns:a16="http://schemas.microsoft.com/office/drawing/2014/main" id="{603B06F2-EB51-482B-B273-AAFCFC8BE6D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48125" y="1354138"/>
            <a:ext cx="7643813" cy="5495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8309" name="圖片 21">
            <a:extLst>
              <a:ext uri="{FF2B5EF4-FFF2-40B4-BE49-F238E27FC236}">
                <a16:creationId xmlns:a16="http://schemas.microsoft.com/office/drawing/2014/main" id="{250ECF6F-E340-4DBB-A109-FCA7A9BC3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95775"/>
            <a:ext cx="357346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文字方塊 22">
            <a:extLst>
              <a:ext uri="{FF2B5EF4-FFF2-40B4-BE49-F238E27FC236}">
                <a16:creationId xmlns:a16="http://schemas.microsoft.com/office/drawing/2014/main" id="{4EA27321-87C2-4A0A-9F72-4EC845134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4899025"/>
            <a:ext cx="44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Consolas" panose="020B0609020204030204" pitchFamily="49" charset="0"/>
              </a:rPr>
              <a:t>D8</a:t>
            </a:r>
            <a:endParaRPr lang="zh-TW" altLang="en-US" sz="180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sp>
        <p:nvSpPr>
          <p:cNvPr id="98311" name="文字方塊 23">
            <a:extLst>
              <a:ext uri="{FF2B5EF4-FFF2-40B4-BE49-F238E27FC236}">
                <a16:creationId xmlns:a16="http://schemas.microsoft.com/office/drawing/2014/main" id="{38544782-BC8C-4623-B808-FF7CD5C02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" y="5427663"/>
            <a:ext cx="312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  <a:latin typeface="Consolas" panose="020B0609020204030204" pitchFamily="49" charset="0"/>
              </a:rPr>
              <a:t>G</a:t>
            </a:r>
            <a:endParaRPr lang="zh-TW" altLang="en-US" sz="1800">
              <a:solidFill>
                <a:srgbClr val="FF0000"/>
              </a:solidFill>
              <a:latin typeface="Consolas" panose="020B0609020204030204" pitchFamily="49" charset="0"/>
            </a:endParaRPr>
          </a:p>
        </p:txBody>
      </p:sp>
      <p:sp>
        <p:nvSpPr>
          <p:cNvPr id="98312" name="文字方塊 24">
            <a:extLst>
              <a:ext uri="{FF2B5EF4-FFF2-40B4-BE49-F238E27FC236}">
                <a16:creationId xmlns:a16="http://schemas.microsoft.com/office/drawing/2014/main" id="{341C7299-05C6-4A34-B73C-E27F0A9F9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4705350"/>
            <a:ext cx="59531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長腳</a:t>
            </a:r>
          </a:p>
        </p:txBody>
      </p:sp>
      <p:sp>
        <p:nvSpPr>
          <p:cNvPr id="98313" name="文字方塊 26">
            <a:extLst>
              <a:ext uri="{FF2B5EF4-FFF2-40B4-BE49-F238E27FC236}">
                <a16:creationId xmlns:a16="http://schemas.microsoft.com/office/drawing/2014/main" id="{2A6EA3A8-EA1E-4AC5-8F1B-091319DD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5700713"/>
            <a:ext cx="5953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短腳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241A46-8092-4AC3-BE2E-5DD3FC3D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科技業的下一個未來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E7A4972-F520-4D66-BE2C-FC1E6831BC83}"/>
              </a:ext>
            </a:extLst>
          </p:cNvPr>
          <p:cNvSpPr txBox="1"/>
          <p:nvPr/>
        </p:nvSpPr>
        <p:spPr>
          <a:xfrm>
            <a:off x="1154140" y="4357139"/>
            <a:ext cx="9935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TW" altLang="en-US" sz="5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物聯網</a:t>
            </a:r>
            <a:r>
              <a:rPr lang="it-IT" altLang="zh-TW" sz="5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 </a:t>
            </a:r>
            <a:r>
              <a:rPr lang="zh-TW" altLang="en-US" sz="5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人工智慧</a:t>
            </a:r>
            <a:r>
              <a:rPr lang="it-IT" altLang="zh-TW" sz="5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</a:t>
            </a:r>
            <a:r>
              <a:rPr lang="zh-TW" altLang="en-US" sz="5400">
                <a:solidFill>
                  <a:srgbClr val="FFFF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區塊鏈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1332E3-6D5E-4FFE-B223-DEC582E52DB2}"/>
              </a:ext>
            </a:extLst>
          </p:cNvPr>
          <p:cNvSpPr txBox="1"/>
          <p:nvPr/>
        </p:nvSpPr>
        <p:spPr>
          <a:xfrm>
            <a:off x="596659" y="1935675"/>
            <a:ext cx="11050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zh-TW" altLang="en-US" sz="5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電子商務</a:t>
            </a:r>
            <a:r>
              <a:rPr lang="it-IT" altLang="zh-TW" sz="5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 </a:t>
            </a:r>
            <a:r>
              <a:rPr lang="zh-TW" altLang="en-US" sz="5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社群網路</a:t>
            </a:r>
            <a:r>
              <a:rPr lang="it-IT" altLang="zh-TW" sz="5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X</a:t>
            </a:r>
            <a:r>
              <a:rPr lang="zh-TW" altLang="en-US" sz="54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 串流媒體</a:t>
            </a: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29A8D933-6223-4B92-919C-1A4E1749916B}"/>
              </a:ext>
            </a:extLst>
          </p:cNvPr>
          <p:cNvSpPr/>
          <p:nvPr/>
        </p:nvSpPr>
        <p:spPr>
          <a:xfrm>
            <a:off x="5807015" y="3183625"/>
            <a:ext cx="577969" cy="84107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298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0"/>
    </mc:Choice>
    <mc:Fallback xmlns="">
      <p:transition advTm="10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5">
            <a:extLst>
              <a:ext uri="{FF2B5EF4-FFF2-40B4-BE49-F238E27FC236}">
                <a16:creationId xmlns:a16="http://schemas.microsoft.com/office/drawing/2014/main" id="{793BA1A3-142A-4998-ADD3-2DDC1A0122F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99331" name="Picture 4">
            <a:extLst>
              <a:ext uri="{FF2B5EF4-FFF2-40B4-BE49-F238E27FC236}">
                <a16:creationId xmlns:a16="http://schemas.microsoft.com/office/drawing/2014/main" id="{5C0052EE-E10A-468A-85B6-54390D69C22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1988" y="0"/>
            <a:ext cx="8264525" cy="6864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9353B31-D455-4195-80B0-ECFEE280859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Lab3-12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>
            <a:extLst>
              <a:ext uri="{FF2B5EF4-FFF2-40B4-BE49-F238E27FC236}">
                <a16:creationId xmlns:a16="http://schemas.microsoft.com/office/drawing/2014/main" id="{57B3C655-8617-4076-BB8E-7C8465B3B17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00355" name="Picture 4">
            <a:extLst>
              <a:ext uri="{FF2B5EF4-FFF2-40B4-BE49-F238E27FC236}">
                <a16:creationId xmlns:a16="http://schemas.microsoft.com/office/drawing/2014/main" id="{F1BCE4C4-E30D-4EE4-AB53-5CAE2FDE97F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138" y="128588"/>
            <a:ext cx="7299325" cy="6469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>
            <a:extLst>
              <a:ext uri="{FF2B5EF4-FFF2-40B4-BE49-F238E27FC236}">
                <a16:creationId xmlns:a16="http://schemas.microsoft.com/office/drawing/2014/main" id="{338722CA-387F-4CBB-B524-60BEB4C005E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01379" name="Picture 4">
            <a:extLst>
              <a:ext uri="{FF2B5EF4-FFF2-40B4-BE49-F238E27FC236}">
                <a16:creationId xmlns:a16="http://schemas.microsoft.com/office/drawing/2014/main" id="{8899EFF3-5FED-4E8A-AE4C-F144CE4714D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6788" y="77788"/>
            <a:ext cx="10160000" cy="6729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F110BB3-084E-482A-A048-E8667C27F2DE}"/>
              </a:ext>
            </a:extLst>
          </p:cNvPr>
          <p:cNvSpPr/>
          <p:nvPr/>
        </p:nvSpPr>
        <p:spPr>
          <a:xfrm>
            <a:off x="7824158" y="558291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Lab01.py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F9B3329-E8BB-4061-A1B0-51F1CFE8E9A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Lab3-13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>
            <a:extLst>
              <a:ext uri="{FF2B5EF4-FFF2-40B4-BE49-F238E27FC236}">
                <a16:creationId xmlns:a16="http://schemas.microsoft.com/office/drawing/2014/main" id="{C1057B78-D86A-4A64-95AA-89C47C923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287338"/>
            <a:ext cx="10077450" cy="619125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/>
              <a:t>上傳到</a:t>
            </a:r>
            <a:r>
              <a:rPr lang="en-US" altLang="zh-TW"/>
              <a:t>.py</a:t>
            </a:r>
            <a:r>
              <a:rPr lang="zh-TW" altLang="en-US"/>
              <a:t>檔到 </a:t>
            </a:r>
            <a:r>
              <a:rPr lang="en-US" altLang="zh-TW"/>
              <a:t>D1 mini</a:t>
            </a:r>
            <a:endParaRPr lang="zh-TW" altLang="en-US" sz="2400"/>
          </a:p>
        </p:txBody>
      </p:sp>
      <p:sp>
        <p:nvSpPr>
          <p:cNvPr id="102403" name="內容版面配置區 2">
            <a:extLst>
              <a:ext uri="{FF2B5EF4-FFF2-40B4-BE49-F238E27FC236}">
                <a16:creationId xmlns:a16="http://schemas.microsoft.com/office/drawing/2014/main" id="{1E7CCB94-8CBF-4E71-A8F7-A875FEC7C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2157412"/>
          </a:xfrm>
        </p:spPr>
        <p:txBody>
          <a:bodyPr/>
          <a:lstStyle/>
          <a:p>
            <a:pPr eaLnBrk="1" hangingPunct="1"/>
            <a:r>
              <a:rPr lang="zh-TW" altLang="en-US"/>
              <a:t>上述是透過電腦直接在</a:t>
            </a:r>
            <a:r>
              <a:rPr lang="en-US" altLang="zh-TW"/>
              <a:t> D1 mini</a:t>
            </a:r>
            <a:r>
              <a:rPr lang="zh-TW" altLang="en-US"/>
              <a:t> 上執行，並不會存到 </a:t>
            </a:r>
            <a:r>
              <a:rPr lang="en-US" altLang="zh-TW"/>
              <a:t>D1 mini</a:t>
            </a:r>
            <a:r>
              <a:rPr lang="zh-TW" altLang="en-US"/>
              <a:t>。</a:t>
            </a:r>
            <a:endParaRPr lang="en-US" altLang="zh-TW"/>
          </a:p>
          <a:p>
            <a:pPr eaLnBrk="1" hangingPunct="1"/>
            <a:r>
              <a:rPr lang="zh-TW" altLang="en-US"/>
              <a:t>若要上傳到 </a:t>
            </a:r>
            <a:r>
              <a:rPr lang="en-US" altLang="zh-TW"/>
              <a:t>D1 mini </a:t>
            </a:r>
            <a:r>
              <a:rPr lang="zh-TW" altLang="en-US"/>
              <a:t>中執行，將檔案另存到 </a:t>
            </a:r>
            <a:r>
              <a:rPr lang="en-US" altLang="zh-TW"/>
              <a:t>D1 mini </a:t>
            </a:r>
            <a:r>
              <a:rPr lang="zh-TW" altLang="en-US"/>
              <a:t>中，並命名為 </a:t>
            </a:r>
            <a:r>
              <a:rPr lang="en-US" altLang="zh-TW">
                <a:solidFill>
                  <a:srgbClr val="FF0000"/>
                </a:solidFill>
              </a:rPr>
              <a:t>main.py</a:t>
            </a:r>
            <a:r>
              <a:rPr lang="zh-TW" altLang="en-US"/>
              <a:t>。</a:t>
            </a:r>
            <a:r>
              <a:rPr lang="en-US" altLang="zh-TW"/>
              <a:t>(main</a:t>
            </a:r>
            <a:r>
              <a:rPr lang="zh-TW" altLang="en-US"/>
              <a:t> 是 </a:t>
            </a:r>
            <a:r>
              <a:rPr lang="en-US" altLang="zh-TW"/>
              <a:t>D1 mini </a:t>
            </a:r>
            <a:r>
              <a:rPr lang="zh-TW" altLang="en-US"/>
              <a:t>開機預設執行的主程式。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102404" name="圖片 2">
            <a:extLst>
              <a:ext uri="{FF2B5EF4-FFF2-40B4-BE49-F238E27FC236}">
                <a16:creationId xmlns:a16="http://schemas.microsoft.com/office/drawing/2014/main" id="{745CBBAA-9305-4495-A316-74805F53D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75" y="2765425"/>
            <a:ext cx="705485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9CAC022-23C7-4ABF-8E21-26F9E7D209E8}"/>
              </a:ext>
            </a:extLst>
          </p:cNvPr>
          <p:cNvSpPr/>
          <p:nvPr/>
        </p:nvSpPr>
        <p:spPr>
          <a:xfrm>
            <a:off x="5330825" y="5280025"/>
            <a:ext cx="1647825" cy="4127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3E5980E9-B800-4C92-83EA-5DDF16CB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(while </a:t>
            </a:r>
            <a:r>
              <a:rPr lang="zh-TW" altLang="en-US"/>
              <a:t>迴圈</a:t>
            </a:r>
            <a:r>
              <a:rPr lang="en-US" altLang="zh-TW"/>
              <a:t>)</a:t>
            </a:r>
          </a:p>
        </p:txBody>
      </p:sp>
      <p:pic>
        <p:nvPicPr>
          <p:cNvPr id="103427" name="Picture 4">
            <a:extLst>
              <a:ext uri="{FF2B5EF4-FFF2-40B4-BE49-F238E27FC236}">
                <a16:creationId xmlns:a16="http://schemas.microsoft.com/office/drawing/2014/main" id="{8F661D1E-A0D5-4C37-A5B4-4CBF313394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7325" y="1900238"/>
            <a:ext cx="8982075" cy="491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>
            <a:extLst>
              <a:ext uri="{FF2B5EF4-FFF2-40B4-BE49-F238E27FC236}">
                <a16:creationId xmlns:a16="http://schemas.microsoft.com/office/drawing/2014/main" id="{7152A74B-548B-4138-AEF1-2954DAB1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(while </a:t>
            </a:r>
            <a:r>
              <a:rPr lang="zh-TW" altLang="en-US"/>
              <a:t>迴圈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104451" name="Picture 4">
            <a:extLst>
              <a:ext uri="{FF2B5EF4-FFF2-40B4-BE49-F238E27FC236}">
                <a16:creationId xmlns:a16="http://schemas.microsoft.com/office/drawing/2014/main" id="{8230D258-B921-4F6B-A6BA-01B933D6E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7625" y="1982788"/>
            <a:ext cx="9626600" cy="4598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5">
            <a:extLst>
              <a:ext uri="{FF2B5EF4-FFF2-40B4-BE49-F238E27FC236}">
                <a16:creationId xmlns:a16="http://schemas.microsoft.com/office/drawing/2014/main" id="{C0C7911F-EBD9-46B3-87B0-A2A16CC43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流程控制 </a:t>
            </a:r>
            <a:r>
              <a:rPr lang="en-US" altLang="zh-TW"/>
              <a:t>(while </a:t>
            </a:r>
            <a:r>
              <a:rPr lang="zh-TW" altLang="en-US"/>
              <a:t>迴圈</a:t>
            </a:r>
            <a:r>
              <a:rPr lang="en-US" altLang="zh-TW"/>
              <a:t>)</a:t>
            </a:r>
            <a:endParaRPr lang="zh-TW" altLang="en-US"/>
          </a:p>
        </p:txBody>
      </p:sp>
      <p:pic>
        <p:nvPicPr>
          <p:cNvPr id="105475" name="Picture 4">
            <a:extLst>
              <a:ext uri="{FF2B5EF4-FFF2-40B4-BE49-F238E27FC236}">
                <a16:creationId xmlns:a16="http://schemas.microsoft.com/office/drawing/2014/main" id="{814551BD-B1FF-4834-BC32-BB0756FB7B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2563" y="1852613"/>
            <a:ext cx="8893175" cy="4921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5">
            <a:extLst>
              <a:ext uri="{FF2B5EF4-FFF2-40B4-BE49-F238E27FC236}">
                <a16:creationId xmlns:a16="http://schemas.microsoft.com/office/drawing/2014/main" id="{81372FF2-0593-4782-B741-76002B63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區塊縮排</a:t>
            </a:r>
          </a:p>
        </p:txBody>
      </p:sp>
      <p:pic>
        <p:nvPicPr>
          <p:cNvPr id="106499" name="Picture 4">
            <a:extLst>
              <a:ext uri="{FF2B5EF4-FFF2-40B4-BE49-F238E27FC236}">
                <a16:creationId xmlns:a16="http://schemas.microsoft.com/office/drawing/2014/main" id="{B8676A07-3599-44A6-BA4A-D00B82B598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68438" y="1747838"/>
            <a:ext cx="9853612" cy="5110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>
            <a:extLst>
              <a:ext uri="{FF2B5EF4-FFF2-40B4-BE49-F238E27FC236}">
                <a16:creationId xmlns:a16="http://schemas.microsoft.com/office/drawing/2014/main" id="{EE45CCC5-E598-45FC-9A57-4223ABB4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Python </a:t>
            </a:r>
            <a:r>
              <a:rPr lang="zh-TW" altLang="en-US"/>
              <a:t>區塊縮排</a:t>
            </a:r>
          </a:p>
        </p:txBody>
      </p:sp>
      <p:pic>
        <p:nvPicPr>
          <p:cNvPr id="107523" name="Picture 4">
            <a:extLst>
              <a:ext uri="{FF2B5EF4-FFF2-40B4-BE49-F238E27FC236}">
                <a16:creationId xmlns:a16="http://schemas.microsoft.com/office/drawing/2014/main" id="{29E05DCC-8605-4460-B7ED-9C78E23A1B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7188" y="1690688"/>
            <a:ext cx="8655050" cy="5046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9E4B8D-6864-410A-BEF6-CEFCBDC39B2C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547" name="Picture 4">
            <a:extLst>
              <a:ext uri="{FF2B5EF4-FFF2-40B4-BE49-F238E27FC236}">
                <a16:creationId xmlns:a16="http://schemas.microsoft.com/office/drawing/2014/main" id="{05BA634B-DED6-44BD-AEEF-3A7F9640C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742950"/>
            <a:ext cx="10948987" cy="577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>
            <a:extLst>
              <a:ext uri="{FF2B5EF4-FFF2-40B4-BE49-F238E27FC236}">
                <a16:creationId xmlns:a16="http://schemas.microsoft.com/office/drawing/2014/main" id="{0CFE3FCF-BFE0-4162-8A84-B028C9D5BA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t>主流的創客材料</a:t>
            </a:r>
            <a:r>
              <a:rPr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micro:bit</a:t>
            </a:r>
            <a:r>
              <a:rPr>
                <a:latin typeface="Arial" panose="020B0604020202020204" pitchFamily="34" charset="0"/>
              </a:rPr>
              <a:t> </a:t>
            </a:r>
            <a:r>
              <a:rPr lang="en-US" altLang="zh-TW"/>
              <a:t>(</a:t>
            </a:r>
            <a:r>
              <a:t>適合國小生</a:t>
            </a:r>
            <a:r>
              <a:rPr lang="en-US" altLang="zh-TW"/>
              <a:t>)</a:t>
            </a:r>
            <a:endParaRPr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739AF1-5BD6-4061-B11A-164C76504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ts val="3600"/>
              </a:lnSpc>
              <a:spcAft>
                <a:spcPts val="0"/>
              </a:spcAft>
              <a:defRPr/>
            </a:pPr>
            <a:r>
              <a:rPr lang="en-US" altLang="zh-TW"/>
              <a:t>micro:bit </a:t>
            </a:r>
            <a:r>
              <a:rPr lang="zh-TW" altLang="en-US"/>
              <a:t>是一塊沒有外殼的開發板。由英國廣播公司 </a:t>
            </a:r>
            <a:r>
              <a:rPr lang="en-US" altLang="zh-TW"/>
              <a:t>(BBC) </a:t>
            </a:r>
            <a:r>
              <a:rPr lang="zh-TW" altLang="en-US"/>
              <a:t>設計用於英國的青少年程式教育。具備以下特點：</a:t>
            </a:r>
            <a:endParaRPr lang="en-US" altLang="zh-TW"/>
          </a:p>
          <a:p>
            <a:pPr marL="803275" indent="-365125" eaLnBrk="1" fontAlgn="auto" hangingPunct="1">
              <a:lnSpc>
                <a:spcPct val="100000"/>
              </a:lnSpc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400"/>
              <a:t>體積小、耗電低、便宜，主控板市價約 </a:t>
            </a:r>
            <a:r>
              <a:rPr lang="en-US" altLang="zh-TW" sz="2400"/>
              <a:t>450~550 </a:t>
            </a:r>
            <a:r>
              <a:rPr lang="zh-TW" altLang="en-US" sz="2400"/>
              <a:t>元</a:t>
            </a:r>
            <a:r>
              <a:rPr lang="zh-TW" altLang="zh-TW"/>
              <a:t>，</a:t>
            </a:r>
            <a:r>
              <a:rPr lang="zh-TW" altLang="zh-TW" sz="2400"/>
              <a:t>配件也很便宜</a:t>
            </a:r>
            <a:r>
              <a:rPr lang="zh-TW" altLang="en-US" sz="2400"/>
              <a:t>。</a:t>
            </a:r>
          </a:p>
          <a:p>
            <a:pPr marL="803275" indent="-36512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400"/>
              <a:t>主控板基本功能完整，可額外結合許多硬體，創造更多樂趣。</a:t>
            </a:r>
          </a:p>
          <a:p>
            <a:pPr marL="803275" indent="-365125" eaLnBrk="1" fontAlgn="auto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r>
              <a:rPr lang="zh-TW" altLang="en-US" sz="2400"/>
              <a:t>能夠使用積木式程式 </a:t>
            </a:r>
            <a:r>
              <a:rPr lang="en-US" altLang="zh-TW" sz="2400"/>
              <a:t>(Blocks)</a:t>
            </a:r>
            <a:r>
              <a:rPr lang="zh-TW" altLang="en-US" sz="2400"/>
              <a:t>、</a:t>
            </a:r>
            <a:r>
              <a:rPr lang="en-US" altLang="zh-TW" sz="2400"/>
              <a:t>JavaScript </a:t>
            </a:r>
            <a:r>
              <a:rPr lang="zh-TW" altLang="en-US" sz="2400"/>
              <a:t>或 </a:t>
            </a:r>
            <a:r>
              <a:rPr lang="en-US" altLang="zh-TW" sz="2400"/>
              <a:t>MicroPython </a:t>
            </a:r>
            <a:r>
              <a:rPr lang="zh-TW" altLang="en-US" sz="2400"/>
              <a:t>編寫。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68497AE-B315-48B1-815A-E7D5B8D1FDFC}"/>
              </a:ext>
            </a:extLst>
          </p:cNvPr>
          <p:cNvSpPr/>
          <p:nvPr/>
        </p:nvSpPr>
        <p:spPr>
          <a:xfrm>
            <a:off x="977900" y="295275"/>
            <a:ext cx="98425" cy="5365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9701" name="內容版面配置區 4">
            <a:extLst>
              <a:ext uri="{FF2B5EF4-FFF2-40B4-BE49-F238E27FC236}">
                <a16:creationId xmlns:a16="http://schemas.microsoft.com/office/drawing/2014/main" id="{6ACA0ED4-E3D7-4E9D-8221-A2BB0A381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84" y="3775702"/>
            <a:ext cx="5174231" cy="290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A818662B-4C42-43AB-A59D-B617474A80CC}"/>
              </a:ext>
            </a:extLst>
          </p:cNvPr>
          <p:cNvGraphicFramePr>
            <a:graphicFrameLocks noGrp="1"/>
          </p:cNvGraphicFramePr>
          <p:nvPr/>
        </p:nvGraphicFramePr>
        <p:xfrm>
          <a:off x="811213" y="219075"/>
          <a:ext cx="10569575" cy="6421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172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lt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+mn-cs"/>
                        </a:rPr>
                        <a:t>💡  情境想一想 </a:t>
                      </a:r>
                      <a:r>
                        <a:rPr lang="en-US" altLang="zh-TW" sz="1800" b="0" kern="1200">
                          <a:solidFill>
                            <a:schemeClr val="lt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Consier this</a:t>
                      </a:r>
                      <a:endParaRPr lang="zh-TW" altLang="en-US" sz="2800" b="0"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3983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生活中常常需要重複動作的情境，請說明下列重複的動作為何，什麼條件下會停止工作，條件可能不只 </a:t>
                      </a:r>
                      <a:r>
                        <a:rPr lang="en-US" altLang="zh-TW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項。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38175" marR="0" lvl="0" indent="-45720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登入網站時輸入密碼。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38175" marR="0" lvl="0" indent="-45720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聽音樂時開啟循環播放。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38175" marR="0" lvl="0" indent="-45720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參加球隊訓練，跑操場鍛鍊體能。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38175" marR="0" lvl="0" indent="-45720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上網搶購演唱會門票。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38175" marR="0" lvl="0" indent="-45720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玩數字賓果遊戲。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9283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zh-TW" altLang="en-US" sz="22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參考答案</a:t>
                      </a:r>
                      <a:endParaRPr lang="en-US" altLang="zh-TW" sz="2200">
                        <a:solidFill>
                          <a:schemeClr val="bg1">
                            <a:lumMod val="65000"/>
                          </a:schemeClr>
                        </a:solidFill>
                        <a:latin typeface="Noto Sans CJK TC Regular" panose="020B0500000000000000" pitchFamily="34" charset="-12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38175" marR="0" lvl="0" indent="-45720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一直重複輸入帳號和密碼進行登入，直到輸入正確密碼完成登入為止</a:t>
                      </a: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Noto Sans CJK TC Regular" panose="020B0500000000000000" pitchFamily="34" charset="-12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；</a:t>
                      </a: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若密碼輸入次數太多，帳號會被鎖住。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38175" marR="0" lvl="0" indent="-45720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一直聆聽音樂，直到按下停止鈕為止。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38175" marR="0" lvl="0" indent="-45720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一直繞著操場跑道跑步，直到達成教練要求的圈數，或教練說停止。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38175" marR="0" lvl="0" indent="-45720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一直按購買選擇場次，直到買到門票或賣完了才停止。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  <a:p>
                      <a:pPr marL="638175" marR="0" lvl="0" indent="-457200" algn="l" defTabSz="914400" rtl="0" eaLnBrk="1" fontAlgn="auto" latinLnBrk="0" hangingPunct="1">
                        <a:lnSpc>
                          <a:spcPts val="2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一直消去填寫的數字，直到有人消去的數字連成 </a:t>
                      </a:r>
                      <a:r>
                        <a:rPr lang="en-US" altLang="zh-TW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zh-TW" altLang="en-US" sz="22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條水平、垂直或對角線，遊戲才結束。</a:t>
                      </a:r>
                      <a:endParaRPr lang="en-US" altLang="zh-TW" sz="22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>
            <a:extLst>
              <a:ext uri="{FF2B5EF4-FFF2-40B4-BE49-F238E27FC236}">
                <a16:creationId xmlns:a16="http://schemas.microsoft.com/office/drawing/2014/main" id="{2409B419-4F0B-47B6-B635-2EE9180BE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程式流程圖</a:t>
            </a:r>
          </a:p>
        </p:txBody>
      </p:sp>
      <p:pic>
        <p:nvPicPr>
          <p:cNvPr id="110595" name="Picture 4">
            <a:extLst>
              <a:ext uri="{FF2B5EF4-FFF2-40B4-BE49-F238E27FC236}">
                <a16:creationId xmlns:a16="http://schemas.microsoft.com/office/drawing/2014/main" id="{3E2405BE-BC1E-40D6-A51C-DFBCB6DA90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2163" y="517525"/>
            <a:ext cx="4041775" cy="6030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5">
            <a:extLst>
              <a:ext uri="{FF2B5EF4-FFF2-40B4-BE49-F238E27FC236}">
                <a16:creationId xmlns:a16="http://schemas.microsoft.com/office/drawing/2014/main" id="{10FC74C9-BAEF-4FEE-B3AE-B232A0CDA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程式設計</a:t>
            </a:r>
          </a:p>
        </p:txBody>
      </p:sp>
      <p:pic>
        <p:nvPicPr>
          <p:cNvPr id="111619" name="Picture 4">
            <a:extLst>
              <a:ext uri="{FF2B5EF4-FFF2-40B4-BE49-F238E27FC236}">
                <a16:creationId xmlns:a16="http://schemas.microsoft.com/office/drawing/2014/main" id="{5055DE66-C991-4108-AAF8-F0C07832B8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1913" y="1792288"/>
            <a:ext cx="9413875" cy="4930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7F17201E-5EC3-4CAA-90BF-230125EB8FC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Lab3-14</a:t>
            </a:r>
            <a:endParaRPr lang="zh-TW" altLang="en-US">
              <a:latin typeface="Consolas" panose="020B0609020204030204" pitchFamily="49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4BD6732-1F28-4A1B-8950-9C711999FC9E}"/>
              </a:ext>
            </a:extLst>
          </p:cNvPr>
          <p:cNvSpPr/>
          <p:nvPr/>
        </p:nvSpPr>
        <p:spPr>
          <a:xfrm>
            <a:off x="9405441" y="1382713"/>
            <a:ext cx="1310498" cy="3587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>
                <a:latin typeface="Consolas" panose="020B0609020204030204" pitchFamily="49" charset="0"/>
              </a:rPr>
              <a:t>Lab02.py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C8405AB-06D8-4AD4-967F-9BA606A713B3}"/>
              </a:ext>
            </a:extLst>
          </p:cNvPr>
          <p:cNvSpPr/>
          <p:nvPr/>
        </p:nvSpPr>
        <p:spPr>
          <a:xfrm>
            <a:off x="0" y="2138363"/>
            <a:ext cx="12192000" cy="362585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9358970-F8A5-4D08-8FC8-64C23B206AD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11163" y="2740025"/>
            <a:ext cx="8947150" cy="846138"/>
          </a:xfrm>
        </p:spPr>
        <p:txBody>
          <a:bodyPr/>
          <a:lstStyle/>
          <a:p>
            <a:pPr eaLnBrk="1" hangingPunct="1"/>
            <a:r>
              <a:rPr lang="en-US" altLang="zh-TW">
                <a:solidFill>
                  <a:schemeClr val="bg2"/>
                </a:solidFill>
              </a:rPr>
              <a:t>04 </a:t>
            </a:r>
            <a:r>
              <a:rPr lang="zh-TW" altLang="zh-TW">
                <a:solidFill>
                  <a:schemeClr val="bg2"/>
                </a:solidFill>
              </a:rPr>
              <a:t>讀取按鈕 - 數位輸入</a:t>
            </a:r>
            <a:endParaRPr lang="id-ID" altLang="zh-TW">
              <a:solidFill>
                <a:schemeClr val="bg2"/>
              </a:solidFill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67ADE74-4C0B-4696-8572-0F88F79EC0C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85763" y="3695700"/>
            <a:ext cx="9144000" cy="1949450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</a:t>
            </a:r>
            <a:r>
              <a:rPr lang="en-US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流程控制 (if...else)</a:t>
            </a:r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2645" name="Slide Number Placeholder 2">
            <a:extLst>
              <a:ext uri="{FF2B5EF4-FFF2-40B4-BE49-F238E27FC236}">
                <a16:creationId xmlns:a16="http://schemas.microsoft.com/office/drawing/2014/main" id="{D7E93DF7-F0E1-4C4D-854B-4695EDB2FD9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6B455E4C-92F4-4123-929E-B875B5A4354A}" type="slidenum">
              <a:rPr lang="zh-TW" altLang="id-ID" sz="1200">
                <a:solidFill>
                  <a:srgbClr val="929292"/>
                </a:solidFill>
                <a:latin typeface="Raleway" pitchFamily="34" charset="0"/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93</a:t>
            </a:fld>
            <a:endParaRPr lang="id-ID" altLang="zh-TW" sz="1200">
              <a:solidFill>
                <a:srgbClr val="929292"/>
              </a:solidFill>
              <a:latin typeface="Raleway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AE1F85-ECAF-40AC-8EE1-1BA6FFC5BA7D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2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858522AA-19C7-4BF2-B318-AE4F7290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數位輸出</a:t>
            </a:r>
          </a:p>
        </p:txBody>
      </p:sp>
      <p:pic>
        <p:nvPicPr>
          <p:cNvPr id="113667" name="Picture 4">
            <a:extLst>
              <a:ext uri="{FF2B5EF4-FFF2-40B4-BE49-F238E27FC236}">
                <a16:creationId xmlns:a16="http://schemas.microsoft.com/office/drawing/2014/main" id="{663CBBE9-E1A9-44DD-A9EB-BC28BF5ABF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750" y="1762125"/>
            <a:ext cx="8142288" cy="4938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F710FEAF-0743-4D96-B805-33EBFC5E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數位輸入</a:t>
            </a:r>
          </a:p>
        </p:txBody>
      </p:sp>
      <p:pic>
        <p:nvPicPr>
          <p:cNvPr id="114691" name="Picture 4">
            <a:extLst>
              <a:ext uri="{FF2B5EF4-FFF2-40B4-BE49-F238E27FC236}">
                <a16:creationId xmlns:a16="http://schemas.microsoft.com/office/drawing/2014/main" id="{B41F1B4B-0BEA-4530-9BC8-8BC664DFC0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2963" y="1741488"/>
            <a:ext cx="8185150" cy="494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20C8CC94-844C-4E81-B37C-97F00E84EE4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15715" name="Picture 4">
            <a:extLst>
              <a:ext uri="{FF2B5EF4-FFF2-40B4-BE49-F238E27FC236}">
                <a16:creationId xmlns:a16="http://schemas.microsoft.com/office/drawing/2014/main" id="{E8A1C79A-5C67-44F7-B992-C15D7A6EF2B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8975" y="36513"/>
            <a:ext cx="8218488" cy="677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2EDC4B-4AFE-4088-AC0C-066F448D1FFF}"/>
              </a:ext>
            </a:extLst>
          </p:cNvPr>
          <p:cNvCxnSpPr/>
          <p:nvPr/>
        </p:nvCxnSpPr>
        <p:spPr>
          <a:xfrm>
            <a:off x="385763" y="3586163"/>
            <a:ext cx="5070475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739" name="Picture 4">
            <a:extLst>
              <a:ext uri="{FF2B5EF4-FFF2-40B4-BE49-F238E27FC236}">
                <a16:creationId xmlns:a16="http://schemas.microsoft.com/office/drawing/2014/main" id="{8532FCD3-7126-4E1C-9A61-8EEFE1612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898525"/>
            <a:ext cx="11183938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6">
            <a:extLst>
              <a:ext uri="{FF2B5EF4-FFF2-40B4-BE49-F238E27FC236}">
                <a16:creationId xmlns:a16="http://schemas.microsoft.com/office/drawing/2014/main" id="{6FD891AA-5FA6-488D-86AA-1BB7891B5B4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0"/>
          <a:stretch>
            <a:fillRect/>
          </a:stretch>
        </p:blipFill>
        <p:spPr>
          <a:xfrm>
            <a:off x="4713288" y="138113"/>
            <a:ext cx="7450137" cy="6691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3" name="Rectangle 2">
            <a:extLst>
              <a:ext uri="{FF2B5EF4-FFF2-40B4-BE49-F238E27FC236}">
                <a16:creationId xmlns:a16="http://schemas.microsoft.com/office/drawing/2014/main" id="{31A5433B-A02B-4B44-AC1C-B313CADB9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請依線路圖接線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5">
            <a:extLst>
              <a:ext uri="{FF2B5EF4-FFF2-40B4-BE49-F238E27FC236}">
                <a16:creationId xmlns:a16="http://schemas.microsoft.com/office/drawing/2014/main" id="{825AB7ED-34C8-48E4-A373-DF6B26C8604F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118787" name="Picture 4">
            <a:extLst>
              <a:ext uri="{FF2B5EF4-FFF2-40B4-BE49-F238E27FC236}">
                <a16:creationId xmlns:a16="http://schemas.microsoft.com/office/drawing/2014/main" id="{B47F4BC8-757B-4D18-8C32-FD4D515463C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7638" y="14288"/>
            <a:ext cx="8826500" cy="6800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748A597-34C0-48AC-9B8C-9922D52A3BF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Lab4-1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FM611A">
  <a:themeElements>
    <a:clrScheme name="2_FM611A 1">
      <a:dk1>
        <a:srgbClr val="3F3F3F"/>
      </a:dk1>
      <a:lt1>
        <a:srgbClr val="FFFFFF"/>
      </a:lt1>
      <a:dk2>
        <a:srgbClr val="313C41"/>
      </a:dk2>
      <a:lt2>
        <a:srgbClr val="FFFFFF"/>
      </a:lt2>
      <a:accent1>
        <a:srgbClr val="2980B9"/>
      </a:accent1>
      <a:accent2>
        <a:srgbClr val="41B176"/>
      </a:accent2>
      <a:accent3>
        <a:srgbClr val="FFFFFF"/>
      </a:accent3>
      <a:accent4>
        <a:srgbClr val="343434"/>
      </a:accent4>
      <a:accent5>
        <a:srgbClr val="ACC0D9"/>
      </a:accent5>
      <a:accent6>
        <a:srgbClr val="3AA06A"/>
      </a:accent6>
      <a:hlink>
        <a:srgbClr val="0563C1"/>
      </a:hlink>
      <a:folHlink>
        <a:srgbClr val="954F72"/>
      </a:folHlink>
    </a:clrScheme>
    <a:fontScheme name="2_FM611A">
      <a:majorFont>
        <a:latin typeface="微軟正黑體"/>
        <a:ea typeface="微軟正黑體"/>
        <a:cs typeface=""/>
      </a:majorFont>
      <a:minorFont>
        <a:latin typeface="新細明體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FM611A 1">
        <a:dk1>
          <a:srgbClr val="3F3F3F"/>
        </a:dk1>
        <a:lt1>
          <a:srgbClr val="FFFFFF"/>
        </a:lt1>
        <a:dk2>
          <a:srgbClr val="313C41"/>
        </a:dk2>
        <a:lt2>
          <a:srgbClr val="FFFFFF"/>
        </a:lt2>
        <a:accent1>
          <a:srgbClr val="2980B9"/>
        </a:accent1>
        <a:accent2>
          <a:srgbClr val="41B176"/>
        </a:accent2>
        <a:accent3>
          <a:srgbClr val="FFFFFF"/>
        </a:accent3>
        <a:accent4>
          <a:srgbClr val="343434"/>
        </a:accent4>
        <a:accent5>
          <a:srgbClr val="ACC0D9"/>
        </a:accent5>
        <a:accent6>
          <a:srgbClr val="3AA06A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FM611A">
  <a:themeElements>
    <a:clrScheme name="Colors 1">
      <a:dk1>
        <a:srgbClr val="3F3F3F"/>
      </a:dk1>
      <a:lt1>
        <a:sysClr val="window" lastClr="FFFFFF"/>
      </a:lt1>
      <a:dk2>
        <a:srgbClr val="313C41"/>
      </a:dk2>
      <a:lt2>
        <a:srgbClr val="FFFFFF"/>
      </a:lt2>
      <a:accent1>
        <a:srgbClr val="2980B9"/>
      </a:accent1>
      <a:accent2>
        <a:srgbClr val="41B176"/>
      </a:accent2>
      <a:accent3>
        <a:srgbClr val="9BBB59"/>
      </a:accent3>
      <a:accent4>
        <a:srgbClr val="F39C12"/>
      </a:accent4>
      <a:accent5>
        <a:srgbClr val="C0392B"/>
      </a:accent5>
      <a:accent6>
        <a:srgbClr val="954F72"/>
      </a:accent6>
      <a:hlink>
        <a:srgbClr val="0563C1"/>
      </a:hlink>
      <a:folHlink>
        <a:srgbClr val="954F72"/>
      </a:folHlink>
    </a:clrScheme>
    <a:fontScheme name="annual report">
      <a:majorFont>
        <a:latin typeface="Bebas Neue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3725</TotalTime>
  <Words>4362</Words>
  <Application>Microsoft Office PowerPoint</Application>
  <PresentationFormat>寬螢幕</PresentationFormat>
  <Paragraphs>789</Paragraphs>
  <Slides>207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207</vt:i4>
      </vt:variant>
    </vt:vector>
  </HeadingPairs>
  <TitlesOfParts>
    <vt:vector size="225" baseType="lpstr">
      <vt:lpstr>Abel</vt:lpstr>
      <vt:lpstr>Bebas Neue</vt:lpstr>
      <vt:lpstr>Noto Sans CJK TC Regular</vt:lpstr>
      <vt:lpstr>微軟正黑體</vt:lpstr>
      <vt:lpstr>微軟正黑體 Light</vt:lpstr>
      <vt:lpstr>PMingLiU</vt:lpstr>
      <vt:lpstr>PMingLiU</vt:lpstr>
      <vt:lpstr>Arial</vt:lpstr>
      <vt:lpstr>Calibri</vt:lpstr>
      <vt:lpstr>Calibri Light</vt:lpstr>
      <vt:lpstr>Consolas</vt:lpstr>
      <vt:lpstr>Raleway</vt:lpstr>
      <vt:lpstr>Wingdings</vt:lpstr>
      <vt:lpstr>2_FM611A</vt:lpstr>
      <vt:lpstr>3_FM611A</vt:lpstr>
      <vt:lpstr>Office 佈景主題</vt:lpstr>
      <vt:lpstr>1_Office 佈景主題</vt:lpstr>
      <vt:lpstr>2_Office 佈景主題</vt:lpstr>
      <vt:lpstr>學 Python 玩創客 </vt:lpstr>
      <vt:lpstr>PowerPoint 簡報</vt:lpstr>
      <vt:lpstr>Coder, Hacker, and Maker</vt:lpstr>
      <vt:lpstr>從低階硬體，到高階應用程式的分類</vt:lpstr>
      <vt:lpstr>PowerPoint 簡報</vt:lpstr>
      <vt:lpstr>運算思維為何很重要？ (1/2)</vt:lpstr>
      <vt:lpstr>運算思維為何很重要？ (2/2)</vt:lpstr>
      <vt:lpstr>科技業的下一個未來</vt:lpstr>
      <vt:lpstr>主流的創客材料：micro:bit (適合國小生)</vt:lpstr>
      <vt:lpstr>主流的創客材料：Arduino (適合小四 ~ 玩家)</vt:lpstr>
      <vt:lpstr>主流的單晶片：ESP 系列 (適合小四 ~ 玩家)</vt:lpstr>
      <vt:lpstr>主流的創客材料：樹莓派 (適合專業玩家)</vt:lpstr>
      <vt:lpstr>PowerPoint 簡報</vt:lpstr>
      <vt:lpstr>PowerPoint 簡報</vt:lpstr>
      <vt:lpstr>PowerPoint 簡報</vt:lpstr>
      <vt:lpstr>程式語言：五大語法結構</vt:lpstr>
      <vt:lpstr>程式設計師是高技能的職業</vt:lpstr>
      <vt:lpstr>今日議程</vt:lpstr>
      <vt:lpstr>今日議程</vt:lpstr>
      <vt:lpstr>我們要使用的套件</vt:lpstr>
      <vt:lpstr>01 課程簡介與軟體環境設定</vt:lpstr>
      <vt:lpstr>程式設計課程教學 Python 的問題</vt:lpstr>
      <vt:lpstr>PowerPoint 簡報</vt:lpstr>
      <vt:lpstr>本課程套件的特點</vt:lpstr>
      <vt:lpstr>7個主題 + 13個實驗 + 延伸練習</vt:lpstr>
      <vt:lpstr>PowerPoint 簡報</vt:lpstr>
      <vt:lpstr>PowerPoint 簡報</vt:lpstr>
      <vt:lpstr>後續的課程套件</vt:lpstr>
      <vt:lpstr>PowerPoint 簡報</vt:lpstr>
      <vt:lpstr>安裝 Thonny 開發環境</vt:lpstr>
      <vt:lpstr>安裝 Thonny 開發環境</vt:lpstr>
      <vt:lpstr> 開始寫第一行程式</vt:lpstr>
      <vt:lpstr>PowerPoint 簡報</vt:lpstr>
      <vt:lpstr>PowerPoint 簡報</vt:lpstr>
      <vt:lpstr> Thonny  開發環境基本操作</vt:lpstr>
      <vt:lpstr> Thonny  開發環境基本操作</vt:lpstr>
      <vt:lpstr> Thonny  開發環境基本操作</vt:lpstr>
      <vt:lpstr>PowerPoint 簡報</vt:lpstr>
      <vt:lpstr>PowerPoint 簡報</vt:lpstr>
      <vt:lpstr>02 電子電路基礎</vt:lpstr>
      <vt:lpstr>電壓、電流</vt:lpstr>
      <vt:lpstr>電壓、電流</vt:lpstr>
      <vt:lpstr>PowerPoint 簡報</vt:lpstr>
      <vt:lpstr>電子迴路</vt:lpstr>
      <vt:lpstr>短路</vt:lpstr>
      <vt:lpstr>PowerPoint 簡報</vt:lpstr>
      <vt:lpstr>麵包板</vt:lpstr>
      <vt:lpstr>杜邦線與排針</vt:lpstr>
      <vt:lpstr>D1 mini  控制板</vt:lpstr>
      <vt:lpstr>03 控制 LED 亮暗 - 數位輸出</vt:lpstr>
      <vt:lpstr>物件</vt:lpstr>
      <vt:lpstr>練習：字串物件</vt:lpstr>
      <vt:lpstr>資料型別</vt:lpstr>
      <vt:lpstr>練習：要分清楚資料型別</vt:lpstr>
      <vt:lpstr>型別轉換</vt:lpstr>
      <vt:lpstr>整數與浮點數</vt:lpstr>
      <vt:lpstr>PowerPoint 簡報</vt:lpstr>
      <vt:lpstr>PowerPoint 簡報</vt:lpstr>
      <vt:lpstr>常用的變數運算</vt:lpstr>
      <vt:lpstr>變數</vt:lpstr>
      <vt:lpstr>寫出可讀性高的程式 (1/2)</vt:lpstr>
      <vt:lpstr>寫出可讀性高的程式 (2/2)</vt:lpstr>
      <vt:lpstr>內建函式</vt:lpstr>
      <vt:lpstr>匯入模組</vt:lpstr>
      <vt:lpstr>練習：匯入模組</vt:lpstr>
      <vt:lpstr>PowerPoint 簡報</vt:lpstr>
      <vt:lpstr> 安裝與設定  D1 mini</vt:lpstr>
      <vt:lpstr>驅動程式安裝步驟</vt:lpstr>
      <vt:lpstr>連接 PC 與 D1 mini 控制板</vt:lpstr>
      <vt:lpstr>查看連接埠編號</vt:lpstr>
      <vt:lpstr>查看連接埠編號</vt:lpstr>
      <vt:lpstr>PowerPoint 簡報</vt:lpstr>
      <vt:lpstr>PowerPoint 簡報</vt:lpstr>
      <vt:lpstr>PowerPoint 簡報</vt:lpstr>
      <vt:lpstr>PowerPoint 簡報</vt:lpstr>
      <vt:lpstr>D1 mini 開發板上的電位電流控制</vt:lpstr>
      <vt:lpstr>PowerPoint 簡報</vt:lpstr>
      <vt:lpstr>PowerPoint 簡報</vt:lpstr>
      <vt:lpstr>請依線路圖接線</vt:lpstr>
      <vt:lpstr>PowerPoint 簡報</vt:lpstr>
      <vt:lpstr>PowerPoint 簡報</vt:lpstr>
      <vt:lpstr>PowerPoint 簡報</vt:lpstr>
      <vt:lpstr>上傳到.py檔到 D1 mini</vt:lpstr>
      <vt:lpstr>Python 流程控制 (while 迴圈)</vt:lpstr>
      <vt:lpstr>Python 流程控制 (while 迴圈)</vt:lpstr>
      <vt:lpstr>Python 流程控制 (while 迴圈)</vt:lpstr>
      <vt:lpstr>Python 區塊縮排</vt:lpstr>
      <vt:lpstr>Python 區塊縮排</vt:lpstr>
      <vt:lpstr>PowerPoint 簡報</vt:lpstr>
      <vt:lpstr>PowerPoint 簡報</vt:lpstr>
      <vt:lpstr>程式流程圖</vt:lpstr>
      <vt:lpstr>程式設計</vt:lpstr>
      <vt:lpstr>04 讀取按鈕 - 數位輸入</vt:lpstr>
      <vt:lpstr>數位輸出</vt:lpstr>
      <vt:lpstr>數位輸入</vt:lpstr>
      <vt:lpstr>PowerPoint 簡報</vt:lpstr>
      <vt:lpstr>PowerPoint 簡報</vt:lpstr>
      <vt:lpstr>請依線路圖接線</vt:lpstr>
      <vt:lpstr>PowerPoint 簡報</vt:lpstr>
      <vt:lpstr>程式流程圖</vt:lpstr>
      <vt:lpstr>程式設計</vt:lpstr>
      <vt:lpstr>實測</vt:lpstr>
      <vt:lpstr>PowerPoint 簡報</vt:lpstr>
      <vt:lpstr>PowerPoint 簡報</vt:lpstr>
      <vt:lpstr>Python 流程控制 (if...else)</vt:lpstr>
      <vt:lpstr>Python 流程控制 (if...else)</vt:lpstr>
      <vt:lpstr>Python 流程控制 (if...else)</vt:lpstr>
      <vt:lpstr>PowerPoint 簡報</vt:lpstr>
      <vt:lpstr>Python 流程控制 (if...else)</vt:lpstr>
      <vt:lpstr>PowerPoint 簡報</vt:lpstr>
      <vt:lpstr>PowerPoint 簡報</vt:lpstr>
      <vt:lpstr>請依線路圖接線</vt:lpstr>
      <vt:lpstr>程式流程圖</vt:lpstr>
      <vt:lpstr>程式設計</vt:lpstr>
      <vt:lpstr>實測</vt:lpstr>
      <vt:lpstr>05 光感應自動電燈 - 類比輸入</vt:lpstr>
      <vt:lpstr>硬體模組</vt:lpstr>
      <vt:lpstr>認識光敏電阻</vt:lpstr>
      <vt:lpstr>使用  ADC  偵測電壓變化</vt:lpstr>
      <vt:lpstr>PowerPoint 簡報</vt:lpstr>
      <vt:lpstr>請依線路圖接線</vt:lpstr>
      <vt:lpstr>PowerPoint 簡報</vt:lpstr>
      <vt:lpstr>程式流程圖</vt:lpstr>
      <vt:lpstr>程式設計</vt:lpstr>
      <vt:lpstr>實測</vt:lpstr>
      <vt:lpstr>PowerPoint 簡報</vt:lpstr>
      <vt:lpstr>請依線路圖接線</vt:lpstr>
      <vt:lpstr>程式流程圖</vt:lpstr>
      <vt:lpstr>程式設計</vt:lpstr>
      <vt:lpstr>實測</vt:lpstr>
      <vt:lpstr>06 LED 呼吸燈 - 類比輸出</vt:lpstr>
      <vt:lpstr> 用 PWM 類比輸出控制 LED 亮度</vt:lpstr>
      <vt:lpstr> 用 PWM 類比輸出控制 LED 亮度</vt:lpstr>
      <vt:lpstr> 用 PWM 類比輸出控制 LED 亮度</vt:lpstr>
      <vt:lpstr>Python 流程控制 (for 迴圈 )</vt:lpstr>
      <vt:lpstr>Python 流程控制 (for 迴圈 )</vt:lpstr>
      <vt:lpstr>Python 流程控制 (for 迴圈 )</vt:lpstr>
      <vt:lpstr>Python 流程控制 (for 迴圈 )</vt:lpstr>
      <vt:lpstr>Python 流程控制 (for 迴圈 )</vt:lpstr>
      <vt:lpstr>PowerPoint 簡報</vt:lpstr>
      <vt:lpstr>請依線路圖接線</vt:lpstr>
      <vt:lpstr>PowerPoint 簡報</vt:lpstr>
      <vt:lpstr>程式流程圖</vt:lpstr>
      <vt:lpstr>程式設計</vt:lpstr>
      <vt:lpstr>實測</vt:lpstr>
      <vt:lpstr>PowerPoint 簡報</vt:lpstr>
      <vt:lpstr>程式流程圖</vt:lpstr>
      <vt:lpstr>程式設計</vt:lpstr>
      <vt:lpstr>實測</vt:lpstr>
      <vt:lpstr>07 霹靂車跑馬燈</vt:lpstr>
      <vt:lpstr>可循序放置 / 取出資料的串列 (list) </vt:lpstr>
      <vt:lpstr>PowerPoint 簡報</vt:lpstr>
      <vt:lpstr>請依線路圖接線</vt:lpstr>
      <vt:lpstr>PowerPoint 簡報</vt:lpstr>
      <vt:lpstr>程式設計</vt:lpstr>
      <vt:lpstr>PowerPoint 簡報</vt:lpstr>
      <vt:lpstr>PowerPoint 簡報</vt:lpstr>
      <vt:lpstr>程式設計</vt:lpstr>
      <vt:lpstr>08 電子鋼琴</vt:lpstr>
      <vt:lpstr>認識蜂鳴器</vt:lpstr>
      <vt:lpstr>認識蜂鳴器</vt:lpstr>
      <vt:lpstr>用蜂鳴器發出音樂</vt:lpstr>
      <vt:lpstr>PowerPoint 簡報</vt:lpstr>
      <vt:lpstr>請依線路圖接線</vt:lpstr>
      <vt:lpstr>PowerPoint 簡報</vt:lpstr>
      <vt:lpstr>程式設計</vt:lpstr>
      <vt:lpstr>Python 資料結構: 字典 (dictionary)</vt:lpstr>
      <vt:lpstr>Python 資料結構: 字典 (dictionary)</vt:lpstr>
      <vt:lpstr>PowerPoint 簡報</vt:lpstr>
      <vt:lpstr>線路圖</vt:lpstr>
      <vt:lpstr>PowerPoint 簡報</vt:lpstr>
      <vt:lpstr>PowerPoint 簡報</vt:lpstr>
      <vt:lpstr>PowerPoint 簡報</vt:lpstr>
      <vt:lpstr>PowerPoint 簡報</vt:lpstr>
      <vt:lpstr>PowerPoint 簡報</vt:lpstr>
      <vt:lpstr>09 氣象預報站</vt:lpstr>
      <vt:lpstr>WiFi 連線</vt:lpstr>
      <vt:lpstr>PowerPoint 簡報</vt:lpstr>
      <vt:lpstr> 取得網路資料</vt:lpstr>
      <vt:lpstr>PowerPoint 簡報</vt:lpstr>
      <vt:lpstr>取得 OpenWeatherMap 天氣資料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JSON  資料格式解析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][;ptgpefugj ghgggggggggggggggg</vt:lpstr>
      <vt:lpstr>PowerPoint 簡報</vt:lpstr>
      <vt:lpstr>線路圖</vt:lpstr>
      <vt:lpstr>PowerPoint 簡報</vt:lpstr>
      <vt:lpstr>PowerPoint 簡報</vt:lpstr>
      <vt:lpstr>實測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邱裕雄</dc:creator>
  <cp:lastModifiedBy>allwow-1F</cp:lastModifiedBy>
  <cp:revision>1679</cp:revision>
  <dcterms:created xsi:type="dcterms:W3CDTF">2016-10-10T14:48:34Z</dcterms:created>
  <dcterms:modified xsi:type="dcterms:W3CDTF">2021-09-12T14:02:06Z</dcterms:modified>
</cp:coreProperties>
</file>