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1"/>
  </p:sldMasterIdLst>
  <p:notesMasterIdLst>
    <p:notesMasterId r:id="rId264"/>
  </p:notesMasterIdLst>
  <p:handoutMasterIdLst>
    <p:handoutMasterId r:id="rId265"/>
  </p:handoutMasterIdLst>
  <p:sldIdLst>
    <p:sldId id="256" r:id="rId2"/>
    <p:sldId id="274" r:id="rId3"/>
    <p:sldId id="490" r:id="rId4"/>
    <p:sldId id="1054" r:id="rId5"/>
    <p:sldId id="277" r:id="rId6"/>
    <p:sldId id="1076" r:id="rId7"/>
    <p:sldId id="1077" r:id="rId8"/>
    <p:sldId id="1078" r:id="rId9"/>
    <p:sldId id="264" r:id="rId10"/>
    <p:sldId id="319" r:id="rId11"/>
    <p:sldId id="320" r:id="rId12"/>
    <p:sldId id="265" r:id="rId13"/>
    <p:sldId id="321" r:id="rId14"/>
    <p:sldId id="322" r:id="rId15"/>
    <p:sldId id="267" r:id="rId16"/>
    <p:sldId id="268" r:id="rId17"/>
    <p:sldId id="270" r:id="rId18"/>
    <p:sldId id="269" r:id="rId19"/>
    <p:sldId id="324" r:id="rId20"/>
    <p:sldId id="466" r:id="rId21"/>
    <p:sldId id="653" r:id="rId22"/>
    <p:sldId id="1079" r:id="rId23"/>
    <p:sldId id="428" r:id="rId24"/>
    <p:sldId id="441" r:id="rId25"/>
    <p:sldId id="431" r:id="rId26"/>
    <p:sldId id="433" r:id="rId27"/>
    <p:sldId id="435" r:id="rId28"/>
    <p:sldId id="1080" r:id="rId29"/>
    <p:sldId id="1081" r:id="rId30"/>
    <p:sldId id="628" r:id="rId31"/>
    <p:sldId id="419" r:id="rId32"/>
    <p:sldId id="420" r:id="rId33"/>
    <p:sldId id="421" r:id="rId34"/>
    <p:sldId id="422" r:id="rId35"/>
    <p:sldId id="423" r:id="rId36"/>
    <p:sldId id="424" r:id="rId37"/>
    <p:sldId id="425" r:id="rId38"/>
    <p:sldId id="426" r:id="rId39"/>
    <p:sldId id="291" r:id="rId40"/>
    <p:sldId id="458" r:id="rId41"/>
    <p:sldId id="1082" r:id="rId42"/>
    <p:sldId id="656" r:id="rId43"/>
    <p:sldId id="556" r:id="rId44"/>
    <p:sldId id="1091" r:id="rId45"/>
    <p:sldId id="664" r:id="rId46"/>
    <p:sldId id="1083" r:id="rId47"/>
    <p:sldId id="1084" r:id="rId48"/>
    <p:sldId id="1085" r:id="rId49"/>
    <p:sldId id="667" r:id="rId50"/>
    <p:sldId id="800" r:id="rId51"/>
    <p:sldId id="794" r:id="rId52"/>
    <p:sldId id="801" r:id="rId53"/>
    <p:sldId id="802" r:id="rId54"/>
    <p:sldId id="803" r:id="rId55"/>
    <p:sldId id="804" r:id="rId56"/>
    <p:sldId id="818" r:id="rId57"/>
    <p:sldId id="805" r:id="rId58"/>
    <p:sldId id="806" r:id="rId59"/>
    <p:sldId id="807" r:id="rId60"/>
    <p:sldId id="808" r:id="rId61"/>
    <p:sldId id="809" r:id="rId62"/>
    <p:sldId id="814" r:id="rId63"/>
    <p:sldId id="1086" r:id="rId64"/>
    <p:sldId id="1087" r:id="rId65"/>
    <p:sldId id="813" r:id="rId66"/>
    <p:sldId id="815" r:id="rId67"/>
    <p:sldId id="816" r:id="rId68"/>
    <p:sldId id="817" r:id="rId69"/>
    <p:sldId id="819" r:id="rId70"/>
    <p:sldId id="1059" r:id="rId71"/>
    <p:sldId id="1060" r:id="rId72"/>
    <p:sldId id="1061" r:id="rId73"/>
    <p:sldId id="1062" r:id="rId74"/>
    <p:sldId id="1063" r:id="rId75"/>
    <p:sldId id="1064" r:id="rId76"/>
    <p:sldId id="1065" r:id="rId77"/>
    <p:sldId id="1066" r:id="rId78"/>
    <p:sldId id="1067" r:id="rId79"/>
    <p:sldId id="1068" r:id="rId80"/>
    <p:sldId id="1069" r:id="rId81"/>
    <p:sldId id="1070" r:id="rId82"/>
    <p:sldId id="831" r:id="rId83"/>
    <p:sldId id="832" r:id="rId84"/>
    <p:sldId id="833" r:id="rId85"/>
    <p:sldId id="834" r:id="rId86"/>
    <p:sldId id="835" r:id="rId87"/>
    <p:sldId id="836" r:id="rId88"/>
    <p:sldId id="838" r:id="rId89"/>
    <p:sldId id="1071" r:id="rId90"/>
    <p:sldId id="1072" r:id="rId91"/>
    <p:sldId id="1073" r:id="rId92"/>
    <p:sldId id="1088" r:id="rId93"/>
    <p:sldId id="1089" r:id="rId94"/>
    <p:sldId id="1090" r:id="rId95"/>
    <p:sldId id="847" r:id="rId96"/>
    <p:sldId id="848" r:id="rId97"/>
    <p:sldId id="1044" r:id="rId98"/>
    <p:sldId id="849" r:id="rId99"/>
    <p:sldId id="1099" r:id="rId100"/>
    <p:sldId id="850" r:id="rId101"/>
    <p:sldId id="326" r:id="rId102"/>
    <p:sldId id="327" r:id="rId103"/>
    <p:sldId id="538" r:id="rId104"/>
    <p:sldId id="539" r:id="rId105"/>
    <p:sldId id="545" r:id="rId106"/>
    <p:sldId id="857" r:id="rId107"/>
    <p:sldId id="841" r:id="rId108"/>
    <p:sldId id="858" r:id="rId109"/>
    <p:sldId id="859" r:id="rId110"/>
    <p:sldId id="860" r:id="rId111"/>
    <p:sldId id="861" r:id="rId112"/>
    <p:sldId id="865" r:id="rId113"/>
    <p:sldId id="866" r:id="rId114"/>
    <p:sldId id="793" r:id="rId115"/>
    <p:sldId id="1055" r:id="rId116"/>
    <p:sldId id="867" r:id="rId117"/>
    <p:sldId id="869" r:id="rId118"/>
    <p:sldId id="868" r:id="rId119"/>
    <p:sldId id="873" r:id="rId120"/>
    <p:sldId id="874" r:id="rId121"/>
    <p:sldId id="875" r:id="rId122"/>
    <p:sldId id="876" r:id="rId123"/>
    <p:sldId id="878" r:id="rId124"/>
    <p:sldId id="879" r:id="rId125"/>
    <p:sldId id="1074" r:id="rId126"/>
    <p:sldId id="1075" r:id="rId127"/>
    <p:sldId id="589" r:id="rId128"/>
    <p:sldId id="591" r:id="rId129"/>
    <p:sldId id="592" r:id="rId130"/>
    <p:sldId id="594" r:id="rId131"/>
    <p:sldId id="595" r:id="rId132"/>
    <p:sldId id="596" r:id="rId133"/>
    <p:sldId id="600" r:id="rId134"/>
    <p:sldId id="677" r:id="rId135"/>
    <p:sldId id="599" r:id="rId136"/>
    <p:sldId id="602" r:id="rId137"/>
    <p:sldId id="604" r:id="rId138"/>
    <p:sldId id="605" r:id="rId139"/>
    <p:sldId id="893" r:id="rId140"/>
    <p:sldId id="894" r:id="rId141"/>
    <p:sldId id="895" r:id="rId142"/>
    <p:sldId id="896" r:id="rId143"/>
    <p:sldId id="897" r:id="rId144"/>
    <p:sldId id="898" r:id="rId145"/>
    <p:sldId id="899" r:id="rId146"/>
    <p:sldId id="903" r:id="rId147"/>
    <p:sldId id="905" r:id="rId148"/>
    <p:sldId id="907" r:id="rId149"/>
    <p:sldId id="909" r:id="rId150"/>
    <p:sldId id="908" r:id="rId151"/>
    <p:sldId id="910" r:id="rId152"/>
    <p:sldId id="911" r:id="rId153"/>
    <p:sldId id="913" r:id="rId154"/>
    <p:sldId id="912" r:id="rId155"/>
    <p:sldId id="914" r:id="rId156"/>
    <p:sldId id="915" r:id="rId157"/>
    <p:sldId id="977" r:id="rId158"/>
    <p:sldId id="920" r:id="rId159"/>
    <p:sldId id="921" r:id="rId160"/>
    <p:sldId id="922" r:id="rId161"/>
    <p:sldId id="923" r:id="rId162"/>
    <p:sldId id="924" r:id="rId163"/>
    <p:sldId id="925" r:id="rId164"/>
    <p:sldId id="926" r:id="rId165"/>
    <p:sldId id="929" r:id="rId166"/>
    <p:sldId id="1100" r:id="rId167"/>
    <p:sldId id="845" r:id="rId168"/>
    <p:sldId id="930" r:id="rId169"/>
    <p:sldId id="1056" r:id="rId170"/>
    <p:sldId id="931" r:id="rId171"/>
    <p:sldId id="932" r:id="rId172"/>
    <p:sldId id="933" r:id="rId173"/>
    <p:sldId id="934" r:id="rId174"/>
    <p:sldId id="936" r:id="rId175"/>
    <p:sldId id="935" r:id="rId176"/>
    <p:sldId id="937" r:id="rId177"/>
    <p:sldId id="938" r:id="rId178"/>
    <p:sldId id="939" r:id="rId179"/>
    <p:sldId id="940" r:id="rId180"/>
    <p:sldId id="941" r:id="rId181"/>
    <p:sldId id="942" r:id="rId182"/>
    <p:sldId id="943" r:id="rId183"/>
    <p:sldId id="944" r:id="rId184"/>
    <p:sldId id="945" r:id="rId185"/>
    <p:sldId id="1046" r:id="rId186"/>
    <p:sldId id="1052" r:id="rId187"/>
    <p:sldId id="1047" r:id="rId188"/>
    <p:sldId id="1045" r:id="rId189"/>
    <p:sldId id="950" r:id="rId190"/>
    <p:sldId id="953" r:id="rId191"/>
    <p:sldId id="955" r:id="rId192"/>
    <p:sldId id="956" r:id="rId193"/>
    <p:sldId id="954" r:id="rId194"/>
    <p:sldId id="1057" r:id="rId195"/>
    <p:sldId id="957" r:id="rId196"/>
    <p:sldId id="958" r:id="rId197"/>
    <p:sldId id="959" r:id="rId198"/>
    <p:sldId id="960" r:id="rId199"/>
    <p:sldId id="961" r:id="rId200"/>
    <p:sldId id="962" r:id="rId201"/>
    <p:sldId id="1050" r:id="rId202"/>
    <p:sldId id="1051" r:id="rId203"/>
    <p:sldId id="978" r:id="rId204"/>
    <p:sldId id="979" r:id="rId205"/>
    <p:sldId id="1098" r:id="rId206"/>
    <p:sldId id="1097" r:id="rId207"/>
    <p:sldId id="987" r:id="rId208"/>
    <p:sldId id="988" r:id="rId209"/>
    <p:sldId id="989" r:id="rId210"/>
    <p:sldId id="990" r:id="rId211"/>
    <p:sldId id="992" r:id="rId212"/>
    <p:sldId id="1094" r:id="rId213"/>
    <p:sldId id="1095" r:id="rId214"/>
    <p:sldId id="1096" r:id="rId215"/>
    <p:sldId id="1092" r:id="rId216"/>
    <p:sldId id="1093" r:id="rId217"/>
    <p:sldId id="983" r:id="rId218"/>
    <p:sldId id="993" r:id="rId219"/>
    <p:sldId id="994" r:id="rId220"/>
    <p:sldId id="995" r:id="rId221"/>
    <p:sldId id="996" r:id="rId222"/>
    <p:sldId id="997" r:id="rId223"/>
    <p:sldId id="998" r:id="rId224"/>
    <p:sldId id="999" r:id="rId225"/>
    <p:sldId id="1000" r:id="rId226"/>
    <p:sldId id="1001" r:id="rId227"/>
    <p:sldId id="1002" r:id="rId228"/>
    <p:sldId id="1003" r:id="rId229"/>
    <p:sldId id="1004" r:id="rId230"/>
    <p:sldId id="1005" r:id="rId231"/>
    <p:sldId id="1006" r:id="rId232"/>
    <p:sldId id="1007" r:id="rId233"/>
    <p:sldId id="1008" r:id="rId234"/>
    <p:sldId id="1009" r:id="rId235"/>
    <p:sldId id="1011" r:id="rId236"/>
    <p:sldId id="1014" r:id="rId237"/>
    <p:sldId id="1016" r:id="rId238"/>
    <p:sldId id="1017" r:id="rId239"/>
    <p:sldId id="1018" r:id="rId240"/>
    <p:sldId id="1019" r:id="rId241"/>
    <p:sldId id="1027" r:id="rId242"/>
    <p:sldId id="1020" r:id="rId243"/>
    <p:sldId id="1021" r:id="rId244"/>
    <p:sldId id="1022" r:id="rId245"/>
    <p:sldId id="1023" r:id="rId246"/>
    <p:sldId id="1024" r:id="rId247"/>
    <p:sldId id="1025" r:id="rId248"/>
    <p:sldId id="1026" r:id="rId249"/>
    <p:sldId id="1028" r:id="rId250"/>
    <p:sldId id="1029" r:id="rId251"/>
    <p:sldId id="1030" r:id="rId252"/>
    <p:sldId id="1031" r:id="rId253"/>
    <p:sldId id="1032" r:id="rId254"/>
    <p:sldId id="1033" r:id="rId255"/>
    <p:sldId id="1034" r:id="rId256"/>
    <p:sldId id="1035" r:id="rId257"/>
    <p:sldId id="1042" r:id="rId258"/>
    <p:sldId id="1036" r:id="rId259"/>
    <p:sldId id="1037" r:id="rId260"/>
    <p:sldId id="1038" r:id="rId261"/>
    <p:sldId id="1039" r:id="rId262"/>
    <p:sldId id="1040" r:id="rId263"/>
  </p:sldIdLst>
  <p:sldSz cx="12192000" cy="6858000"/>
  <p:notesSz cx="6858000" cy="9144000"/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FFFFFF"/>
    <a:srgbClr val="D5EFF9"/>
    <a:srgbClr val="2980B9"/>
    <a:srgbClr val="F39C12"/>
    <a:srgbClr val="FF0000"/>
    <a:srgbClr val="FF00FF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94" autoAdjust="0"/>
    <p:restoredTop sz="93891" autoAdjust="0"/>
  </p:normalViewPr>
  <p:slideViewPr>
    <p:cSldViewPr snapToGrid="0" showGuides="1">
      <p:cViewPr varScale="1">
        <p:scale>
          <a:sx n="108" d="100"/>
          <a:sy n="108" d="100"/>
        </p:scale>
        <p:origin x="138" y="180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6803"/>
    </p:cViewPr>
  </p:sorterViewPr>
  <p:notesViewPr>
    <p:cSldViewPr snapToGrid="0" showGuides="1">
      <p:cViewPr varScale="1">
        <p:scale>
          <a:sx n="71" d="100"/>
          <a:sy n="71" d="100"/>
        </p:scale>
        <p:origin x="-180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handoutMaster" Target="handoutMasters/handout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presProps" Target="pres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076362-E679-49B8-AF1C-0A95D83EF6C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44E354D-F6CA-4D90-83B9-06842860858F}">
      <dgm:prSet phldrT="[文字]" custT="1"/>
      <dgm:spPr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r>
            <a:rPr lang="zh-TW" altLang="en-US" sz="2500"/>
            <a:t>感測器</a:t>
          </a:r>
          <a:br>
            <a:rPr lang="en-US" altLang="zh-TW" sz="2500"/>
          </a:br>
          <a:r>
            <a:rPr lang="zh-TW" altLang="en-US" sz="1800"/>
            <a:t>輸入</a:t>
          </a:r>
          <a:endParaRPr lang="zh-TW" altLang="en-US" sz="2500"/>
        </a:p>
      </dgm:t>
    </dgm:pt>
    <dgm:pt modelId="{889C1BDE-83CF-4B35-B19B-57AAF04F829E}" type="parTrans" cxnId="{A9C3C7DA-C1A8-4B05-93F2-CCB0080DE305}">
      <dgm:prSet/>
      <dgm:spPr/>
      <dgm:t>
        <a:bodyPr/>
        <a:lstStyle/>
        <a:p>
          <a:endParaRPr lang="zh-TW" altLang="en-US"/>
        </a:p>
      </dgm:t>
    </dgm:pt>
    <dgm:pt modelId="{2297DF99-5A22-46E9-9BC1-5AE9A6BC4AAF}" type="sibTrans" cxnId="{A9C3C7DA-C1A8-4B05-93F2-CCB0080DE305}">
      <dgm:prSet/>
      <dgm:spPr/>
      <dgm:t>
        <a:bodyPr/>
        <a:lstStyle/>
        <a:p>
          <a:endParaRPr lang="zh-TW" altLang="en-US"/>
        </a:p>
      </dgm:t>
    </dgm:pt>
    <dgm:pt modelId="{06F3AB96-7A3B-4C1C-B120-C5BAFFD64097}">
      <dgm:prSet phldrT="[文字]" custT="1"/>
      <dgm:spPr/>
      <dgm:t>
        <a:bodyPr/>
        <a:lstStyle/>
        <a:p>
          <a:r>
            <a:rPr lang="zh-TW" altLang="en-US" sz="2500"/>
            <a:t>控制板</a:t>
          </a:r>
          <a:br>
            <a:rPr lang="en-US" altLang="zh-TW" sz="2500"/>
          </a:br>
          <a:r>
            <a:rPr lang="zh-TW" altLang="en-US" sz="1600"/>
            <a:t>程式邏輯</a:t>
          </a:r>
          <a:endParaRPr lang="zh-TW" altLang="en-US" sz="2500"/>
        </a:p>
      </dgm:t>
    </dgm:pt>
    <dgm:pt modelId="{CE7310BC-6C0A-4EAA-8C43-AD3F3B1B079E}" type="parTrans" cxnId="{DC45A9FC-A1D9-4D86-A64C-B132676E65DC}">
      <dgm:prSet/>
      <dgm:spPr/>
      <dgm:t>
        <a:bodyPr/>
        <a:lstStyle/>
        <a:p>
          <a:endParaRPr lang="zh-TW" altLang="en-US"/>
        </a:p>
      </dgm:t>
    </dgm:pt>
    <dgm:pt modelId="{2BBEB4D2-D4D9-41C8-8405-A9DD27CA13B8}" type="sibTrans" cxnId="{DC45A9FC-A1D9-4D86-A64C-B132676E65DC}">
      <dgm:prSet/>
      <dgm:spPr/>
      <dgm:t>
        <a:bodyPr/>
        <a:lstStyle/>
        <a:p>
          <a:endParaRPr lang="zh-TW" altLang="en-US"/>
        </a:p>
      </dgm:t>
    </dgm:pt>
    <dgm:pt modelId="{69AED220-FE30-4CE9-AC6F-5627766680A3}">
      <dgm:prSet phldrT="[文字]" custT="1"/>
      <dgm:spPr/>
      <dgm:t>
        <a:bodyPr/>
        <a:lstStyle/>
        <a:p>
          <a:r>
            <a:rPr lang="zh-TW" altLang="en-US" sz="2500" kern="1200"/>
            <a:t>聯網</a:t>
          </a:r>
          <a:br>
            <a:rPr lang="en-US" altLang="zh-TW" sz="2500" kern="1200"/>
          </a:br>
          <a:r>
            <a:rPr lang="zh-TW" altLang="en-US" sz="1600" kern="1200">
              <a:solidFill>
                <a:prstClr val="white"/>
              </a:solidFill>
              <a:latin typeface="Arial"/>
              <a:ea typeface="微軟正黑體"/>
              <a:cs typeface="+mn-cs"/>
            </a:rPr>
            <a:t>呈現、</a:t>
          </a:r>
          <a:r>
            <a:rPr lang="zh-TW" altLang="en-US" sz="1600" kern="1200"/>
            <a:t>通知、儲存</a:t>
          </a:r>
          <a:endParaRPr lang="zh-TW" altLang="en-US" sz="2500" kern="1200"/>
        </a:p>
      </dgm:t>
    </dgm:pt>
    <dgm:pt modelId="{75B8CCD4-1A20-4E52-8D4B-2896EDA3162F}" type="parTrans" cxnId="{1CB02E3C-81DE-4496-9973-6E5C5F68FE4F}">
      <dgm:prSet/>
      <dgm:spPr/>
      <dgm:t>
        <a:bodyPr/>
        <a:lstStyle/>
        <a:p>
          <a:endParaRPr lang="zh-TW" altLang="en-US"/>
        </a:p>
      </dgm:t>
    </dgm:pt>
    <dgm:pt modelId="{8162AD74-1BA8-431F-8FAA-B821B8398A2D}" type="sibTrans" cxnId="{1CB02E3C-81DE-4496-9973-6E5C5F68FE4F}">
      <dgm:prSet/>
      <dgm:spPr/>
      <dgm:t>
        <a:bodyPr/>
        <a:lstStyle/>
        <a:p>
          <a:endParaRPr lang="zh-TW" altLang="en-US"/>
        </a:p>
      </dgm:t>
    </dgm:pt>
    <dgm:pt modelId="{697C0D3C-AD05-4BDF-AD0D-27471C995329}" type="pres">
      <dgm:prSet presAssocID="{9F076362-E679-49B8-AF1C-0A95D83EF6C6}" presName="Name0" presStyleCnt="0">
        <dgm:presLayoutVars>
          <dgm:dir/>
          <dgm:resizeHandles val="exact"/>
        </dgm:presLayoutVars>
      </dgm:prSet>
      <dgm:spPr/>
    </dgm:pt>
    <dgm:pt modelId="{9572C1A8-5E34-42E0-BB2C-FF9B1A0325A4}" type="pres">
      <dgm:prSet presAssocID="{544E354D-F6CA-4D90-83B9-06842860858F}" presName="node" presStyleLbl="node1" presStyleIdx="0" presStyleCnt="3">
        <dgm:presLayoutVars>
          <dgm:bulletEnabled val="1"/>
        </dgm:presLayoutVars>
      </dgm:prSet>
      <dgm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</dgm:spPr>
    </dgm:pt>
    <dgm:pt modelId="{43595DC2-4E57-41F8-88A8-DCA356A52AB1}" type="pres">
      <dgm:prSet presAssocID="{2297DF99-5A22-46E9-9BC1-5AE9A6BC4AAF}" presName="sibTrans" presStyleLbl="sibTrans2D1" presStyleIdx="0" presStyleCnt="2"/>
      <dgm:spPr/>
    </dgm:pt>
    <dgm:pt modelId="{654E77B2-A5F4-4F54-BCEE-802B624B23AD}" type="pres">
      <dgm:prSet presAssocID="{2297DF99-5A22-46E9-9BC1-5AE9A6BC4AAF}" presName="connectorText" presStyleLbl="sibTrans2D1" presStyleIdx="0" presStyleCnt="2"/>
      <dgm:spPr/>
    </dgm:pt>
    <dgm:pt modelId="{64AEB0CA-7B36-45A0-BBD3-3E5C4085EB8E}" type="pres">
      <dgm:prSet presAssocID="{06F3AB96-7A3B-4C1C-B120-C5BAFFD64097}" presName="node" presStyleLbl="node1" presStyleIdx="1" presStyleCnt="3">
        <dgm:presLayoutVars>
          <dgm:bulletEnabled val="1"/>
        </dgm:presLayoutVars>
      </dgm:prSet>
      <dgm:spPr/>
    </dgm:pt>
    <dgm:pt modelId="{63F643B4-8A68-4848-B7C6-A8D2FE1F38E4}" type="pres">
      <dgm:prSet presAssocID="{2BBEB4D2-D4D9-41C8-8405-A9DD27CA13B8}" presName="sibTrans" presStyleLbl="sibTrans2D1" presStyleIdx="1" presStyleCnt="2"/>
      <dgm:spPr/>
    </dgm:pt>
    <dgm:pt modelId="{18161E9E-66DB-417B-81DC-683758F4CA17}" type="pres">
      <dgm:prSet presAssocID="{2BBEB4D2-D4D9-41C8-8405-A9DD27CA13B8}" presName="connectorText" presStyleLbl="sibTrans2D1" presStyleIdx="1" presStyleCnt="2"/>
      <dgm:spPr/>
    </dgm:pt>
    <dgm:pt modelId="{E031B986-61C9-4F48-9AF9-E615C01686B4}" type="pres">
      <dgm:prSet presAssocID="{69AED220-FE30-4CE9-AC6F-5627766680A3}" presName="node" presStyleLbl="node1" presStyleIdx="2" presStyleCnt="3">
        <dgm:presLayoutVars>
          <dgm:bulletEnabled val="1"/>
        </dgm:presLayoutVars>
      </dgm:prSet>
      <dgm:spPr/>
    </dgm:pt>
  </dgm:ptLst>
  <dgm:cxnLst>
    <dgm:cxn modelId="{411B1304-F786-4EBA-978C-4F78DE03D325}" type="presOf" srcId="{2297DF99-5A22-46E9-9BC1-5AE9A6BC4AAF}" destId="{43595DC2-4E57-41F8-88A8-DCA356A52AB1}" srcOrd="0" destOrd="0" presId="urn:microsoft.com/office/officeart/2005/8/layout/process1"/>
    <dgm:cxn modelId="{5A28AA2D-45F4-41FB-BCEE-F5459ABDFF2F}" type="presOf" srcId="{9F076362-E679-49B8-AF1C-0A95D83EF6C6}" destId="{697C0D3C-AD05-4BDF-AD0D-27471C995329}" srcOrd="0" destOrd="0" presId="urn:microsoft.com/office/officeart/2005/8/layout/process1"/>
    <dgm:cxn modelId="{432F0332-2F25-4DDA-A556-68EF94F8BCB9}" type="presOf" srcId="{544E354D-F6CA-4D90-83B9-06842860858F}" destId="{9572C1A8-5E34-42E0-BB2C-FF9B1A0325A4}" srcOrd="0" destOrd="0" presId="urn:microsoft.com/office/officeart/2005/8/layout/process1"/>
    <dgm:cxn modelId="{1CB02E3C-81DE-4496-9973-6E5C5F68FE4F}" srcId="{9F076362-E679-49B8-AF1C-0A95D83EF6C6}" destId="{69AED220-FE30-4CE9-AC6F-5627766680A3}" srcOrd="2" destOrd="0" parTransId="{75B8CCD4-1A20-4E52-8D4B-2896EDA3162F}" sibTransId="{8162AD74-1BA8-431F-8FAA-B821B8398A2D}"/>
    <dgm:cxn modelId="{3528A85D-43F9-453D-B22C-76448598F6B7}" type="presOf" srcId="{2BBEB4D2-D4D9-41C8-8405-A9DD27CA13B8}" destId="{63F643B4-8A68-4848-B7C6-A8D2FE1F38E4}" srcOrd="0" destOrd="0" presId="urn:microsoft.com/office/officeart/2005/8/layout/process1"/>
    <dgm:cxn modelId="{44DFEF67-F937-44C2-82A9-724E73EBEBE5}" type="presOf" srcId="{2297DF99-5A22-46E9-9BC1-5AE9A6BC4AAF}" destId="{654E77B2-A5F4-4F54-BCEE-802B624B23AD}" srcOrd="1" destOrd="0" presId="urn:microsoft.com/office/officeart/2005/8/layout/process1"/>
    <dgm:cxn modelId="{A9AE1C58-A978-4D3B-89F5-391A8BE935C4}" type="presOf" srcId="{2BBEB4D2-D4D9-41C8-8405-A9DD27CA13B8}" destId="{18161E9E-66DB-417B-81DC-683758F4CA17}" srcOrd="1" destOrd="0" presId="urn:microsoft.com/office/officeart/2005/8/layout/process1"/>
    <dgm:cxn modelId="{D1FDE359-EFA1-4624-8470-BC3CD82442C7}" type="presOf" srcId="{69AED220-FE30-4CE9-AC6F-5627766680A3}" destId="{E031B986-61C9-4F48-9AF9-E615C01686B4}" srcOrd="0" destOrd="0" presId="urn:microsoft.com/office/officeart/2005/8/layout/process1"/>
    <dgm:cxn modelId="{2A9F50CD-5B4A-41CE-9C56-20C50461EA47}" type="presOf" srcId="{06F3AB96-7A3B-4C1C-B120-C5BAFFD64097}" destId="{64AEB0CA-7B36-45A0-BBD3-3E5C4085EB8E}" srcOrd="0" destOrd="0" presId="urn:microsoft.com/office/officeart/2005/8/layout/process1"/>
    <dgm:cxn modelId="{A9C3C7DA-C1A8-4B05-93F2-CCB0080DE305}" srcId="{9F076362-E679-49B8-AF1C-0A95D83EF6C6}" destId="{544E354D-F6CA-4D90-83B9-06842860858F}" srcOrd="0" destOrd="0" parTransId="{889C1BDE-83CF-4B35-B19B-57AAF04F829E}" sibTransId="{2297DF99-5A22-46E9-9BC1-5AE9A6BC4AAF}"/>
    <dgm:cxn modelId="{DC45A9FC-A1D9-4D86-A64C-B132676E65DC}" srcId="{9F076362-E679-49B8-AF1C-0A95D83EF6C6}" destId="{06F3AB96-7A3B-4C1C-B120-C5BAFFD64097}" srcOrd="1" destOrd="0" parTransId="{CE7310BC-6C0A-4EAA-8C43-AD3F3B1B079E}" sibTransId="{2BBEB4D2-D4D9-41C8-8405-A9DD27CA13B8}"/>
    <dgm:cxn modelId="{701DA507-A2A6-44DD-8A13-E90AC9AC0C88}" type="presParOf" srcId="{697C0D3C-AD05-4BDF-AD0D-27471C995329}" destId="{9572C1A8-5E34-42E0-BB2C-FF9B1A0325A4}" srcOrd="0" destOrd="0" presId="urn:microsoft.com/office/officeart/2005/8/layout/process1"/>
    <dgm:cxn modelId="{07EE5CB5-766D-4E3A-BD3E-29D2DA1F881A}" type="presParOf" srcId="{697C0D3C-AD05-4BDF-AD0D-27471C995329}" destId="{43595DC2-4E57-41F8-88A8-DCA356A52AB1}" srcOrd="1" destOrd="0" presId="urn:microsoft.com/office/officeart/2005/8/layout/process1"/>
    <dgm:cxn modelId="{707B75EB-AB50-42D4-9D71-14735539CCD7}" type="presParOf" srcId="{43595DC2-4E57-41F8-88A8-DCA356A52AB1}" destId="{654E77B2-A5F4-4F54-BCEE-802B624B23AD}" srcOrd="0" destOrd="0" presId="urn:microsoft.com/office/officeart/2005/8/layout/process1"/>
    <dgm:cxn modelId="{A08FF6B6-D719-45D4-B527-0B3F0F996E17}" type="presParOf" srcId="{697C0D3C-AD05-4BDF-AD0D-27471C995329}" destId="{64AEB0CA-7B36-45A0-BBD3-3E5C4085EB8E}" srcOrd="2" destOrd="0" presId="urn:microsoft.com/office/officeart/2005/8/layout/process1"/>
    <dgm:cxn modelId="{A3BD40C8-4FB0-49BF-BC57-AC6582B39A6A}" type="presParOf" srcId="{697C0D3C-AD05-4BDF-AD0D-27471C995329}" destId="{63F643B4-8A68-4848-B7C6-A8D2FE1F38E4}" srcOrd="3" destOrd="0" presId="urn:microsoft.com/office/officeart/2005/8/layout/process1"/>
    <dgm:cxn modelId="{2EA10562-C8D4-4314-8060-D3DAB0EA2C3C}" type="presParOf" srcId="{63F643B4-8A68-4848-B7C6-A8D2FE1F38E4}" destId="{18161E9E-66DB-417B-81DC-683758F4CA17}" srcOrd="0" destOrd="0" presId="urn:microsoft.com/office/officeart/2005/8/layout/process1"/>
    <dgm:cxn modelId="{994CC149-230E-4C3D-89A7-B6535C31CD0E}" type="presParOf" srcId="{697C0D3C-AD05-4BDF-AD0D-27471C995329}" destId="{E031B986-61C9-4F48-9AF9-E615C01686B4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076362-E679-49B8-AF1C-0A95D83EF6C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44E354D-F6CA-4D90-83B9-06842860858F}">
      <dgm:prSet phldrT="[文字]" custT="1"/>
      <dgm:spPr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r>
            <a:rPr lang="zh-TW" altLang="en-US" sz="2500"/>
            <a:t>連接</a:t>
          </a:r>
          <a:br>
            <a:rPr lang="en-US" altLang="zh-TW" sz="2500"/>
          </a:br>
          <a:r>
            <a:rPr lang="zh-TW" altLang="en-US" sz="2500"/>
            <a:t>電子元件</a:t>
          </a:r>
          <a:endParaRPr lang="en-US" altLang="zh-TW" sz="2500"/>
        </a:p>
      </dgm:t>
    </dgm:pt>
    <dgm:pt modelId="{889C1BDE-83CF-4B35-B19B-57AAF04F829E}" type="parTrans" cxnId="{A9C3C7DA-C1A8-4B05-93F2-CCB0080DE305}">
      <dgm:prSet/>
      <dgm:spPr/>
      <dgm:t>
        <a:bodyPr/>
        <a:lstStyle/>
        <a:p>
          <a:endParaRPr lang="zh-TW" altLang="en-US"/>
        </a:p>
      </dgm:t>
    </dgm:pt>
    <dgm:pt modelId="{2297DF99-5A22-46E9-9BC1-5AE9A6BC4AAF}" type="sibTrans" cxnId="{A9C3C7DA-C1A8-4B05-93F2-CCB0080DE305}">
      <dgm:prSet/>
      <dgm:spPr/>
      <dgm:t>
        <a:bodyPr/>
        <a:lstStyle/>
        <a:p>
          <a:endParaRPr lang="zh-TW" altLang="en-US"/>
        </a:p>
      </dgm:t>
    </dgm:pt>
    <dgm:pt modelId="{06F3AB96-7A3B-4C1C-B120-C5BAFFD64097}">
      <dgm:prSet phldrT="[文字]" custT="1"/>
      <dgm:spPr/>
      <dgm:t>
        <a:bodyPr/>
        <a:lstStyle/>
        <a:p>
          <a:r>
            <a:rPr lang="zh-TW" altLang="en-US" sz="2500"/>
            <a:t>撰寫程式</a:t>
          </a:r>
        </a:p>
      </dgm:t>
    </dgm:pt>
    <dgm:pt modelId="{CE7310BC-6C0A-4EAA-8C43-AD3F3B1B079E}" type="parTrans" cxnId="{DC45A9FC-A1D9-4D86-A64C-B132676E65DC}">
      <dgm:prSet/>
      <dgm:spPr/>
      <dgm:t>
        <a:bodyPr/>
        <a:lstStyle/>
        <a:p>
          <a:endParaRPr lang="zh-TW" altLang="en-US"/>
        </a:p>
      </dgm:t>
    </dgm:pt>
    <dgm:pt modelId="{2BBEB4D2-D4D9-41C8-8405-A9DD27CA13B8}" type="sibTrans" cxnId="{DC45A9FC-A1D9-4D86-A64C-B132676E65DC}">
      <dgm:prSet/>
      <dgm:spPr/>
      <dgm:t>
        <a:bodyPr/>
        <a:lstStyle/>
        <a:p>
          <a:endParaRPr lang="zh-TW" altLang="en-US"/>
        </a:p>
      </dgm:t>
    </dgm:pt>
    <dgm:pt modelId="{69AED220-FE30-4CE9-AC6F-5627766680A3}">
      <dgm:prSet phldrT="[文字]" custT="1"/>
      <dgm:spPr/>
      <dgm:t>
        <a:bodyPr/>
        <a:lstStyle/>
        <a:p>
          <a:r>
            <a:rPr lang="zh-TW" altLang="en-US" sz="2500" kern="1200"/>
            <a:t>執行程式</a:t>
          </a:r>
        </a:p>
      </dgm:t>
    </dgm:pt>
    <dgm:pt modelId="{75B8CCD4-1A20-4E52-8D4B-2896EDA3162F}" type="parTrans" cxnId="{1CB02E3C-81DE-4496-9973-6E5C5F68FE4F}">
      <dgm:prSet/>
      <dgm:spPr/>
      <dgm:t>
        <a:bodyPr/>
        <a:lstStyle/>
        <a:p>
          <a:endParaRPr lang="zh-TW" altLang="en-US"/>
        </a:p>
      </dgm:t>
    </dgm:pt>
    <dgm:pt modelId="{8162AD74-1BA8-431F-8FAA-B821B8398A2D}" type="sibTrans" cxnId="{1CB02E3C-81DE-4496-9973-6E5C5F68FE4F}">
      <dgm:prSet/>
      <dgm:spPr/>
      <dgm:t>
        <a:bodyPr/>
        <a:lstStyle/>
        <a:p>
          <a:endParaRPr lang="zh-TW" altLang="en-US"/>
        </a:p>
      </dgm:t>
    </dgm:pt>
    <dgm:pt modelId="{697C0D3C-AD05-4BDF-AD0D-27471C995329}" type="pres">
      <dgm:prSet presAssocID="{9F076362-E679-49B8-AF1C-0A95D83EF6C6}" presName="Name0" presStyleCnt="0">
        <dgm:presLayoutVars>
          <dgm:dir/>
          <dgm:resizeHandles val="exact"/>
        </dgm:presLayoutVars>
      </dgm:prSet>
      <dgm:spPr/>
    </dgm:pt>
    <dgm:pt modelId="{9572C1A8-5E34-42E0-BB2C-FF9B1A0325A4}" type="pres">
      <dgm:prSet presAssocID="{544E354D-F6CA-4D90-83B9-06842860858F}" presName="node" presStyleLbl="node1" presStyleIdx="0" presStyleCnt="3">
        <dgm:presLayoutVars>
          <dgm:bulletEnabled val="1"/>
        </dgm:presLayoutVars>
      </dgm:prSet>
      <dgm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</dgm:spPr>
    </dgm:pt>
    <dgm:pt modelId="{43595DC2-4E57-41F8-88A8-DCA356A52AB1}" type="pres">
      <dgm:prSet presAssocID="{2297DF99-5A22-46E9-9BC1-5AE9A6BC4AAF}" presName="sibTrans" presStyleLbl="sibTrans2D1" presStyleIdx="0" presStyleCnt="2"/>
      <dgm:spPr/>
    </dgm:pt>
    <dgm:pt modelId="{654E77B2-A5F4-4F54-BCEE-802B624B23AD}" type="pres">
      <dgm:prSet presAssocID="{2297DF99-5A22-46E9-9BC1-5AE9A6BC4AAF}" presName="connectorText" presStyleLbl="sibTrans2D1" presStyleIdx="0" presStyleCnt="2"/>
      <dgm:spPr/>
    </dgm:pt>
    <dgm:pt modelId="{64AEB0CA-7B36-45A0-BBD3-3E5C4085EB8E}" type="pres">
      <dgm:prSet presAssocID="{06F3AB96-7A3B-4C1C-B120-C5BAFFD64097}" presName="node" presStyleLbl="node1" presStyleIdx="1" presStyleCnt="3">
        <dgm:presLayoutVars>
          <dgm:bulletEnabled val="1"/>
        </dgm:presLayoutVars>
      </dgm:prSet>
      <dgm:spPr/>
    </dgm:pt>
    <dgm:pt modelId="{63F643B4-8A68-4848-B7C6-A8D2FE1F38E4}" type="pres">
      <dgm:prSet presAssocID="{2BBEB4D2-D4D9-41C8-8405-A9DD27CA13B8}" presName="sibTrans" presStyleLbl="sibTrans2D1" presStyleIdx="1" presStyleCnt="2"/>
      <dgm:spPr/>
    </dgm:pt>
    <dgm:pt modelId="{18161E9E-66DB-417B-81DC-683758F4CA17}" type="pres">
      <dgm:prSet presAssocID="{2BBEB4D2-D4D9-41C8-8405-A9DD27CA13B8}" presName="connectorText" presStyleLbl="sibTrans2D1" presStyleIdx="1" presStyleCnt="2"/>
      <dgm:spPr/>
    </dgm:pt>
    <dgm:pt modelId="{E031B986-61C9-4F48-9AF9-E615C01686B4}" type="pres">
      <dgm:prSet presAssocID="{69AED220-FE30-4CE9-AC6F-5627766680A3}" presName="node" presStyleLbl="node1" presStyleIdx="2" presStyleCnt="3">
        <dgm:presLayoutVars>
          <dgm:bulletEnabled val="1"/>
        </dgm:presLayoutVars>
      </dgm:prSet>
      <dgm:spPr/>
    </dgm:pt>
  </dgm:ptLst>
  <dgm:cxnLst>
    <dgm:cxn modelId="{411B1304-F786-4EBA-978C-4F78DE03D325}" type="presOf" srcId="{2297DF99-5A22-46E9-9BC1-5AE9A6BC4AAF}" destId="{43595DC2-4E57-41F8-88A8-DCA356A52AB1}" srcOrd="0" destOrd="0" presId="urn:microsoft.com/office/officeart/2005/8/layout/process1"/>
    <dgm:cxn modelId="{5A28AA2D-45F4-41FB-BCEE-F5459ABDFF2F}" type="presOf" srcId="{9F076362-E679-49B8-AF1C-0A95D83EF6C6}" destId="{697C0D3C-AD05-4BDF-AD0D-27471C995329}" srcOrd="0" destOrd="0" presId="urn:microsoft.com/office/officeart/2005/8/layout/process1"/>
    <dgm:cxn modelId="{432F0332-2F25-4DDA-A556-68EF94F8BCB9}" type="presOf" srcId="{544E354D-F6CA-4D90-83B9-06842860858F}" destId="{9572C1A8-5E34-42E0-BB2C-FF9B1A0325A4}" srcOrd="0" destOrd="0" presId="urn:microsoft.com/office/officeart/2005/8/layout/process1"/>
    <dgm:cxn modelId="{1CB02E3C-81DE-4496-9973-6E5C5F68FE4F}" srcId="{9F076362-E679-49B8-AF1C-0A95D83EF6C6}" destId="{69AED220-FE30-4CE9-AC6F-5627766680A3}" srcOrd="2" destOrd="0" parTransId="{75B8CCD4-1A20-4E52-8D4B-2896EDA3162F}" sibTransId="{8162AD74-1BA8-431F-8FAA-B821B8398A2D}"/>
    <dgm:cxn modelId="{3528A85D-43F9-453D-B22C-76448598F6B7}" type="presOf" srcId="{2BBEB4D2-D4D9-41C8-8405-A9DD27CA13B8}" destId="{63F643B4-8A68-4848-B7C6-A8D2FE1F38E4}" srcOrd="0" destOrd="0" presId="urn:microsoft.com/office/officeart/2005/8/layout/process1"/>
    <dgm:cxn modelId="{44DFEF67-F937-44C2-82A9-724E73EBEBE5}" type="presOf" srcId="{2297DF99-5A22-46E9-9BC1-5AE9A6BC4AAF}" destId="{654E77B2-A5F4-4F54-BCEE-802B624B23AD}" srcOrd="1" destOrd="0" presId="urn:microsoft.com/office/officeart/2005/8/layout/process1"/>
    <dgm:cxn modelId="{A9AE1C58-A978-4D3B-89F5-391A8BE935C4}" type="presOf" srcId="{2BBEB4D2-D4D9-41C8-8405-A9DD27CA13B8}" destId="{18161E9E-66DB-417B-81DC-683758F4CA17}" srcOrd="1" destOrd="0" presId="urn:microsoft.com/office/officeart/2005/8/layout/process1"/>
    <dgm:cxn modelId="{D1FDE359-EFA1-4624-8470-BC3CD82442C7}" type="presOf" srcId="{69AED220-FE30-4CE9-AC6F-5627766680A3}" destId="{E031B986-61C9-4F48-9AF9-E615C01686B4}" srcOrd="0" destOrd="0" presId="urn:microsoft.com/office/officeart/2005/8/layout/process1"/>
    <dgm:cxn modelId="{2A9F50CD-5B4A-41CE-9C56-20C50461EA47}" type="presOf" srcId="{06F3AB96-7A3B-4C1C-B120-C5BAFFD64097}" destId="{64AEB0CA-7B36-45A0-BBD3-3E5C4085EB8E}" srcOrd="0" destOrd="0" presId="urn:microsoft.com/office/officeart/2005/8/layout/process1"/>
    <dgm:cxn modelId="{A9C3C7DA-C1A8-4B05-93F2-CCB0080DE305}" srcId="{9F076362-E679-49B8-AF1C-0A95D83EF6C6}" destId="{544E354D-F6CA-4D90-83B9-06842860858F}" srcOrd="0" destOrd="0" parTransId="{889C1BDE-83CF-4B35-B19B-57AAF04F829E}" sibTransId="{2297DF99-5A22-46E9-9BC1-5AE9A6BC4AAF}"/>
    <dgm:cxn modelId="{DC45A9FC-A1D9-4D86-A64C-B132676E65DC}" srcId="{9F076362-E679-49B8-AF1C-0A95D83EF6C6}" destId="{06F3AB96-7A3B-4C1C-B120-C5BAFFD64097}" srcOrd="1" destOrd="0" parTransId="{CE7310BC-6C0A-4EAA-8C43-AD3F3B1B079E}" sibTransId="{2BBEB4D2-D4D9-41C8-8405-A9DD27CA13B8}"/>
    <dgm:cxn modelId="{701DA507-A2A6-44DD-8A13-E90AC9AC0C88}" type="presParOf" srcId="{697C0D3C-AD05-4BDF-AD0D-27471C995329}" destId="{9572C1A8-5E34-42E0-BB2C-FF9B1A0325A4}" srcOrd="0" destOrd="0" presId="urn:microsoft.com/office/officeart/2005/8/layout/process1"/>
    <dgm:cxn modelId="{07EE5CB5-766D-4E3A-BD3E-29D2DA1F881A}" type="presParOf" srcId="{697C0D3C-AD05-4BDF-AD0D-27471C995329}" destId="{43595DC2-4E57-41F8-88A8-DCA356A52AB1}" srcOrd="1" destOrd="0" presId="urn:microsoft.com/office/officeart/2005/8/layout/process1"/>
    <dgm:cxn modelId="{707B75EB-AB50-42D4-9D71-14735539CCD7}" type="presParOf" srcId="{43595DC2-4E57-41F8-88A8-DCA356A52AB1}" destId="{654E77B2-A5F4-4F54-BCEE-802B624B23AD}" srcOrd="0" destOrd="0" presId="urn:microsoft.com/office/officeart/2005/8/layout/process1"/>
    <dgm:cxn modelId="{A08FF6B6-D719-45D4-B527-0B3F0F996E17}" type="presParOf" srcId="{697C0D3C-AD05-4BDF-AD0D-27471C995329}" destId="{64AEB0CA-7B36-45A0-BBD3-3E5C4085EB8E}" srcOrd="2" destOrd="0" presId="urn:microsoft.com/office/officeart/2005/8/layout/process1"/>
    <dgm:cxn modelId="{A3BD40C8-4FB0-49BF-BC57-AC6582B39A6A}" type="presParOf" srcId="{697C0D3C-AD05-4BDF-AD0D-27471C995329}" destId="{63F643B4-8A68-4848-B7C6-A8D2FE1F38E4}" srcOrd="3" destOrd="0" presId="urn:microsoft.com/office/officeart/2005/8/layout/process1"/>
    <dgm:cxn modelId="{2EA10562-C8D4-4314-8060-D3DAB0EA2C3C}" type="presParOf" srcId="{63F643B4-8A68-4848-B7C6-A8D2FE1F38E4}" destId="{18161E9E-66DB-417B-81DC-683758F4CA17}" srcOrd="0" destOrd="0" presId="urn:microsoft.com/office/officeart/2005/8/layout/process1"/>
    <dgm:cxn modelId="{994CC149-230E-4C3D-89A7-B6535C31CD0E}" type="presParOf" srcId="{697C0D3C-AD05-4BDF-AD0D-27471C995329}" destId="{E031B986-61C9-4F48-9AF9-E615C01686B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076362-E679-49B8-AF1C-0A95D83EF6C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44E354D-F6CA-4D90-83B9-06842860858F}">
      <dgm:prSet phldrT="[文字]" custT="1"/>
      <dgm:spPr>
        <a:solidFill>
          <a:schemeClr val="accent2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r>
            <a:rPr lang="zh-TW" altLang="en-US" sz="2500"/>
            <a:t>安裝</a:t>
          </a:r>
          <a:br>
            <a:rPr lang="en-US" altLang="zh-TW" sz="2500"/>
          </a:br>
          <a:r>
            <a:rPr lang="zh-TW" altLang="en-US" sz="2500"/>
            <a:t>開發環境</a:t>
          </a:r>
          <a:endParaRPr lang="en-US" altLang="zh-TW" sz="2500"/>
        </a:p>
      </dgm:t>
    </dgm:pt>
    <dgm:pt modelId="{889C1BDE-83CF-4B35-B19B-57AAF04F829E}" type="parTrans" cxnId="{A9C3C7DA-C1A8-4B05-93F2-CCB0080DE305}">
      <dgm:prSet/>
      <dgm:spPr/>
      <dgm:t>
        <a:bodyPr/>
        <a:lstStyle/>
        <a:p>
          <a:endParaRPr lang="zh-TW" altLang="en-US"/>
        </a:p>
      </dgm:t>
    </dgm:pt>
    <dgm:pt modelId="{2297DF99-5A22-46E9-9BC1-5AE9A6BC4AAF}" type="sibTrans" cxnId="{A9C3C7DA-C1A8-4B05-93F2-CCB0080DE305}">
      <dgm:prSet/>
      <dgm:spPr/>
      <dgm:t>
        <a:bodyPr/>
        <a:lstStyle/>
        <a:p>
          <a:endParaRPr lang="zh-TW" altLang="en-US"/>
        </a:p>
      </dgm:t>
    </dgm:pt>
    <dgm:pt modelId="{06F3AB96-7A3B-4C1C-B120-C5BAFFD64097}">
      <dgm:prSet phldrT="[文字]" custT="1"/>
      <dgm:spPr/>
      <dgm:t>
        <a:bodyPr/>
        <a:lstStyle/>
        <a:p>
          <a:r>
            <a:rPr lang="zh-TW" altLang="en-US" sz="2500"/>
            <a:t>安裝</a:t>
          </a:r>
          <a:br>
            <a:rPr lang="en-US" altLang="zh-TW" sz="2500"/>
          </a:br>
          <a:r>
            <a:rPr lang="zh-TW" altLang="en-US" sz="2500"/>
            <a:t>驅動程式</a:t>
          </a:r>
        </a:p>
      </dgm:t>
    </dgm:pt>
    <dgm:pt modelId="{CE7310BC-6C0A-4EAA-8C43-AD3F3B1B079E}" type="parTrans" cxnId="{DC45A9FC-A1D9-4D86-A64C-B132676E65DC}">
      <dgm:prSet/>
      <dgm:spPr/>
      <dgm:t>
        <a:bodyPr/>
        <a:lstStyle/>
        <a:p>
          <a:endParaRPr lang="zh-TW" altLang="en-US"/>
        </a:p>
      </dgm:t>
    </dgm:pt>
    <dgm:pt modelId="{2BBEB4D2-D4D9-41C8-8405-A9DD27CA13B8}" type="sibTrans" cxnId="{DC45A9FC-A1D9-4D86-A64C-B132676E65DC}">
      <dgm:prSet/>
      <dgm:spPr/>
      <dgm:t>
        <a:bodyPr/>
        <a:lstStyle/>
        <a:p>
          <a:endParaRPr lang="zh-TW" altLang="en-US"/>
        </a:p>
      </dgm:t>
    </dgm:pt>
    <dgm:pt modelId="{69AED220-FE30-4CE9-AC6F-5627766680A3}">
      <dgm:prSet phldrT="[文字]" custT="1"/>
      <dgm:spPr/>
      <dgm:t>
        <a:bodyPr/>
        <a:lstStyle/>
        <a:p>
          <a:r>
            <a:rPr lang="zh-TW" altLang="en-US" sz="2500" kern="1200"/>
            <a:t>安裝程式庫</a:t>
          </a:r>
        </a:p>
      </dgm:t>
    </dgm:pt>
    <dgm:pt modelId="{75B8CCD4-1A20-4E52-8D4B-2896EDA3162F}" type="parTrans" cxnId="{1CB02E3C-81DE-4496-9973-6E5C5F68FE4F}">
      <dgm:prSet/>
      <dgm:spPr/>
      <dgm:t>
        <a:bodyPr/>
        <a:lstStyle/>
        <a:p>
          <a:endParaRPr lang="zh-TW" altLang="en-US"/>
        </a:p>
      </dgm:t>
    </dgm:pt>
    <dgm:pt modelId="{8162AD74-1BA8-431F-8FAA-B821B8398A2D}" type="sibTrans" cxnId="{1CB02E3C-81DE-4496-9973-6E5C5F68FE4F}">
      <dgm:prSet/>
      <dgm:spPr/>
      <dgm:t>
        <a:bodyPr/>
        <a:lstStyle/>
        <a:p>
          <a:endParaRPr lang="zh-TW" altLang="en-US"/>
        </a:p>
      </dgm:t>
    </dgm:pt>
    <dgm:pt modelId="{697C0D3C-AD05-4BDF-AD0D-27471C995329}" type="pres">
      <dgm:prSet presAssocID="{9F076362-E679-49B8-AF1C-0A95D83EF6C6}" presName="Name0" presStyleCnt="0">
        <dgm:presLayoutVars>
          <dgm:dir/>
          <dgm:resizeHandles val="exact"/>
        </dgm:presLayoutVars>
      </dgm:prSet>
      <dgm:spPr/>
    </dgm:pt>
    <dgm:pt modelId="{9572C1A8-5E34-42E0-BB2C-FF9B1A0325A4}" type="pres">
      <dgm:prSet presAssocID="{544E354D-F6CA-4D90-83B9-06842860858F}" presName="node" presStyleLbl="node1" presStyleIdx="0" presStyleCnt="3">
        <dgm:presLayoutVars>
          <dgm:bulletEnabled val="1"/>
        </dgm:presLayoutVars>
      </dgm:prSet>
      <dgm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</dgm:spPr>
    </dgm:pt>
    <dgm:pt modelId="{43595DC2-4E57-41F8-88A8-DCA356A52AB1}" type="pres">
      <dgm:prSet presAssocID="{2297DF99-5A22-46E9-9BC1-5AE9A6BC4AAF}" presName="sibTrans" presStyleLbl="sibTrans2D1" presStyleIdx="0" presStyleCnt="2"/>
      <dgm:spPr/>
    </dgm:pt>
    <dgm:pt modelId="{654E77B2-A5F4-4F54-BCEE-802B624B23AD}" type="pres">
      <dgm:prSet presAssocID="{2297DF99-5A22-46E9-9BC1-5AE9A6BC4AAF}" presName="connectorText" presStyleLbl="sibTrans2D1" presStyleIdx="0" presStyleCnt="2"/>
      <dgm:spPr/>
    </dgm:pt>
    <dgm:pt modelId="{64AEB0CA-7B36-45A0-BBD3-3E5C4085EB8E}" type="pres">
      <dgm:prSet presAssocID="{06F3AB96-7A3B-4C1C-B120-C5BAFFD64097}" presName="node" presStyleLbl="node1" presStyleIdx="1" presStyleCnt="3">
        <dgm:presLayoutVars>
          <dgm:bulletEnabled val="1"/>
        </dgm:presLayoutVars>
      </dgm:prSet>
      <dgm:spPr/>
    </dgm:pt>
    <dgm:pt modelId="{63F643B4-8A68-4848-B7C6-A8D2FE1F38E4}" type="pres">
      <dgm:prSet presAssocID="{2BBEB4D2-D4D9-41C8-8405-A9DD27CA13B8}" presName="sibTrans" presStyleLbl="sibTrans2D1" presStyleIdx="1" presStyleCnt="2"/>
      <dgm:spPr/>
    </dgm:pt>
    <dgm:pt modelId="{18161E9E-66DB-417B-81DC-683758F4CA17}" type="pres">
      <dgm:prSet presAssocID="{2BBEB4D2-D4D9-41C8-8405-A9DD27CA13B8}" presName="connectorText" presStyleLbl="sibTrans2D1" presStyleIdx="1" presStyleCnt="2"/>
      <dgm:spPr/>
    </dgm:pt>
    <dgm:pt modelId="{E031B986-61C9-4F48-9AF9-E615C01686B4}" type="pres">
      <dgm:prSet presAssocID="{69AED220-FE30-4CE9-AC6F-5627766680A3}" presName="node" presStyleLbl="node1" presStyleIdx="2" presStyleCnt="3">
        <dgm:presLayoutVars>
          <dgm:bulletEnabled val="1"/>
        </dgm:presLayoutVars>
      </dgm:prSet>
      <dgm:spPr/>
    </dgm:pt>
  </dgm:ptLst>
  <dgm:cxnLst>
    <dgm:cxn modelId="{411B1304-F786-4EBA-978C-4F78DE03D325}" type="presOf" srcId="{2297DF99-5A22-46E9-9BC1-5AE9A6BC4AAF}" destId="{43595DC2-4E57-41F8-88A8-DCA356A52AB1}" srcOrd="0" destOrd="0" presId="urn:microsoft.com/office/officeart/2005/8/layout/process1"/>
    <dgm:cxn modelId="{5A28AA2D-45F4-41FB-BCEE-F5459ABDFF2F}" type="presOf" srcId="{9F076362-E679-49B8-AF1C-0A95D83EF6C6}" destId="{697C0D3C-AD05-4BDF-AD0D-27471C995329}" srcOrd="0" destOrd="0" presId="urn:microsoft.com/office/officeart/2005/8/layout/process1"/>
    <dgm:cxn modelId="{432F0332-2F25-4DDA-A556-68EF94F8BCB9}" type="presOf" srcId="{544E354D-F6CA-4D90-83B9-06842860858F}" destId="{9572C1A8-5E34-42E0-BB2C-FF9B1A0325A4}" srcOrd="0" destOrd="0" presId="urn:microsoft.com/office/officeart/2005/8/layout/process1"/>
    <dgm:cxn modelId="{1CB02E3C-81DE-4496-9973-6E5C5F68FE4F}" srcId="{9F076362-E679-49B8-AF1C-0A95D83EF6C6}" destId="{69AED220-FE30-4CE9-AC6F-5627766680A3}" srcOrd="2" destOrd="0" parTransId="{75B8CCD4-1A20-4E52-8D4B-2896EDA3162F}" sibTransId="{8162AD74-1BA8-431F-8FAA-B821B8398A2D}"/>
    <dgm:cxn modelId="{3528A85D-43F9-453D-B22C-76448598F6B7}" type="presOf" srcId="{2BBEB4D2-D4D9-41C8-8405-A9DD27CA13B8}" destId="{63F643B4-8A68-4848-B7C6-A8D2FE1F38E4}" srcOrd="0" destOrd="0" presId="urn:microsoft.com/office/officeart/2005/8/layout/process1"/>
    <dgm:cxn modelId="{44DFEF67-F937-44C2-82A9-724E73EBEBE5}" type="presOf" srcId="{2297DF99-5A22-46E9-9BC1-5AE9A6BC4AAF}" destId="{654E77B2-A5F4-4F54-BCEE-802B624B23AD}" srcOrd="1" destOrd="0" presId="urn:microsoft.com/office/officeart/2005/8/layout/process1"/>
    <dgm:cxn modelId="{A9AE1C58-A978-4D3B-89F5-391A8BE935C4}" type="presOf" srcId="{2BBEB4D2-D4D9-41C8-8405-A9DD27CA13B8}" destId="{18161E9E-66DB-417B-81DC-683758F4CA17}" srcOrd="1" destOrd="0" presId="urn:microsoft.com/office/officeart/2005/8/layout/process1"/>
    <dgm:cxn modelId="{D1FDE359-EFA1-4624-8470-BC3CD82442C7}" type="presOf" srcId="{69AED220-FE30-4CE9-AC6F-5627766680A3}" destId="{E031B986-61C9-4F48-9AF9-E615C01686B4}" srcOrd="0" destOrd="0" presId="urn:microsoft.com/office/officeart/2005/8/layout/process1"/>
    <dgm:cxn modelId="{2A9F50CD-5B4A-41CE-9C56-20C50461EA47}" type="presOf" srcId="{06F3AB96-7A3B-4C1C-B120-C5BAFFD64097}" destId="{64AEB0CA-7B36-45A0-BBD3-3E5C4085EB8E}" srcOrd="0" destOrd="0" presId="urn:microsoft.com/office/officeart/2005/8/layout/process1"/>
    <dgm:cxn modelId="{A9C3C7DA-C1A8-4B05-93F2-CCB0080DE305}" srcId="{9F076362-E679-49B8-AF1C-0A95D83EF6C6}" destId="{544E354D-F6CA-4D90-83B9-06842860858F}" srcOrd="0" destOrd="0" parTransId="{889C1BDE-83CF-4B35-B19B-57AAF04F829E}" sibTransId="{2297DF99-5A22-46E9-9BC1-5AE9A6BC4AAF}"/>
    <dgm:cxn modelId="{DC45A9FC-A1D9-4D86-A64C-B132676E65DC}" srcId="{9F076362-E679-49B8-AF1C-0A95D83EF6C6}" destId="{06F3AB96-7A3B-4C1C-B120-C5BAFFD64097}" srcOrd="1" destOrd="0" parTransId="{CE7310BC-6C0A-4EAA-8C43-AD3F3B1B079E}" sibTransId="{2BBEB4D2-D4D9-41C8-8405-A9DD27CA13B8}"/>
    <dgm:cxn modelId="{701DA507-A2A6-44DD-8A13-E90AC9AC0C88}" type="presParOf" srcId="{697C0D3C-AD05-4BDF-AD0D-27471C995329}" destId="{9572C1A8-5E34-42E0-BB2C-FF9B1A0325A4}" srcOrd="0" destOrd="0" presId="urn:microsoft.com/office/officeart/2005/8/layout/process1"/>
    <dgm:cxn modelId="{07EE5CB5-766D-4E3A-BD3E-29D2DA1F881A}" type="presParOf" srcId="{697C0D3C-AD05-4BDF-AD0D-27471C995329}" destId="{43595DC2-4E57-41F8-88A8-DCA356A52AB1}" srcOrd="1" destOrd="0" presId="urn:microsoft.com/office/officeart/2005/8/layout/process1"/>
    <dgm:cxn modelId="{707B75EB-AB50-42D4-9D71-14735539CCD7}" type="presParOf" srcId="{43595DC2-4E57-41F8-88A8-DCA356A52AB1}" destId="{654E77B2-A5F4-4F54-BCEE-802B624B23AD}" srcOrd="0" destOrd="0" presId="urn:microsoft.com/office/officeart/2005/8/layout/process1"/>
    <dgm:cxn modelId="{A08FF6B6-D719-45D4-B527-0B3F0F996E17}" type="presParOf" srcId="{697C0D3C-AD05-4BDF-AD0D-27471C995329}" destId="{64AEB0CA-7B36-45A0-BBD3-3E5C4085EB8E}" srcOrd="2" destOrd="0" presId="urn:microsoft.com/office/officeart/2005/8/layout/process1"/>
    <dgm:cxn modelId="{A3BD40C8-4FB0-49BF-BC57-AC6582B39A6A}" type="presParOf" srcId="{697C0D3C-AD05-4BDF-AD0D-27471C995329}" destId="{63F643B4-8A68-4848-B7C6-A8D2FE1F38E4}" srcOrd="3" destOrd="0" presId="urn:microsoft.com/office/officeart/2005/8/layout/process1"/>
    <dgm:cxn modelId="{2EA10562-C8D4-4314-8060-D3DAB0EA2C3C}" type="presParOf" srcId="{63F643B4-8A68-4848-B7C6-A8D2FE1F38E4}" destId="{18161E9E-66DB-417B-81DC-683758F4CA17}" srcOrd="0" destOrd="0" presId="urn:microsoft.com/office/officeart/2005/8/layout/process1"/>
    <dgm:cxn modelId="{994CC149-230E-4C3D-89A7-B6535C31CD0E}" type="presParOf" srcId="{697C0D3C-AD05-4BDF-AD0D-27471C995329}" destId="{E031B986-61C9-4F48-9AF9-E615C01686B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076362-E679-49B8-AF1C-0A95D83EF6C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44E354D-F6CA-4D90-83B9-06842860858F}">
      <dgm:prSet phldrT="[文字]" custT="1"/>
      <dgm:spPr>
        <a:solidFill>
          <a:schemeClr val="accent1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r>
            <a:rPr lang="zh-TW" altLang="en-US" sz="2500"/>
            <a:t>安裝</a:t>
          </a:r>
          <a:br>
            <a:rPr lang="en-US" altLang="zh-TW" sz="2500"/>
          </a:br>
          <a:r>
            <a:rPr lang="zh-TW" altLang="en-US" sz="2500"/>
            <a:t>開發環境</a:t>
          </a:r>
          <a:endParaRPr lang="en-US" altLang="zh-TW" sz="2500"/>
        </a:p>
      </dgm:t>
    </dgm:pt>
    <dgm:pt modelId="{889C1BDE-83CF-4B35-B19B-57AAF04F829E}" type="parTrans" cxnId="{A9C3C7DA-C1A8-4B05-93F2-CCB0080DE305}">
      <dgm:prSet/>
      <dgm:spPr/>
      <dgm:t>
        <a:bodyPr/>
        <a:lstStyle/>
        <a:p>
          <a:endParaRPr lang="zh-TW" altLang="en-US"/>
        </a:p>
      </dgm:t>
    </dgm:pt>
    <dgm:pt modelId="{2297DF99-5A22-46E9-9BC1-5AE9A6BC4AAF}" type="sibTrans" cxnId="{A9C3C7DA-C1A8-4B05-93F2-CCB0080DE305}">
      <dgm:prSet/>
      <dgm:spPr/>
      <dgm:t>
        <a:bodyPr/>
        <a:lstStyle/>
        <a:p>
          <a:endParaRPr lang="zh-TW" altLang="en-US"/>
        </a:p>
      </dgm:t>
    </dgm:pt>
    <dgm:pt modelId="{06F3AB96-7A3B-4C1C-B120-C5BAFFD64097}">
      <dgm:prSet phldrT="[文字]" custT="1"/>
      <dgm:spPr>
        <a:solidFill>
          <a:schemeClr val="accent2"/>
        </a:solidFill>
      </dgm:spPr>
      <dgm:t>
        <a:bodyPr/>
        <a:lstStyle/>
        <a:p>
          <a:r>
            <a:rPr lang="zh-TW" altLang="en-US" sz="2500"/>
            <a:t>安裝</a:t>
          </a:r>
          <a:br>
            <a:rPr lang="en-US" altLang="zh-TW" sz="2500"/>
          </a:br>
          <a:r>
            <a:rPr lang="zh-TW" altLang="en-US" sz="2500"/>
            <a:t>驅動程式</a:t>
          </a:r>
        </a:p>
      </dgm:t>
    </dgm:pt>
    <dgm:pt modelId="{CE7310BC-6C0A-4EAA-8C43-AD3F3B1B079E}" type="parTrans" cxnId="{DC45A9FC-A1D9-4D86-A64C-B132676E65DC}">
      <dgm:prSet/>
      <dgm:spPr/>
      <dgm:t>
        <a:bodyPr/>
        <a:lstStyle/>
        <a:p>
          <a:endParaRPr lang="zh-TW" altLang="en-US"/>
        </a:p>
      </dgm:t>
    </dgm:pt>
    <dgm:pt modelId="{2BBEB4D2-D4D9-41C8-8405-A9DD27CA13B8}" type="sibTrans" cxnId="{DC45A9FC-A1D9-4D86-A64C-B132676E65DC}">
      <dgm:prSet/>
      <dgm:spPr/>
      <dgm:t>
        <a:bodyPr/>
        <a:lstStyle/>
        <a:p>
          <a:endParaRPr lang="zh-TW" altLang="en-US"/>
        </a:p>
      </dgm:t>
    </dgm:pt>
    <dgm:pt modelId="{69AED220-FE30-4CE9-AC6F-5627766680A3}">
      <dgm:prSet phldrT="[文字]" custT="1"/>
      <dgm:spPr/>
      <dgm:t>
        <a:bodyPr/>
        <a:lstStyle/>
        <a:p>
          <a:r>
            <a:rPr lang="zh-TW" altLang="en-US" sz="2500" kern="1200"/>
            <a:t>安裝程式庫</a:t>
          </a:r>
        </a:p>
      </dgm:t>
    </dgm:pt>
    <dgm:pt modelId="{75B8CCD4-1A20-4E52-8D4B-2896EDA3162F}" type="parTrans" cxnId="{1CB02E3C-81DE-4496-9973-6E5C5F68FE4F}">
      <dgm:prSet/>
      <dgm:spPr/>
      <dgm:t>
        <a:bodyPr/>
        <a:lstStyle/>
        <a:p>
          <a:endParaRPr lang="zh-TW" altLang="en-US"/>
        </a:p>
      </dgm:t>
    </dgm:pt>
    <dgm:pt modelId="{8162AD74-1BA8-431F-8FAA-B821B8398A2D}" type="sibTrans" cxnId="{1CB02E3C-81DE-4496-9973-6E5C5F68FE4F}">
      <dgm:prSet/>
      <dgm:spPr/>
      <dgm:t>
        <a:bodyPr/>
        <a:lstStyle/>
        <a:p>
          <a:endParaRPr lang="zh-TW" altLang="en-US"/>
        </a:p>
      </dgm:t>
    </dgm:pt>
    <dgm:pt modelId="{697C0D3C-AD05-4BDF-AD0D-27471C995329}" type="pres">
      <dgm:prSet presAssocID="{9F076362-E679-49B8-AF1C-0A95D83EF6C6}" presName="Name0" presStyleCnt="0">
        <dgm:presLayoutVars>
          <dgm:dir/>
          <dgm:resizeHandles val="exact"/>
        </dgm:presLayoutVars>
      </dgm:prSet>
      <dgm:spPr/>
    </dgm:pt>
    <dgm:pt modelId="{9572C1A8-5E34-42E0-BB2C-FF9B1A0325A4}" type="pres">
      <dgm:prSet presAssocID="{544E354D-F6CA-4D90-83B9-06842860858F}" presName="node" presStyleLbl="node1" presStyleIdx="0" presStyleCnt="3">
        <dgm:presLayoutVars>
          <dgm:bulletEnabled val="1"/>
        </dgm:presLayoutVars>
      </dgm:prSet>
      <dgm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</dgm:spPr>
    </dgm:pt>
    <dgm:pt modelId="{43595DC2-4E57-41F8-88A8-DCA356A52AB1}" type="pres">
      <dgm:prSet presAssocID="{2297DF99-5A22-46E9-9BC1-5AE9A6BC4AAF}" presName="sibTrans" presStyleLbl="sibTrans2D1" presStyleIdx="0" presStyleCnt="2"/>
      <dgm:spPr/>
    </dgm:pt>
    <dgm:pt modelId="{654E77B2-A5F4-4F54-BCEE-802B624B23AD}" type="pres">
      <dgm:prSet presAssocID="{2297DF99-5A22-46E9-9BC1-5AE9A6BC4AAF}" presName="connectorText" presStyleLbl="sibTrans2D1" presStyleIdx="0" presStyleCnt="2"/>
      <dgm:spPr/>
    </dgm:pt>
    <dgm:pt modelId="{64AEB0CA-7B36-45A0-BBD3-3E5C4085EB8E}" type="pres">
      <dgm:prSet presAssocID="{06F3AB96-7A3B-4C1C-B120-C5BAFFD64097}" presName="node" presStyleLbl="node1" presStyleIdx="1" presStyleCnt="3">
        <dgm:presLayoutVars>
          <dgm:bulletEnabled val="1"/>
        </dgm:presLayoutVars>
      </dgm:prSet>
      <dgm:spPr/>
    </dgm:pt>
    <dgm:pt modelId="{63F643B4-8A68-4848-B7C6-A8D2FE1F38E4}" type="pres">
      <dgm:prSet presAssocID="{2BBEB4D2-D4D9-41C8-8405-A9DD27CA13B8}" presName="sibTrans" presStyleLbl="sibTrans2D1" presStyleIdx="1" presStyleCnt="2"/>
      <dgm:spPr/>
    </dgm:pt>
    <dgm:pt modelId="{18161E9E-66DB-417B-81DC-683758F4CA17}" type="pres">
      <dgm:prSet presAssocID="{2BBEB4D2-D4D9-41C8-8405-A9DD27CA13B8}" presName="connectorText" presStyleLbl="sibTrans2D1" presStyleIdx="1" presStyleCnt="2"/>
      <dgm:spPr/>
    </dgm:pt>
    <dgm:pt modelId="{E031B986-61C9-4F48-9AF9-E615C01686B4}" type="pres">
      <dgm:prSet presAssocID="{69AED220-FE30-4CE9-AC6F-5627766680A3}" presName="node" presStyleLbl="node1" presStyleIdx="2" presStyleCnt="3">
        <dgm:presLayoutVars>
          <dgm:bulletEnabled val="1"/>
        </dgm:presLayoutVars>
      </dgm:prSet>
      <dgm:spPr/>
    </dgm:pt>
  </dgm:ptLst>
  <dgm:cxnLst>
    <dgm:cxn modelId="{411B1304-F786-4EBA-978C-4F78DE03D325}" type="presOf" srcId="{2297DF99-5A22-46E9-9BC1-5AE9A6BC4AAF}" destId="{43595DC2-4E57-41F8-88A8-DCA356A52AB1}" srcOrd="0" destOrd="0" presId="urn:microsoft.com/office/officeart/2005/8/layout/process1"/>
    <dgm:cxn modelId="{5A28AA2D-45F4-41FB-BCEE-F5459ABDFF2F}" type="presOf" srcId="{9F076362-E679-49B8-AF1C-0A95D83EF6C6}" destId="{697C0D3C-AD05-4BDF-AD0D-27471C995329}" srcOrd="0" destOrd="0" presId="urn:microsoft.com/office/officeart/2005/8/layout/process1"/>
    <dgm:cxn modelId="{432F0332-2F25-4DDA-A556-68EF94F8BCB9}" type="presOf" srcId="{544E354D-F6CA-4D90-83B9-06842860858F}" destId="{9572C1A8-5E34-42E0-BB2C-FF9B1A0325A4}" srcOrd="0" destOrd="0" presId="urn:microsoft.com/office/officeart/2005/8/layout/process1"/>
    <dgm:cxn modelId="{1CB02E3C-81DE-4496-9973-6E5C5F68FE4F}" srcId="{9F076362-E679-49B8-AF1C-0A95D83EF6C6}" destId="{69AED220-FE30-4CE9-AC6F-5627766680A3}" srcOrd="2" destOrd="0" parTransId="{75B8CCD4-1A20-4E52-8D4B-2896EDA3162F}" sibTransId="{8162AD74-1BA8-431F-8FAA-B821B8398A2D}"/>
    <dgm:cxn modelId="{3528A85D-43F9-453D-B22C-76448598F6B7}" type="presOf" srcId="{2BBEB4D2-D4D9-41C8-8405-A9DD27CA13B8}" destId="{63F643B4-8A68-4848-B7C6-A8D2FE1F38E4}" srcOrd="0" destOrd="0" presId="urn:microsoft.com/office/officeart/2005/8/layout/process1"/>
    <dgm:cxn modelId="{44DFEF67-F937-44C2-82A9-724E73EBEBE5}" type="presOf" srcId="{2297DF99-5A22-46E9-9BC1-5AE9A6BC4AAF}" destId="{654E77B2-A5F4-4F54-BCEE-802B624B23AD}" srcOrd="1" destOrd="0" presId="urn:microsoft.com/office/officeart/2005/8/layout/process1"/>
    <dgm:cxn modelId="{A9AE1C58-A978-4D3B-89F5-391A8BE935C4}" type="presOf" srcId="{2BBEB4D2-D4D9-41C8-8405-A9DD27CA13B8}" destId="{18161E9E-66DB-417B-81DC-683758F4CA17}" srcOrd="1" destOrd="0" presId="urn:microsoft.com/office/officeart/2005/8/layout/process1"/>
    <dgm:cxn modelId="{D1FDE359-EFA1-4624-8470-BC3CD82442C7}" type="presOf" srcId="{69AED220-FE30-4CE9-AC6F-5627766680A3}" destId="{E031B986-61C9-4F48-9AF9-E615C01686B4}" srcOrd="0" destOrd="0" presId="urn:microsoft.com/office/officeart/2005/8/layout/process1"/>
    <dgm:cxn modelId="{2A9F50CD-5B4A-41CE-9C56-20C50461EA47}" type="presOf" srcId="{06F3AB96-7A3B-4C1C-B120-C5BAFFD64097}" destId="{64AEB0CA-7B36-45A0-BBD3-3E5C4085EB8E}" srcOrd="0" destOrd="0" presId="urn:microsoft.com/office/officeart/2005/8/layout/process1"/>
    <dgm:cxn modelId="{A9C3C7DA-C1A8-4B05-93F2-CCB0080DE305}" srcId="{9F076362-E679-49B8-AF1C-0A95D83EF6C6}" destId="{544E354D-F6CA-4D90-83B9-06842860858F}" srcOrd="0" destOrd="0" parTransId="{889C1BDE-83CF-4B35-B19B-57AAF04F829E}" sibTransId="{2297DF99-5A22-46E9-9BC1-5AE9A6BC4AAF}"/>
    <dgm:cxn modelId="{DC45A9FC-A1D9-4D86-A64C-B132676E65DC}" srcId="{9F076362-E679-49B8-AF1C-0A95D83EF6C6}" destId="{06F3AB96-7A3B-4C1C-B120-C5BAFFD64097}" srcOrd="1" destOrd="0" parTransId="{CE7310BC-6C0A-4EAA-8C43-AD3F3B1B079E}" sibTransId="{2BBEB4D2-D4D9-41C8-8405-A9DD27CA13B8}"/>
    <dgm:cxn modelId="{701DA507-A2A6-44DD-8A13-E90AC9AC0C88}" type="presParOf" srcId="{697C0D3C-AD05-4BDF-AD0D-27471C995329}" destId="{9572C1A8-5E34-42E0-BB2C-FF9B1A0325A4}" srcOrd="0" destOrd="0" presId="urn:microsoft.com/office/officeart/2005/8/layout/process1"/>
    <dgm:cxn modelId="{07EE5CB5-766D-4E3A-BD3E-29D2DA1F881A}" type="presParOf" srcId="{697C0D3C-AD05-4BDF-AD0D-27471C995329}" destId="{43595DC2-4E57-41F8-88A8-DCA356A52AB1}" srcOrd="1" destOrd="0" presId="urn:microsoft.com/office/officeart/2005/8/layout/process1"/>
    <dgm:cxn modelId="{707B75EB-AB50-42D4-9D71-14735539CCD7}" type="presParOf" srcId="{43595DC2-4E57-41F8-88A8-DCA356A52AB1}" destId="{654E77B2-A5F4-4F54-BCEE-802B624B23AD}" srcOrd="0" destOrd="0" presId="urn:microsoft.com/office/officeart/2005/8/layout/process1"/>
    <dgm:cxn modelId="{A08FF6B6-D719-45D4-B527-0B3F0F996E17}" type="presParOf" srcId="{697C0D3C-AD05-4BDF-AD0D-27471C995329}" destId="{64AEB0CA-7B36-45A0-BBD3-3E5C4085EB8E}" srcOrd="2" destOrd="0" presId="urn:microsoft.com/office/officeart/2005/8/layout/process1"/>
    <dgm:cxn modelId="{A3BD40C8-4FB0-49BF-BC57-AC6582B39A6A}" type="presParOf" srcId="{697C0D3C-AD05-4BDF-AD0D-27471C995329}" destId="{63F643B4-8A68-4848-B7C6-A8D2FE1F38E4}" srcOrd="3" destOrd="0" presId="urn:microsoft.com/office/officeart/2005/8/layout/process1"/>
    <dgm:cxn modelId="{2EA10562-C8D4-4314-8060-D3DAB0EA2C3C}" type="presParOf" srcId="{63F643B4-8A68-4848-B7C6-A8D2FE1F38E4}" destId="{18161E9E-66DB-417B-81DC-683758F4CA17}" srcOrd="0" destOrd="0" presId="urn:microsoft.com/office/officeart/2005/8/layout/process1"/>
    <dgm:cxn modelId="{994CC149-230E-4C3D-89A7-B6535C31CD0E}" type="presParOf" srcId="{697C0D3C-AD05-4BDF-AD0D-27471C995329}" destId="{E031B986-61C9-4F48-9AF9-E615C01686B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076362-E679-49B8-AF1C-0A95D83EF6C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44E354D-F6CA-4D90-83B9-06842860858F}">
      <dgm:prSet phldrT="[文字]" custT="1"/>
      <dgm:spPr>
        <a:solidFill>
          <a:schemeClr val="accent1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r>
            <a:rPr lang="zh-TW" altLang="en-US" sz="2500"/>
            <a:t>安裝</a:t>
          </a:r>
          <a:br>
            <a:rPr lang="en-US" altLang="zh-TW" sz="2500"/>
          </a:br>
          <a:r>
            <a:rPr lang="zh-TW" altLang="en-US" sz="2500"/>
            <a:t>開發環境</a:t>
          </a:r>
          <a:endParaRPr lang="en-US" altLang="zh-TW" sz="2500"/>
        </a:p>
      </dgm:t>
    </dgm:pt>
    <dgm:pt modelId="{889C1BDE-83CF-4B35-B19B-57AAF04F829E}" type="parTrans" cxnId="{A9C3C7DA-C1A8-4B05-93F2-CCB0080DE305}">
      <dgm:prSet/>
      <dgm:spPr/>
      <dgm:t>
        <a:bodyPr/>
        <a:lstStyle/>
        <a:p>
          <a:endParaRPr lang="zh-TW" altLang="en-US"/>
        </a:p>
      </dgm:t>
    </dgm:pt>
    <dgm:pt modelId="{2297DF99-5A22-46E9-9BC1-5AE9A6BC4AAF}" type="sibTrans" cxnId="{A9C3C7DA-C1A8-4B05-93F2-CCB0080DE305}">
      <dgm:prSet/>
      <dgm:spPr/>
      <dgm:t>
        <a:bodyPr/>
        <a:lstStyle/>
        <a:p>
          <a:endParaRPr lang="zh-TW" altLang="en-US"/>
        </a:p>
      </dgm:t>
    </dgm:pt>
    <dgm:pt modelId="{06F3AB96-7A3B-4C1C-B120-C5BAFFD64097}">
      <dgm:prSet phldrT="[文字]" custT="1"/>
      <dgm:spPr>
        <a:solidFill>
          <a:schemeClr val="accent1"/>
        </a:solidFill>
      </dgm:spPr>
      <dgm:t>
        <a:bodyPr/>
        <a:lstStyle/>
        <a:p>
          <a:r>
            <a:rPr lang="zh-TW" altLang="en-US" sz="2500"/>
            <a:t>安裝</a:t>
          </a:r>
          <a:br>
            <a:rPr lang="en-US" altLang="zh-TW" sz="2500"/>
          </a:br>
          <a:r>
            <a:rPr lang="zh-TW" altLang="en-US" sz="2500"/>
            <a:t>驅動程式</a:t>
          </a:r>
        </a:p>
      </dgm:t>
    </dgm:pt>
    <dgm:pt modelId="{CE7310BC-6C0A-4EAA-8C43-AD3F3B1B079E}" type="parTrans" cxnId="{DC45A9FC-A1D9-4D86-A64C-B132676E65DC}">
      <dgm:prSet/>
      <dgm:spPr/>
      <dgm:t>
        <a:bodyPr/>
        <a:lstStyle/>
        <a:p>
          <a:endParaRPr lang="zh-TW" altLang="en-US"/>
        </a:p>
      </dgm:t>
    </dgm:pt>
    <dgm:pt modelId="{2BBEB4D2-D4D9-41C8-8405-A9DD27CA13B8}" type="sibTrans" cxnId="{DC45A9FC-A1D9-4D86-A64C-B132676E65DC}">
      <dgm:prSet/>
      <dgm:spPr/>
      <dgm:t>
        <a:bodyPr/>
        <a:lstStyle/>
        <a:p>
          <a:endParaRPr lang="zh-TW" altLang="en-US"/>
        </a:p>
      </dgm:t>
    </dgm:pt>
    <dgm:pt modelId="{69AED220-FE30-4CE9-AC6F-5627766680A3}">
      <dgm:prSet phldrT="[文字]" custT="1"/>
      <dgm:spPr>
        <a:solidFill>
          <a:schemeClr val="accent2"/>
        </a:solidFill>
      </dgm:spPr>
      <dgm:t>
        <a:bodyPr/>
        <a:lstStyle/>
        <a:p>
          <a:r>
            <a:rPr lang="zh-TW" altLang="en-US" sz="2500" kern="1200"/>
            <a:t>安裝程式庫</a:t>
          </a:r>
        </a:p>
      </dgm:t>
    </dgm:pt>
    <dgm:pt modelId="{75B8CCD4-1A20-4E52-8D4B-2896EDA3162F}" type="parTrans" cxnId="{1CB02E3C-81DE-4496-9973-6E5C5F68FE4F}">
      <dgm:prSet/>
      <dgm:spPr/>
      <dgm:t>
        <a:bodyPr/>
        <a:lstStyle/>
        <a:p>
          <a:endParaRPr lang="zh-TW" altLang="en-US"/>
        </a:p>
      </dgm:t>
    </dgm:pt>
    <dgm:pt modelId="{8162AD74-1BA8-431F-8FAA-B821B8398A2D}" type="sibTrans" cxnId="{1CB02E3C-81DE-4496-9973-6E5C5F68FE4F}">
      <dgm:prSet/>
      <dgm:spPr/>
      <dgm:t>
        <a:bodyPr/>
        <a:lstStyle/>
        <a:p>
          <a:endParaRPr lang="zh-TW" altLang="en-US"/>
        </a:p>
      </dgm:t>
    </dgm:pt>
    <dgm:pt modelId="{697C0D3C-AD05-4BDF-AD0D-27471C995329}" type="pres">
      <dgm:prSet presAssocID="{9F076362-E679-49B8-AF1C-0A95D83EF6C6}" presName="Name0" presStyleCnt="0">
        <dgm:presLayoutVars>
          <dgm:dir/>
          <dgm:resizeHandles val="exact"/>
        </dgm:presLayoutVars>
      </dgm:prSet>
      <dgm:spPr/>
    </dgm:pt>
    <dgm:pt modelId="{9572C1A8-5E34-42E0-BB2C-FF9B1A0325A4}" type="pres">
      <dgm:prSet presAssocID="{544E354D-F6CA-4D90-83B9-06842860858F}" presName="node" presStyleLbl="node1" presStyleIdx="0" presStyleCnt="3">
        <dgm:presLayoutVars>
          <dgm:bulletEnabled val="1"/>
        </dgm:presLayoutVars>
      </dgm:prSet>
      <dgm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</dgm:spPr>
    </dgm:pt>
    <dgm:pt modelId="{43595DC2-4E57-41F8-88A8-DCA356A52AB1}" type="pres">
      <dgm:prSet presAssocID="{2297DF99-5A22-46E9-9BC1-5AE9A6BC4AAF}" presName="sibTrans" presStyleLbl="sibTrans2D1" presStyleIdx="0" presStyleCnt="2"/>
      <dgm:spPr/>
    </dgm:pt>
    <dgm:pt modelId="{654E77B2-A5F4-4F54-BCEE-802B624B23AD}" type="pres">
      <dgm:prSet presAssocID="{2297DF99-5A22-46E9-9BC1-5AE9A6BC4AAF}" presName="connectorText" presStyleLbl="sibTrans2D1" presStyleIdx="0" presStyleCnt="2"/>
      <dgm:spPr/>
    </dgm:pt>
    <dgm:pt modelId="{64AEB0CA-7B36-45A0-BBD3-3E5C4085EB8E}" type="pres">
      <dgm:prSet presAssocID="{06F3AB96-7A3B-4C1C-B120-C5BAFFD64097}" presName="node" presStyleLbl="node1" presStyleIdx="1" presStyleCnt="3">
        <dgm:presLayoutVars>
          <dgm:bulletEnabled val="1"/>
        </dgm:presLayoutVars>
      </dgm:prSet>
      <dgm:spPr/>
    </dgm:pt>
    <dgm:pt modelId="{63F643B4-8A68-4848-B7C6-A8D2FE1F38E4}" type="pres">
      <dgm:prSet presAssocID="{2BBEB4D2-D4D9-41C8-8405-A9DD27CA13B8}" presName="sibTrans" presStyleLbl="sibTrans2D1" presStyleIdx="1" presStyleCnt="2"/>
      <dgm:spPr/>
    </dgm:pt>
    <dgm:pt modelId="{18161E9E-66DB-417B-81DC-683758F4CA17}" type="pres">
      <dgm:prSet presAssocID="{2BBEB4D2-D4D9-41C8-8405-A9DD27CA13B8}" presName="connectorText" presStyleLbl="sibTrans2D1" presStyleIdx="1" presStyleCnt="2"/>
      <dgm:spPr/>
    </dgm:pt>
    <dgm:pt modelId="{E031B986-61C9-4F48-9AF9-E615C01686B4}" type="pres">
      <dgm:prSet presAssocID="{69AED220-FE30-4CE9-AC6F-5627766680A3}" presName="node" presStyleLbl="node1" presStyleIdx="2" presStyleCnt="3">
        <dgm:presLayoutVars>
          <dgm:bulletEnabled val="1"/>
        </dgm:presLayoutVars>
      </dgm:prSet>
      <dgm:spPr/>
    </dgm:pt>
  </dgm:ptLst>
  <dgm:cxnLst>
    <dgm:cxn modelId="{411B1304-F786-4EBA-978C-4F78DE03D325}" type="presOf" srcId="{2297DF99-5A22-46E9-9BC1-5AE9A6BC4AAF}" destId="{43595DC2-4E57-41F8-88A8-DCA356A52AB1}" srcOrd="0" destOrd="0" presId="urn:microsoft.com/office/officeart/2005/8/layout/process1"/>
    <dgm:cxn modelId="{5A28AA2D-45F4-41FB-BCEE-F5459ABDFF2F}" type="presOf" srcId="{9F076362-E679-49B8-AF1C-0A95D83EF6C6}" destId="{697C0D3C-AD05-4BDF-AD0D-27471C995329}" srcOrd="0" destOrd="0" presId="urn:microsoft.com/office/officeart/2005/8/layout/process1"/>
    <dgm:cxn modelId="{432F0332-2F25-4DDA-A556-68EF94F8BCB9}" type="presOf" srcId="{544E354D-F6CA-4D90-83B9-06842860858F}" destId="{9572C1A8-5E34-42E0-BB2C-FF9B1A0325A4}" srcOrd="0" destOrd="0" presId="urn:microsoft.com/office/officeart/2005/8/layout/process1"/>
    <dgm:cxn modelId="{1CB02E3C-81DE-4496-9973-6E5C5F68FE4F}" srcId="{9F076362-E679-49B8-AF1C-0A95D83EF6C6}" destId="{69AED220-FE30-4CE9-AC6F-5627766680A3}" srcOrd="2" destOrd="0" parTransId="{75B8CCD4-1A20-4E52-8D4B-2896EDA3162F}" sibTransId="{8162AD74-1BA8-431F-8FAA-B821B8398A2D}"/>
    <dgm:cxn modelId="{3528A85D-43F9-453D-B22C-76448598F6B7}" type="presOf" srcId="{2BBEB4D2-D4D9-41C8-8405-A9DD27CA13B8}" destId="{63F643B4-8A68-4848-B7C6-A8D2FE1F38E4}" srcOrd="0" destOrd="0" presId="urn:microsoft.com/office/officeart/2005/8/layout/process1"/>
    <dgm:cxn modelId="{44DFEF67-F937-44C2-82A9-724E73EBEBE5}" type="presOf" srcId="{2297DF99-5A22-46E9-9BC1-5AE9A6BC4AAF}" destId="{654E77B2-A5F4-4F54-BCEE-802B624B23AD}" srcOrd="1" destOrd="0" presId="urn:microsoft.com/office/officeart/2005/8/layout/process1"/>
    <dgm:cxn modelId="{A9AE1C58-A978-4D3B-89F5-391A8BE935C4}" type="presOf" srcId="{2BBEB4D2-D4D9-41C8-8405-A9DD27CA13B8}" destId="{18161E9E-66DB-417B-81DC-683758F4CA17}" srcOrd="1" destOrd="0" presId="urn:microsoft.com/office/officeart/2005/8/layout/process1"/>
    <dgm:cxn modelId="{D1FDE359-EFA1-4624-8470-BC3CD82442C7}" type="presOf" srcId="{69AED220-FE30-4CE9-AC6F-5627766680A3}" destId="{E031B986-61C9-4F48-9AF9-E615C01686B4}" srcOrd="0" destOrd="0" presId="urn:microsoft.com/office/officeart/2005/8/layout/process1"/>
    <dgm:cxn modelId="{2A9F50CD-5B4A-41CE-9C56-20C50461EA47}" type="presOf" srcId="{06F3AB96-7A3B-4C1C-B120-C5BAFFD64097}" destId="{64AEB0CA-7B36-45A0-BBD3-3E5C4085EB8E}" srcOrd="0" destOrd="0" presId="urn:microsoft.com/office/officeart/2005/8/layout/process1"/>
    <dgm:cxn modelId="{A9C3C7DA-C1A8-4B05-93F2-CCB0080DE305}" srcId="{9F076362-E679-49B8-AF1C-0A95D83EF6C6}" destId="{544E354D-F6CA-4D90-83B9-06842860858F}" srcOrd="0" destOrd="0" parTransId="{889C1BDE-83CF-4B35-B19B-57AAF04F829E}" sibTransId="{2297DF99-5A22-46E9-9BC1-5AE9A6BC4AAF}"/>
    <dgm:cxn modelId="{DC45A9FC-A1D9-4D86-A64C-B132676E65DC}" srcId="{9F076362-E679-49B8-AF1C-0A95D83EF6C6}" destId="{06F3AB96-7A3B-4C1C-B120-C5BAFFD64097}" srcOrd="1" destOrd="0" parTransId="{CE7310BC-6C0A-4EAA-8C43-AD3F3B1B079E}" sibTransId="{2BBEB4D2-D4D9-41C8-8405-A9DD27CA13B8}"/>
    <dgm:cxn modelId="{701DA507-A2A6-44DD-8A13-E90AC9AC0C88}" type="presParOf" srcId="{697C0D3C-AD05-4BDF-AD0D-27471C995329}" destId="{9572C1A8-5E34-42E0-BB2C-FF9B1A0325A4}" srcOrd="0" destOrd="0" presId="urn:microsoft.com/office/officeart/2005/8/layout/process1"/>
    <dgm:cxn modelId="{07EE5CB5-766D-4E3A-BD3E-29D2DA1F881A}" type="presParOf" srcId="{697C0D3C-AD05-4BDF-AD0D-27471C995329}" destId="{43595DC2-4E57-41F8-88A8-DCA356A52AB1}" srcOrd="1" destOrd="0" presId="urn:microsoft.com/office/officeart/2005/8/layout/process1"/>
    <dgm:cxn modelId="{707B75EB-AB50-42D4-9D71-14735539CCD7}" type="presParOf" srcId="{43595DC2-4E57-41F8-88A8-DCA356A52AB1}" destId="{654E77B2-A5F4-4F54-BCEE-802B624B23AD}" srcOrd="0" destOrd="0" presId="urn:microsoft.com/office/officeart/2005/8/layout/process1"/>
    <dgm:cxn modelId="{A08FF6B6-D719-45D4-B527-0B3F0F996E17}" type="presParOf" srcId="{697C0D3C-AD05-4BDF-AD0D-27471C995329}" destId="{64AEB0CA-7B36-45A0-BBD3-3E5C4085EB8E}" srcOrd="2" destOrd="0" presId="urn:microsoft.com/office/officeart/2005/8/layout/process1"/>
    <dgm:cxn modelId="{A3BD40C8-4FB0-49BF-BC57-AC6582B39A6A}" type="presParOf" srcId="{697C0D3C-AD05-4BDF-AD0D-27471C995329}" destId="{63F643B4-8A68-4848-B7C6-A8D2FE1F38E4}" srcOrd="3" destOrd="0" presId="urn:microsoft.com/office/officeart/2005/8/layout/process1"/>
    <dgm:cxn modelId="{2EA10562-C8D4-4314-8060-D3DAB0EA2C3C}" type="presParOf" srcId="{63F643B4-8A68-4848-B7C6-A8D2FE1F38E4}" destId="{18161E9E-66DB-417B-81DC-683758F4CA17}" srcOrd="0" destOrd="0" presId="urn:microsoft.com/office/officeart/2005/8/layout/process1"/>
    <dgm:cxn modelId="{994CC149-230E-4C3D-89A7-B6535C31CD0E}" type="presParOf" srcId="{697C0D3C-AD05-4BDF-AD0D-27471C995329}" destId="{E031B986-61C9-4F48-9AF9-E615C01686B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2C1A8-5E34-42E0-BB2C-FF9B1A0325A4}">
      <dsp:nvSpPr>
        <dsp:cNvPr id="0" name=""/>
        <dsp:cNvSpPr/>
      </dsp:nvSpPr>
      <dsp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/>
            <a:t>感測器</a:t>
          </a:r>
          <a:br>
            <a:rPr lang="en-US" altLang="zh-TW" sz="2500" kern="1200"/>
          </a:br>
          <a:r>
            <a:rPr lang="zh-TW" altLang="en-US" sz="1800" kern="1200"/>
            <a:t>輸入</a:t>
          </a:r>
          <a:endParaRPr lang="zh-TW" altLang="en-US" sz="2500" kern="1200"/>
        </a:p>
      </dsp:txBody>
      <dsp:txXfrm>
        <a:off x="44665" y="2106299"/>
        <a:ext cx="2060143" cy="1206068"/>
      </dsp:txXfrm>
    </dsp:sp>
    <dsp:sp modelId="{43595DC2-4E57-41F8-88A8-DCA356A52AB1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2355850" y="2550475"/>
        <a:ext cx="316861" cy="317716"/>
      </dsp:txXfrm>
    </dsp:sp>
    <dsp:sp modelId="{64AEB0CA-7B36-45A0-BBD3-3E5C4085EB8E}">
      <dsp:nvSpPr>
        <dsp:cNvPr id="0" name=""/>
        <dsp:cNvSpPr/>
      </dsp:nvSpPr>
      <dsp:spPr>
        <a:xfrm>
          <a:off x="2996406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/>
            <a:t>控制板</a:t>
          </a:r>
          <a:br>
            <a:rPr lang="en-US" altLang="zh-TW" sz="2500" kern="1200"/>
          </a:br>
          <a:r>
            <a:rPr lang="zh-TW" altLang="en-US" sz="1600" kern="1200"/>
            <a:t>程式邏輯</a:t>
          </a:r>
          <a:endParaRPr lang="zh-TW" altLang="en-US" sz="2500" kern="1200"/>
        </a:p>
      </dsp:txBody>
      <dsp:txXfrm>
        <a:off x="3033928" y="2106299"/>
        <a:ext cx="2060143" cy="1206068"/>
      </dsp:txXfrm>
    </dsp:sp>
    <dsp:sp modelId="{63F643B4-8A68-4848-B7C6-A8D2FE1F38E4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5345112" y="2550475"/>
        <a:ext cx="316861" cy="317716"/>
      </dsp:txXfrm>
    </dsp:sp>
    <dsp:sp modelId="{E031B986-61C9-4F48-9AF9-E615C01686B4}">
      <dsp:nvSpPr>
        <dsp:cNvPr id="0" name=""/>
        <dsp:cNvSpPr/>
      </dsp:nvSpPr>
      <dsp:spPr>
        <a:xfrm>
          <a:off x="5985668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/>
            <a:t>聯網</a:t>
          </a:r>
          <a:br>
            <a:rPr lang="en-US" altLang="zh-TW" sz="2500" kern="1200"/>
          </a:br>
          <a:r>
            <a:rPr lang="zh-TW" altLang="en-US" sz="1600" kern="1200">
              <a:solidFill>
                <a:prstClr val="white"/>
              </a:solidFill>
              <a:latin typeface="Arial"/>
              <a:ea typeface="微軟正黑體"/>
              <a:cs typeface="+mn-cs"/>
            </a:rPr>
            <a:t>呈現、</a:t>
          </a:r>
          <a:r>
            <a:rPr lang="zh-TW" altLang="en-US" sz="1600" kern="1200"/>
            <a:t>通知、儲存</a:t>
          </a:r>
          <a:endParaRPr lang="zh-TW" altLang="en-US" sz="2500" kern="1200"/>
        </a:p>
      </dsp:txBody>
      <dsp:txXfrm>
        <a:off x="6023190" y="2106299"/>
        <a:ext cx="2060143" cy="1206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2C1A8-5E34-42E0-BB2C-FF9B1A0325A4}">
      <dsp:nvSpPr>
        <dsp:cNvPr id="0" name=""/>
        <dsp:cNvSpPr/>
      </dsp:nvSpPr>
      <dsp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/>
            <a:t>連接</a:t>
          </a:r>
          <a:br>
            <a:rPr lang="en-US" altLang="zh-TW" sz="2500" kern="1200"/>
          </a:br>
          <a:r>
            <a:rPr lang="zh-TW" altLang="en-US" sz="2500" kern="1200"/>
            <a:t>電子元件</a:t>
          </a:r>
          <a:endParaRPr lang="en-US" altLang="zh-TW" sz="2500" kern="1200"/>
        </a:p>
      </dsp:txBody>
      <dsp:txXfrm>
        <a:off x="44665" y="2106299"/>
        <a:ext cx="2060143" cy="1206068"/>
      </dsp:txXfrm>
    </dsp:sp>
    <dsp:sp modelId="{43595DC2-4E57-41F8-88A8-DCA356A52AB1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2355850" y="2550475"/>
        <a:ext cx="316861" cy="317716"/>
      </dsp:txXfrm>
    </dsp:sp>
    <dsp:sp modelId="{64AEB0CA-7B36-45A0-BBD3-3E5C4085EB8E}">
      <dsp:nvSpPr>
        <dsp:cNvPr id="0" name=""/>
        <dsp:cNvSpPr/>
      </dsp:nvSpPr>
      <dsp:spPr>
        <a:xfrm>
          <a:off x="2996406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/>
            <a:t>撰寫程式</a:t>
          </a:r>
        </a:p>
      </dsp:txBody>
      <dsp:txXfrm>
        <a:off x="3033928" y="2106299"/>
        <a:ext cx="2060143" cy="1206068"/>
      </dsp:txXfrm>
    </dsp:sp>
    <dsp:sp modelId="{63F643B4-8A68-4848-B7C6-A8D2FE1F38E4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5345112" y="2550475"/>
        <a:ext cx="316861" cy="317716"/>
      </dsp:txXfrm>
    </dsp:sp>
    <dsp:sp modelId="{E031B986-61C9-4F48-9AF9-E615C01686B4}">
      <dsp:nvSpPr>
        <dsp:cNvPr id="0" name=""/>
        <dsp:cNvSpPr/>
      </dsp:nvSpPr>
      <dsp:spPr>
        <a:xfrm>
          <a:off x="5985668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/>
            <a:t>執行程式</a:t>
          </a:r>
        </a:p>
      </dsp:txBody>
      <dsp:txXfrm>
        <a:off x="6023190" y="2106299"/>
        <a:ext cx="2060143" cy="12060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2C1A8-5E34-42E0-BB2C-FF9B1A0325A4}">
      <dsp:nvSpPr>
        <dsp:cNvPr id="0" name=""/>
        <dsp:cNvSpPr/>
      </dsp:nvSpPr>
      <dsp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/>
            <a:t>安裝</a:t>
          </a:r>
          <a:br>
            <a:rPr lang="en-US" altLang="zh-TW" sz="2500" kern="1200"/>
          </a:br>
          <a:r>
            <a:rPr lang="zh-TW" altLang="en-US" sz="2500" kern="1200"/>
            <a:t>開發環境</a:t>
          </a:r>
          <a:endParaRPr lang="en-US" altLang="zh-TW" sz="2500" kern="1200"/>
        </a:p>
      </dsp:txBody>
      <dsp:txXfrm>
        <a:off x="44665" y="2106299"/>
        <a:ext cx="2060143" cy="1206068"/>
      </dsp:txXfrm>
    </dsp:sp>
    <dsp:sp modelId="{43595DC2-4E57-41F8-88A8-DCA356A52AB1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2355850" y="2550475"/>
        <a:ext cx="316861" cy="317716"/>
      </dsp:txXfrm>
    </dsp:sp>
    <dsp:sp modelId="{64AEB0CA-7B36-45A0-BBD3-3E5C4085EB8E}">
      <dsp:nvSpPr>
        <dsp:cNvPr id="0" name=""/>
        <dsp:cNvSpPr/>
      </dsp:nvSpPr>
      <dsp:spPr>
        <a:xfrm>
          <a:off x="2996406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/>
            <a:t>安裝</a:t>
          </a:r>
          <a:br>
            <a:rPr lang="en-US" altLang="zh-TW" sz="2500" kern="1200"/>
          </a:br>
          <a:r>
            <a:rPr lang="zh-TW" altLang="en-US" sz="2500" kern="1200"/>
            <a:t>驅動程式</a:t>
          </a:r>
        </a:p>
      </dsp:txBody>
      <dsp:txXfrm>
        <a:off x="3033928" y="2106299"/>
        <a:ext cx="2060143" cy="1206068"/>
      </dsp:txXfrm>
    </dsp:sp>
    <dsp:sp modelId="{63F643B4-8A68-4848-B7C6-A8D2FE1F38E4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5345112" y="2550475"/>
        <a:ext cx="316861" cy="317716"/>
      </dsp:txXfrm>
    </dsp:sp>
    <dsp:sp modelId="{E031B986-61C9-4F48-9AF9-E615C01686B4}">
      <dsp:nvSpPr>
        <dsp:cNvPr id="0" name=""/>
        <dsp:cNvSpPr/>
      </dsp:nvSpPr>
      <dsp:spPr>
        <a:xfrm>
          <a:off x="5985668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/>
            <a:t>安裝程式庫</a:t>
          </a:r>
        </a:p>
      </dsp:txBody>
      <dsp:txXfrm>
        <a:off x="6023190" y="2106299"/>
        <a:ext cx="2060143" cy="12060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2C1A8-5E34-42E0-BB2C-FF9B1A0325A4}">
      <dsp:nvSpPr>
        <dsp:cNvPr id="0" name=""/>
        <dsp:cNvSpPr/>
      </dsp:nvSpPr>
      <dsp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/>
            <a:t>安裝</a:t>
          </a:r>
          <a:br>
            <a:rPr lang="en-US" altLang="zh-TW" sz="2500" kern="1200"/>
          </a:br>
          <a:r>
            <a:rPr lang="zh-TW" altLang="en-US" sz="2500" kern="1200"/>
            <a:t>開發環境</a:t>
          </a:r>
          <a:endParaRPr lang="en-US" altLang="zh-TW" sz="2500" kern="1200"/>
        </a:p>
      </dsp:txBody>
      <dsp:txXfrm>
        <a:off x="44665" y="2106299"/>
        <a:ext cx="2060143" cy="1206068"/>
      </dsp:txXfrm>
    </dsp:sp>
    <dsp:sp modelId="{43595DC2-4E57-41F8-88A8-DCA356A52AB1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2355850" y="2550475"/>
        <a:ext cx="316861" cy="317716"/>
      </dsp:txXfrm>
    </dsp:sp>
    <dsp:sp modelId="{64AEB0CA-7B36-45A0-BBD3-3E5C4085EB8E}">
      <dsp:nvSpPr>
        <dsp:cNvPr id="0" name=""/>
        <dsp:cNvSpPr/>
      </dsp:nvSpPr>
      <dsp:spPr>
        <a:xfrm>
          <a:off x="2996406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/>
            <a:t>安裝</a:t>
          </a:r>
          <a:br>
            <a:rPr lang="en-US" altLang="zh-TW" sz="2500" kern="1200"/>
          </a:br>
          <a:r>
            <a:rPr lang="zh-TW" altLang="en-US" sz="2500" kern="1200"/>
            <a:t>驅動程式</a:t>
          </a:r>
        </a:p>
      </dsp:txBody>
      <dsp:txXfrm>
        <a:off x="3033928" y="2106299"/>
        <a:ext cx="2060143" cy="1206068"/>
      </dsp:txXfrm>
    </dsp:sp>
    <dsp:sp modelId="{63F643B4-8A68-4848-B7C6-A8D2FE1F38E4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5345112" y="2550475"/>
        <a:ext cx="316861" cy="317716"/>
      </dsp:txXfrm>
    </dsp:sp>
    <dsp:sp modelId="{E031B986-61C9-4F48-9AF9-E615C01686B4}">
      <dsp:nvSpPr>
        <dsp:cNvPr id="0" name=""/>
        <dsp:cNvSpPr/>
      </dsp:nvSpPr>
      <dsp:spPr>
        <a:xfrm>
          <a:off x="5985668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/>
            <a:t>安裝程式庫</a:t>
          </a:r>
        </a:p>
      </dsp:txBody>
      <dsp:txXfrm>
        <a:off x="6023190" y="2106299"/>
        <a:ext cx="2060143" cy="12060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2C1A8-5E34-42E0-BB2C-FF9B1A0325A4}">
      <dsp:nvSpPr>
        <dsp:cNvPr id="0" name=""/>
        <dsp:cNvSpPr/>
      </dsp:nvSpPr>
      <dsp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/>
            <a:t>安裝</a:t>
          </a:r>
          <a:br>
            <a:rPr lang="en-US" altLang="zh-TW" sz="2500" kern="1200"/>
          </a:br>
          <a:r>
            <a:rPr lang="zh-TW" altLang="en-US" sz="2500" kern="1200"/>
            <a:t>開發環境</a:t>
          </a:r>
          <a:endParaRPr lang="en-US" altLang="zh-TW" sz="2500" kern="1200"/>
        </a:p>
      </dsp:txBody>
      <dsp:txXfrm>
        <a:off x="44665" y="2106299"/>
        <a:ext cx="2060143" cy="1206068"/>
      </dsp:txXfrm>
    </dsp:sp>
    <dsp:sp modelId="{43595DC2-4E57-41F8-88A8-DCA356A52AB1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2355850" y="2550475"/>
        <a:ext cx="316861" cy="317716"/>
      </dsp:txXfrm>
    </dsp:sp>
    <dsp:sp modelId="{64AEB0CA-7B36-45A0-BBD3-3E5C4085EB8E}">
      <dsp:nvSpPr>
        <dsp:cNvPr id="0" name=""/>
        <dsp:cNvSpPr/>
      </dsp:nvSpPr>
      <dsp:spPr>
        <a:xfrm>
          <a:off x="2996406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/>
            <a:t>安裝</a:t>
          </a:r>
          <a:br>
            <a:rPr lang="en-US" altLang="zh-TW" sz="2500" kern="1200"/>
          </a:br>
          <a:r>
            <a:rPr lang="zh-TW" altLang="en-US" sz="2500" kern="1200"/>
            <a:t>驅動程式</a:t>
          </a:r>
        </a:p>
      </dsp:txBody>
      <dsp:txXfrm>
        <a:off x="3033928" y="2106299"/>
        <a:ext cx="2060143" cy="1206068"/>
      </dsp:txXfrm>
    </dsp:sp>
    <dsp:sp modelId="{63F643B4-8A68-4848-B7C6-A8D2FE1F38E4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/>
        </a:p>
      </dsp:txBody>
      <dsp:txXfrm>
        <a:off x="5345112" y="2550475"/>
        <a:ext cx="316861" cy="317716"/>
      </dsp:txXfrm>
    </dsp:sp>
    <dsp:sp modelId="{E031B986-61C9-4F48-9AF9-E615C01686B4}">
      <dsp:nvSpPr>
        <dsp:cNvPr id="0" name=""/>
        <dsp:cNvSpPr/>
      </dsp:nvSpPr>
      <dsp:spPr>
        <a:xfrm>
          <a:off x="5985668" y="2068777"/>
          <a:ext cx="2135187" cy="1281112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/>
            <a:t>安裝程式庫</a:t>
          </a:r>
        </a:p>
      </dsp:txBody>
      <dsp:txXfrm>
        <a:off x="6023190" y="2106299"/>
        <a:ext cx="2060143" cy="1206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C30C70-1C86-42CF-97D2-B6E916EF9D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D847AF-EC43-4891-98B7-924FC87D39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9B0B1C5-8A69-47F0-ABAD-8AA8ABB455EE}" type="datetimeFigureOut">
              <a:rPr lang="id-ID"/>
              <a:pPr>
                <a:defRPr/>
              </a:pPr>
              <a:t>20/03/2021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08E45-F06E-4540-90B6-F1AB84C6A3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D7FDC-F1C8-4C54-8455-333F94324F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CE22E5A-E5E8-439D-8272-324E120BEA6D}" type="slidenum">
              <a:rPr lang="id-ID" altLang="zh-TW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EC35AA-C7AA-400F-A2CB-A485205D8F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C960FD-1386-461F-87E9-30A081C4066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B1CDB61B-73A1-4BB9-B334-83C3E30D52D6}" type="datetimeFigureOut">
              <a:rPr lang="id-ID"/>
              <a:pPr>
                <a:defRPr/>
              </a:pPr>
              <a:t>20/03/2021</a:t>
            </a:fld>
            <a:endParaRPr lang="id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BCE6D07-FA6A-4DBB-B933-7A5BFDE27B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d-ID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1B73B63-C0DB-4805-B008-930C456045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d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CC10D-3E6E-42E7-85E4-0A17C24E847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8F642-1DC9-48DE-BB38-E7AA46AC6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C6A85DF-533A-4C30-9214-F5E53FC1BC48}" type="slidenum">
              <a:rPr lang="id-ID" altLang="zh-TW"/>
              <a:pPr>
                <a:defRPr/>
              </a:pPr>
              <a:t>‹#›</a:t>
            </a:fld>
            <a:endParaRPr lang="id-ID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●在桌面建立捷徑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749F6-2656-49B1-8736-BCF58A187A84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●請老師們實作</a:t>
            </a:r>
            <a:r>
              <a:rPr lang="en-US" altLang="zh-TW" dirty="0"/>
              <a:t>key</a:t>
            </a:r>
            <a:r>
              <a:rPr lang="zh-TW" altLang="en-US" dirty="0"/>
              <a:t>上程式碼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749F6-2656-49B1-8736-BCF58A187A84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●在電子的世界中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訊號只分為高電位跟低電位兩個值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這個稱之為數位訊號。在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D1 mini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兩側的腳位中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標示為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D0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～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D8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個腳位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可以用程式來控制這些腳位是高電位還是低電位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所以這些腳位被稱為數位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 (</a:t>
            </a:r>
            <a:r>
              <a:rPr lang="en-US" altLang="zh-TW" sz="16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Input/Output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腳位。</a:t>
            </a:r>
            <a:endParaRPr lang="en-US" altLang="zh-TW" sz="16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●在程式中我們會以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代表高電位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0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代表低電位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所以等一下寫程式時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若設定腳位的值是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便表示要讓腳位變高電位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若設定值為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則表示低電位。</a:t>
            </a:r>
            <a:endParaRPr lang="en-US" altLang="zh-TW" sz="16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749F6-2656-49B1-8736-BCF58A187A84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●在電子的世界中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訊號只分為高電位跟低電位兩個值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這個稱之為數位訊號。在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D1 mini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兩側的腳位中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標示為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D0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～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D8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個腳位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可以用程式來控制這些腳位是高電位還是低電位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所以這些腳位被稱為數位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 (</a:t>
            </a:r>
            <a:r>
              <a:rPr lang="en-US" altLang="zh-TW" sz="16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Input/Output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腳位。</a:t>
            </a:r>
            <a:endParaRPr lang="en-US" altLang="zh-TW" sz="16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●在程式中我們會以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代表高電位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0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代表低電位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所以等一下寫程式時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若設定腳位的值是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便表示要讓腳位變高電位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若設定值為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則表示低電位。</a:t>
            </a:r>
            <a:endParaRPr lang="en-US" altLang="zh-TW" sz="16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749F6-2656-49B1-8736-BCF58A187A84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4147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1228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○講完以下再請老師們打程式碼</a:t>
            </a:r>
            <a:endParaRPr lang="en-US" altLang="zh-TW" sz="16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12282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●為了方便使用者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D1 mini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板上已經內建了一個藍色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LED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燈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這個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LED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的短腳連接到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D1 mini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的腳位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D4 (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編號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號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LED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長腳則連接到高電位處。所以我們在程式中將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D1 mini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號腳位設為低電位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即可點亮這個內建的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LED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燈。為了在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Python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程式中控制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D1 mini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的腳位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我們必須先從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machine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模組匯入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物件：</a:t>
            </a:r>
            <a:endParaRPr lang="en-US" altLang="zh-TW" sz="16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dirty="0"/>
              <a:t>●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內建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LED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短腳連接的是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D4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腳位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這個腳位在晶片內部的編號是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號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所以我們可以在第四行的程式碼中如此建立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號腳位的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物件：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led = Pin(2, </a:t>
            </a:r>
            <a:r>
              <a:rPr lang="en-US" altLang="zh-TW" sz="16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Pin.OUT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上面我們建立了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號腳位的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物件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並且將其命名為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led,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因為建立物件時第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個參數使用了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</a:t>
            </a:r>
            <a:r>
              <a:rPr lang="en-US" altLang="zh-TW" sz="16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Pin.OUT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所以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號腳位就會被設定為輸出腳位。</a:t>
            </a:r>
            <a:endParaRPr lang="en-US" altLang="zh-TW" sz="16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●然後即可使用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value()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方法來指定該腳位要輸出的電位高低：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749F6-2656-49B1-8736-BCF58A187A84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749F6-2656-49B1-8736-BCF58A187A84}" type="slidenum">
              <a:rPr lang="zh-TW" altLang="en-US" smtClean="0"/>
              <a:pPr/>
              <a:t>101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696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為了讓無源蜂鳴器發出聲音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我們得使用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PWM (Pulse Width Modulation,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脈衝寬度調變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來調整蜂鳴器的頻率。</a:t>
            </a:r>
            <a:endParaRPr lang="en-US" altLang="zh-TW" sz="16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什麼是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PWM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呢？其實開發板的腳位只能輸出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或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的信號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也就是低電位或高電位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沒辦法直接輸出介於最高與最低之間的信號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例如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0.5,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相當於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1.65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伏特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。這時就可以改用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PWM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來產生和調整電壓了。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749F6-2656-49B1-8736-BCF58A187A84}" type="slidenum">
              <a:rPr lang="zh-TW" altLang="en-US" smtClean="0"/>
              <a:pPr/>
              <a:t>103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第二個參數是頻率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也就是每秒電壓變高與變低的次數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749F6-2656-49B1-8736-BCF58A187A84}" type="slidenum">
              <a:rPr lang="zh-TW" altLang="en-US" smtClean="0"/>
              <a:pPr/>
              <a:t>104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為了在</a:t>
            </a:r>
            <a:r>
              <a:rPr lang="en-US" altLang="zh-TW" sz="16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MicroPython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使用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PWM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功能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我們必須匯入相關函式庫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然後建立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PWM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物件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在此取名為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buzzer),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指定給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號腳位 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(D8) , 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並設定頻率為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</a:t>
            </a:r>
            <a:r>
              <a:rPr lang="zh-TW" altLang="en-US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、工作週期為</a:t>
            </a:r>
            <a:r>
              <a:rPr lang="en-US" altLang="zh-TW" sz="16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512: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749F6-2656-49B1-8736-BCF58A187A84}" type="slidenum">
              <a:rPr lang="zh-TW" altLang="en-US" smtClean="0"/>
              <a:pPr/>
              <a:t>105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43623"/>
            <a:ext cx="9144000" cy="2944805"/>
          </a:xfrm>
        </p:spPr>
        <p:txBody>
          <a:bodyPr anchor="t"/>
          <a:lstStyle>
            <a:lvl1pPr algn="l">
              <a:lnSpc>
                <a:spcPct val="11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088428"/>
            <a:ext cx="9144000" cy="1655762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1088967" y="1094983"/>
            <a:ext cx="0" cy="4838889"/>
          </a:xfrm>
          <a:prstGeom prst="line">
            <a:avLst/>
          </a:prstGeom>
          <a:ln w="152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55562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2693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95146-F61B-4FCA-8767-8DF0C50DCC62}" type="datetimeFigureOut">
              <a:rPr lang="zh-TW" altLang="en-US" smtClean="0"/>
              <a:t>2021/3/20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21E7-2902-423A-A080-21AE097FD3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8642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9323" y="1709738"/>
            <a:ext cx="10515600" cy="2852737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79323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cxnSp>
        <p:nvCxnSpPr>
          <p:cNvPr id="8" name="直線接點 7"/>
          <p:cNvCxnSpPr/>
          <p:nvPr/>
        </p:nvCxnSpPr>
        <p:spPr>
          <a:xfrm>
            <a:off x="1090800" y="3297676"/>
            <a:ext cx="0" cy="1741252"/>
          </a:xfrm>
          <a:prstGeom prst="line">
            <a:avLst/>
          </a:prstGeom>
          <a:ln w="152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09443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95146-F61B-4FCA-8767-8DF0C50DCC62}" type="datetimeFigureOut">
              <a:rPr lang="zh-TW" altLang="en-US" smtClean="0"/>
              <a:t>2021/3/20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21E7-2902-423A-A080-21AE097FD3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882114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95146-F61B-4FCA-8767-8DF0C50DCC62}" type="datetimeFigureOut">
              <a:rPr lang="zh-TW" altLang="en-US" smtClean="0"/>
              <a:t>2021/3/20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21E7-2902-423A-A080-21AE097FD3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75307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>
          <a:xfrm>
            <a:off x="9369358" y="6346622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64B21E7-2902-423A-A080-21AE097FD3F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269633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91ACEC-0917-4114-901A-B26340DF12C3}" type="datetime1">
              <a:rPr lang="id-ID" smtClean="0"/>
              <a:pPr>
                <a:defRPr/>
              </a:pPr>
              <a:t>20/03/2021</a:t>
            </a:fld>
            <a:endParaRPr lang="id-ID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d-ID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86AE6E-8019-41CD-82DC-5B654F40B57D}" type="slidenum">
              <a:rPr lang="id-ID" altLang="zh-TW" smtClean="0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4993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89623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1113" y="365125"/>
            <a:ext cx="10072687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CC6FB597-1902-4FDC-819C-7AEEC73D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6661D-20AF-4E3F-B540-3E4E5A4E48BE}" type="datetime1">
              <a:rPr lang="id-ID"/>
              <a:pPr>
                <a:defRPr/>
              </a:pPr>
              <a:t>20/03/2021</a:t>
            </a:fld>
            <a:endParaRPr lang="id-ID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739098D-3ECA-4480-876B-8011D516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2251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-6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F2506CA-DDF5-4046-9DF2-624762264CCD}" type="datetime1">
              <a:rPr lang="id-ID" smtClean="0"/>
              <a:pPr>
                <a:defRPr/>
              </a:pPr>
              <a:t>20/03/2021</a:t>
            </a:fld>
            <a:endParaRPr lang="id-ID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449A7DF-105E-43F6-86B1-6A81824E75FE}" type="slidenum">
              <a:rPr lang="id-ID" altLang="zh-TW" smtClean="0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92705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82" r:id="rId10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59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8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8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8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8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5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8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1.pn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8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8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8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8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8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8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8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8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8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8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8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8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0.jpg"/><Relationship Id="rId4" Type="http://schemas.openxmlformats.org/officeDocument/2006/relationships/image" Target="../media/image219.jp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4.jpg"/><Relationship Id="rId4" Type="http://schemas.openxmlformats.org/officeDocument/2006/relationships/image" Target="../media/image223.jp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g"/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0.jpg"/><Relationship Id="rId4" Type="http://schemas.openxmlformats.org/officeDocument/2006/relationships/image" Target="../media/image229.jpg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8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8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8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8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8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8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8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3.jpg"/><Relationship Id="rId4" Type="http://schemas.openxmlformats.org/officeDocument/2006/relationships/image" Target="../media/image242.jp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5.jp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8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8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7.png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8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8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8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8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8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8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6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9.png"/><Relationship Id="rId5" Type="http://schemas.openxmlformats.org/officeDocument/2006/relationships/image" Target="../media/image298.png"/><Relationship Id="rId4" Type="http://schemas.openxmlformats.org/officeDocument/2006/relationships/image" Target="../media/image297.png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8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png"/><Relationship Id="rId4" Type="http://schemas.openxmlformats.org/officeDocument/2006/relationships/image" Target="../media/image12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>
            <a:extLst>
              <a:ext uri="{FF2B5EF4-FFF2-40B4-BE49-F238E27FC236}">
                <a16:creationId xmlns:a16="http://schemas.microsoft.com/office/drawing/2014/main" id="{E2072D2B-3B12-4672-B637-AF83BD9852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pPr eaLnBrk="1" hangingPunct="1">
              <a:lnSpc>
                <a:spcPts val="6000"/>
              </a:lnSpc>
            </a:pPr>
            <a:r>
              <a:rPr lang="zh-TW" altLang="id-ID" sz="6000"/>
              <a:t>用</a:t>
            </a:r>
            <a:r>
              <a:rPr lang="zh-TW" altLang="en-US" sz="6000"/>
              <a:t> </a:t>
            </a:r>
            <a:r>
              <a:rPr lang="id-ID" altLang="zh-TW" sz="6000"/>
              <a:t>Python</a:t>
            </a:r>
            <a:r>
              <a:rPr lang="en-US" altLang="zh-TW" sz="6000"/>
              <a:t> </a:t>
            </a:r>
            <a:r>
              <a:rPr lang="zh-TW" altLang="id-ID" sz="6000"/>
              <a:t>學物聯網</a:t>
            </a:r>
            <a:br>
              <a:rPr lang="zh-TW" altLang="en-US" sz="6000"/>
            </a:br>
            <a:endParaRPr lang="id-ID" altLang="zh-TW" sz="6000"/>
          </a:p>
        </p:txBody>
      </p:sp>
      <p:sp>
        <p:nvSpPr>
          <p:cNvPr id="7171" name="Subtitle 4">
            <a:extLst>
              <a:ext uri="{FF2B5EF4-FFF2-40B4-BE49-F238E27FC236}">
                <a16:creationId xmlns:a16="http://schemas.microsoft.com/office/drawing/2014/main" id="{7CC925B9-D86C-4C4E-AE37-47988D7BFA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>
                <a:ea typeface="微軟正黑體" panose="020B0604030504040204" pitchFamily="34" charset="-120"/>
              </a:rPr>
              <a:t>旗標科技公司</a:t>
            </a:r>
            <a:endParaRPr lang="en-US" altLang="zh-TW">
              <a:ea typeface="微軟正黑體" panose="020B0604030504040204" pitchFamily="34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>
                <a:ea typeface="微軟正黑體" panose="020B0604030504040204" pitchFamily="34" charset="-120"/>
              </a:rPr>
              <a:t>行銷工程師</a:t>
            </a:r>
            <a:endParaRPr lang="en-US" altLang="zh-TW">
              <a:ea typeface="微軟正黑體" panose="020B0604030504040204" pitchFamily="34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>
                <a:ea typeface="微軟正黑體" panose="020B0604030504040204" pitchFamily="34" charset="-120"/>
              </a:rPr>
              <a:t>黃昕暐</a:t>
            </a:r>
            <a:endParaRPr lang="en-US" altLang="zh-TW">
              <a:ea typeface="微軟正黑體" panose="020B0604030504040204" pitchFamily="34" charset="-120"/>
            </a:endParaRPr>
          </a:p>
        </p:txBody>
      </p:sp>
      <p:sp>
        <p:nvSpPr>
          <p:cNvPr id="7173" name="Slide Number Placeholder 12">
            <a:extLst>
              <a:ext uri="{FF2B5EF4-FFF2-40B4-BE49-F238E27FC236}">
                <a16:creationId xmlns:a16="http://schemas.microsoft.com/office/drawing/2014/main" id="{68F93362-B007-47DD-B95B-1E354CD17EB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E4E0500-FA98-48F1-8D6C-A333C35D0986}" type="slidenum">
              <a:rPr lang="id-ID" altLang="zh-TW" sz="1200">
                <a:solidFill>
                  <a:srgbClr val="929292"/>
                </a:solidFill>
                <a:latin typeface="Raleway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</a:t>
            </a:fld>
            <a:endParaRPr lang="id-ID" altLang="zh-TW" sz="1200">
              <a:solidFill>
                <a:srgbClr val="929292"/>
              </a:solidFill>
              <a:latin typeface="Raleway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Thonny</a:t>
            </a:r>
            <a:r>
              <a:rPr lang="zh-TW" altLang="en-US" dirty="0"/>
              <a:t> 程式開發環境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731" y="2682497"/>
            <a:ext cx="6855869" cy="3475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7064" y="3011978"/>
            <a:ext cx="4715332" cy="2950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2">
            <a:extLst>
              <a:ext uri="{FF2B5EF4-FFF2-40B4-BE49-F238E27FC236}">
                <a16:creationId xmlns:a16="http://schemas.microsoft.com/office/drawing/2014/main" id="{863B50F0-00BA-424D-8BA4-0B30DEEBF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40" y="1954924"/>
            <a:ext cx="4740775" cy="490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263734C-F5B2-4D48-A0DF-5D9FADF85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三色 </a:t>
            </a:r>
            <a:r>
              <a:rPr lang="en-US" altLang="zh-TW"/>
              <a:t>LED </a:t>
            </a:r>
            <a:r>
              <a:rPr lang="zh-TW" altLang="en-US"/>
              <a:t>燈簡介</a:t>
            </a:r>
          </a:p>
        </p:txBody>
      </p:sp>
      <p:pic>
        <p:nvPicPr>
          <p:cNvPr id="108547" name="圖片 1">
            <a:extLst>
              <a:ext uri="{FF2B5EF4-FFF2-40B4-BE49-F238E27FC236}">
                <a16:creationId xmlns:a16="http://schemas.microsoft.com/office/drawing/2014/main" id="{BBE274AE-2FA7-475A-B918-D579D57E4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6872"/>
            <a:ext cx="7471624" cy="452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137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54E5876E-90B8-44C6-94EF-12C634E0F7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361"/>
          <a:stretch/>
        </p:blipFill>
        <p:spPr>
          <a:xfrm>
            <a:off x="4402354" y="1401545"/>
            <a:ext cx="5564502" cy="212122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數位輸出不能控制大小</a:t>
            </a:r>
          </a:p>
        </p:txBody>
      </p:sp>
      <p:sp>
        <p:nvSpPr>
          <p:cNvPr id="54" name="文字方塊 53"/>
          <p:cNvSpPr txBox="1"/>
          <p:nvPr/>
        </p:nvSpPr>
        <p:spPr>
          <a:xfrm>
            <a:off x="326432" y="2136045"/>
            <a:ext cx="3184335" cy="646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>
                <a:latin typeface="+mn-ea"/>
                <a:ea typeface="+mn-ea"/>
              </a:rPr>
              <a:t>數位輸出只有高電位與低電位</a:t>
            </a:r>
            <a:endParaRPr lang="en-US" altLang="zh-TW">
              <a:latin typeface="+mn-ea"/>
              <a:ea typeface="+mn-ea"/>
            </a:endParaRPr>
          </a:p>
          <a:p>
            <a:pPr algn="ctr"/>
            <a:r>
              <a:rPr lang="zh-TW" altLang="en-US">
                <a:latin typeface="+mn-ea"/>
                <a:ea typeface="+mn-ea"/>
              </a:rPr>
              <a:t>沒有高、低電位間的中間大小</a:t>
            </a:r>
          </a:p>
        </p:txBody>
      </p:sp>
      <p:sp>
        <p:nvSpPr>
          <p:cNvPr id="50" name="矩形 49"/>
          <p:cNvSpPr/>
          <p:nvPr/>
        </p:nvSpPr>
        <p:spPr>
          <a:xfrm>
            <a:off x="420655" y="3280722"/>
            <a:ext cx="307459" cy="307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/>
          <p:cNvSpPr txBox="1"/>
          <p:nvPr/>
        </p:nvSpPr>
        <p:spPr>
          <a:xfrm>
            <a:off x="11219471" y="5675181"/>
            <a:ext cx="646097" cy="369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latin typeface="+mn-ea"/>
                <a:ea typeface="+mn-ea"/>
              </a:rPr>
              <a:t>時間</a:t>
            </a:r>
          </a:p>
        </p:txBody>
      </p:sp>
      <p:sp>
        <p:nvSpPr>
          <p:cNvPr id="53" name="文字方塊 52"/>
          <p:cNvSpPr txBox="1"/>
          <p:nvPr/>
        </p:nvSpPr>
        <p:spPr>
          <a:xfrm>
            <a:off x="728113" y="3254591"/>
            <a:ext cx="1107596" cy="369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latin typeface="+mn-ea"/>
                <a:ea typeface="+mn-ea"/>
              </a:rPr>
              <a:t>電位變化</a:t>
            </a:r>
          </a:p>
        </p:txBody>
      </p:sp>
      <p:sp>
        <p:nvSpPr>
          <p:cNvPr id="55" name="左中括弧 54"/>
          <p:cNvSpPr/>
          <p:nvPr/>
        </p:nvSpPr>
        <p:spPr>
          <a:xfrm rot="16200000">
            <a:off x="2202913" y="4234026"/>
            <a:ext cx="144384" cy="3708894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左中括弧 55"/>
          <p:cNvSpPr/>
          <p:nvPr/>
        </p:nvSpPr>
        <p:spPr>
          <a:xfrm rot="16200000">
            <a:off x="5303080" y="4854500"/>
            <a:ext cx="144381" cy="2467948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左中括弧 56"/>
          <p:cNvSpPr/>
          <p:nvPr/>
        </p:nvSpPr>
        <p:spPr>
          <a:xfrm rot="16200000">
            <a:off x="8425991" y="4226039"/>
            <a:ext cx="144385" cy="3724867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左中括弧 57"/>
          <p:cNvSpPr/>
          <p:nvPr/>
        </p:nvSpPr>
        <p:spPr>
          <a:xfrm rot="16200000">
            <a:off x="10921452" y="5476384"/>
            <a:ext cx="144386" cy="1224174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文字方塊 58"/>
          <p:cNvSpPr txBox="1"/>
          <p:nvPr/>
        </p:nvSpPr>
        <p:spPr>
          <a:xfrm>
            <a:off x="919722" y="6163432"/>
            <a:ext cx="2485944" cy="36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+mn-ea"/>
                <a:ea typeface="+mn-ea"/>
              </a:rPr>
              <a:t>升到一半電 </a:t>
            </a:r>
            <a:r>
              <a:rPr lang="en-US" altLang="zh-TW">
                <a:latin typeface="+mn-ea"/>
                <a:ea typeface="+mn-ea"/>
              </a:rPr>
              <a:t>(</a:t>
            </a:r>
            <a:r>
              <a:rPr lang="zh-TW" altLang="en-US">
                <a:latin typeface="+mn-ea"/>
                <a:ea typeface="+mn-ea"/>
              </a:rPr>
              <a:t>水</a:t>
            </a:r>
            <a:r>
              <a:rPr lang="en-US" altLang="zh-TW">
                <a:latin typeface="+mn-ea"/>
                <a:ea typeface="+mn-ea"/>
              </a:rPr>
              <a:t>) </a:t>
            </a:r>
            <a:r>
              <a:rPr lang="zh-TW" altLang="en-US">
                <a:latin typeface="+mn-ea"/>
                <a:ea typeface="+mn-ea"/>
              </a:rPr>
              <a:t>位</a:t>
            </a:r>
          </a:p>
        </p:txBody>
      </p:sp>
      <p:sp>
        <p:nvSpPr>
          <p:cNvPr id="60" name="文字方塊 59"/>
          <p:cNvSpPr txBox="1"/>
          <p:nvPr/>
        </p:nvSpPr>
        <p:spPr>
          <a:xfrm>
            <a:off x="7190995" y="6163432"/>
            <a:ext cx="2513817" cy="36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+mn-ea"/>
                <a:ea typeface="+mn-ea"/>
              </a:rPr>
              <a:t>升到 </a:t>
            </a:r>
            <a:r>
              <a:rPr lang="en-US" altLang="zh-TW">
                <a:latin typeface="+mn-ea"/>
                <a:ea typeface="+mn-ea"/>
              </a:rPr>
              <a:t>2/3</a:t>
            </a:r>
            <a:r>
              <a:rPr lang="zh-TW" altLang="en-US">
                <a:latin typeface="+mn-ea"/>
                <a:ea typeface="+mn-ea"/>
              </a:rPr>
              <a:t> 電 </a:t>
            </a:r>
            <a:r>
              <a:rPr lang="en-US" altLang="zh-TW">
                <a:latin typeface="+mn-ea"/>
                <a:ea typeface="+mn-ea"/>
              </a:rPr>
              <a:t>(</a:t>
            </a:r>
            <a:r>
              <a:rPr lang="zh-TW" altLang="en-US">
                <a:latin typeface="+mn-ea"/>
                <a:ea typeface="+mn-ea"/>
              </a:rPr>
              <a:t>水</a:t>
            </a:r>
            <a:r>
              <a:rPr lang="en-US" altLang="zh-TW">
                <a:latin typeface="+mn-ea"/>
                <a:ea typeface="+mn-ea"/>
              </a:rPr>
              <a:t>) </a:t>
            </a:r>
            <a:r>
              <a:rPr lang="zh-TW" altLang="en-US">
                <a:latin typeface="+mn-ea"/>
                <a:ea typeface="+mn-ea"/>
              </a:rPr>
              <a:t>位</a:t>
            </a:r>
          </a:p>
        </p:txBody>
      </p:sp>
      <p:sp>
        <p:nvSpPr>
          <p:cNvPr id="61" name="文字方塊 60"/>
          <p:cNvSpPr txBox="1"/>
          <p:nvPr/>
        </p:nvSpPr>
        <p:spPr>
          <a:xfrm>
            <a:off x="10286563" y="6163432"/>
            <a:ext cx="1414161" cy="36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+mn-ea"/>
                <a:ea typeface="+mn-ea"/>
              </a:rPr>
              <a:t>高電 </a:t>
            </a:r>
            <a:r>
              <a:rPr lang="en-US" altLang="zh-TW">
                <a:latin typeface="+mn-ea"/>
                <a:ea typeface="+mn-ea"/>
              </a:rPr>
              <a:t>(</a:t>
            </a:r>
            <a:r>
              <a:rPr lang="zh-TW" altLang="en-US">
                <a:latin typeface="+mn-ea"/>
                <a:ea typeface="+mn-ea"/>
              </a:rPr>
              <a:t>水</a:t>
            </a:r>
            <a:r>
              <a:rPr lang="en-US" altLang="zh-TW">
                <a:latin typeface="+mn-ea"/>
                <a:ea typeface="+mn-ea"/>
              </a:rPr>
              <a:t>) </a:t>
            </a:r>
            <a:r>
              <a:rPr lang="zh-TW" altLang="en-US">
                <a:latin typeface="+mn-ea"/>
                <a:ea typeface="+mn-ea"/>
              </a:rPr>
              <a:t>位</a:t>
            </a:r>
            <a:endParaRPr lang="en-US" altLang="zh-TW">
              <a:latin typeface="+mn-ea"/>
              <a:ea typeface="+mn-ea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4405257" y="6163432"/>
            <a:ext cx="1940026" cy="36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+mn-ea"/>
                <a:ea typeface="+mn-ea"/>
              </a:rPr>
              <a:t>降到低電 </a:t>
            </a:r>
            <a:r>
              <a:rPr lang="en-US" altLang="zh-TW">
                <a:latin typeface="+mn-ea"/>
                <a:ea typeface="+mn-ea"/>
              </a:rPr>
              <a:t>(</a:t>
            </a:r>
            <a:r>
              <a:rPr lang="zh-TW" altLang="en-US">
                <a:latin typeface="+mn-ea"/>
                <a:ea typeface="+mn-ea"/>
              </a:rPr>
              <a:t>水</a:t>
            </a:r>
            <a:r>
              <a:rPr lang="en-US" altLang="zh-TW">
                <a:latin typeface="+mn-ea"/>
                <a:ea typeface="+mn-ea"/>
              </a:rPr>
              <a:t>) </a:t>
            </a:r>
            <a:r>
              <a:rPr lang="zh-TW" altLang="en-US">
                <a:latin typeface="+mn-ea"/>
                <a:ea typeface="+mn-ea"/>
              </a:rPr>
              <a:t>位</a:t>
            </a:r>
            <a:endParaRPr lang="en-US" altLang="zh-TW">
              <a:latin typeface="+mn-ea"/>
              <a:ea typeface="+mn-ea"/>
            </a:endParaRPr>
          </a:p>
        </p:txBody>
      </p:sp>
      <p:sp>
        <p:nvSpPr>
          <p:cNvPr id="63" name="流程圖: 程序 62"/>
          <p:cNvSpPr/>
          <p:nvPr/>
        </p:nvSpPr>
        <p:spPr>
          <a:xfrm>
            <a:off x="420655" y="4121019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流程圖: 程序 63"/>
          <p:cNvSpPr/>
          <p:nvPr/>
        </p:nvSpPr>
        <p:spPr>
          <a:xfrm>
            <a:off x="1665769" y="4121019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流程圖: 程序 64"/>
          <p:cNvSpPr/>
          <p:nvPr/>
        </p:nvSpPr>
        <p:spPr>
          <a:xfrm>
            <a:off x="2910882" y="4121019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流程圖: 程序 65"/>
          <p:cNvSpPr/>
          <p:nvPr/>
        </p:nvSpPr>
        <p:spPr>
          <a:xfrm>
            <a:off x="4155993" y="4121019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流程圖: 程序 66"/>
          <p:cNvSpPr/>
          <p:nvPr/>
        </p:nvSpPr>
        <p:spPr>
          <a:xfrm>
            <a:off x="5401106" y="4121019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流程圖: 程序 67"/>
          <p:cNvSpPr/>
          <p:nvPr/>
        </p:nvSpPr>
        <p:spPr>
          <a:xfrm>
            <a:off x="6646219" y="4121019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流程圖: 程序 68"/>
          <p:cNvSpPr/>
          <p:nvPr/>
        </p:nvSpPr>
        <p:spPr>
          <a:xfrm>
            <a:off x="7891332" y="4121019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流程圖: 程序 70"/>
          <p:cNvSpPr/>
          <p:nvPr/>
        </p:nvSpPr>
        <p:spPr>
          <a:xfrm>
            <a:off x="9136445" y="4121019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流程圖: 程序 76"/>
          <p:cNvSpPr/>
          <p:nvPr/>
        </p:nvSpPr>
        <p:spPr>
          <a:xfrm>
            <a:off x="420656" y="4901462"/>
            <a:ext cx="3699701" cy="773720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流程圖: 程序 80"/>
          <p:cNvSpPr/>
          <p:nvPr/>
        </p:nvSpPr>
        <p:spPr>
          <a:xfrm>
            <a:off x="6646219" y="4616934"/>
            <a:ext cx="3714398" cy="1032826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流程圖: 程序 81"/>
          <p:cNvSpPr/>
          <p:nvPr/>
        </p:nvSpPr>
        <p:spPr>
          <a:xfrm>
            <a:off x="10381557" y="4121019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流程圖: 程序 83"/>
          <p:cNvSpPr/>
          <p:nvPr/>
        </p:nvSpPr>
        <p:spPr>
          <a:xfrm>
            <a:off x="10381557" y="4121019"/>
            <a:ext cx="1224174" cy="1545609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流程圖: 接點 85"/>
          <p:cNvSpPr/>
          <p:nvPr/>
        </p:nvSpPr>
        <p:spPr>
          <a:xfrm>
            <a:off x="326433" y="5583526"/>
            <a:ext cx="188448" cy="187133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7" name="直線單箭頭接點 86"/>
          <p:cNvCxnSpPr>
            <a:stCxn id="86" idx="6"/>
          </p:cNvCxnSpPr>
          <p:nvPr/>
        </p:nvCxnSpPr>
        <p:spPr>
          <a:xfrm flipV="1">
            <a:off x="514881" y="5675183"/>
            <a:ext cx="11256460" cy="19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/>
          <p:cNvCxnSpPr>
            <a:cxnSpLocks/>
          </p:cNvCxnSpPr>
          <p:nvPr/>
        </p:nvCxnSpPr>
        <p:spPr>
          <a:xfrm>
            <a:off x="1644829" y="5575216"/>
            <a:ext cx="0" cy="1661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>
            <a:cxnSpLocks/>
          </p:cNvCxnSpPr>
          <p:nvPr/>
        </p:nvCxnSpPr>
        <p:spPr>
          <a:xfrm>
            <a:off x="2904640" y="5577985"/>
            <a:ext cx="0" cy="1661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接點 89"/>
          <p:cNvCxnSpPr>
            <a:cxnSpLocks/>
          </p:cNvCxnSpPr>
          <p:nvPr/>
        </p:nvCxnSpPr>
        <p:spPr>
          <a:xfrm>
            <a:off x="4141296" y="5575216"/>
            <a:ext cx="0" cy="1661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接點 90"/>
          <p:cNvCxnSpPr>
            <a:cxnSpLocks/>
          </p:cNvCxnSpPr>
          <p:nvPr/>
        </p:nvCxnSpPr>
        <p:spPr>
          <a:xfrm>
            <a:off x="5401107" y="5577985"/>
            <a:ext cx="0" cy="1661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/>
          <p:cNvCxnSpPr>
            <a:cxnSpLocks/>
          </p:cNvCxnSpPr>
          <p:nvPr/>
        </p:nvCxnSpPr>
        <p:spPr>
          <a:xfrm>
            <a:off x="6635749" y="5575216"/>
            <a:ext cx="0" cy="1661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/>
          <p:cNvCxnSpPr>
            <a:cxnSpLocks/>
          </p:cNvCxnSpPr>
          <p:nvPr/>
        </p:nvCxnSpPr>
        <p:spPr>
          <a:xfrm>
            <a:off x="7895559" y="5577985"/>
            <a:ext cx="0" cy="1661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接點 93"/>
          <p:cNvCxnSpPr>
            <a:cxnSpLocks/>
          </p:cNvCxnSpPr>
          <p:nvPr/>
        </p:nvCxnSpPr>
        <p:spPr>
          <a:xfrm>
            <a:off x="9132217" y="5575216"/>
            <a:ext cx="0" cy="1661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接點 94"/>
          <p:cNvCxnSpPr>
            <a:cxnSpLocks/>
          </p:cNvCxnSpPr>
          <p:nvPr/>
        </p:nvCxnSpPr>
        <p:spPr>
          <a:xfrm>
            <a:off x="10363462" y="5577985"/>
            <a:ext cx="0" cy="1661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單箭頭接點 95"/>
          <p:cNvCxnSpPr>
            <a:stCxn id="86" idx="0"/>
          </p:cNvCxnSpPr>
          <p:nvPr/>
        </p:nvCxnSpPr>
        <p:spPr>
          <a:xfrm flipV="1">
            <a:off x="433705" y="3996378"/>
            <a:ext cx="0" cy="15871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字方塊 96"/>
          <p:cNvSpPr txBox="1"/>
          <p:nvPr/>
        </p:nvSpPr>
        <p:spPr>
          <a:xfrm>
            <a:off x="326433" y="364095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latin typeface="+mn-ea"/>
                <a:ea typeface="+mn-ea"/>
              </a:rPr>
              <a:t>電 </a:t>
            </a:r>
            <a:r>
              <a:rPr lang="en-US" altLang="zh-TW">
                <a:latin typeface="+mn-ea"/>
                <a:ea typeface="+mn-ea"/>
              </a:rPr>
              <a:t>(</a:t>
            </a:r>
            <a:r>
              <a:rPr lang="zh-TW" altLang="en-US">
                <a:latin typeface="+mn-ea"/>
                <a:ea typeface="+mn-ea"/>
              </a:rPr>
              <a:t>水</a:t>
            </a:r>
            <a:r>
              <a:rPr lang="en-US" altLang="zh-TW">
                <a:latin typeface="+mn-ea"/>
                <a:ea typeface="+mn-ea"/>
              </a:rPr>
              <a:t>)</a:t>
            </a:r>
            <a:r>
              <a:rPr lang="zh-TW" altLang="en-US">
                <a:latin typeface="+mn-ea"/>
                <a:ea typeface="+mn-ea"/>
              </a:rPr>
              <a:t> 位高低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D72D922C-3365-4470-919E-7DB6A686BB22}"/>
              </a:ext>
            </a:extLst>
          </p:cNvPr>
          <p:cNvSpPr txBox="1"/>
          <p:nvPr/>
        </p:nvSpPr>
        <p:spPr>
          <a:xfrm>
            <a:off x="7364398" y="2397100"/>
            <a:ext cx="1569094" cy="369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>
                <a:latin typeface="+mn-ea"/>
                <a:ea typeface="+mn-ea"/>
              </a:rPr>
              <a:t>猜猜會怎樣？</a:t>
            </a:r>
          </a:p>
        </p:txBody>
      </p:sp>
      <p:sp>
        <p:nvSpPr>
          <p:cNvPr id="7" name="流程圖: 程序 6">
            <a:extLst>
              <a:ext uri="{FF2B5EF4-FFF2-40B4-BE49-F238E27FC236}">
                <a16:creationId xmlns:a16="http://schemas.microsoft.com/office/drawing/2014/main" id="{455D1361-1C77-4788-8E4B-1857CBF6CB1C}"/>
              </a:ext>
            </a:extLst>
          </p:cNvPr>
          <p:cNvSpPr/>
          <p:nvPr/>
        </p:nvSpPr>
        <p:spPr>
          <a:xfrm>
            <a:off x="6123513" y="2414685"/>
            <a:ext cx="630689" cy="326587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2AA82AE5-4136-444F-A6DD-07EE39DD8BC8}"/>
              </a:ext>
            </a:extLst>
          </p:cNvPr>
          <p:cNvCxnSpPr>
            <a:cxnSpLocks/>
            <a:stCxn id="44" idx="1"/>
            <a:endCxn id="7" idx="3"/>
          </p:cNvCxnSpPr>
          <p:nvPr/>
        </p:nvCxnSpPr>
        <p:spPr>
          <a:xfrm flipH="1" flipV="1">
            <a:off x="6754202" y="2577979"/>
            <a:ext cx="610197" cy="37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8A3AC8B4-A9E5-492B-9246-26C1C312E582}"/>
              </a:ext>
            </a:extLst>
          </p:cNvPr>
          <p:cNvSpPr txBox="1"/>
          <p:nvPr/>
        </p:nvSpPr>
        <p:spPr>
          <a:xfrm>
            <a:off x="6690800" y="3311374"/>
            <a:ext cx="5460552" cy="64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latin typeface="+mn-ea"/>
                <a:ea typeface="+mn-ea"/>
              </a:rPr>
              <a:t>其實這裡只能給 </a:t>
            </a:r>
            <a:r>
              <a:rPr lang="en-US" altLang="zh-TW">
                <a:latin typeface="+mn-ea"/>
                <a:ea typeface="+mn-ea"/>
              </a:rPr>
              <a:t>True</a:t>
            </a:r>
            <a:r>
              <a:rPr lang="zh-TW" altLang="en-US">
                <a:latin typeface="+mn-ea"/>
                <a:ea typeface="+mn-ea"/>
              </a:rPr>
              <a:t> </a:t>
            </a:r>
            <a:r>
              <a:rPr lang="en-US" altLang="zh-TW">
                <a:latin typeface="+mn-ea"/>
                <a:ea typeface="+mn-ea"/>
              </a:rPr>
              <a:t>(</a:t>
            </a:r>
            <a:r>
              <a:rPr lang="zh-TW" altLang="en-US">
                <a:latin typeface="+mn-ea"/>
                <a:ea typeface="+mn-ea"/>
              </a:rPr>
              <a:t>是</a:t>
            </a:r>
            <a:r>
              <a:rPr lang="en-US" altLang="zh-TW">
                <a:latin typeface="+mn-ea"/>
                <a:ea typeface="+mn-ea"/>
              </a:rPr>
              <a:t>) /</a:t>
            </a:r>
            <a:r>
              <a:rPr lang="zh-TW" altLang="en-US">
                <a:latin typeface="+mn-ea"/>
                <a:ea typeface="+mn-ea"/>
              </a:rPr>
              <a:t> </a:t>
            </a:r>
            <a:r>
              <a:rPr lang="en-US" altLang="zh-TW">
                <a:latin typeface="+mn-ea"/>
                <a:ea typeface="+mn-ea"/>
              </a:rPr>
              <a:t>False</a:t>
            </a:r>
            <a:r>
              <a:rPr lang="zh-TW" altLang="en-US">
                <a:latin typeface="+mn-ea"/>
                <a:ea typeface="+mn-ea"/>
              </a:rPr>
              <a:t> </a:t>
            </a:r>
            <a:r>
              <a:rPr lang="en-US" altLang="zh-TW">
                <a:latin typeface="+mn-ea"/>
                <a:ea typeface="+mn-ea"/>
              </a:rPr>
              <a:t>(</a:t>
            </a:r>
            <a:r>
              <a:rPr lang="zh-TW" altLang="en-US">
                <a:latin typeface="+mn-ea"/>
                <a:ea typeface="+mn-ea"/>
              </a:rPr>
              <a:t>否</a:t>
            </a:r>
            <a:r>
              <a:rPr lang="en-US" altLang="zh-TW">
                <a:latin typeface="+mn-ea"/>
                <a:ea typeface="+mn-ea"/>
              </a:rPr>
              <a:t>)</a:t>
            </a:r>
          </a:p>
          <a:p>
            <a:r>
              <a:rPr lang="en-US" altLang="zh-TW">
                <a:latin typeface="+mn-ea"/>
                <a:ea typeface="+mn-ea"/>
              </a:rPr>
              <a:t>Python</a:t>
            </a:r>
            <a:r>
              <a:rPr lang="zh-TW" altLang="en-US">
                <a:latin typeface="+mn-ea"/>
                <a:ea typeface="+mn-ea"/>
              </a:rPr>
              <a:t> 把 </a:t>
            </a:r>
            <a:r>
              <a:rPr lang="en-US" altLang="zh-TW">
                <a:latin typeface="+mn-ea"/>
                <a:ea typeface="+mn-ea"/>
              </a:rPr>
              <a:t>0</a:t>
            </a:r>
            <a:r>
              <a:rPr lang="zh-TW" altLang="en-US">
                <a:latin typeface="+mn-ea"/>
                <a:ea typeface="+mn-ea"/>
              </a:rPr>
              <a:t>、空字串 </a:t>
            </a:r>
            <a:r>
              <a:rPr lang="en-US" altLang="zh-TW">
                <a:latin typeface="+mn-ea"/>
                <a:ea typeface="+mn-ea"/>
              </a:rPr>
              <a:t>''</a:t>
            </a:r>
            <a:r>
              <a:rPr lang="zh-TW" altLang="en-US">
                <a:latin typeface="+mn-ea"/>
                <a:ea typeface="+mn-ea"/>
              </a:rPr>
              <a:t>、</a:t>
            </a:r>
            <a:r>
              <a:rPr lang="en-US" altLang="zh-TW">
                <a:latin typeface="+mn-ea"/>
                <a:ea typeface="+mn-ea"/>
              </a:rPr>
              <a:t>"" </a:t>
            </a:r>
            <a:r>
              <a:rPr lang="zh-TW" altLang="en-US">
                <a:latin typeface="+mn-ea"/>
                <a:ea typeface="+mn-ea"/>
              </a:rPr>
              <a:t>當成 </a:t>
            </a:r>
            <a:r>
              <a:rPr lang="en-US" altLang="zh-TW">
                <a:latin typeface="+mn-ea"/>
                <a:ea typeface="+mn-ea"/>
              </a:rPr>
              <a:t>False</a:t>
            </a:r>
            <a:r>
              <a:rPr lang="zh-TW" altLang="en-US">
                <a:latin typeface="+mn-ea"/>
                <a:ea typeface="+mn-ea"/>
              </a:rPr>
              <a:t>、其餘為 </a:t>
            </a:r>
            <a:r>
              <a:rPr lang="en-US" altLang="zh-TW">
                <a:latin typeface="+mn-ea"/>
                <a:ea typeface="+mn-ea"/>
              </a:rPr>
              <a:t>True</a:t>
            </a:r>
            <a:endParaRPr lang="zh-TW" altLang="en-US">
              <a:latin typeface="+mn-ea"/>
              <a:ea typeface="+mn-ea"/>
            </a:endParaRPr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521FDA13-BCFE-4436-96BB-998B2454F2ED}"/>
              </a:ext>
            </a:extLst>
          </p:cNvPr>
          <p:cNvCxnSpPr>
            <a:cxnSpLocks/>
            <a:stCxn id="51" idx="1"/>
            <a:endCxn id="70" idx="2"/>
          </p:cNvCxnSpPr>
          <p:nvPr/>
        </p:nvCxnSpPr>
        <p:spPr>
          <a:xfrm rot="10800000">
            <a:off x="6378499" y="3440032"/>
            <a:ext cx="312303" cy="194434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流程圖: 程序 69">
            <a:extLst>
              <a:ext uri="{FF2B5EF4-FFF2-40B4-BE49-F238E27FC236}">
                <a16:creationId xmlns:a16="http://schemas.microsoft.com/office/drawing/2014/main" id="{C14BF9EC-6847-490B-BE12-33F4FD269A99}"/>
              </a:ext>
            </a:extLst>
          </p:cNvPr>
          <p:cNvSpPr/>
          <p:nvPr/>
        </p:nvSpPr>
        <p:spPr>
          <a:xfrm>
            <a:off x="6063153" y="3113444"/>
            <a:ext cx="630689" cy="326587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乘號 97"/>
          <p:cNvSpPr/>
          <p:nvPr/>
        </p:nvSpPr>
        <p:spPr>
          <a:xfrm>
            <a:off x="5307262" y="3234904"/>
            <a:ext cx="1584985" cy="1584985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183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流程圖: 程序 84"/>
          <p:cNvSpPr/>
          <p:nvPr/>
        </p:nvSpPr>
        <p:spPr>
          <a:xfrm>
            <a:off x="2910882" y="4092454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流程圖: 程序 107"/>
          <p:cNvSpPr/>
          <p:nvPr/>
        </p:nvSpPr>
        <p:spPr>
          <a:xfrm>
            <a:off x="2910765" y="4102921"/>
            <a:ext cx="611778" cy="1554163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用時間控制大小變化的 </a:t>
            </a:r>
            <a:r>
              <a:rPr lang="en-US" altLang="zh-TW"/>
              <a:t>PWM</a:t>
            </a:r>
            <a:endParaRPr lang="zh-TW" altLang="en-US"/>
          </a:p>
        </p:txBody>
      </p:sp>
      <p:sp>
        <p:nvSpPr>
          <p:cNvPr id="51" name="文字方塊 50"/>
          <p:cNvSpPr txBox="1"/>
          <p:nvPr/>
        </p:nvSpPr>
        <p:spPr>
          <a:xfrm>
            <a:off x="4273084" y="1221152"/>
            <a:ext cx="3876583" cy="1391225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/>
              <a:t>原本→想直接控制高低電位間變化</a:t>
            </a:r>
            <a:endParaRPr lang="en-US" altLang="zh-TW"/>
          </a:p>
          <a:p>
            <a:pPr>
              <a:lnSpc>
                <a:spcPct val="120000"/>
              </a:lnSpc>
            </a:pPr>
            <a:r>
              <a:rPr lang="zh-TW" altLang="en-US"/>
              <a:t>改成→控制高、低電位的持續時間</a:t>
            </a:r>
            <a:endParaRPr lang="en-US" altLang="zh-TW"/>
          </a:p>
          <a:p>
            <a:pPr>
              <a:lnSpc>
                <a:spcPct val="120000"/>
              </a:lnSpc>
            </a:pPr>
            <a:r>
              <a:rPr lang="zh-TW" altLang="en-US"/>
              <a:t>就像→用踩腳踏車板時間控制速度</a:t>
            </a:r>
            <a:endParaRPr lang="en-US" altLang="zh-TW"/>
          </a:p>
          <a:p>
            <a:pPr>
              <a:lnSpc>
                <a:spcPct val="120000"/>
              </a:lnSpc>
            </a:pPr>
            <a:r>
              <a:rPr lang="zh-TW" altLang="en-US"/>
              <a:t>稱 </a:t>
            </a:r>
            <a:r>
              <a:rPr lang="en-US" altLang="zh-TW" b="1">
                <a:solidFill>
                  <a:schemeClr val="accent1"/>
                </a:solidFill>
              </a:rPr>
              <a:t>PWM</a:t>
            </a:r>
            <a:r>
              <a:rPr lang="zh-TW" altLang="en-US" b="1">
                <a:solidFill>
                  <a:schemeClr val="accent1"/>
                </a:solidFill>
              </a:rPr>
              <a:t> </a:t>
            </a:r>
            <a:r>
              <a:rPr lang="en-US" altLang="zh-TW" b="1">
                <a:solidFill>
                  <a:schemeClr val="accent1"/>
                </a:solidFill>
              </a:rPr>
              <a:t>(Pulse Width Modulation)</a:t>
            </a:r>
          </a:p>
        </p:txBody>
      </p:sp>
      <p:sp>
        <p:nvSpPr>
          <p:cNvPr id="54" name="文字方塊 53"/>
          <p:cNvSpPr txBox="1"/>
          <p:nvPr/>
        </p:nvSpPr>
        <p:spPr>
          <a:xfrm>
            <a:off x="8498185" y="3087578"/>
            <a:ext cx="2011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+mn-ea"/>
                <a:ea typeface="+mn-ea"/>
              </a:rPr>
              <a:t>②控制個別時段內高電位的時間佔比</a:t>
            </a:r>
          </a:p>
        </p:txBody>
      </p:sp>
      <p:sp>
        <p:nvSpPr>
          <p:cNvPr id="60" name="文字方塊 59"/>
          <p:cNvSpPr txBox="1"/>
          <p:nvPr/>
        </p:nvSpPr>
        <p:spPr>
          <a:xfrm>
            <a:off x="5414362" y="3087578"/>
            <a:ext cx="1618589" cy="646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+mn-ea"/>
                <a:ea typeface="+mn-ea"/>
              </a:rPr>
              <a:t>①把時間切成一小段一小段</a:t>
            </a:r>
          </a:p>
        </p:txBody>
      </p:sp>
      <p:cxnSp>
        <p:nvCxnSpPr>
          <p:cNvPr id="61" name="肘形接點 58"/>
          <p:cNvCxnSpPr>
            <a:cxnSpLocks/>
            <a:stCxn id="60" idx="1"/>
            <a:endCxn id="86" idx="0"/>
          </p:cNvCxnSpPr>
          <p:nvPr/>
        </p:nvCxnSpPr>
        <p:spPr>
          <a:xfrm rot="10800000" flipV="1">
            <a:off x="4768082" y="3410625"/>
            <a:ext cx="646281" cy="681828"/>
          </a:xfrm>
          <a:prstGeom prst="bent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肘形接點 63"/>
          <p:cNvCxnSpPr>
            <a:cxnSpLocks/>
            <a:stCxn id="54" idx="1"/>
            <a:endCxn id="109" idx="0"/>
          </p:cNvCxnSpPr>
          <p:nvPr/>
        </p:nvCxnSpPr>
        <p:spPr>
          <a:xfrm rot="10800000" flipV="1">
            <a:off x="8299005" y="3549243"/>
            <a:ext cx="199181" cy="553678"/>
          </a:xfrm>
          <a:prstGeom prst="bent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420655" y="3252158"/>
            <a:ext cx="307459" cy="307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文字方塊 64"/>
          <p:cNvSpPr txBox="1"/>
          <p:nvPr/>
        </p:nvSpPr>
        <p:spPr>
          <a:xfrm>
            <a:off x="11219471" y="5646616"/>
            <a:ext cx="646097" cy="369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latin typeface="+mn-ea"/>
                <a:ea typeface="+mn-ea"/>
              </a:rPr>
              <a:t>時間</a:t>
            </a:r>
          </a:p>
        </p:txBody>
      </p:sp>
      <p:sp>
        <p:nvSpPr>
          <p:cNvPr id="66" name="文字方塊 65"/>
          <p:cNvSpPr txBox="1"/>
          <p:nvPr/>
        </p:nvSpPr>
        <p:spPr>
          <a:xfrm>
            <a:off x="728113" y="3226026"/>
            <a:ext cx="1107596" cy="369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latin typeface="+mn-ea"/>
                <a:ea typeface="+mn-ea"/>
              </a:rPr>
              <a:t>電位變化</a:t>
            </a:r>
          </a:p>
        </p:txBody>
      </p:sp>
      <p:sp>
        <p:nvSpPr>
          <p:cNvPr id="67" name="左中括弧 66"/>
          <p:cNvSpPr/>
          <p:nvPr/>
        </p:nvSpPr>
        <p:spPr>
          <a:xfrm rot="16200000">
            <a:off x="2202913" y="4205462"/>
            <a:ext cx="144384" cy="3708894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左中括弧 67"/>
          <p:cNvSpPr/>
          <p:nvPr/>
        </p:nvSpPr>
        <p:spPr>
          <a:xfrm rot="16200000">
            <a:off x="5303080" y="4825936"/>
            <a:ext cx="144381" cy="2467948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左中括弧 68"/>
          <p:cNvSpPr/>
          <p:nvPr/>
        </p:nvSpPr>
        <p:spPr>
          <a:xfrm rot="16200000">
            <a:off x="8425991" y="4197474"/>
            <a:ext cx="144385" cy="3724867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左中括弧 70"/>
          <p:cNvSpPr/>
          <p:nvPr/>
        </p:nvSpPr>
        <p:spPr>
          <a:xfrm rot="16200000">
            <a:off x="10921452" y="5447820"/>
            <a:ext cx="144385" cy="1224174"/>
          </a:xfrm>
          <a:prstGeom prst="lef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文字方塊 76"/>
          <p:cNvSpPr txBox="1"/>
          <p:nvPr/>
        </p:nvSpPr>
        <p:spPr>
          <a:xfrm>
            <a:off x="919722" y="6134868"/>
            <a:ext cx="248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+mn-ea"/>
                <a:ea typeface="+mn-ea"/>
              </a:rPr>
              <a:t>每一小段時間內都維持</a:t>
            </a:r>
            <a:endParaRPr lang="en-US" altLang="zh-TW">
              <a:latin typeface="+mn-ea"/>
              <a:ea typeface="+mn-ea"/>
            </a:endParaRPr>
          </a:p>
          <a:p>
            <a:pPr algn="ctr"/>
            <a:r>
              <a:rPr lang="en-US" altLang="zh-TW">
                <a:latin typeface="+mn-ea"/>
                <a:ea typeface="+mn-ea"/>
              </a:rPr>
              <a:t>1/2 </a:t>
            </a:r>
            <a:r>
              <a:rPr lang="zh-TW" altLang="en-US">
                <a:latin typeface="+mn-ea"/>
                <a:ea typeface="+mn-ea"/>
              </a:rPr>
              <a:t>時間是高電 </a:t>
            </a:r>
            <a:r>
              <a:rPr lang="en-US" altLang="zh-TW">
                <a:latin typeface="+mn-ea"/>
                <a:ea typeface="+mn-ea"/>
              </a:rPr>
              <a:t>(</a:t>
            </a:r>
            <a:r>
              <a:rPr lang="zh-TW" altLang="en-US">
                <a:latin typeface="+mn-ea"/>
                <a:ea typeface="+mn-ea"/>
              </a:rPr>
              <a:t>水</a:t>
            </a:r>
            <a:r>
              <a:rPr lang="en-US" altLang="zh-TW">
                <a:latin typeface="+mn-ea"/>
                <a:ea typeface="+mn-ea"/>
              </a:rPr>
              <a:t>)</a:t>
            </a:r>
            <a:r>
              <a:rPr lang="zh-TW" altLang="en-US">
                <a:latin typeface="+mn-ea"/>
                <a:ea typeface="+mn-ea"/>
              </a:rPr>
              <a:t> 位</a:t>
            </a:r>
          </a:p>
        </p:txBody>
      </p:sp>
      <p:sp>
        <p:nvSpPr>
          <p:cNvPr id="80" name="文字方塊 79"/>
          <p:cNvSpPr txBox="1"/>
          <p:nvPr/>
        </p:nvSpPr>
        <p:spPr>
          <a:xfrm>
            <a:off x="7190995" y="6134868"/>
            <a:ext cx="251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+mn-ea"/>
                <a:ea typeface="+mn-ea"/>
              </a:rPr>
              <a:t>每一小段時間內都維持 </a:t>
            </a:r>
            <a:endParaRPr lang="en-US" altLang="zh-TW">
              <a:latin typeface="+mn-ea"/>
              <a:ea typeface="+mn-ea"/>
            </a:endParaRPr>
          </a:p>
          <a:p>
            <a:pPr algn="ctr"/>
            <a:r>
              <a:rPr lang="en-US" altLang="zh-TW">
                <a:latin typeface="+mn-ea"/>
                <a:ea typeface="+mn-ea"/>
              </a:rPr>
              <a:t>2/3 </a:t>
            </a:r>
            <a:r>
              <a:rPr lang="zh-TW" altLang="en-US">
                <a:latin typeface="+mn-ea"/>
                <a:ea typeface="+mn-ea"/>
              </a:rPr>
              <a:t>時間是高電 </a:t>
            </a:r>
            <a:r>
              <a:rPr lang="en-US" altLang="zh-TW">
                <a:latin typeface="+mn-ea"/>
                <a:ea typeface="+mn-ea"/>
              </a:rPr>
              <a:t>(</a:t>
            </a:r>
            <a:r>
              <a:rPr lang="zh-TW" altLang="en-US">
                <a:latin typeface="+mn-ea"/>
                <a:ea typeface="+mn-ea"/>
              </a:rPr>
              <a:t>水</a:t>
            </a:r>
            <a:r>
              <a:rPr lang="en-US" altLang="zh-TW">
                <a:latin typeface="+mn-ea"/>
                <a:ea typeface="+mn-ea"/>
              </a:rPr>
              <a:t>)</a:t>
            </a:r>
            <a:r>
              <a:rPr lang="zh-TW" altLang="en-US">
                <a:latin typeface="+mn-ea"/>
                <a:ea typeface="+mn-ea"/>
              </a:rPr>
              <a:t> 位</a:t>
            </a:r>
          </a:p>
        </p:txBody>
      </p:sp>
      <p:sp>
        <p:nvSpPr>
          <p:cNvPr id="81" name="文字方塊 80"/>
          <p:cNvSpPr txBox="1"/>
          <p:nvPr/>
        </p:nvSpPr>
        <p:spPr>
          <a:xfrm>
            <a:off x="10286563" y="6134867"/>
            <a:ext cx="1414161" cy="36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+mn-ea"/>
                <a:ea typeface="+mn-ea"/>
              </a:rPr>
              <a:t>高電 </a:t>
            </a:r>
            <a:r>
              <a:rPr lang="en-US" altLang="zh-TW">
                <a:latin typeface="+mn-ea"/>
                <a:ea typeface="+mn-ea"/>
              </a:rPr>
              <a:t>(</a:t>
            </a:r>
            <a:r>
              <a:rPr lang="zh-TW" altLang="en-US">
                <a:latin typeface="+mn-ea"/>
                <a:ea typeface="+mn-ea"/>
              </a:rPr>
              <a:t>水</a:t>
            </a:r>
            <a:r>
              <a:rPr lang="en-US" altLang="zh-TW">
                <a:latin typeface="+mn-ea"/>
                <a:ea typeface="+mn-ea"/>
              </a:rPr>
              <a:t>) </a:t>
            </a:r>
            <a:r>
              <a:rPr lang="zh-TW" altLang="en-US">
                <a:latin typeface="+mn-ea"/>
                <a:ea typeface="+mn-ea"/>
              </a:rPr>
              <a:t>位</a:t>
            </a:r>
            <a:endParaRPr lang="en-US" altLang="zh-TW">
              <a:latin typeface="+mn-ea"/>
              <a:ea typeface="+mn-ea"/>
            </a:endParaRPr>
          </a:p>
        </p:txBody>
      </p:sp>
      <p:sp>
        <p:nvSpPr>
          <p:cNvPr id="82" name="文字方塊 81"/>
          <p:cNvSpPr txBox="1"/>
          <p:nvPr/>
        </p:nvSpPr>
        <p:spPr>
          <a:xfrm>
            <a:off x="4405257" y="6134867"/>
            <a:ext cx="1940026" cy="36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+mn-ea"/>
                <a:ea typeface="+mn-ea"/>
              </a:rPr>
              <a:t>降到低電 </a:t>
            </a:r>
            <a:r>
              <a:rPr lang="en-US" altLang="zh-TW">
                <a:latin typeface="+mn-ea"/>
                <a:ea typeface="+mn-ea"/>
              </a:rPr>
              <a:t>(</a:t>
            </a:r>
            <a:r>
              <a:rPr lang="zh-TW" altLang="en-US">
                <a:latin typeface="+mn-ea"/>
                <a:ea typeface="+mn-ea"/>
              </a:rPr>
              <a:t>水</a:t>
            </a:r>
            <a:r>
              <a:rPr lang="en-US" altLang="zh-TW">
                <a:latin typeface="+mn-ea"/>
                <a:ea typeface="+mn-ea"/>
              </a:rPr>
              <a:t>) </a:t>
            </a:r>
            <a:r>
              <a:rPr lang="zh-TW" altLang="en-US">
                <a:latin typeface="+mn-ea"/>
                <a:ea typeface="+mn-ea"/>
              </a:rPr>
              <a:t>位</a:t>
            </a:r>
            <a:endParaRPr lang="en-US" altLang="zh-TW">
              <a:latin typeface="+mn-ea"/>
              <a:ea typeface="+mn-ea"/>
            </a:endParaRPr>
          </a:p>
        </p:txBody>
      </p:sp>
      <p:sp>
        <p:nvSpPr>
          <p:cNvPr id="83" name="流程圖: 程序 82"/>
          <p:cNvSpPr/>
          <p:nvPr/>
        </p:nvSpPr>
        <p:spPr>
          <a:xfrm>
            <a:off x="420655" y="4092454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流程圖: 程序 83"/>
          <p:cNvSpPr/>
          <p:nvPr/>
        </p:nvSpPr>
        <p:spPr>
          <a:xfrm>
            <a:off x="1665769" y="4092454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流程圖: 程序 85"/>
          <p:cNvSpPr/>
          <p:nvPr/>
        </p:nvSpPr>
        <p:spPr>
          <a:xfrm>
            <a:off x="4155993" y="4092454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流程圖: 程序 86"/>
          <p:cNvSpPr/>
          <p:nvPr/>
        </p:nvSpPr>
        <p:spPr>
          <a:xfrm>
            <a:off x="5401106" y="4092454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流程圖: 程序 87"/>
          <p:cNvSpPr/>
          <p:nvPr/>
        </p:nvSpPr>
        <p:spPr>
          <a:xfrm>
            <a:off x="6646219" y="4092454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流程圖: 程序 88"/>
          <p:cNvSpPr/>
          <p:nvPr/>
        </p:nvSpPr>
        <p:spPr>
          <a:xfrm>
            <a:off x="7891332" y="4092454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流程圖: 程序 89"/>
          <p:cNvSpPr/>
          <p:nvPr/>
        </p:nvSpPr>
        <p:spPr>
          <a:xfrm>
            <a:off x="9136445" y="4092454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流程圖: 程序 90"/>
          <p:cNvSpPr/>
          <p:nvPr/>
        </p:nvSpPr>
        <p:spPr>
          <a:xfrm>
            <a:off x="420655" y="4092455"/>
            <a:ext cx="611778" cy="1554163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流程圖: 程序 91"/>
          <p:cNvSpPr/>
          <p:nvPr/>
        </p:nvSpPr>
        <p:spPr>
          <a:xfrm>
            <a:off x="6646219" y="4102921"/>
            <a:ext cx="816905" cy="1518276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流程圖: 程序 92"/>
          <p:cNvSpPr/>
          <p:nvPr/>
        </p:nvSpPr>
        <p:spPr>
          <a:xfrm>
            <a:off x="10381557" y="4092454"/>
            <a:ext cx="1224174" cy="154560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流程圖: 程序 93"/>
          <p:cNvSpPr/>
          <p:nvPr/>
        </p:nvSpPr>
        <p:spPr>
          <a:xfrm>
            <a:off x="10381557" y="4092454"/>
            <a:ext cx="1224174" cy="1545609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流程圖: 接點 94"/>
          <p:cNvSpPr/>
          <p:nvPr/>
        </p:nvSpPr>
        <p:spPr>
          <a:xfrm>
            <a:off x="326433" y="5554962"/>
            <a:ext cx="188448" cy="187133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6" name="直線單箭頭接點 95"/>
          <p:cNvCxnSpPr>
            <a:stCxn id="95" idx="6"/>
          </p:cNvCxnSpPr>
          <p:nvPr/>
        </p:nvCxnSpPr>
        <p:spPr>
          <a:xfrm flipV="1">
            <a:off x="514881" y="5646619"/>
            <a:ext cx="11256460" cy="19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>
            <a:cxnSpLocks/>
          </p:cNvCxnSpPr>
          <p:nvPr/>
        </p:nvCxnSpPr>
        <p:spPr>
          <a:xfrm>
            <a:off x="1644829" y="5546652"/>
            <a:ext cx="0" cy="1661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>
            <a:cxnSpLocks/>
          </p:cNvCxnSpPr>
          <p:nvPr/>
        </p:nvCxnSpPr>
        <p:spPr>
          <a:xfrm>
            <a:off x="2904640" y="5549419"/>
            <a:ext cx="0" cy="1661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接點 98"/>
          <p:cNvCxnSpPr>
            <a:cxnSpLocks/>
          </p:cNvCxnSpPr>
          <p:nvPr/>
        </p:nvCxnSpPr>
        <p:spPr>
          <a:xfrm>
            <a:off x="4141296" y="5546652"/>
            <a:ext cx="0" cy="1661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接點 99"/>
          <p:cNvCxnSpPr>
            <a:cxnSpLocks/>
          </p:cNvCxnSpPr>
          <p:nvPr/>
        </p:nvCxnSpPr>
        <p:spPr>
          <a:xfrm>
            <a:off x="5401107" y="5549419"/>
            <a:ext cx="0" cy="1661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接點 100"/>
          <p:cNvCxnSpPr>
            <a:cxnSpLocks/>
          </p:cNvCxnSpPr>
          <p:nvPr/>
        </p:nvCxnSpPr>
        <p:spPr>
          <a:xfrm>
            <a:off x="6635749" y="5546652"/>
            <a:ext cx="0" cy="1661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接點 101"/>
          <p:cNvCxnSpPr>
            <a:cxnSpLocks/>
          </p:cNvCxnSpPr>
          <p:nvPr/>
        </p:nvCxnSpPr>
        <p:spPr>
          <a:xfrm>
            <a:off x="7895559" y="5549419"/>
            <a:ext cx="0" cy="1661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接點 102"/>
          <p:cNvCxnSpPr>
            <a:cxnSpLocks/>
          </p:cNvCxnSpPr>
          <p:nvPr/>
        </p:nvCxnSpPr>
        <p:spPr>
          <a:xfrm>
            <a:off x="9132217" y="5546652"/>
            <a:ext cx="0" cy="1661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接點 103"/>
          <p:cNvCxnSpPr>
            <a:cxnSpLocks/>
          </p:cNvCxnSpPr>
          <p:nvPr/>
        </p:nvCxnSpPr>
        <p:spPr>
          <a:xfrm>
            <a:off x="10363462" y="5549419"/>
            <a:ext cx="0" cy="1661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單箭頭接點 104"/>
          <p:cNvCxnSpPr>
            <a:stCxn id="95" idx="0"/>
          </p:cNvCxnSpPr>
          <p:nvPr/>
        </p:nvCxnSpPr>
        <p:spPr>
          <a:xfrm flipV="1">
            <a:off x="433705" y="3967813"/>
            <a:ext cx="0" cy="15871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文字方塊 105"/>
          <p:cNvSpPr txBox="1"/>
          <p:nvPr/>
        </p:nvSpPr>
        <p:spPr>
          <a:xfrm>
            <a:off x="326433" y="3612391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latin typeface="+mn-ea"/>
                <a:ea typeface="+mn-ea"/>
              </a:rPr>
              <a:t>電 </a:t>
            </a:r>
            <a:r>
              <a:rPr lang="en-US" altLang="zh-TW">
                <a:latin typeface="+mn-ea"/>
                <a:ea typeface="+mn-ea"/>
              </a:rPr>
              <a:t>(</a:t>
            </a:r>
            <a:r>
              <a:rPr lang="zh-TW" altLang="en-US">
                <a:latin typeface="+mn-ea"/>
                <a:ea typeface="+mn-ea"/>
              </a:rPr>
              <a:t>水</a:t>
            </a:r>
            <a:r>
              <a:rPr lang="en-US" altLang="zh-TW">
                <a:latin typeface="+mn-ea"/>
                <a:ea typeface="+mn-ea"/>
              </a:rPr>
              <a:t>)</a:t>
            </a:r>
            <a:r>
              <a:rPr lang="zh-TW" altLang="en-US">
                <a:latin typeface="+mn-ea"/>
                <a:ea typeface="+mn-ea"/>
              </a:rPr>
              <a:t> 位高低</a:t>
            </a:r>
          </a:p>
        </p:txBody>
      </p:sp>
      <p:sp>
        <p:nvSpPr>
          <p:cNvPr id="107" name="流程圖: 程序 106"/>
          <p:cNvSpPr/>
          <p:nvPr/>
        </p:nvSpPr>
        <p:spPr>
          <a:xfrm>
            <a:off x="1664803" y="4083901"/>
            <a:ext cx="611778" cy="1554163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9" name="流程圖: 程序 108"/>
          <p:cNvSpPr/>
          <p:nvPr/>
        </p:nvSpPr>
        <p:spPr>
          <a:xfrm>
            <a:off x="7890551" y="4102921"/>
            <a:ext cx="816905" cy="1518276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流程圖: 程序 109"/>
          <p:cNvSpPr/>
          <p:nvPr/>
        </p:nvSpPr>
        <p:spPr>
          <a:xfrm>
            <a:off x="9135700" y="4102921"/>
            <a:ext cx="816905" cy="1518276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56329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duty cycle </a:t>
            </a:r>
            <a:r>
              <a:rPr lang="zh-TW" altLang="en-US"/>
              <a:t>控制 </a:t>
            </a:r>
            <a:r>
              <a:rPr lang="en-US" altLang="zh-TW"/>
              <a:t>PWM</a:t>
            </a:r>
            <a:r>
              <a:rPr lang="zh-TW" altLang="en-US"/>
              <a:t> 產生的大小變化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103</a:t>
            </a:fld>
            <a:endParaRPr lang="zh-TW" altLang="en-US"/>
          </a:p>
        </p:txBody>
      </p:sp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5976" y="1635432"/>
            <a:ext cx="8661635" cy="523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D5660A9B-DCB5-4B84-A961-7EB1983FCB9A}"/>
              </a:ext>
            </a:extLst>
          </p:cNvPr>
          <p:cNvCxnSpPr/>
          <p:nvPr/>
        </p:nvCxnSpPr>
        <p:spPr>
          <a:xfrm>
            <a:off x="2339914" y="1867563"/>
            <a:ext cx="0" cy="4453404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C6E73962-93CE-40B4-A46A-3211F4E5012C}"/>
              </a:ext>
            </a:extLst>
          </p:cNvPr>
          <p:cNvCxnSpPr/>
          <p:nvPr/>
        </p:nvCxnSpPr>
        <p:spPr>
          <a:xfrm>
            <a:off x="4102992" y="1867563"/>
            <a:ext cx="0" cy="4453404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4CB4F25D-4EC9-4757-9BF0-CFA1B95AAC3A}"/>
              </a:ext>
            </a:extLst>
          </p:cNvPr>
          <p:cNvCxnSpPr/>
          <p:nvPr/>
        </p:nvCxnSpPr>
        <p:spPr>
          <a:xfrm>
            <a:off x="5892189" y="1867563"/>
            <a:ext cx="0" cy="4453404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FDA1A360-4E6C-4C2C-B14E-7250A6B9C95B}"/>
              </a:ext>
            </a:extLst>
          </p:cNvPr>
          <p:cNvCxnSpPr/>
          <p:nvPr/>
        </p:nvCxnSpPr>
        <p:spPr>
          <a:xfrm>
            <a:off x="7681387" y="1867563"/>
            <a:ext cx="0" cy="4453404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D5A1075A-0A00-4B33-A0CA-336FB0166DB6}"/>
              </a:ext>
            </a:extLst>
          </p:cNvPr>
          <p:cNvSpPr txBox="1"/>
          <p:nvPr/>
        </p:nvSpPr>
        <p:spPr>
          <a:xfrm>
            <a:off x="2881629" y="1086944"/>
            <a:ext cx="6428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>
                <a:solidFill>
                  <a:schemeClr val="accent1"/>
                </a:solidFill>
                <a:latin typeface="+mn-ea"/>
                <a:ea typeface="+mn-ea"/>
              </a:rPr>
              <a:t>工作週期 </a:t>
            </a:r>
            <a:r>
              <a:rPr lang="en-US" altLang="zh-TW" b="1">
                <a:solidFill>
                  <a:schemeClr val="accent1"/>
                </a:solidFill>
                <a:latin typeface="+mn-ea"/>
                <a:ea typeface="+mn-ea"/>
              </a:rPr>
              <a:t>(duty cycle)</a:t>
            </a:r>
            <a:r>
              <a:rPr lang="zh-TW" altLang="en-US" b="1">
                <a:solidFill>
                  <a:schemeClr val="accent1"/>
                </a:solidFill>
                <a:latin typeface="+mn-ea"/>
                <a:ea typeface="+mn-ea"/>
              </a:rPr>
              <a:t> </a:t>
            </a:r>
            <a:r>
              <a:rPr lang="zh-TW" altLang="en-US">
                <a:latin typeface="+mn-ea"/>
                <a:ea typeface="+mn-ea"/>
              </a:rPr>
              <a:t>是單一時間切片內</a:t>
            </a:r>
            <a:r>
              <a:rPr lang="zh-TW" altLang="en-US" b="1">
                <a:solidFill>
                  <a:schemeClr val="accent1"/>
                </a:solidFill>
                <a:latin typeface="+mn-ea"/>
                <a:ea typeface="+mn-ea"/>
              </a:rPr>
              <a:t>高電位</a:t>
            </a:r>
            <a:r>
              <a:rPr lang="zh-TW" altLang="en-US">
                <a:latin typeface="+mn-ea"/>
                <a:ea typeface="+mn-ea"/>
              </a:rPr>
              <a:t>佔的時間比例</a:t>
            </a:r>
            <a:endParaRPr lang="en-US" altLang="zh-TW">
              <a:latin typeface="+mn-ea"/>
              <a:ea typeface="+mn-ea"/>
            </a:endParaRPr>
          </a:p>
          <a:p>
            <a:pPr algn="ctr"/>
            <a:r>
              <a:rPr lang="zh-TW" altLang="en-US">
                <a:latin typeface="+mn-ea"/>
                <a:ea typeface="+mn-ea"/>
              </a:rPr>
              <a:t>工作週期越高模擬出來的電壓也越高</a:t>
            </a:r>
            <a:endParaRPr lang="en-US" altLang="zh-TW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frequency (</a:t>
            </a:r>
            <a:r>
              <a:rPr lang="zh-TW" altLang="en-US"/>
              <a:t>頻率</a:t>
            </a:r>
            <a:r>
              <a:rPr lang="en-US" altLang="zh-TW"/>
              <a:t>) </a:t>
            </a:r>
            <a:r>
              <a:rPr lang="zh-TW" altLang="en-US"/>
              <a:t>控制 </a:t>
            </a:r>
            <a:r>
              <a:rPr lang="en-US" altLang="zh-TW"/>
              <a:t>PWM </a:t>
            </a:r>
            <a:r>
              <a:rPr lang="zh-TW" altLang="en-US"/>
              <a:t>的變換速度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104</a:t>
            </a:fld>
            <a:endParaRPr lang="zh-TW" altLang="en-US"/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6705" y="2414837"/>
            <a:ext cx="8920177" cy="404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AEA7515-80BC-4EE2-A8D9-FEE51DE4428A}"/>
              </a:ext>
            </a:extLst>
          </p:cNvPr>
          <p:cNvSpPr txBox="1"/>
          <p:nvPr/>
        </p:nvSpPr>
        <p:spPr>
          <a:xfrm>
            <a:off x="3913857" y="1546791"/>
            <a:ext cx="4364288" cy="64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>
                <a:solidFill>
                  <a:schemeClr val="accent1"/>
                </a:solidFill>
                <a:latin typeface="+mn-ea"/>
                <a:ea typeface="+mn-ea"/>
              </a:rPr>
              <a:t>頻率 </a:t>
            </a:r>
            <a:r>
              <a:rPr lang="en-US" altLang="zh-TW" b="1">
                <a:solidFill>
                  <a:schemeClr val="accent1"/>
                </a:solidFill>
                <a:latin typeface="+mn-ea"/>
                <a:ea typeface="+mn-ea"/>
              </a:rPr>
              <a:t>(duty cycle)</a:t>
            </a:r>
            <a:r>
              <a:rPr lang="zh-TW" altLang="en-US" b="1">
                <a:solidFill>
                  <a:schemeClr val="accent1"/>
                </a:solidFill>
                <a:latin typeface="+mn-ea"/>
                <a:ea typeface="+mn-ea"/>
              </a:rPr>
              <a:t> </a:t>
            </a:r>
            <a:r>
              <a:rPr lang="zh-TW" altLang="en-US">
                <a:latin typeface="+mn-ea"/>
                <a:ea typeface="+mn-ea"/>
              </a:rPr>
              <a:t>控制要將時間切成多細</a:t>
            </a:r>
            <a:endParaRPr lang="en-US" altLang="zh-TW">
              <a:latin typeface="+mn-ea"/>
              <a:ea typeface="+mn-ea"/>
            </a:endParaRPr>
          </a:p>
          <a:p>
            <a:pPr algn="ctr"/>
            <a:r>
              <a:rPr lang="zh-TW" altLang="en-US">
                <a:latin typeface="+mn-ea"/>
                <a:ea typeface="+mn-ea"/>
              </a:rPr>
              <a:t>要切多細主要是看要控制的裝置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4942AF1D-BA6A-4827-9822-6C005A47BDAF}"/>
              </a:ext>
            </a:extLst>
          </p:cNvPr>
          <p:cNvCxnSpPr>
            <a:cxnSpLocks/>
          </p:cNvCxnSpPr>
          <p:nvPr/>
        </p:nvCxnSpPr>
        <p:spPr>
          <a:xfrm>
            <a:off x="2183195" y="2598914"/>
            <a:ext cx="0" cy="2879333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7D38E300-39A6-46FA-A7F8-DCDA461F61BC}"/>
              </a:ext>
            </a:extLst>
          </p:cNvPr>
          <p:cNvCxnSpPr>
            <a:cxnSpLocks/>
          </p:cNvCxnSpPr>
          <p:nvPr/>
        </p:nvCxnSpPr>
        <p:spPr>
          <a:xfrm>
            <a:off x="3110442" y="2598914"/>
            <a:ext cx="0" cy="2879333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526768BB-F685-41B1-95E6-0AB4972620D6}"/>
              </a:ext>
            </a:extLst>
          </p:cNvPr>
          <p:cNvCxnSpPr>
            <a:cxnSpLocks/>
          </p:cNvCxnSpPr>
          <p:nvPr/>
        </p:nvCxnSpPr>
        <p:spPr>
          <a:xfrm>
            <a:off x="4024630" y="2598914"/>
            <a:ext cx="0" cy="2879333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8347CE30-76B5-4D25-87F1-A56FAE852A88}"/>
              </a:ext>
            </a:extLst>
          </p:cNvPr>
          <p:cNvCxnSpPr>
            <a:cxnSpLocks/>
          </p:cNvCxnSpPr>
          <p:nvPr/>
        </p:nvCxnSpPr>
        <p:spPr>
          <a:xfrm>
            <a:off x="4951879" y="2598914"/>
            <a:ext cx="0" cy="2879333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18C54DC2-38A1-4614-A2C6-F6FFA6CFCBC1}"/>
              </a:ext>
            </a:extLst>
          </p:cNvPr>
          <p:cNvCxnSpPr>
            <a:cxnSpLocks/>
          </p:cNvCxnSpPr>
          <p:nvPr/>
        </p:nvCxnSpPr>
        <p:spPr>
          <a:xfrm>
            <a:off x="5892187" y="2598914"/>
            <a:ext cx="0" cy="2879333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EAA74AE0-BF4B-4C23-A273-732FCEDDC4E2}"/>
              </a:ext>
            </a:extLst>
          </p:cNvPr>
          <p:cNvCxnSpPr>
            <a:cxnSpLocks/>
          </p:cNvCxnSpPr>
          <p:nvPr/>
        </p:nvCxnSpPr>
        <p:spPr>
          <a:xfrm>
            <a:off x="6819436" y="2598914"/>
            <a:ext cx="0" cy="2879333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0D6E2008-E093-45FE-BAC5-5EF72033277F}"/>
              </a:ext>
            </a:extLst>
          </p:cNvPr>
          <p:cNvCxnSpPr>
            <a:cxnSpLocks/>
          </p:cNvCxnSpPr>
          <p:nvPr/>
        </p:nvCxnSpPr>
        <p:spPr>
          <a:xfrm>
            <a:off x="7733624" y="2598914"/>
            <a:ext cx="0" cy="2879333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E87932B6-B4B5-4A35-89AD-3CE6460D0B51}"/>
              </a:ext>
            </a:extLst>
          </p:cNvPr>
          <p:cNvCxnSpPr>
            <a:cxnSpLocks/>
          </p:cNvCxnSpPr>
          <p:nvPr/>
        </p:nvCxnSpPr>
        <p:spPr>
          <a:xfrm>
            <a:off x="8686991" y="2598914"/>
            <a:ext cx="0" cy="2879333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56C42C86-5844-413A-9C51-736D77675667}"/>
              </a:ext>
            </a:extLst>
          </p:cNvPr>
          <p:cNvCxnSpPr>
            <a:cxnSpLocks/>
          </p:cNvCxnSpPr>
          <p:nvPr/>
        </p:nvCxnSpPr>
        <p:spPr>
          <a:xfrm>
            <a:off x="2627229" y="2598914"/>
            <a:ext cx="0" cy="2879333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B4F2422E-121F-4990-A889-D6C9A856942E}"/>
              </a:ext>
            </a:extLst>
          </p:cNvPr>
          <p:cNvCxnSpPr>
            <a:cxnSpLocks/>
          </p:cNvCxnSpPr>
          <p:nvPr/>
        </p:nvCxnSpPr>
        <p:spPr>
          <a:xfrm>
            <a:off x="3554476" y="2598914"/>
            <a:ext cx="0" cy="2879333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CDC0CFB2-1CC4-4CDD-962C-4AB7EBDA0AA4}"/>
              </a:ext>
            </a:extLst>
          </p:cNvPr>
          <p:cNvCxnSpPr>
            <a:cxnSpLocks/>
          </p:cNvCxnSpPr>
          <p:nvPr/>
        </p:nvCxnSpPr>
        <p:spPr>
          <a:xfrm>
            <a:off x="4468665" y="2598914"/>
            <a:ext cx="0" cy="2879333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860E6843-D554-42EB-A929-233545D9736D}"/>
              </a:ext>
            </a:extLst>
          </p:cNvPr>
          <p:cNvCxnSpPr>
            <a:cxnSpLocks/>
          </p:cNvCxnSpPr>
          <p:nvPr/>
        </p:nvCxnSpPr>
        <p:spPr>
          <a:xfrm>
            <a:off x="5395913" y="2598914"/>
            <a:ext cx="0" cy="2879333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0479D5A6-F146-436C-9B76-FF49A5AA5AA1}"/>
              </a:ext>
            </a:extLst>
          </p:cNvPr>
          <p:cNvCxnSpPr>
            <a:cxnSpLocks/>
          </p:cNvCxnSpPr>
          <p:nvPr/>
        </p:nvCxnSpPr>
        <p:spPr>
          <a:xfrm>
            <a:off x="6336221" y="2598914"/>
            <a:ext cx="0" cy="2879333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1910A1C8-6616-4E54-9C9A-5524ED97C931}"/>
              </a:ext>
            </a:extLst>
          </p:cNvPr>
          <p:cNvCxnSpPr>
            <a:cxnSpLocks/>
          </p:cNvCxnSpPr>
          <p:nvPr/>
        </p:nvCxnSpPr>
        <p:spPr>
          <a:xfrm>
            <a:off x="7263470" y="2598914"/>
            <a:ext cx="0" cy="2879333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6768B386-1EC0-4568-B17F-E4683F70D310}"/>
              </a:ext>
            </a:extLst>
          </p:cNvPr>
          <p:cNvCxnSpPr>
            <a:cxnSpLocks/>
          </p:cNvCxnSpPr>
          <p:nvPr/>
        </p:nvCxnSpPr>
        <p:spPr>
          <a:xfrm>
            <a:off x="8177658" y="2598914"/>
            <a:ext cx="0" cy="2879333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6764A380-E8D6-4A2E-83ED-9823722C9B44}"/>
              </a:ext>
            </a:extLst>
          </p:cNvPr>
          <p:cNvCxnSpPr>
            <a:cxnSpLocks/>
          </p:cNvCxnSpPr>
          <p:nvPr/>
        </p:nvCxnSpPr>
        <p:spPr>
          <a:xfrm>
            <a:off x="9131025" y="2598914"/>
            <a:ext cx="0" cy="2879333"/>
          </a:xfrm>
          <a:prstGeom prst="line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MicroPython </a:t>
            </a:r>
            <a:r>
              <a:rPr lang="zh-TW" altLang="en-US"/>
              <a:t>中的 </a:t>
            </a:r>
            <a:r>
              <a:rPr lang="en-US" altLang="zh-TW"/>
              <a:t>PWM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105</a:t>
            </a:fld>
            <a:endParaRPr lang="zh-TW" altLang="en-US"/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5" y="1379268"/>
            <a:ext cx="11999692" cy="71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4" y="2634833"/>
            <a:ext cx="12024443" cy="158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5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4" y="4476635"/>
            <a:ext cx="12119209" cy="178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4EAB234-B34D-4A83-B0E5-5B8E93722813}"/>
              </a:ext>
            </a:extLst>
          </p:cNvPr>
          <p:cNvSpPr txBox="1"/>
          <p:nvPr/>
        </p:nvSpPr>
        <p:spPr>
          <a:xfrm>
            <a:off x="5147583" y="3251013"/>
            <a:ext cx="1768024" cy="36924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頻率 </a:t>
            </a:r>
            <a:r>
              <a:rPr lang="en-US" altLang="zh-TW"/>
              <a:t>1~1000Hz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88F7381-6844-4B3F-96CA-C52A03C77678}"/>
              </a:ext>
            </a:extLst>
          </p:cNvPr>
          <p:cNvSpPr/>
          <p:nvPr/>
        </p:nvSpPr>
        <p:spPr>
          <a:xfrm>
            <a:off x="1830581" y="3268807"/>
            <a:ext cx="1057846" cy="333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A51BC031-33B2-443C-A01B-C9602037D24D}"/>
              </a:ext>
            </a:extLst>
          </p:cNvPr>
          <p:cNvCxnSpPr>
            <a:cxnSpLocks/>
            <a:stCxn id="7" idx="1"/>
            <a:endCxn id="8" idx="3"/>
          </p:cNvCxnSpPr>
          <p:nvPr/>
        </p:nvCxnSpPr>
        <p:spPr>
          <a:xfrm rot="10800000" flipV="1">
            <a:off x="2888428" y="3435636"/>
            <a:ext cx="2259156" cy="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338A1D3-2E30-431F-AB91-A21DDA3B8C10}"/>
              </a:ext>
            </a:extLst>
          </p:cNvPr>
          <p:cNvSpPr txBox="1"/>
          <p:nvPr/>
        </p:nvSpPr>
        <p:spPr>
          <a:xfrm>
            <a:off x="5147582" y="3715753"/>
            <a:ext cx="3345014" cy="36924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工作週期 </a:t>
            </a:r>
            <a:r>
              <a:rPr lang="en-US" altLang="zh-TW"/>
              <a:t>0~1023</a:t>
            </a:r>
            <a:r>
              <a:rPr lang="zh-TW" altLang="en-US"/>
              <a:t> </a:t>
            </a:r>
            <a:r>
              <a:rPr lang="en-US" altLang="zh-TW"/>
              <a:t>-&gt; 0%~100%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9767B3B-3ABF-48D7-A4FD-3ED22446E57D}"/>
              </a:ext>
            </a:extLst>
          </p:cNvPr>
          <p:cNvSpPr/>
          <p:nvPr/>
        </p:nvSpPr>
        <p:spPr>
          <a:xfrm>
            <a:off x="2366035" y="3733548"/>
            <a:ext cx="1057846" cy="333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98EE6CA4-48C6-4BED-84DD-DD44E9D529B8}"/>
              </a:ext>
            </a:extLst>
          </p:cNvPr>
          <p:cNvCxnSpPr>
            <a:cxnSpLocks/>
            <a:stCxn id="13" idx="1"/>
            <a:endCxn id="14" idx="3"/>
          </p:cNvCxnSpPr>
          <p:nvPr/>
        </p:nvCxnSpPr>
        <p:spPr>
          <a:xfrm rot="10800000" flipV="1">
            <a:off x="3423882" y="3900376"/>
            <a:ext cx="1723702" cy="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圖片 1">
            <a:extLst>
              <a:ext uri="{FF2B5EF4-FFF2-40B4-BE49-F238E27FC236}">
                <a16:creationId xmlns:a16="http://schemas.microsoft.com/office/drawing/2014/main" id="{E0924497-8812-4570-BD41-721D199C6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288"/>
            <a:ext cx="9155113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圖片 2">
            <a:extLst>
              <a:ext uri="{FF2B5EF4-FFF2-40B4-BE49-F238E27FC236}">
                <a16:creationId xmlns:a16="http://schemas.microsoft.com/office/drawing/2014/main" id="{C78B1558-AD9F-4C37-A197-3355EF3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6425"/>
            <a:ext cx="9685338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圖片 1">
            <a:extLst>
              <a:ext uri="{FF2B5EF4-FFF2-40B4-BE49-F238E27FC236}">
                <a16:creationId xmlns:a16="http://schemas.microsoft.com/office/drawing/2014/main" id="{FBA37FD2-CCE3-4D4F-A42E-E6EBE4C7E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6"/>
          <a:stretch>
            <a:fillRect/>
          </a:stretch>
        </p:blipFill>
        <p:spPr bwMode="auto">
          <a:xfrm>
            <a:off x="9348788" y="1849438"/>
            <a:ext cx="2843212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D16695A9-47A4-413E-80DE-7D0EAE60A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24931" name="圖片 1">
            <a:extLst>
              <a:ext uri="{FF2B5EF4-FFF2-40B4-BE49-F238E27FC236}">
                <a16:creationId xmlns:a16="http://schemas.microsoft.com/office/drawing/2014/main" id="{916BDAF0-3209-4197-8A86-9D3885E1F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476375"/>
            <a:ext cx="113442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CD2007F-9AF1-4F49-94E3-E4043FEB8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82"/>
          <a:stretch/>
        </p:blipFill>
        <p:spPr>
          <a:xfrm>
            <a:off x="861132" y="166687"/>
            <a:ext cx="8593584" cy="6524625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EE0745E7-AE98-483F-A3E5-5F552B53B337}"/>
              </a:ext>
            </a:extLst>
          </p:cNvPr>
          <p:cNvSpPr/>
          <p:nvPr/>
        </p:nvSpPr>
        <p:spPr>
          <a:xfrm>
            <a:off x="4322266" y="3520140"/>
            <a:ext cx="1773733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DE05348-7C30-4072-BA00-AA429B496083}"/>
              </a:ext>
            </a:extLst>
          </p:cNvPr>
          <p:cNvSpPr/>
          <p:nvPr/>
        </p:nvSpPr>
        <p:spPr>
          <a:xfrm>
            <a:off x="6714565" y="3520140"/>
            <a:ext cx="1572394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7" name="圖片 1">
            <a:extLst>
              <a:ext uri="{FF2B5EF4-FFF2-40B4-BE49-F238E27FC236}">
                <a16:creationId xmlns:a16="http://schemas.microsoft.com/office/drawing/2014/main" id="{A889C543-4EF1-4791-9400-D32C3A9B0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6"/>
          <a:stretch>
            <a:fillRect/>
          </a:stretch>
        </p:blipFill>
        <p:spPr bwMode="auto">
          <a:xfrm>
            <a:off x="9557133" y="3556000"/>
            <a:ext cx="2352255" cy="294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9FD7B35-16A5-428A-9152-A157DCE1D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59134" cy="6858000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21DD362-9BFA-49B1-95F3-05AFE11594A7}"/>
              </a:ext>
            </a:extLst>
          </p:cNvPr>
          <p:cNvSpPr/>
          <p:nvPr/>
        </p:nvSpPr>
        <p:spPr>
          <a:xfrm>
            <a:off x="4115512" y="1093075"/>
            <a:ext cx="1045067" cy="283779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D2F2CC5-8A1D-4BE7-8344-5498DBEC6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38" t="91197" r="2414" b="3475"/>
          <a:stretch/>
        </p:blipFill>
        <p:spPr>
          <a:xfrm>
            <a:off x="5967715" y="3878318"/>
            <a:ext cx="6129251" cy="44143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4372C41-2ABD-4B7F-AFEA-3C2747394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156" y="608013"/>
            <a:ext cx="9525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Thonny</a:t>
            </a:r>
            <a:r>
              <a:rPr lang="zh-TW" altLang="en-US" dirty="0"/>
              <a:t> 程式開發環境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9231" y="1841148"/>
            <a:ext cx="6967359" cy="388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47DC55C-F48B-47CF-B347-0DC9F3F6E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179"/>
          <a:stretch/>
        </p:blipFill>
        <p:spPr>
          <a:xfrm>
            <a:off x="676275" y="528637"/>
            <a:ext cx="10839450" cy="190384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5126327-D353-4928-91E0-A42B0CA12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3143113"/>
            <a:ext cx="10981376" cy="2564811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FBDF9A-2A3B-4723-874C-5E4F8A1D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07 </a:t>
            </a:r>
            <a:r>
              <a:rPr lang="zh-TW" altLang="zh-TW"/>
              <a:t>RFID 刷卡紀錄</a:t>
            </a:r>
            <a:endParaRPr lang="id-ID" altLang="zh-TW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FA422EC-7283-44C6-B6AE-210C064FA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/>
              <a:t>RFID</a:t>
            </a:r>
            <a:r>
              <a:rPr lang="zh-TW" altLang="en-US"/>
              <a:t> 模組</a:t>
            </a:r>
            <a:endParaRPr lang="en-US" altLang="en-US"/>
          </a:p>
        </p:txBody>
      </p:sp>
      <p:sp>
        <p:nvSpPr>
          <p:cNvPr id="130053" name="Slide Number Placeholder 2">
            <a:extLst>
              <a:ext uri="{FF2B5EF4-FFF2-40B4-BE49-F238E27FC236}">
                <a16:creationId xmlns:a16="http://schemas.microsoft.com/office/drawing/2014/main" id="{A5556E28-8D78-40C7-B88A-5EC19351E9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3FC2B5F-D477-44BC-924F-F7BAA0F56FA5}" type="slidenum">
              <a:rPr lang="id-ID" altLang="zh-TW" sz="1200">
                <a:solidFill>
                  <a:srgbClr val="929292"/>
                </a:solidFill>
                <a:latin typeface="Raleway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111</a:t>
            </a:fld>
            <a:endParaRPr lang="id-ID" altLang="zh-TW" sz="1200">
              <a:solidFill>
                <a:srgbClr val="929292"/>
              </a:solidFill>
              <a:latin typeface="Raleway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圖片 3">
            <a:extLst>
              <a:ext uri="{FF2B5EF4-FFF2-40B4-BE49-F238E27FC236}">
                <a16:creationId xmlns:a16="http://schemas.microsoft.com/office/drawing/2014/main" id="{543EA94E-6D96-43F0-B9AA-B6E4E93B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2725738"/>
            <a:ext cx="53022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圖片 1">
            <a:extLst>
              <a:ext uri="{FF2B5EF4-FFF2-40B4-BE49-F238E27FC236}">
                <a16:creationId xmlns:a16="http://schemas.microsoft.com/office/drawing/2014/main" id="{51731203-65DD-4C04-A4B6-2A145E0CC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1690688"/>
            <a:ext cx="4643438" cy="509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Rectangle 2">
            <a:extLst>
              <a:ext uri="{FF2B5EF4-FFF2-40B4-BE49-F238E27FC236}">
                <a16:creationId xmlns:a16="http://schemas.microsoft.com/office/drawing/2014/main" id="{6E68F9A5-094A-410C-AE78-B9038AF5B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認識 </a:t>
            </a:r>
            <a:r>
              <a:rPr lang="en-US" altLang="zh-TW"/>
              <a:t>RFID  </a:t>
            </a:r>
            <a:r>
              <a:rPr lang="zh-TW" altLang="en-US"/>
              <a:t>感測模組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5">
            <a:extLst>
              <a:ext uri="{FF2B5EF4-FFF2-40B4-BE49-F238E27FC236}">
                <a16:creationId xmlns:a16="http://schemas.microsoft.com/office/drawing/2014/main" id="{8D47ED50-806A-4641-9A84-1CF619F33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認識 </a:t>
            </a:r>
            <a:r>
              <a:rPr lang="en-US" altLang="zh-TW"/>
              <a:t>RFID  </a:t>
            </a:r>
            <a:r>
              <a:rPr lang="zh-TW" altLang="en-US"/>
              <a:t>感測模組</a:t>
            </a:r>
          </a:p>
        </p:txBody>
      </p:sp>
      <p:pic>
        <p:nvPicPr>
          <p:cNvPr id="134148" name="圖片 2">
            <a:extLst>
              <a:ext uri="{FF2B5EF4-FFF2-40B4-BE49-F238E27FC236}">
                <a16:creationId xmlns:a16="http://schemas.microsoft.com/office/drawing/2014/main" id="{E3956028-2674-4ADD-BCD4-9711BE6A8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120900"/>
            <a:ext cx="112871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圖片 1">
            <a:extLst>
              <a:ext uri="{FF2B5EF4-FFF2-40B4-BE49-F238E27FC236}">
                <a16:creationId xmlns:a16="http://schemas.microsoft.com/office/drawing/2014/main" id="{D9F1400C-0654-4B0D-BD3F-D21E34DF3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90550"/>
            <a:ext cx="1138237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圖片 1">
            <a:extLst>
              <a:ext uri="{FF2B5EF4-FFF2-40B4-BE49-F238E27FC236}">
                <a16:creationId xmlns:a16="http://schemas.microsoft.com/office/drawing/2014/main" id="{3958E23F-8B86-4816-B57E-1C2D555E4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365125"/>
            <a:ext cx="10090150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Rectangle 3">
            <a:extLst>
              <a:ext uri="{FF2B5EF4-FFF2-40B4-BE49-F238E27FC236}">
                <a16:creationId xmlns:a16="http://schemas.microsoft.com/office/drawing/2014/main" id="{3B1BB6F6-3641-4C6A-98F3-6A21CAE8A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杜邦線與排針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圖片 2">
            <a:extLst>
              <a:ext uri="{FF2B5EF4-FFF2-40B4-BE49-F238E27FC236}">
                <a16:creationId xmlns:a16="http://schemas.microsoft.com/office/drawing/2014/main" id="{DEE139B8-467F-421B-811D-C81506EC6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824" y="0"/>
            <a:ext cx="7842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Rectangle 3">
            <a:extLst>
              <a:ext uri="{FF2B5EF4-FFF2-40B4-BE49-F238E27FC236}">
                <a16:creationId xmlns:a16="http://schemas.microsoft.com/office/drawing/2014/main" id="{22DD3778-344D-478F-B9D8-828028AE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A67F6F2B-5D75-42FC-A376-7C80C7D61E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186529"/>
              </p:ext>
            </p:extLst>
          </p:nvPr>
        </p:nvGraphicFramePr>
        <p:xfrm>
          <a:off x="139700" y="5794375"/>
          <a:ext cx="5576965" cy="7429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66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8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1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8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8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90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17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en-US" altLang="zh-TW" sz="1800"/>
                        <a:t>3.3V</a:t>
                      </a:r>
                      <a:endParaRPr lang="zh-TW" altLang="en-US" sz="1800"/>
                    </a:p>
                  </a:txBody>
                  <a:tcPr marL="91424" marR="91424" marT="45798" marB="45798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RST</a:t>
                      </a:r>
                      <a:endParaRPr lang="zh-TW" altLang="en-US" sz="1800"/>
                    </a:p>
                  </a:txBody>
                  <a:tcPr marL="91424" marR="91424" marT="45798" marB="45798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GND</a:t>
                      </a:r>
                      <a:endParaRPr lang="zh-TW" altLang="en-US" sz="1800"/>
                    </a:p>
                  </a:txBody>
                  <a:tcPr marL="91424" marR="91424" marT="45798" marB="45798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IRQ</a:t>
                      </a:r>
                      <a:endParaRPr lang="zh-TW" altLang="en-US" sz="1800"/>
                    </a:p>
                  </a:txBody>
                  <a:tcPr marL="91424" marR="91424" marT="45798" marB="45798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MISO</a:t>
                      </a:r>
                      <a:endParaRPr lang="zh-TW" altLang="en-US" sz="1800"/>
                    </a:p>
                  </a:txBody>
                  <a:tcPr marL="91424" marR="91424" marT="45798" marB="45798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MOSI</a:t>
                      </a:r>
                      <a:endParaRPr lang="zh-TW" altLang="en-US" sz="1800"/>
                    </a:p>
                  </a:txBody>
                  <a:tcPr marL="91424" marR="91424" marT="45798" marB="45798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SCK</a:t>
                      </a:r>
                      <a:endParaRPr lang="zh-TW" altLang="en-US" sz="1800"/>
                    </a:p>
                  </a:txBody>
                  <a:tcPr marL="91424" marR="91424" marT="45798" marB="45798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SDA</a:t>
                      </a:r>
                      <a:endParaRPr lang="zh-TW" altLang="en-US" sz="1800"/>
                    </a:p>
                  </a:txBody>
                  <a:tcPr marL="91424" marR="91424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r>
                        <a:rPr lang="en-US" altLang="zh-TW" sz="1800"/>
                        <a:t>3V3</a:t>
                      </a:r>
                      <a:endParaRPr lang="zh-TW" altLang="en-US" sz="1800"/>
                    </a:p>
                  </a:txBody>
                  <a:tcPr marL="91424" marR="91424" marT="45798" marB="45798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D1</a:t>
                      </a:r>
                      <a:endParaRPr lang="zh-TW" altLang="en-US" sz="1800"/>
                    </a:p>
                  </a:txBody>
                  <a:tcPr marL="91424" marR="91424" marT="45798" marB="45798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G</a:t>
                      </a:r>
                      <a:endParaRPr lang="zh-TW" altLang="en-US" sz="1800"/>
                    </a:p>
                  </a:txBody>
                  <a:tcPr marL="91424" marR="91424" marT="45798" marB="45798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4" marR="91424" marT="45798" marB="45798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D2</a:t>
                      </a:r>
                      <a:endParaRPr lang="zh-TW" altLang="en-US" sz="1800"/>
                    </a:p>
                  </a:txBody>
                  <a:tcPr marL="91424" marR="91424" marT="45798" marB="45798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D4</a:t>
                      </a:r>
                      <a:endParaRPr lang="zh-TW" altLang="en-US" sz="1800"/>
                    </a:p>
                  </a:txBody>
                  <a:tcPr marL="91424" marR="91424" marT="45798" marB="45798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D3</a:t>
                      </a:r>
                      <a:endParaRPr lang="zh-TW" altLang="en-US" sz="1800"/>
                    </a:p>
                  </a:txBody>
                  <a:tcPr marL="91424" marR="91424" marT="45798" marB="45798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D5</a:t>
                      </a:r>
                      <a:endParaRPr lang="zh-TW" altLang="en-US" sz="1800"/>
                    </a:p>
                  </a:txBody>
                  <a:tcPr marL="91424" marR="91424" marT="45798" marB="457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BFA4D1F3-CB3F-4EA9-BFA5-83BEF692C6EE}"/>
              </a:ext>
            </a:extLst>
          </p:cNvPr>
          <p:cNvSpPr txBox="1"/>
          <p:nvPr/>
        </p:nvSpPr>
        <p:spPr>
          <a:xfrm>
            <a:off x="610087" y="4046483"/>
            <a:ext cx="2492990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線的顏色不必和圖一樣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圖片 1">
            <a:extLst>
              <a:ext uri="{FF2B5EF4-FFF2-40B4-BE49-F238E27FC236}">
                <a16:creationId xmlns:a16="http://schemas.microsoft.com/office/drawing/2014/main" id="{165DF481-ABCA-427F-8046-7B2E96FFD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33513"/>
            <a:ext cx="114300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FBE68F6-EC75-47E1-AE53-F3590052E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安裝程式庫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2B7D33B-73EF-4D8B-81B8-55E7D30D1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" t="13704" r="38234" b="4544"/>
          <a:stretch/>
        </p:blipFill>
        <p:spPr>
          <a:xfrm>
            <a:off x="631699" y="1491310"/>
            <a:ext cx="4295408" cy="536127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5011F1C-BF29-4A8B-93AD-BD81A4824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" t="13713" r="38329" b="4488"/>
          <a:stretch/>
        </p:blipFill>
        <p:spPr>
          <a:xfrm>
            <a:off x="7107126" y="1491310"/>
            <a:ext cx="4295408" cy="536127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D34F28A-560A-47E9-AC7F-857FEC3B97DF}"/>
              </a:ext>
            </a:extLst>
          </p:cNvPr>
          <p:cNvSpPr/>
          <p:nvPr/>
        </p:nvSpPr>
        <p:spPr>
          <a:xfrm>
            <a:off x="631699" y="1757779"/>
            <a:ext cx="433621" cy="2219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17D4A06-DB11-41FE-8285-76659F2D828F}"/>
              </a:ext>
            </a:extLst>
          </p:cNvPr>
          <p:cNvSpPr/>
          <p:nvPr/>
        </p:nvSpPr>
        <p:spPr>
          <a:xfrm>
            <a:off x="1614346" y="5062437"/>
            <a:ext cx="976546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409F3BE-613C-4724-8251-91D0A4A03E3E}"/>
              </a:ext>
            </a:extLst>
          </p:cNvPr>
          <p:cNvSpPr/>
          <p:nvPr/>
        </p:nvSpPr>
        <p:spPr>
          <a:xfrm>
            <a:off x="1414768" y="4848995"/>
            <a:ext cx="1062101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0507C25-6D9F-4D26-8276-00CD1481C0C7}"/>
              </a:ext>
            </a:extLst>
          </p:cNvPr>
          <p:cNvSpPr/>
          <p:nvPr/>
        </p:nvSpPr>
        <p:spPr>
          <a:xfrm>
            <a:off x="1216238" y="4635553"/>
            <a:ext cx="976546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EF0E850-C353-4ACC-B6B9-F021E975EA0B}"/>
              </a:ext>
            </a:extLst>
          </p:cNvPr>
          <p:cNvSpPr/>
          <p:nvPr/>
        </p:nvSpPr>
        <p:spPr>
          <a:xfrm>
            <a:off x="631699" y="1990009"/>
            <a:ext cx="976546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9B052D8-7097-48C1-8B7D-3FEFE5A307F6}"/>
              </a:ext>
            </a:extLst>
          </p:cNvPr>
          <p:cNvSpPr/>
          <p:nvPr/>
        </p:nvSpPr>
        <p:spPr>
          <a:xfrm>
            <a:off x="793810" y="3233314"/>
            <a:ext cx="976546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A364FC18-0CAB-43C3-B0D9-70BE9C8D270B}"/>
              </a:ext>
            </a:extLst>
          </p:cNvPr>
          <p:cNvCxnSpPr>
            <a:stCxn id="13" idx="1"/>
            <a:endCxn id="22" idx="1"/>
          </p:cNvCxnSpPr>
          <p:nvPr/>
        </p:nvCxnSpPr>
        <p:spPr>
          <a:xfrm rot="10800000" flipV="1">
            <a:off x="631699" y="1868750"/>
            <a:ext cx="12700" cy="227980"/>
          </a:xfrm>
          <a:prstGeom prst="bentConnector3">
            <a:avLst>
              <a:gd name="adj1" fmla="val 180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F56A3D55-AFC5-4EB3-B258-5045A4655B6E}"/>
              </a:ext>
            </a:extLst>
          </p:cNvPr>
          <p:cNvCxnSpPr>
            <a:cxnSpLocks/>
            <a:stCxn id="22" idx="3"/>
            <a:endCxn id="23" idx="3"/>
          </p:cNvCxnSpPr>
          <p:nvPr/>
        </p:nvCxnSpPr>
        <p:spPr>
          <a:xfrm>
            <a:off x="1608245" y="2096730"/>
            <a:ext cx="162111" cy="1243305"/>
          </a:xfrm>
          <a:prstGeom prst="bentConnector3">
            <a:avLst>
              <a:gd name="adj1" fmla="val 54221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8E177771-F6D7-4A0E-8CCC-29A9428B88AF}"/>
              </a:ext>
            </a:extLst>
          </p:cNvPr>
          <p:cNvCxnSpPr>
            <a:cxnSpLocks/>
            <a:stCxn id="23" idx="1"/>
            <a:endCxn id="21" idx="1"/>
          </p:cNvCxnSpPr>
          <p:nvPr/>
        </p:nvCxnSpPr>
        <p:spPr>
          <a:xfrm rot="10800000" flipH="1" flipV="1">
            <a:off x="793810" y="3340034"/>
            <a:ext cx="422428" cy="1402239"/>
          </a:xfrm>
          <a:prstGeom prst="bentConnector3">
            <a:avLst>
              <a:gd name="adj1" fmla="val -54116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接點: 肘形 32">
            <a:extLst>
              <a:ext uri="{FF2B5EF4-FFF2-40B4-BE49-F238E27FC236}">
                <a16:creationId xmlns:a16="http://schemas.microsoft.com/office/drawing/2014/main" id="{ED7CB802-42DD-4E69-A3B2-99940040B96C}"/>
              </a:ext>
            </a:extLst>
          </p:cNvPr>
          <p:cNvCxnSpPr>
            <a:cxnSpLocks/>
            <a:stCxn id="21" idx="3"/>
            <a:endCxn id="20" idx="3"/>
          </p:cNvCxnSpPr>
          <p:nvPr/>
        </p:nvCxnSpPr>
        <p:spPr>
          <a:xfrm>
            <a:off x="2192784" y="4742274"/>
            <a:ext cx="284085" cy="213442"/>
          </a:xfrm>
          <a:prstGeom prst="bentConnector3">
            <a:avLst>
              <a:gd name="adj1" fmla="val 180469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DD0EECF3-876F-4BCB-AC7E-4CA709A83F14}"/>
              </a:ext>
            </a:extLst>
          </p:cNvPr>
          <p:cNvCxnSpPr>
            <a:cxnSpLocks/>
            <a:stCxn id="20" idx="1"/>
            <a:endCxn id="19" idx="1"/>
          </p:cNvCxnSpPr>
          <p:nvPr/>
        </p:nvCxnSpPr>
        <p:spPr>
          <a:xfrm rot="10800000" flipH="1" flipV="1">
            <a:off x="1414768" y="4955716"/>
            <a:ext cx="199578" cy="213442"/>
          </a:xfrm>
          <a:prstGeom prst="bentConnector3">
            <a:avLst>
              <a:gd name="adj1" fmla="val -11454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橢圓 37">
            <a:extLst>
              <a:ext uri="{FF2B5EF4-FFF2-40B4-BE49-F238E27FC236}">
                <a16:creationId xmlns:a16="http://schemas.microsoft.com/office/drawing/2014/main" id="{B47B3780-B2F3-4A7A-BB21-51B1116ED705}"/>
              </a:ext>
            </a:extLst>
          </p:cNvPr>
          <p:cNvSpPr/>
          <p:nvPr/>
        </p:nvSpPr>
        <p:spPr>
          <a:xfrm>
            <a:off x="2965141" y="5275879"/>
            <a:ext cx="213442" cy="2134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576AFD2-B684-4E1A-B3FF-B760AC0078FA}"/>
              </a:ext>
            </a:extLst>
          </p:cNvPr>
          <p:cNvSpPr txBox="1"/>
          <p:nvPr/>
        </p:nvSpPr>
        <p:spPr>
          <a:xfrm>
            <a:off x="3715492" y="4171949"/>
            <a:ext cx="1373726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按滑鼠右鍵</a:t>
            </a:r>
          </a:p>
        </p:txBody>
      </p:sp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61BE0405-7466-460E-8F5F-D772EEE653C4}"/>
              </a:ext>
            </a:extLst>
          </p:cNvPr>
          <p:cNvCxnSpPr>
            <a:cxnSpLocks/>
            <a:stCxn id="39" idx="1"/>
            <a:endCxn id="38" idx="0"/>
          </p:cNvCxnSpPr>
          <p:nvPr/>
        </p:nvCxnSpPr>
        <p:spPr>
          <a:xfrm rot="10800000" flipV="1">
            <a:off x="3071862" y="4356615"/>
            <a:ext cx="643630" cy="919264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>
            <a:extLst>
              <a:ext uri="{FF2B5EF4-FFF2-40B4-BE49-F238E27FC236}">
                <a16:creationId xmlns:a16="http://schemas.microsoft.com/office/drawing/2014/main" id="{5E37A521-92D3-478F-9610-AE1AEAD9A3AC}"/>
              </a:ext>
            </a:extLst>
          </p:cNvPr>
          <p:cNvSpPr/>
          <p:nvPr/>
        </p:nvSpPr>
        <p:spPr>
          <a:xfrm>
            <a:off x="3018409" y="5999457"/>
            <a:ext cx="1899820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7" name="接點: 肘形 46">
            <a:extLst>
              <a:ext uri="{FF2B5EF4-FFF2-40B4-BE49-F238E27FC236}">
                <a16:creationId xmlns:a16="http://schemas.microsoft.com/office/drawing/2014/main" id="{C9FB8E36-0A21-4EBA-8C6C-5861924E39EA}"/>
              </a:ext>
            </a:extLst>
          </p:cNvPr>
          <p:cNvCxnSpPr>
            <a:cxnSpLocks/>
            <a:stCxn id="39" idx="3"/>
            <a:endCxn id="46" idx="3"/>
          </p:cNvCxnSpPr>
          <p:nvPr/>
        </p:nvCxnSpPr>
        <p:spPr>
          <a:xfrm flipH="1">
            <a:off x="4918229" y="4356615"/>
            <a:ext cx="170989" cy="1749563"/>
          </a:xfrm>
          <a:prstGeom prst="bentConnector3">
            <a:avLst>
              <a:gd name="adj1" fmla="val -133693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FE7361DC-474B-48C4-AFB0-E6DBDD044C87}"/>
              </a:ext>
            </a:extLst>
          </p:cNvPr>
          <p:cNvSpPr/>
          <p:nvPr/>
        </p:nvSpPr>
        <p:spPr>
          <a:xfrm>
            <a:off x="631699" y="6239533"/>
            <a:ext cx="2386710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橢圓 51">
            <a:extLst>
              <a:ext uri="{FF2B5EF4-FFF2-40B4-BE49-F238E27FC236}">
                <a16:creationId xmlns:a16="http://schemas.microsoft.com/office/drawing/2014/main" id="{01BE1359-18AF-4822-B445-AA1E9D055B2C}"/>
              </a:ext>
            </a:extLst>
          </p:cNvPr>
          <p:cNvSpPr/>
          <p:nvPr/>
        </p:nvSpPr>
        <p:spPr>
          <a:xfrm>
            <a:off x="9436224" y="5719770"/>
            <a:ext cx="213442" cy="2134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02FEDCF0-B37B-4DE2-8065-EC836EA816A7}"/>
              </a:ext>
            </a:extLst>
          </p:cNvPr>
          <p:cNvSpPr txBox="1"/>
          <p:nvPr/>
        </p:nvSpPr>
        <p:spPr>
          <a:xfrm>
            <a:off x="10186575" y="4323081"/>
            <a:ext cx="1373726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按滑鼠右鍵</a:t>
            </a:r>
          </a:p>
        </p:txBody>
      </p:sp>
      <p:cxnSp>
        <p:nvCxnSpPr>
          <p:cNvPr id="54" name="接點: 肘形 53">
            <a:extLst>
              <a:ext uri="{FF2B5EF4-FFF2-40B4-BE49-F238E27FC236}">
                <a16:creationId xmlns:a16="http://schemas.microsoft.com/office/drawing/2014/main" id="{89D189D1-EC7C-4109-8145-6879F9BB0186}"/>
              </a:ext>
            </a:extLst>
          </p:cNvPr>
          <p:cNvCxnSpPr>
            <a:cxnSpLocks/>
            <a:stCxn id="53" idx="1"/>
            <a:endCxn id="52" idx="0"/>
          </p:cNvCxnSpPr>
          <p:nvPr/>
        </p:nvCxnSpPr>
        <p:spPr>
          <a:xfrm rot="10800000" flipV="1">
            <a:off x="9542945" y="4507746"/>
            <a:ext cx="643630" cy="1212023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>
            <a:extLst>
              <a:ext uri="{FF2B5EF4-FFF2-40B4-BE49-F238E27FC236}">
                <a16:creationId xmlns:a16="http://schemas.microsoft.com/office/drawing/2014/main" id="{55B77B3F-F029-4CD8-9193-2779EDEC9EF1}"/>
              </a:ext>
            </a:extLst>
          </p:cNvPr>
          <p:cNvSpPr/>
          <p:nvPr/>
        </p:nvSpPr>
        <p:spPr>
          <a:xfrm>
            <a:off x="9542944" y="6443348"/>
            <a:ext cx="1846367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6" name="接點: 肘形 55">
            <a:extLst>
              <a:ext uri="{FF2B5EF4-FFF2-40B4-BE49-F238E27FC236}">
                <a16:creationId xmlns:a16="http://schemas.microsoft.com/office/drawing/2014/main" id="{0BCAA7E9-B999-4934-89BD-477454EE3637}"/>
              </a:ext>
            </a:extLst>
          </p:cNvPr>
          <p:cNvCxnSpPr>
            <a:cxnSpLocks/>
            <a:stCxn id="53" idx="3"/>
            <a:endCxn id="55" idx="3"/>
          </p:cNvCxnSpPr>
          <p:nvPr/>
        </p:nvCxnSpPr>
        <p:spPr>
          <a:xfrm flipH="1">
            <a:off x="11389311" y="4507747"/>
            <a:ext cx="170990" cy="2042322"/>
          </a:xfrm>
          <a:prstGeom prst="bentConnector3">
            <a:avLst>
              <a:gd name="adj1" fmla="val -13369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0980A62B-BE90-44EE-9911-663F111A2265}"/>
              </a:ext>
            </a:extLst>
          </p:cNvPr>
          <p:cNvSpPr/>
          <p:nvPr/>
        </p:nvSpPr>
        <p:spPr>
          <a:xfrm>
            <a:off x="7102782" y="6656790"/>
            <a:ext cx="2386710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7F69E880-64AA-41B4-9E53-0F8A4140E136}"/>
              </a:ext>
            </a:extLst>
          </p:cNvPr>
          <p:cNvSpPr txBox="1"/>
          <p:nvPr/>
        </p:nvSpPr>
        <p:spPr>
          <a:xfrm>
            <a:off x="9254830" y="338979"/>
            <a:ext cx="2528897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d-ID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/>
              <a:t>如果使用 </a:t>
            </a:r>
            <a:r>
              <a:rPr lang="en-US" altLang="zh-TW"/>
              <a:t>Thonny 3.1.2</a:t>
            </a:r>
          </a:p>
          <a:p>
            <a:r>
              <a:rPr lang="zh-TW" altLang="en-US"/>
              <a:t>請參考手冊上操作步驟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圖片 1">
            <a:extLst>
              <a:ext uri="{FF2B5EF4-FFF2-40B4-BE49-F238E27FC236}">
                <a16:creationId xmlns:a16="http://schemas.microsoft.com/office/drawing/2014/main" id="{4114B92A-FEE2-445F-8F5B-B285A5422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26063" r="50728" b="45284"/>
          <a:stretch/>
        </p:blipFill>
        <p:spPr bwMode="auto">
          <a:xfrm>
            <a:off x="123825" y="1539983"/>
            <a:ext cx="8518525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圖片 1">
            <a:extLst>
              <a:ext uri="{FF2B5EF4-FFF2-40B4-BE49-F238E27FC236}">
                <a16:creationId xmlns:a16="http://schemas.microsoft.com/office/drawing/2014/main" id="{20DB45E1-DEB0-4B1F-A881-6EF582A2C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6"/>
          <a:stretch>
            <a:fillRect/>
          </a:stretch>
        </p:blipFill>
        <p:spPr bwMode="auto">
          <a:xfrm>
            <a:off x="8915060" y="2112885"/>
            <a:ext cx="2556661" cy="320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表格 2">
            <a:extLst>
              <a:ext uri="{FF2B5EF4-FFF2-40B4-BE49-F238E27FC236}">
                <a16:creationId xmlns:a16="http://schemas.microsoft.com/office/drawing/2014/main" id="{30844767-BE5A-4D37-87FC-35F810564B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7633573"/>
              </p:ext>
            </p:extLst>
          </p:nvPr>
        </p:nvGraphicFramePr>
        <p:xfrm>
          <a:off x="6513513" y="5673124"/>
          <a:ext cx="5576965" cy="111204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66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3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8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1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8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8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90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17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r>
                        <a:rPr lang="en-US" altLang="zh-TW" sz="1800"/>
                        <a:t>3.3V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RST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GND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IRQ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MISO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MOSI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SCK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SDA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en-US" altLang="zh-TW" sz="1800"/>
                        <a:t>3V3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D1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G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D2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D4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D3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D5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5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4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2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0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tc>
                  <a:txBody>
                    <a:bodyPr/>
                    <a:lstStyle/>
                    <a:p>
                      <a:r>
                        <a:rPr lang="en-US" altLang="zh-TW" sz="1800"/>
                        <a:t>14</a:t>
                      </a:r>
                      <a:endParaRPr lang="zh-TW" altLang="en-US" sz="1800"/>
                    </a:p>
                  </a:txBody>
                  <a:tcPr marL="91424" marR="91424" marT="45700" marB="45700"/>
                </a:tc>
                <a:extLst>
                  <a:ext uri="{0D108BD9-81ED-4DB2-BD59-A6C34878D82A}">
                    <a16:rowId xmlns:a16="http://schemas.microsoft.com/office/drawing/2014/main" val="261357916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E350AF79-F2C6-4871-A16D-C0A1AC27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使用 </a:t>
            </a:r>
            <a:r>
              <a:rPr lang="en-US" altLang="zh-TW"/>
              <a:t>RFID </a:t>
            </a:r>
            <a:r>
              <a:rPr lang="zh-TW" altLang="en-US"/>
              <a:t>程式庫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12DC8C2-1FA6-4AB7-9C67-2C77ABBD1DD1}"/>
              </a:ext>
            </a:extLst>
          </p:cNvPr>
          <p:cNvSpPr txBox="1"/>
          <p:nvPr/>
        </p:nvSpPr>
        <p:spPr>
          <a:xfrm>
            <a:off x="3087334" y="2988644"/>
            <a:ext cx="659156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TW"/>
              <a:t>SCK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865F197-6D7C-4DB5-A9E8-5CC069FAD890}"/>
              </a:ext>
            </a:extLst>
          </p:cNvPr>
          <p:cNvSpPr txBox="1"/>
          <p:nvPr/>
        </p:nvSpPr>
        <p:spPr>
          <a:xfrm>
            <a:off x="3394456" y="2330068"/>
            <a:ext cx="774571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TW"/>
              <a:t>MOSI</a:t>
            </a:r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F0B0EA1-18EA-4AA2-B0D6-395F55D64ECE}"/>
              </a:ext>
            </a:extLst>
          </p:cNvPr>
          <p:cNvSpPr txBox="1"/>
          <p:nvPr/>
        </p:nvSpPr>
        <p:spPr>
          <a:xfrm>
            <a:off x="3764818" y="2988644"/>
            <a:ext cx="774571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TW"/>
              <a:t>MISO</a:t>
            </a: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A3D339E-FD6F-4283-BBCA-0C9F8BE79F02}"/>
              </a:ext>
            </a:extLst>
          </p:cNvPr>
          <p:cNvSpPr txBox="1"/>
          <p:nvPr/>
        </p:nvSpPr>
        <p:spPr>
          <a:xfrm>
            <a:off x="4211925" y="2330068"/>
            <a:ext cx="646331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TW"/>
              <a:t>RST</a:t>
            </a:r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981C179-2E08-4E89-B454-8754A629ACC5}"/>
              </a:ext>
            </a:extLst>
          </p:cNvPr>
          <p:cNvSpPr txBox="1"/>
          <p:nvPr/>
        </p:nvSpPr>
        <p:spPr>
          <a:xfrm>
            <a:off x="4621435" y="2988644"/>
            <a:ext cx="659155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TW"/>
              <a:t>SDA</a:t>
            </a:r>
            <a:endParaRPr lang="zh-TW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Thonny</a:t>
            </a:r>
            <a:r>
              <a:rPr lang="zh-TW" altLang="en-US" dirty="0"/>
              <a:t> 程式開發環境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12</a:t>
            </a:fld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272" y="1262735"/>
            <a:ext cx="9227589" cy="509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7801737" y="5357838"/>
            <a:ext cx="1920952" cy="948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684060" y="5357838"/>
            <a:ext cx="1920952" cy="948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圖片 3">
            <a:extLst>
              <a:ext uri="{FF2B5EF4-FFF2-40B4-BE49-F238E27FC236}">
                <a16:creationId xmlns:a16="http://schemas.microsoft.com/office/drawing/2014/main" id="{FDC260EF-0E7A-41E4-916B-0968D37B5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54668" r="50728" b="11034"/>
          <a:stretch>
            <a:fillRect/>
          </a:stretch>
        </p:blipFill>
        <p:spPr bwMode="auto">
          <a:xfrm>
            <a:off x="1658938" y="0"/>
            <a:ext cx="9250362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圖片 1">
            <a:extLst>
              <a:ext uri="{FF2B5EF4-FFF2-40B4-BE49-F238E27FC236}">
                <a16:creationId xmlns:a16="http://schemas.microsoft.com/office/drawing/2014/main" id="{710109D1-EADD-4FE1-BB88-0C841AB9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949950"/>
            <a:ext cx="8761412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D2F8678-DC36-4705-A542-B5DE0C59C333}"/>
              </a:ext>
            </a:extLst>
          </p:cNvPr>
          <p:cNvSpPr txBox="1"/>
          <p:nvPr/>
        </p:nvSpPr>
        <p:spPr>
          <a:xfrm>
            <a:off x="8723313" y="1279525"/>
            <a:ext cx="927100" cy="36988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TW"/>
              <a:t>rfid.OK</a:t>
            </a:r>
            <a:endParaRPr lang="zh-TW" alt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圖片 2">
            <a:extLst>
              <a:ext uri="{FF2B5EF4-FFF2-40B4-BE49-F238E27FC236}">
                <a16:creationId xmlns:a16="http://schemas.microsoft.com/office/drawing/2014/main" id="{918CC0CE-911D-4391-B222-0F4481A8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5" t="24681" r="7767" b="29041"/>
          <a:stretch>
            <a:fillRect/>
          </a:stretch>
        </p:blipFill>
        <p:spPr bwMode="auto">
          <a:xfrm>
            <a:off x="2005013" y="77788"/>
            <a:ext cx="7834312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圖片 2">
            <a:extLst>
              <a:ext uri="{FF2B5EF4-FFF2-40B4-BE49-F238E27FC236}">
                <a16:creationId xmlns:a16="http://schemas.microsoft.com/office/drawing/2014/main" id="{84B173C5-DFE1-4408-BA17-FF21DE68E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5" t="71964" r="7767" b="12498"/>
          <a:stretch>
            <a:fillRect/>
          </a:stretch>
        </p:blipFill>
        <p:spPr bwMode="auto">
          <a:xfrm>
            <a:off x="711200" y="1625600"/>
            <a:ext cx="10660063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Title 4">
            <a:extLst>
              <a:ext uri="{FF2B5EF4-FFF2-40B4-BE49-F238E27FC236}">
                <a16:creationId xmlns:a16="http://schemas.microsoft.com/office/drawing/2014/main" id="{16EE228C-6155-47B7-97FA-B0DE2948F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08 </a:t>
            </a:r>
            <a:r>
              <a:rPr lang="zh-TW" altLang="zh-TW"/>
              <a:t>使用 Google 試算表儲存資料</a:t>
            </a:r>
            <a:endParaRPr lang="id-ID" altLang="zh-TW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F7386417-01EE-42E6-BF77-30FA69B78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雲端資料庫</a:t>
            </a:r>
          </a:p>
        </p:txBody>
      </p:sp>
    </p:spTree>
  </p:cSld>
  <p:clrMapOvr>
    <a:masterClrMapping/>
  </p:clrMapOvr>
  <p:transition spd="slow">
    <p:push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圖片 1">
            <a:extLst>
              <a:ext uri="{FF2B5EF4-FFF2-40B4-BE49-F238E27FC236}">
                <a16:creationId xmlns:a16="http://schemas.microsoft.com/office/drawing/2014/main" id="{5A34B277-F47C-4450-B29E-CB6E0FC51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19498" r="51678" b="42262"/>
          <a:stretch>
            <a:fillRect/>
          </a:stretch>
        </p:blipFill>
        <p:spPr bwMode="auto">
          <a:xfrm>
            <a:off x="1522413" y="209550"/>
            <a:ext cx="8748712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9CDF3E5D-9C9F-417D-B106-670F42CB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399"/>
              <a:t>IFTTT</a:t>
            </a:r>
            <a:r>
              <a:rPr lang="zh-TW" altLang="en-US" sz="4399"/>
              <a:t> 服務簡介</a:t>
            </a: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4AFB458-5CA7-447E-98F7-5F7FABD7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125</a:t>
            </a:fld>
            <a:endParaRPr lang="zh-TW" altLang="en-US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A4F91E97-2DCB-45E3-8D38-796A3686A7D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78217" y="4589987"/>
            <a:ext cx="10511580" cy="1499841"/>
          </a:xfrm>
        </p:spPr>
        <p:txBody>
          <a:bodyPr/>
          <a:lstStyle/>
          <a:p>
            <a:r>
              <a:rPr lang="en-US" altLang="zh-TW"/>
              <a:t>IFTTT</a:t>
            </a:r>
            <a:r>
              <a:rPr lang="zh-TW" altLang="en-US"/>
              <a:t> 服務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A2B884D-6E42-4373-AC2B-CFD39016A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743"/>
          <a:stretch/>
        </p:blipFill>
        <p:spPr bwMode="auto">
          <a:xfrm>
            <a:off x="1789680" y="1593298"/>
            <a:ext cx="8637175" cy="525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737CBA73-D173-4582-AA9B-88E563D8F98F}"/>
              </a:ext>
            </a:extLst>
          </p:cNvPr>
          <p:cNvSpPr/>
          <p:nvPr/>
        </p:nvSpPr>
        <p:spPr>
          <a:xfrm>
            <a:off x="2561933" y="5264703"/>
            <a:ext cx="2285472" cy="13425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>
                <a:solidFill>
                  <a:schemeClr val="tx1"/>
                </a:solidFill>
              </a:rPr>
              <a:t>Facebook</a:t>
            </a:r>
            <a:endParaRPr lang="zh-TW" altLang="en-US" sz="3199">
              <a:solidFill>
                <a:schemeClr val="tx1"/>
              </a:solidFill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4C6B026-9A10-4A58-95AD-E0609C4F6E82}"/>
              </a:ext>
            </a:extLst>
          </p:cNvPr>
          <p:cNvSpPr/>
          <p:nvPr/>
        </p:nvSpPr>
        <p:spPr>
          <a:xfrm>
            <a:off x="6989215" y="5264701"/>
            <a:ext cx="2298532" cy="134256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>
                <a:solidFill>
                  <a:schemeClr val="tx1"/>
                </a:solidFill>
              </a:rPr>
              <a:t>Gmail</a:t>
            </a:r>
            <a:endParaRPr lang="zh-TW" altLang="en-US" sz="3199">
              <a:solidFill>
                <a:schemeClr val="tx1"/>
              </a:solidFill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8F5E67CD-6BD9-4EB3-B9F2-0C10C128B951}"/>
              </a:ext>
            </a:extLst>
          </p:cNvPr>
          <p:cNvSpPr/>
          <p:nvPr/>
        </p:nvSpPr>
        <p:spPr>
          <a:xfrm>
            <a:off x="2601110" y="2543535"/>
            <a:ext cx="2246294" cy="1304977"/>
          </a:xfrm>
          <a:prstGeom prst="roundRect">
            <a:avLst/>
          </a:prstGeom>
          <a:solidFill>
            <a:srgbClr val="A9C9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>
                <a:solidFill>
                  <a:schemeClr val="tx1"/>
                </a:solidFill>
              </a:rPr>
              <a:t>有任何新貼文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B5385D80-A216-49C0-8AC1-8CCA35402F6B}"/>
              </a:ext>
            </a:extLst>
          </p:cNvPr>
          <p:cNvSpPr/>
          <p:nvPr/>
        </p:nvSpPr>
        <p:spPr>
          <a:xfrm>
            <a:off x="7028393" y="2543535"/>
            <a:ext cx="2246294" cy="1318038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>
                <a:solidFill>
                  <a:schemeClr val="tx1"/>
                </a:solidFill>
              </a:rPr>
              <a:t>將貼文寄給你的 </a:t>
            </a:r>
            <a:r>
              <a:rPr lang="en-US" altLang="zh-TW" sz="2400">
                <a:solidFill>
                  <a:schemeClr val="tx1"/>
                </a:solidFill>
              </a:rPr>
              <a:t>gmail </a:t>
            </a:r>
            <a:r>
              <a:rPr lang="zh-TW" altLang="en-US" sz="2400">
                <a:solidFill>
                  <a:schemeClr val="tx1"/>
                </a:solidFill>
              </a:rPr>
              <a:t>帳號</a:t>
            </a:r>
          </a:p>
        </p:txBody>
      </p:sp>
    </p:spTree>
    <p:extLst>
      <p:ext uri="{BB962C8B-B14F-4D97-AF65-F5344CB8AC3E}">
        <p14:creationId xmlns:p14="http://schemas.microsoft.com/office/powerpoint/2010/main" val="236056393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2998"/>
          <a:stretch/>
        </p:blipFill>
        <p:spPr bwMode="auto">
          <a:xfrm>
            <a:off x="1789680" y="1606361"/>
            <a:ext cx="8637175" cy="524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44BB427-D804-4FC3-B11E-D4966EA2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改由 </a:t>
            </a:r>
            <a:r>
              <a:rPr lang="en-US" altLang="zh-TW"/>
              <a:t>D1 mini </a:t>
            </a:r>
            <a:r>
              <a:rPr lang="zh-TW" altLang="en-US"/>
              <a:t>從程式中觸發事件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6A3032F-5770-4458-98AA-11D8739E5AC3}"/>
              </a:ext>
            </a:extLst>
          </p:cNvPr>
          <p:cNvSpPr/>
          <p:nvPr/>
        </p:nvSpPr>
        <p:spPr>
          <a:xfrm>
            <a:off x="7002276" y="5251639"/>
            <a:ext cx="2298530" cy="136969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599">
                <a:solidFill>
                  <a:schemeClr val="tx1"/>
                </a:solidFill>
              </a:rPr>
              <a:t>Google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27D23026-163E-44F4-A1BB-5ADD0CA5B67F}"/>
              </a:ext>
            </a:extLst>
          </p:cNvPr>
          <p:cNvSpPr/>
          <p:nvPr/>
        </p:nvSpPr>
        <p:spPr>
          <a:xfrm>
            <a:off x="7028392" y="2543535"/>
            <a:ext cx="2246294" cy="1318038"/>
          </a:xfrm>
          <a:prstGeom prst="roundRect">
            <a:avLst/>
          </a:prstGeom>
          <a:solidFill>
            <a:srgbClr val="7AB1D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>
                <a:solidFill>
                  <a:schemeClr val="tx1"/>
                </a:solidFill>
              </a:rPr>
              <a:t>將卡號送到</a:t>
            </a:r>
            <a:endParaRPr lang="en-US" altLang="zh-TW" sz="2400">
              <a:solidFill>
                <a:schemeClr val="tx1"/>
              </a:solidFill>
            </a:endParaRPr>
          </a:p>
          <a:p>
            <a:pPr algn="ctr"/>
            <a:r>
              <a:rPr lang="en-US" altLang="zh-TW" sz="2400">
                <a:solidFill>
                  <a:schemeClr val="tx1"/>
                </a:solidFill>
              </a:rPr>
              <a:t>Google</a:t>
            </a:r>
          </a:p>
          <a:p>
            <a:pPr algn="ctr"/>
            <a:r>
              <a:rPr lang="zh-TW" altLang="en-US" sz="2400">
                <a:solidFill>
                  <a:schemeClr val="tx1"/>
                </a:solidFill>
              </a:rPr>
              <a:t>試算表</a:t>
            </a:r>
          </a:p>
        </p:txBody>
      </p:sp>
    </p:spTree>
    <p:extLst>
      <p:ext uri="{BB962C8B-B14F-4D97-AF65-F5344CB8AC3E}">
        <p14:creationId xmlns:p14="http://schemas.microsoft.com/office/powerpoint/2010/main" val="130594254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>
            <a:extLst>
              <a:ext uri="{FF2B5EF4-FFF2-40B4-BE49-F238E27FC236}">
                <a16:creationId xmlns:a16="http://schemas.microsoft.com/office/drawing/2014/main" id="{E12103A3-5101-49BA-8EB6-A1F3D4418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註冊 </a:t>
            </a:r>
            <a:r>
              <a:rPr lang="en-US" altLang="zh-TW"/>
              <a:t>IFTTT </a:t>
            </a:r>
            <a:r>
              <a:rPr lang="zh-TW" altLang="en-US"/>
              <a:t>帳號 </a:t>
            </a:r>
            <a:r>
              <a:rPr lang="en-US" altLang="zh-TW"/>
              <a:t>(ifttt.com)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127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8166415" y="5281977"/>
            <a:ext cx="1396677" cy="1576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FBBA93F-CF8C-474C-BACC-C6BCAA374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46"/>
          <a:stretch/>
        </p:blipFill>
        <p:spPr>
          <a:xfrm>
            <a:off x="895679" y="1195836"/>
            <a:ext cx="7675987" cy="550386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281CA5B-8FA9-4FB2-8CF8-6802E110117C}"/>
              </a:ext>
            </a:extLst>
          </p:cNvPr>
          <p:cNvSpPr/>
          <p:nvPr/>
        </p:nvSpPr>
        <p:spPr>
          <a:xfrm>
            <a:off x="4285829" y="5712957"/>
            <a:ext cx="1000460" cy="5035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2438F2F-88B4-459A-84D4-8173D6624A55}"/>
              </a:ext>
            </a:extLst>
          </p:cNvPr>
          <p:cNvSpPr txBox="1"/>
          <p:nvPr/>
        </p:nvSpPr>
        <p:spPr>
          <a:xfrm>
            <a:off x="8976917" y="5712957"/>
            <a:ext cx="3133466" cy="64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/>
              <a:t>等下會需要用到 </a:t>
            </a:r>
            <a:r>
              <a:rPr lang="en-US" altLang="zh-TW"/>
              <a:t>Google </a:t>
            </a:r>
            <a:r>
              <a:rPr lang="zh-TW" altLang="en-US"/>
              <a:t>服務</a:t>
            </a:r>
            <a:endParaRPr lang="en-US" altLang="zh-TW"/>
          </a:p>
          <a:p>
            <a:r>
              <a:rPr lang="zh-TW" altLang="en-US"/>
              <a:t>直接用 </a:t>
            </a:r>
            <a:r>
              <a:rPr lang="en-US" altLang="zh-TW"/>
              <a:t>Google </a:t>
            </a:r>
            <a:r>
              <a:rPr lang="zh-TW" altLang="en-US"/>
              <a:t>帳號比較方便</a:t>
            </a:r>
          </a:p>
        </p:txBody>
      </p:sp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9B41E814-D3A0-4E41-AB43-0056A95092E5}"/>
              </a:ext>
            </a:extLst>
          </p:cNvPr>
          <p:cNvCxnSpPr>
            <a:stCxn id="7" idx="2"/>
            <a:endCxn id="6" idx="2"/>
          </p:cNvCxnSpPr>
          <p:nvPr/>
        </p:nvCxnSpPr>
        <p:spPr>
          <a:xfrm rot="5400000" flipH="1">
            <a:off x="7593529" y="3409017"/>
            <a:ext cx="142652" cy="5757591"/>
          </a:xfrm>
          <a:prstGeom prst="bentConnector3">
            <a:avLst>
              <a:gd name="adj1" fmla="val -160213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388AB80F-F933-4E00-B28A-C62EA1598680}"/>
              </a:ext>
            </a:extLst>
          </p:cNvPr>
          <p:cNvSpPr/>
          <p:nvPr/>
        </p:nvSpPr>
        <p:spPr>
          <a:xfrm>
            <a:off x="2065659" y="1324927"/>
            <a:ext cx="914188" cy="5035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40081C3-ED12-441D-975E-1F8B852C5E1B}"/>
              </a:ext>
            </a:extLst>
          </p:cNvPr>
          <p:cNvSpPr txBox="1"/>
          <p:nvPr/>
        </p:nvSpPr>
        <p:spPr>
          <a:xfrm>
            <a:off x="8976918" y="1251268"/>
            <a:ext cx="1800076" cy="64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/>
              <a:t>請在網址列輸入</a:t>
            </a:r>
            <a:endParaRPr lang="en-US" altLang="zh-TW"/>
          </a:p>
          <a:p>
            <a:r>
              <a:rPr lang="en-US" altLang="zh-TW"/>
              <a:t>ifttt.com</a:t>
            </a:r>
            <a:endParaRPr lang="zh-TW" altLang="en-US"/>
          </a:p>
        </p:txBody>
      </p: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504D7663-324D-4070-8294-D757CDBE2B3C}"/>
              </a:ext>
            </a:extLst>
          </p:cNvPr>
          <p:cNvCxnSpPr>
            <a:cxnSpLocks/>
            <a:stCxn id="15" idx="2"/>
            <a:endCxn id="13" idx="3"/>
          </p:cNvCxnSpPr>
          <p:nvPr/>
        </p:nvCxnSpPr>
        <p:spPr>
          <a:xfrm rot="5400000" flipH="1">
            <a:off x="6268024" y="-1711482"/>
            <a:ext cx="320757" cy="6897108"/>
          </a:xfrm>
          <a:prstGeom prst="bentConnector4">
            <a:avLst>
              <a:gd name="adj1" fmla="val -71252"/>
              <a:gd name="adj2" fmla="val 5652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註冊 </a:t>
            </a:r>
            <a:r>
              <a:rPr lang="en-US" altLang="zh-TW"/>
              <a:t>IFTTT </a:t>
            </a:r>
            <a:r>
              <a:rPr lang="zh-TW" altLang="en-US"/>
              <a:t>帳號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128</a:t>
            </a:fld>
            <a:endParaRPr lang="zh-TW" alt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016" y="1277406"/>
            <a:ext cx="10988382" cy="543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建立新的 </a:t>
            </a:r>
            <a:r>
              <a:rPr lang="en-US" altLang="zh-TW"/>
              <a:t>Applet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129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1421A58-6864-4633-94EC-6670C1B1A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388"/>
          <a:stretch/>
        </p:blipFill>
        <p:spPr>
          <a:xfrm>
            <a:off x="952377" y="1566680"/>
            <a:ext cx="10399523" cy="280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0820174-A336-470F-885A-53B3458A279F}"/>
              </a:ext>
            </a:extLst>
          </p:cNvPr>
          <p:cNvSpPr/>
          <p:nvPr/>
        </p:nvSpPr>
        <p:spPr>
          <a:xfrm>
            <a:off x="9368174" y="1729787"/>
            <a:ext cx="1016598" cy="5035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B361B12-685E-4E9E-AA8A-FE42A9052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222" y="3626362"/>
            <a:ext cx="6523115" cy="3085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6E95A1F-EFFA-4298-8168-CC2A21D5C236}"/>
              </a:ext>
            </a:extLst>
          </p:cNvPr>
          <p:cNvSpPr/>
          <p:nvPr/>
        </p:nvSpPr>
        <p:spPr>
          <a:xfrm>
            <a:off x="9511831" y="4008001"/>
            <a:ext cx="1186377" cy="5821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Thonny</a:t>
            </a:r>
            <a:r>
              <a:rPr lang="zh-TW" altLang="en-US" dirty="0"/>
              <a:t> 程式開發環境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801737" y="5357838"/>
            <a:ext cx="1920952" cy="948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684060" y="5357838"/>
            <a:ext cx="1920952" cy="948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1327" y="1281198"/>
            <a:ext cx="7747761" cy="480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5676862" y="5607765"/>
            <a:ext cx="1047971" cy="746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89879" y="690976"/>
            <a:ext cx="1312458" cy="1038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A253B13-4EAC-4FF5-A2F2-D5174B88F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63" y="690976"/>
            <a:ext cx="5829153" cy="3916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37DDDE7-CCE7-4729-B88A-1975D7D47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353" y="794"/>
            <a:ext cx="29141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F28410C-04C9-402A-B5DD-05900AD96E9F}"/>
              </a:ext>
            </a:extLst>
          </p:cNvPr>
          <p:cNvSpPr/>
          <p:nvPr/>
        </p:nvSpPr>
        <p:spPr>
          <a:xfrm>
            <a:off x="1349436" y="1774596"/>
            <a:ext cx="1016598" cy="5035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2C2B272-6860-45AA-9872-D1CE1E546A6C}"/>
              </a:ext>
            </a:extLst>
          </p:cNvPr>
          <p:cNvSpPr/>
          <p:nvPr/>
        </p:nvSpPr>
        <p:spPr>
          <a:xfrm>
            <a:off x="2626822" y="2649014"/>
            <a:ext cx="1881026" cy="18174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05EC547-65A9-4C50-82F1-A0167BF98C74}"/>
              </a:ext>
            </a:extLst>
          </p:cNvPr>
          <p:cNvSpPr/>
          <p:nvPr/>
        </p:nvSpPr>
        <p:spPr>
          <a:xfrm>
            <a:off x="7968295" y="3518558"/>
            <a:ext cx="2142222" cy="323337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接點: 肘形 10">
            <a:extLst>
              <a:ext uri="{FF2B5EF4-FFF2-40B4-BE49-F238E27FC236}">
                <a16:creationId xmlns:a16="http://schemas.microsoft.com/office/drawing/2014/main" id="{DE302EF1-0A61-4B50-9BD7-9AD491757CA4}"/>
              </a:ext>
            </a:extLst>
          </p:cNvPr>
          <p:cNvCxnSpPr>
            <a:cxnSpLocks/>
            <a:stCxn id="8" idx="2"/>
            <a:endCxn id="9" idx="1"/>
          </p:cNvCxnSpPr>
          <p:nvPr/>
        </p:nvCxnSpPr>
        <p:spPr>
          <a:xfrm rot="16200000" flipH="1">
            <a:off x="1602473" y="2533388"/>
            <a:ext cx="1279613" cy="76908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EEF83FC2-7E90-4902-B26C-FF5F6EF8C1B4}"/>
              </a:ext>
            </a:extLst>
          </p:cNvPr>
          <p:cNvCxnSpPr>
            <a:cxnSpLocks/>
            <a:stCxn id="9" idx="2"/>
            <a:endCxn id="10" idx="1"/>
          </p:cNvCxnSpPr>
          <p:nvPr/>
        </p:nvCxnSpPr>
        <p:spPr>
          <a:xfrm rot="16200000" flipH="1">
            <a:off x="5433424" y="2600374"/>
            <a:ext cx="668784" cy="440095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8DCA13D-523D-4CD8-9288-19D75E5B1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022" y="0"/>
            <a:ext cx="8847001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4C3024D-D0C6-47AB-8D6B-E9FC29A7F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741" y="4438802"/>
            <a:ext cx="1314450" cy="523875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131</a:t>
            </a:fld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538FE87-EA78-4787-A059-073DAB2D6399}"/>
              </a:ext>
            </a:extLst>
          </p:cNvPr>
          <p:cNvSpPr/>
          <p:nvPr/>
        </p:nvSpPr>
        <p:spPr>
          <a:xfrm>
            <a:off x="4437056" y="4438802"/>
            <a:ext cx="1277386" cy="5035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AA36990-E8AF-4A58-9F59-87461ED96CEA}"/>
              </a:ext>
            </a:extLst>
          </p:cNvPr>
          <p:cNvSpPr/>
          <p:nvPr/>
        </p:nvSpPr>
        <p:spPr>
          <a:xfrm>
            <a:off x="5108600" y="6033643"/>
            <a:ext cx="2526048" cy="5035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接點: 肘形 9">
            <a:extLst>
              <a:ext uri="{FF2B5EF4-FFF2-40B4-BE49-F238E27FC236}">
                <a16:creationId xmlns:a16="http://schemas.microsoft.com/office/drawing/2014/main" id="{15316D2E-A6C7-4138-8E05-2ECB2B099E9B}"/>
              </a:ext>
            </a:extLst>
          </p:cNvPr>
          <p:cNvCxnSpPr>
            <a:cxnSpLocks/>
            <a:stCxn id="8" idx="3"/>
            <a:endCxn id="9" idx="0"/>
          </p:cNvCxnSpPr>
          <p:nvPr/>
        </p:nvCxnSpPr>
        <p:spPr>
          <a:xfrm>
            <a:off x="5714442" y="4690568"/>
            <a:ext cx="657182" cy="134307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132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F5D0606-C4E4-42B5-9FF9-F697C2B09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6" y="306322"/>
            <a:ext cx="6228531" cy="329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0E3C3FE-656E-4BB6-8378-2DEB4FCEA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766" y="2311591"/>
            <a:ext cx="5807000" cy="4044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590EF1F-D1AF-4D0E-AFCE-FD23918AEAB3}"/>
              </a:ext>
            </a:extLst>
          </p:cNvPr>
          <p:cNvSpPr/>
          <p:nvPr/>
        </p:nvSpPr>
        <p:spPr>
          <a:xfrm>
            <a:off x="4751218" y="2633732"/>
            <a:ext cx="1016598" cy="5035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5051A16-6F35-450D-B7BA-8DD0545C1BDD}"/>
              </a:ext>
            </a:extLst>
          </p:cNvPr>
          <p:cNvSpPr/>
          <p:nvPr/>
        </p:nvSpPr>
        <p:spPr>
          <a:xfrm>
            <a:off x="6845719" y="3429794"/>
            <a:ext cx="966268" cy="54039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F8B7116-2C5F-4BE3-98C2-6360E8F8F751}"/>
              </a:ext>
            </a:extLst>
          </p:cNvPr>
          <p:cNvSpPr/>
          <p:nvPr/>
        </p:nvSpPr>
        <p:spPr>
          <a:xfrm>
            <a:off x="8282138" y="4348924"/>
            <a:ext cx="1854498" cy="189367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接點: 肘形 12">
            <a:extLst>
              <a:ext uri="{FF2B5EF4-FFF2-40B4-BE49-F238E27FC236}">
                <a16:creationId xmlns:a16="http://schemas.microsoft.com/office/drawing/2014/main" id="{1CB42F43-57E3-4BF1-8EB3-0D9C344A1F4D}"/>
              </a:ext>
            </a:extLst>
          </p:cNvPr>
          <p:cNvCxnSpPr>
            <a:cxnSpLocks/>
            <a:stCxn id="10" idx="3"/>
            <a:endCxn id="11" idx="0"/>
          </p:cNvCxnSpPr>
          <p:nvPr/>
        </p:nvCxnSpPr>
        <p:spPr>
          <a:xfrm>
            <a:off x="5767815" y="2885497"/>
            <a:ext cx="1561038" cy="54429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B5237C51-CC9F-4324-B5A7-E383BEBFFA2F}"/>
              </a:ext>
            </a:extLst>
          </p:cNvPr>
          <p:cNvCxnSpPr>
            <a:cxnSpLocks/>
            <a:stCxn id="11" idx="2"/>
            <a:endCxn id="12" idx="1"/>
          </p:cNvCxnSpPr>
          <p:nvPr/>
        </p:nvCxnSpPr>
        <p:spPr>
          <a:xfrm rot="16200000" flipH="1">
            <a:off x="7142709" y="4156334"/>
            <a:ext cx="1325573" cy="95328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133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7582350" y="5726374"/>
            <a:ext cx="876097" cy="1131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3286433-E340-4ECF-A293-D8717B0F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06" y="255271"/>
            <a:ext cx="4895406" cy="646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54B9D72-7E1C-4391-8AB9-2AC80A34C36B}"/>
              </a:ext>
            </a:extLst>
          </p:cNvPr>
          <p:cNvSpPr/>
          <p:nvPr/>
        </p:nvSpPr>
        <p:spPr>
          <a:xfrm>
            <a:off x="157722" y="3845758"/>
            <a:ext cx="2417265" cy="28092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9BF4FD6-559C-4C6A-A7F4-6170DFB2B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678" y="255272"/>
            <a:ext cx="6036345" cy="646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5E2804F-AA09-479C-A5F5-EA1361076F09}"/>
              </a:ext>
            </a:extLst>
          </p:cNvPr>
          <p:cNvSpPr/>
          <p:nvPr/>
        </p:nvSpPr>
        <p:spPr>
          <a:xfrm>
            <a:off x="6378340" y="5645742"/>
            <a:ext cx="4215390" cy="9569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39CE36C2-4A9F-476A-97FC-B8E27C026FD6}"/>
              </a:ext>
            </a:extLst>
          </p:cNvPr>
          <p:cNvCxnSpPr>
            <a:cxnSpLocks/>
            <a:stCxn id="9" idx="3"/>
            <a:endCxn id="14" idx="0"/>
          </p:cNvCxnSpPr>
          <p:nvPr/>
        </p:nvCxnSpPr>
        <p:spPr>
          <a:xfrm>
            <a:off x="2574987" y="5250365"/>
            <a:ext cx="5911048" cy="39537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134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CBA60E2-6D7F-42CD-8956-9392098D4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0" t="10283" r="4259" b="889"/>
          <a:stretch/>
        </p:blipFill>
        <p:spPr>
          <a:xfrm>
            <a:off x="6474408" y="168773"/>
            <a:ext cx="4270566" cy="6552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09227D9-84C8-4127-AAE9-58431C007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515" y="747933"/>
            <a:ext cx="4628079" cy="469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8569CC7-C6CA-49EE-B812-FBC7F9457387}"/>
              </a:ext>
            </a:extLst>
          </p:cNvPr>
          <p:cNvSpPr/>
          <p:nvPr/>
        </p:nvSpPr>
        <p:spPr>
          <a:xfrm>
            <a:off x="9602914" y="6352562"/>
            <a:ext cx="651281" cy="33287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EE8445D-E48C-4EBD-9B4C-650469BA2B42}"/>
              </a:ext>
            </a:extLst>
          </p:cNvPr>
          <p:cNvSpPr/>
          <p:nvPr/>
        </p:nvSpPr>
        <p:spPr>
          <a:xfrm>
            <a:off x="1089515" y="4579058"/>
            <a:ext cx="4450059" cy="57957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接點: 肘形 9">
            <a:extLst>
              <a:ext uri="{FF2B5EF4-FFF2-40B4-BE49-F238E27FC236}">
                <a16:creationId xmlns:a16="http://schemas.microsoft.com/office/drawing/2014/main" id="{77D1174C-7E60-4620-A2EA-3F600EEC332E}"/>
              </a:ext>
            </a:extLst>
          </p:cNvPr>
          <p:cNvCxnSpPr>
            <a:cxnSpLocks/>
            <a:stCxn id="8" idx="3"/>
            <a:endCxn id="6" idx="0"/>
          </p:cNvCxnSpPr>
          <p:nvPr/>
        </p:nvCxnSpPr>
        <p:spPr>
          <a:xfrm>
            <a:off x="5539574" y="4868847"/>
            <a:ext cx="4388981" cy="148371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00013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1036191-192C-45AD-B3A0-382889A9A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36"/>
          <a:stretch/>
        </p:blipFill>
        <p:spPr>
          <a:xfrm>
            <a:off x="148575" y="168772"/>
            <a:ext cx="6365851" cy="652045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B6E7729-8AB6-4AD5-9519-79D8A5D28C15}"/>
              </a:ext>
            </a:extLst>
          </p:cNvPr>
          <p:cNvSpPr/>
          <p:nvPr/>
        </p:nvSpPr>
        <p:spPr>
          <a:xfrm>
            <a:off x="2035346" y="3025966"/>
            <a:ext cx="2650985" cy="43018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5A8AFF6-9C93-4DC2-BC6B-7614912D7555}"/>
              </a:ext>
            </a:extLst>
          </p:cNvPr>
          <p:cNvSpPr/>
          <p:nvPr/>
        </p:nvSpPr>
        <p:spPr>
          <a:xfrm>
            <a:off x="1998942" y="5158635"/>
            <a:ext cx="2687389" cy="43018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273B86E8-C36A-4713-AD37-1890A10887E9}"/>
              </a:ext>
            </a:extLst>
          </p:cNvPr>
          <p:cNvCxnSpPr>
            <a:cxnSpLocks/>
            <a:stCxn id="13" idx="3"/>
            <a:endCxn id="14" idx="3"/>
          </p:cNvCxnSpPr>
          <p:nvPr/>
        </p:nvCxnSpPr>
        <p:spPr>
          <a:xfrm>
            <a:off x="4686331" y="3241057"/>
            <a:ext cx="12700" cy="2132669"/>
          </a:xfrm>
          <a:prstGeom prst="bentConnector3">
            <a:avLst>
              <a:gd name="adj1" fmla="val 180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26EB354E-0CC6-48A5-A25C-46826D4B2368}"/>
              </a:ext>
            </a:extLst>
          </p:cNvPr>
          <p:cNvSpPr/>
          <p:nvPr/>
        </p:nvSpPr>
        <p:spPr>
          <a:xfrm>
            <a:off x="1998942" y="6115141"/>
            <a:ext cx="2742208" cy="5740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32C601F3-A880-4FBB-AF18-79B1672B1744}"/>
              </a:ext>
            </a:extLst>
          </p:cNvPr>
          <p:cNvCxnSpPr>
            <a:cxnSpLocks/>
            <a:stCxn id="14" idx="1"/>
            <a:endCxn id="29" idx="1"/>
          </p:cNvCxnSpPr>
          <p:nvPr/>
        </p:nvCxnSpPr>
        <p:spPr>
          <a:xfrm rot="10800000" flipV="1">
            <a:off x="1998941" y="5373726"/>
            <a:ext cx="12697" cy="1028458"/>
          </a:xfrm>
          <a:prstGeom prst="bentConnector3">
            <a:avLst>
              <a:gd name="adj1" fmla="val 180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3" name="圖片 38912">
            <a:extLst>
              <a:ext uri="{FF2B5EF4-FFF2-40B4-BE49-F238E27FC236}">
                <a16:creationId xmlns:a16="http://schemas.microsoft.com/office/drawing/2014/main" id="{CBD7041D-BA39-44A7-959D-ACBA52A15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142" y="168773"/>
            <a:ext cx="3891758" cy="3541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6" name="圖片 38915">
            <a:extLst>
              <a:ext uri="{FF2B5EF4-FFF2-40B4-BE49-F238E27FC236}">
                <a16:creationId xmlns:a16="http://schemas.microsoft.com/office/drawing/2014/main" id="{81703AB3-E7D2-4743-BECA-C7F3EFA35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477" y="5879389"/>
            <a:ext cx="3247087" cy="842087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BD0553B2-A92F-410D-9B60-8A7EDA011A28}"/>
              </a:ext>
            </a:extLst>
          </p:cNvPr>
          <p:cNvSpPr txBox="1"/>
          <p:nvPr/>
        </p:nvSpPr>
        <p:spPr>
          <a:xfrm>
            <a:off x="7406262" y="4050273"/>
            <a:ext cx="1351339" cy="369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OccurredAt</a:t>
            </a:r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5BADE27C-57B3-4B1C-B23F-74D7AD75531D}"/>
              </a:ext>
            </a:extLst>
          </p:cNvPr>
          <p:cNvSpPr txBox="1"/>
          <p:nvPr/>
        </p:nvSpPr>
        <p:spPr>
          <a:xfrm>
            <a:off x="8920400" y="4050273"/>
            <a:ext cx="1389802" cy="369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EventName</a:t>
            </a:r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6D10A7E7-FEBB-42B5-A758-43267BC9EC54}"/>
              </a:ext>
            </a:extLst>
          </p:cNvPr>
          <p:cNvSpPr txBox="1"/>
          <p:nvPr/>
        </p:nvSpPr>
        <p:spPr>
          <a:xfrm>
            <a:off x="10473001" y="4050273"/>
            <a:ext cx="885487" cy="369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Value1</a:t>
            </a:r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E4938CB4-5264-4220-9567-1F772618BE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3"/>
          <a:stretch/>
        </p:blipFill>
        <p:spPr>
          <a:xfrm>
            <a:off x="6774440" y="4464198"/>
            <a:ext cx="5026792" cy="66447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CA6F3B6-C438-4392-9FBB-F8B0B988F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44" y="1446218"/>
            <a:ext cx="4572000" cy="31718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測試 </a:t>
            </a:r>
            <a:r>
              <a:rPr lang="en-US" altLang="zh-TW"/>
              <a:t>Applet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136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29A4004-C318-4E19-BC12-C84478043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732" y="2026533"/>
            <a:ext cx="9075224" cy="468521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C9CFC56-21AE-4D12-A6CC-C05DBBB80165}"/>
              </a:ext>
            </a:extLst>
          </p:cNvPr>
          <p:cNvSpPr/>
          <p:nvPr/>
        </p:nvSpPr>
        <p:spPr>
          <a:xfrm>
            <a:off x="334217" y="1641186"/>
            <a:ext cx="778590" cy="737761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2B6B8AE-FBF7-494D-9693-FBAC20F00170}"/>
              </a:ext>
            </a:extLst>
          </p:cNvPr>
          <p:cNvSpPr/>
          <p:nvPr/>
        </p:nvSpPr>
        <p:spPr>
          <a:xfrm>
            <a:off x="8556395" y="2906606"/>
            <a:ext cx="1931081" cy="57408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接點: 肘形 10">
            <a:extLst>
              <a:ext uri="{FF2B5EF4-FFF2-40B4-BE49-F238E27FC236}">
                <a16:creationId xmlns:a16="http://schemas.microsoft.com/office/drawing/2014/main" id="{0B788312-93F9-49A0-BFA8-509BA02C2AAE}"/>
              </a:ext>
            </a:extLst>
          </p:cNvPr>
          <p:cNvCxnSpPr>
            <a:cxnSpLocks/>
            <a:stCxn id="9" idx="0"/>
            <a:endCxn id="10" idx="0"/>
          </p:cNvCxnSpPr>
          <p:nvPr/>
        </p:nvCxnSpPr>
        <p:spPr>
          <a:xfrm rot="16200000" flipH="1">
            <a:off x="4490014" y="-2125316"/>
            <a:ext cx="1265420" cy="8798424"/>
          </a:xfrm>
          <a:prstGeom prst="bentConnector3">
            <a:avLst>
              <a:gd name="adj1" fmla="val -2929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619F6BF-53CE-404C-BF03-E0475E0A6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08"/>
          <a:stretch/>
        </p:blipFill>
        <p:spPr>
          <a:xfrm>
            <a:off x="532574" y="520897"/>
            <a:ext cx="8886825" cy="620057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C547D01-FEA6-4C64-96BD-4C2CA31E5F62}"/>
              </a:ext>
            </a:extLst>
          </p:cNvPr>
          <p:cNvSpPr/>
          <p:nvPr/>
        </p:nvSpPr>
        <p:spPr>
          <a:xfrm>
            <a:off x="2586169" y="1484150"/>
            <a:ext cx="4218886" cy="57957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接點: 肘形 9">
            <a:extLst>
              <a:ext uri="{FF2B5EF4-FFF2-40B4-BE49-F238E27FC236}">
                <a16:creationId xmlns:a16="http://schemas.microsoft.com/office/drawing/2014/main" id="{3E11689C-AFDE-4F66-BBBC-6C769E46AB00}"/>
              </a:ext>
            </a:extLst>
          </p:cNvPr>
          <p:cNvCxnSpPr>
            <a:cxnSpLocks/>
            <a:stCxn id="9" idx="3"/>
            <a:endCxn id="8" idx="0"/>
          </p:cNvCxnSpPr>
          <p:nvPr/>
        </p:nvCxnSpPr>
        <p:spPr>
          <a:xfrm>
            <a:off x="6805055" y="1773939"/>
            <a:ext cx="3962792" cy="324768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AE3A8A1C-EC96-41E7-AFA5-59C8A2A9BCE3}"/>
              </a:ext>
            </a:extLst>
          </p:cNvPr>
          <p:cNvSpPr txBox="1"/>
          <p:nvPr/>
        </p:nvSpPr>
        <p:spPr>
          <a:xfrm>
            <a:off x="9637030" y="2098707"/>
            <a:ext cx="2261634" cy="6461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這是替代帳密的</a:t>
            </a:r>
            <a:r>
              <a:rPr lang="zh-TW" altLang="en-US" b="1">
                <a:solidFill>
                  <a:schemeClr val="accent1"/>
                </a:solidFill>
              </a:rPr>
              <a:t>金鑰</a:t>
            </a:r>
            <a:endParaRPr lang="en-US" altLang="zh-TW" b="1">
              <a:solidFill>
                <a:schemeClr val="accent1"/>
              </a:solidFill>
            </a:endParaRPr>
          </a:p>
          <a:p>
            <a:r>
              <a:rPr lang="zh-TW" altLang="en-US"/>
              <a:t>等下在程式中會用到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6F6523D-3F83-4C59-B54F-E86D7A6ABAA9}"/>
              </a:ext>
            </a:extLst>
          </p:cNvPr>
          <p:cNvSpPr txBox="1"/>
          <p:nvPr/>
        </p:nvSpPr>
        <p:spPr>
          <a:xfrm>
            <a:off x="9637030" y="3295449"/>
            <a:ext cx="2261634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輸入剛剛的</a:t>
            </a:r>
            <a:r>
              <a:rPr lang="zh-TW" altLang="en-US" b="1">
                <a:solidFill>
                  <a:schemeClr val="accent1"/>
                </a:solidFill>
              </a:rPr>
              <a:t>事件名稱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0606820-FAA5-4689-AE91-08C03BF8134E}"/>
              </a:ext>
            </a:extLst>
          </p:cNvPr>
          <p:cNvSpPr/>
          <p:nvPr/>
        </p:nvSpPr>
        <p:spPr>
          <a:xfrm>
            <a:off x="3526127" y="3487248"/>
            <a:ext cx="406682" cy="2611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40E2AF57-407E-45B3-A8C1-3CD91C4AD320}"/>
              </a:ext>
            </a:extLst>
          </p:cNvPr>
          <p:cNvCxnSpPr>
            <a:cxnSpLocks/>
            <a:stCxn id="16" idx="0"/>
            <a:endCxn id="14" idx="0"/>
          </p:cNvCxnSpPr>
          <p:nvPr/>
        </p:nvCxnSpPr>
        <p:spPr>
          <a:xfrm rot="5400000" flipH="1" flipV="1">
            <a:off x="7152758" y="-127840"/>
            <a:ext cx="191799" cy="7038379"/>
          </a:xfrm>
          <a:prstGeom prst="bentConnector3">
            <a:avLst>
              <a:gd name="adj1" fmla="val 21918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0414C775-34B1-44BD-B2FB-285EB7C886B3}"/>
              </a:ext>
            </a:extLst>
          </p:cNvPr>
          <p:cNvSpPr/>
          <p:nvPr/>
        </p:nvSpPr>
        <p:spPr>
          <a:xfrm>
            <a:off x="1919253" y="5750325"/>
            <a:ext cx="5564624" cy="2611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67F1114-0DDE-4223-9D20-4A5CBBFC9332}"/>
              </a:ext>
            </a:extLst>
          </p:cNvPr>
          <p:cNvSpPr txBox="1"/>
          <p:nvPr/>
        </p:nvSpPr>
        <p:spPr>
          <a:xfrm>
            <a:off x="9396743" y="4674882"/>
            <a:ext cx="2723193" cy="6461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複製這段</a:t>
            </a:r>
            <a:r>
              <a:rPr lang="zh-TW" altLang="en-US" b="1">
                <a:solidFill>
                  <a:schemeClr val="accent1"/>
                </a:solidFill>
              </a:rPr>
              <a:t>觸發事件的網址</a:t>
            </a:r>
            <a:endParaRPr lang="en-US" altLang="zh-TW" b="1">
              <a:solidFill>
                <a:schemeClr val="accent1"/>
              </a:solidFill>
            </a:endParaRPr>
          </a:p>
          <a:p>
            <a:r>
              <a:rPr lang="zh-TW" altLang="en-US"/>
              <a:t>等下可以用瀏覽器做測試</a:t>
            </a:r>
            <a:endParaRPr lang="en-US" altLang="zh-TW"/>
          </a:p>
        </p:txBody>
      </p: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FA659544-9055-45F4-86C8-8D84B763B9E3}"/>
              </a:ext>
            </a:extLst>
          </p:cNvPr>
          <p:cNvCxnSpPr>
            <a:cxnSpLocks/>
            <a:stCxn id="21" idx="3"/>
            <a:endCxn id="23" idx="2"/>
          </p:cNvCxnSpPr>
          <p:nvPr/>
        </p:nvCxnSpPr>
        <p:spPr>
          <a:xfrm flipV="1">
            <a:off x="7483877" y="5321063"/>
            <a:ext cx="3274463" cy="559861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100F7A62-F99F-4AAB-8BD2-C21002B7B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343" y="2234492"/>
            <a:ext cx="4743450" cy="370522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5A912FA-259F-4B31-A385-0A440DBDF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97" y="337631"/>
            <a:ext cx="7918701" cy="155591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9700BF4-A470-4501-AA8F-C656DA6496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2" b="15155"/>
          <a:stretch/>
        </p:blipFill>
        <p:spPr>
          <a:xfrm>
            <a:off x="840102" y="2234492"/>
            <a:ext cx="5503050" cy="455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7B9E304-64FE-418A-8F65-95BD7A09EBC1}"/>
              </a:ext>
            </a:extLst>
          </p:cNvPr>
          <p:cNvSpPr/>
          <p:nvPr/>
        </p:nvSpPr>
        <p:spPr>
          <a:xfrm>
            <a:off x="2512382" y="795547"/>
            <a:ext cx="5780616" cy="57957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接點: 肘形 11">
            <a:extLst>
              <a:ext uri="{FF2B5EF4-FFF2-40B4-BE49-F238E27FC236}">
                <a16:creationId xmlns:a16="http://schemas.microsoft.com/office/drawing/2014/main" id="{D9F000CB-3AD0-4E76-881E-C07FE5224F35}"/>
              </a:ext>
            </a:extLst>
          </p:cNvPr>
          <p:cNvCxnSpPr>
            <a:cxnSpLocks/>
            <a:stCxn id="11" idx="0"/>
            <a:endCxn id="13" idx="0"/>
          </p:cNvCxnSpPr>
          <p:nvPr/>
        </p:nvCxnSpPr>
        <p:spPr>
          <a:xfrm rot="5400000" flipH="1" flipV="1">
            <a:off x="7917621" y="-1911294"/>
            <a:ext cx="191910" cy="5221772"/>
          </a:xfrm>
          <a:prstGeom prst="bentConnector3">
            <a:avLst>
              <a:gd name="adj1" fmla="val 357896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15B039E-6B74-43B0-AD88-336B785075C3}"/>
              </a:ext>
            </a:extLst>
          </p:cNvPr>
          <p:cNvSpPr txBox="1"/>
          <p:nvPr/>
        </p:nvSpPr>
        <p:spPr>
          <a:xfrm>
            <a:off x="9493645" y="603637"/>
            <a:ext cx="2261634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貼入剛剛複製的網址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7B41D26-A479-4B0D-AA4C-C5442EF159ED}"/>
              </a:ext>
            </a:extLst>
          </p:cNvPr>
          <p:cNvSpPr/>
          <p:nvPr/>
        </p:nvSpPr>
        <p:spPr>
          <a:xfrm>
            <a:off x="918462" y="1401243"/>
            <a:ext cx="5130447" cy="29293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2D3C4E2-56E0-4C80-B9B4-FA4ACECFB1F5}"/>
              </a:ext>
            </a:extLst>
          </p:cNvPr>
          <p:cNvSpPr txBox="1"/>
          <p:nvPr/>
        </p:nvSpPr>
        <p:spPr>
          <a:xfrm>
            <a:off x="9493645" y="957475"/>
            <a:ext cx="2261634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成功觸發事件的回應</a:t>
            </a:r>
          </a:p>
        </p:txBody>
      </p:sp>
      <p:cxnSp>
        <p:nvCxnSpPr>
          <p:cNvPr id="25" name="接點: 肘形 24">
            <a:extLst>
              <a:ext uri="{FF2B5EF4-FFF2-40B4-BE49-F238E27FC236}">
                <a16:creationId xmlns:a16="http://schemas.microsoft.com/office/drawing/2014/main" id="{16BD786E-3EC2-459A-9F51-B60669605CFA}"/>
              </a:ext>
            </a:extLst>
          </p:cNvPr>
          <p:cNvCxnSpPr>
            <a:cxnSpLocks/>
            <a:stCxn id="22" idx="3"/>
            <a:endCxn id="24" idx="2"/>
          </p:cNvCxnSpPr>
          <p:nvPr/>
        </p:nvCxnSpPr>
        <p:spPr>
          <a:xfrm flipV="1">
            <a:off x="6048909" y="1326722"/>
            <a:ext cx="4575553" cy="220988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47BE70D2-8F99-4664-B497-D653DA1624A0}"/>
              </a:ext>
            </a:extLst>
          </p:cNvPr>
          <p:cNvSpPr/>
          <p:nvPr/>
        </p:nvSpPr>
        <p:spPr>
          <a:xfrm>
            <a:off x="5933440" y="2948823"/>
            <a:ext cx="350547" cy="45305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0B0DDFE7-5499-4C26-A109-8AB72A2693B2}"/>
              </a:ext>
            </a:extLst>
          </p:cNvPr>
          <p:cNvSpPr txBox="1"/>
          <p:nvPr/>
        </p:nvSpPr>
        <p:spPr>
          <a:xfrm>
            <a:off x="843269" y="1808602"/>
            <a:ext cx="2671908" cy="36924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在 </a:t>
            </a:r>
            <a:r>
              <a:rPr lang="en-US" altLang="zh-TW"/>
              <a:t>Google </a:t>
            </a:r>
            <a:r>
              <a:rPr lang="zh-TW" altLang="en-US"/>
              <a:t>首頁登入帳號</a:t>
            </a:r>
          </a:p>
        </p:txBody>
      </p:sp>
      <p:cxnSp>
        <p:nvCxnSpPr>
          <p:cNvPr id="37" name="接點: 肘形 36">
            <a:extLst>
              <a:ext uri="{FF2B5EF4-FFF2-40B4-BE49-F238E27FC236}">
                <a16:creationId xmlns:a16="http://schemas.microsoft.com/office/drawing/2014/main" id="{A7846C1B-B0F1-494F-9661-D7E175FB381C}"/>
              </a:ext>
            </a:extLst>
          </p:cNvPr>
          <p:cNvCxnSpPr>
            <a:cxnSpLocks/>
            <a:stCxn id="36" idx="3"/>
            <a:endCxn id="34" idx="0"/>
          </p:cNvCxnSpPr>
          <p:nvPr/>
        </p:nvCxnSpPr>
        <p:spPr>
          <a:xfrm>
            <a:off x="3515177" y="1993226"/>
            <a:ext cx="2593537" cy="95559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916F8CBC-9723-443C-AB0A-1A2226DE6623}"/>
              </a:ext>
            </a:extLst>
          </p:cNvPr>
          <p:cNvSpPr/>
          <p:nvPr/>
        </p:nvSpPr>
        <p:spPr>
          <a:xfrm>
            <a:off x="5446327" y="2926213"/>
            <a:ext cx="350547" cy="45305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F29A6DA-7A02-4432-A53E-32580E01F976}"/>
              </a:ext>
            </a:extLst>
          </p:cNvPr>
          <p:cNvSpPr/>
          <p:nvPr/>
        </p:nvSpPr>
        <p:spPr>
          <a:xfrm>
            <a:off x="3692645" y="5977284"/>
            <a:ext cx="776026" cy="7863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7A5C81E6-EB53-4969-B152-D54639AE79AD}"/>
              </a:ext>
            </a:extLst>
          </p:cNvPr>
          <p:cNvSpPr txBox="1"/>
          <p:nvPr/>
        </p:nvSpPr>
        <p:spPr>
          <a:xfrm>
            <a:off x="843269" y="2541815"/>
            <a:ext cx="2902687" cy="36924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按一下 </a:t>
            </a:r>
            <a:r>
              <a:rPr lang="en-US" altLang="zh-TW"/>
              <a:t>Google </a:t>
            </a:r>
            <a:r>
              <a:rPr lang="zh-TW" altLang="en-US"/>
              <a:t>應用程式鈕</a:t>
            </a:r>
          </a:p>
        </p:txBody>
      </p:sp>
      <p:cxnSp>
        <p:nvCxnSpPr>
          <p:cNvPr id="46" name="接點: 肘形 45">
            <a:extLst>
              <a:ext uri="{FF2B5EF4-FFF2-40B4-BE49-F238E27FC236}">
                <a16:creationId xmlns:a16="http://schemas.microsoft.com/office/drawing/2014/main" id="{5193476A-6DEA-4F16-A5C6-F9760657EC3C}"/>
              </a:ext>
            </a:extLst>
          </p:cNvPr>
          <p:cNvCxnSpPr>
            <a:cxnSpLocks/>
            <a:stCxn id="45" idx="3"/>
            <a:endCxn id="42" idx="0"/>
          </p:cNvCxnSpPr>
          <p:nvPr/>
        </p:nvCxnSpPr>
        <p:spPr>
          <a:xfrm>
            <a:off x="3745956" y="2726439"/>
            <a:ext cx="1875645" cy="19977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接點: 肘形 49">
            <a:extLst>
              <a:ext uri="{FF2B5EF4-FFF2-40B4-BE49-F238E27FC236}">
                <a16:creationId xmlns:a16="http://schemas.microsoft.com/office/drawing/2014/main" id="{88732635-CF5F-4D0A-A6EF-DACCCE88D622}"/>
              </a:ext>
            </a:extLst>
          </p:cNvPr>
          <p:cNvCxnSpPr>
            <a:cxnSpLocks/>
            <a:stCxn id="42" idx="1"/>
            <a:endCxn id="43" idx="1"/>
          </p:cNvCxnSpPr>
          <p:nvPr/>
        </p:nvCxnSpPr>
        <p:spPr>
          <a:xfrm rot="10800000" flipV="1">
            <a:off x="3692646" y="3152740"/>
            <a:ext cx="1753683" cy="3217725"/>
          </a:xfrm>
          <a:prstGeom prst="bentConnector3">
            <a:avLst>
              <a:gd name="adj1" fmla="val 11303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146D49A7-5C18-4BC4-A6D7-E07E1975D93B}"/>
              </a:ext>
            </a:extLst>
          </p:cNvPr>
          <p:cNvSpPr/>
          <p:nvPr/>
        </p:nvSpPr>
        <p:spPr>
          <a:xfrm>
            <a:off x="9195695" y="3799643"/>
            <a:ext cx="2238744" cy="185543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3AD17230-C980-4ABF-BF23-D2B3F6FD886C}"/>
              </a:ext>
            </a:extLst>
          </p:cNvPr>
          <p:cNvSpPr txBox="1"/>
          <p:nvPr/>
        </p:nvSpPr>
        <p:spPr>
          <a:xfrm>
            <a:off x="8955554" y="5915695"/>
            <a:ext cx="2719026" cy="36924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IFTTT </a:t>
            </a:r>
            <a:r>
              <a:rPr lang="zh-TW" altLang="en-US"/>
              <a:t>幫你建立的試算表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圖片 3">
            <a:extLst>
              <a:ext uri="{FF2B5EF4-FFF2-40B4-BE49-F238E27FC236}">
                <a16:creationId xmlns:a16="http://schemas.microsoft.com/office/drawing/2014/main" id="{8B7EFFA8-1710-4962-8887-34E1A3CA4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328738"/>
            <a:ext cx="1136332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Thonny</a:t>
            </a:r>
            <a:r>
              <a:rPr lang="zh-TW" altLang="en-US" dirty="0"/>
              <a:t> 程式開發環境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801737" y="5357838"/>
            <a:ext cx="1920952" cy="948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684060" y="5357838"/>
            <a:ext cx="1920952" cy="948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676862" y="5607765"/>
            <a:ext cx="1047971" cy="746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623" y="1470285"/>
            <a:ext cx="7799169" cy="461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圖片 1">
            <a:extLst>
              <a:ext uri="{FF2B5EF4-FFF2-40B4-BE49-F238E27FC236}">
                <a16:creationId xmlns:a16="http://schemas.microsoft.com/office/drawing/2014/main" id="{12C2AD69-5F37-4912-8791-AEEB26031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90500"/>
            <a:ext cx="115157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圖片 1">
            <a:extLst>
              <a:ext uri="{FF2B5EF4-FFF2-40B4-BE49-F238E27FC236}">
                <a16:creationId xmlns:a16="http://schemas.microsoft.com/office/drawing/2014/main" id="{66942607-861B-4728-8E7E-7FD5BFA8C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0"/>
            <a:ext cx="113252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19" name="圖片 2">
            <a:extLst>
              <a:ext uri="{FF2B5EF4-FFF2-40B4-BE49-F238E27FC236}">
                <a16:creationId xmlns:a16="http://schemas.microsoft.com/office/drawing/2014/main" id="{041F10D8-2CDA-451D-A6FC-838C188AD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4076700"/>
            <a:ext cx="118205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68526287-0AFC-4DCF-82CC-6516BBFCDAAD}"/>
              </a:ext>
            </a:extLst>
          </p:cNvPr>
          <p:cNvSpPr/>
          <p:nvPr/>
        </p:nvSpPr>
        <p:spPr>
          <a:xfrm>
            <a:off x="4489450" y="3640138"/>
            <a:ext cx="1606550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9F56AEB3-6BA8-4AE5-B3E1-5C5261B717FE}"/>
              </a:ext>
            </a:extLst>
          </p:cNvPr>
          <p:cNvSpPr/>
          <p:nvPr/>
        </p:nvSpPr>
        <p:spPr>
          <a:xfrm>
            <a:off x="6788150" y="3640138"/>
            <a:ext cx="1339850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圖片 1">
            <a:extLst>
              <a:ext uri="{FF2B5EF4-FFF2-40B4-BE49-F238E27FC236}">
                <a16:creationId xmlns:a16="http://schemas.microsoft.com/office/drawing/2014/main" id="{F4F102BF-B911-4B23-8D11-27E280F9C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0"/>
            <a:ext cx="9598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7D7E52B0-DBDD-4C3F-A128-E99C5C6AB208}"/>
              </a:ext>
            </a:extLst>
          </p:cNvPr>
          <p:cNvSpPr/>
          <p:nvPr/>
        </p:nvSpPr>
        <p:spPr>
          <a:xfrm>
            <a:off x="5505450" y="5449888"/>
            <a:ext cx="2511425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圖片 1">
            <a:extLst>
              <a:ext uri="{FF2B5EF4-FFF2-40B4-BE49-F238E27FC236}">
                <a16:creationId xmlns:a16="http://schemas.microsoft.com/office/drawing/2014/main" id="{7EACE6BD-ECF6-4972-93B7-FBDA5D94F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2" t="13585" r="10344" b="41132"/>
          <a:stretch>
            <a:fillRect/>
          </a:stretch>
        </p:blipFill>
        <p:spPr bwMode="auto">
          <a:xfrm>
            <a:off x="1939925" y="25400"/>
            <a:ext cx="7678738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圖片 2">
            <a:extLst>
              <a:ext uri="{FF2B5EF4-FFF2-40B4-BE49-F238E27FC236}">
                <a16:creationId xmlns:a16="http://schemas.microsoft.com/office/drawing/2014/main" id="{4B749CB4-F3C3-4ABC-9422-7FB2899CD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2" t="60893" r="10344" b="18616"/>
          <a:stretch>
            <a:fillRect/>
          </a:stretch>
        </p:blipFill>
        <p:spPr bwMode="auto">
          <a:xfrm>
            <a:off x="595313" y="1216025"/>
            <a:ext cx="11001375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60A013-1990-467A-9B8A-FDB37C0C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09</a:t>
            </a:r>
            <a:r>
              <a:rPr lang="zh-TW" altLang="en-US"/>
              <a:t> </a:t>
            </a:r>
            <a:r>
              <a:rPr lang="zh-TW" altLang="zh-TW"/>
              <a:t>雨量</a:t>
            </a:r>
            <a:r>
              <a:rPr lang="zh-TW" altLang="en-US"/>
              <a:t>感測</a:t>
            </a:r>
            <a:endParaRPr lang="id-ID" altLang="zh-TW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56231D6-DCA8-49C1-80C3-F2F9CFF463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/>
              <a:t>類比輸入</a:t>
            </a:r>
            <a:endParaRPr lang="en-US" altLang="zh-TW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圖片 6">
            <a:extLst>
              <a:ext uri="{FF2B5EF4-FFF2-40B4-BE49-F238E27FC236}">
                <a16:creationId xmlns:a16="http://schemas.microsoft.com/office/drawing/2014/main" id="{73AD3C5E-0D3A-4CAC-9A8E-3FBEF5AB9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36513"/>
            <a:ext cx="658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7" name="Rectangle 2">
            <a:extLst>
              <a:ext uri="{FF2B5EF4-FFF2-40B4-BE49-F238E27FC236}">
                <a16:creationId xmlns:a16="http://schemas.microsoft.com/office/drawing/2014/main" id="{A169163F-83D5-4339-81EE-5C8FEF83A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認識雨水感測模組</a:t>
            </a:r>
          </a:p>
        </p:txBody>
      </p:sp>
      <p:pic>
        <p:nvPicPr>
          <p:cNvPr id="169988" name="圖片 3">
            <a:extLst>
              <a:ext uri="{FF2B5EF4-FFF2-40B4-BE49-F238E27FC236}">
                <a16:creationId xmlns:a16="http://schemas.microsoft.com/office/drawing/2014/main" id="{4ED38F93-8160-4AFE-A3B2-D394D15D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89" b="55017"/>
          <a:stretch>
            <a:fillRect/>
          </a:stretch>
        </p:blipFill>
        <p:spPr bwMode="auto">
          <a:xfrm>
            <a:off x="136525" y="2232025"/>
            <a:ext cx="586740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>
            <a:extLst>
              <a:ext uri="{FF2B5EF4-FFF2-40B4-BE49-F238E27FC236}">
                <a16:creationId xmlns:a16="http://schemas.microsoft.com/office/drawing/2014/main" id="{D6ADA153-2BC8-4D11-910E-E6AD55A2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  <p:pic>
        <p:nvPicPr>
          <p:cNvPr id="171010" name="Picture 6">
            <a:extLst>
              <a:ext uri="{FF2B5EF4-FFF2-40B4-BE49-F238E27FC236}">
                <a16:creationId xmlns:a16="http://schemas.microsoft.com/office/drawing/2014/main" id="{B1DAABFE-4919-40BD-A1AE-D0EEBED941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0930" y="1440337"/>
            <a:ext cx="5710140" cy="52102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223AE3-26FE-4B46-A6F1-92F63477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用 </a:t>
            </a:r>
            <a:r>
              <a:rPr lang="en-US" altLang="zh-TW"/>
              <a:t>ADC </a:t>
            </a:r>
            <a:r>
              <a:rPr lang="zh-TW" altLang="en-US"/>
              <a:t>偵測電壓變化</a:t>
            </a:r>
          </a:p>
        </p:txBody>
      </p:sp>
      <p:pic>
        <p:nvPicPr>
          <p:cNvPr id="173059" name="圖片 1">
            <a:extLst>
              <a:ext uri="{FF2B5EF4-FFF2-40B4-BE49-F238E27FC236}">
                <a16:creationId xmlns:a16="http://schemas.microsoft.com/office/drawing/2014/main" id="{FEBC6433-1E91-4994-95A2-F3ACF3A68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15" y="1140120"/>
            <a:ext cx="8590054" cy="571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E9BB555-A864-4436-97C7-F539C7E0F424}"/>
              </a:ext>
            </a:extLst>
          </p:cNvPr>
          <p:cNvSpPr txBox="1"/>
          <p:nvPr/>
        </p:nvSpPr>
        <p:spPr>
          <a:xfrm>
            <a:off x="9055537" y="1871332"/>
            <a:ext cx="466794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0V</a:t>
            </a: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5802FF6-E178-4543-8305-999FDAF9DF83}"/>
              </a:ext>
            </a:extLst>
          </p:cNvPr>
          <p:cNvSpPr txBox="1"/>
          <p:nvPr/>
        </p:nvSpPr>
        <p:spPr>
          <a:xfrm>
            <a:off x="11332911" y="1871332"/>
            <a:ext cx="723275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 </a:t>
            </a:r>
            <a:r>
              <a:rPr lang="en-US" altLang="zh-TW"/>
              <a:t>3.2V</a:t>
            </a:r>
            <a:endParaRPr lang="zh-TW" altLang="en-US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9373148F-9323-41F3-9715-B4AB2E6A300C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9522331" y="2055998"/>
            <a:ext cx="181058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BA8517E-A268-4098-ACAF-6AE3134C0521}"/>
              </a:ext>
            </a:extLst>
          </p:cNvPr>
          <p:cNvSpPr txBox="1"/>
          <p:nvPr/>
        </p:nvSpPr>
        <p:spPr>
          <a:xfrm>
            <a:off x="9116451" y="4594529"/>
            <a:ext cx="31290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0</a:t>
            </a:r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57F4B52-E5DB-46E1-A594-73F938678434}"/>
              </a:ext>
            </a:extLst>
          </p:cNvPr>
          <p:cNvSpPr txBox="1"/>
          <p:nvPr/>
        </p:nvSpPr>
        <p:spPr>
          <a:xfrm>
            <a:off x="11297644" y="4594529"/>
            <a:ext cx="69762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1024</a:t>
            </a:r>
            <a:endParaRPr lang="zh-TW" altLang="en-US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F5A192DF-5045-470E-BDA8-A5644988DCEF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9429357" y="4779195"/>
            <a:ext cx="18682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508A286-5C9E-46F2-A715-12B64CD44164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10555862" y="2139518"/>
            <a:ext cx="0" cy="9185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375208A-3D08-40ED-B3CA-D009612628D0}"/>
              </a:ext>
            </a:extLst>
          </p:cNvPr>
          <p:cNvSpPr txBox="1"/>
          <p:nvPr/>
        </p:nvSpPr>
        <p:spPr>
          <a:xfrm>
            <a:off x="9033650" y="3058043"/>
            <a:ext cx="3044423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TW" b="1">
                <a:solidFill>
                  <a:schemeClr val="accent1"/>
                </a:solidFill>
              </a:rPr>
              <a:t>A</a:t>
            </a:r>
            <a:r>
              <a:rPr lang="en-US" altLang="zh-TW"/>
              <a:t>nalog to </a:t>
            </a:r>
            <a:r>
              <a:rPr lang="en-US" altLang="zh-TW" b="1">
                <a:solidFill>
                  <a:schemeClr val="accent1"/>
                </a:solidFill>
              </a:rPr>
              <a:t>D</a:t>
            </a:r>
            <a:r>
              <a:rPr lang="en-US" altLang="zh-TW"/>
              <a:t>igital </a:t>
            </a:r>
            <a:r>
              <a:rPr lang="en-US" altLang="zh-TW" b="1">
                <a:solidFill>
                  <a:schemeClr val="accent1"/>
                </a:solidFill>
              </a:rPr>
              <a:t>C</a:t>
            </a:r>
            <a:r>
              <a:rPr lang="en-US" altLang="zh-TW"/>
              <a:t>onverter</a:t>
            </a:r>
            <a:endParaRPr lang="zh-TW" altLang="en-US"/>
          </a:p>
          <a:p>
            <a:pPr algn="ctr"/>
            <a:r>
              <a:rPr lang="zh-TW" altLang="en-US"/>
              <a:t>類比數位轉換器 </a:t>
            </a:r>
            <a:r>
              <a:rPr lang="en-US" altLang="zh-TW"/>
              <a:t>(</a:t>
            </a:r>
            <a:r>
              <a:rPr lang="zh-TW" altLang="en-US"/>
              <a:t>簡稱 </a:t>
            </a:r>
            <a:r>
              <a:rPr lang="en-US" altLang="zh-TW" b="1">
                <a:solidFill>
                  <a:schemeClr val="accent1"/>
                </a:solidFill>
              </a:rPr>
              <a:t>ADC</a:t>
            </a:r>
            <a:r>
              <a:rPr lang="en-US" altLang="zh-TW"/>
              <a:t>)</a:t>
            </a: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C4CE1F1-C3AB-4193-BF95-4AEF4BDA6CD8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10555861" y="3704374"/>
            <a:ext cx="1" cy="8297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8">
            <a:extLst>
              <a:ext uri="{FF2B5EF4-FFF2-40B4-BE49-F238E27FC236}">
                <a16:creationId xmlns:a16="http://schemas.microsoft.com/office/drawing/2014/main" id="{59C62F74-978D-4AD5-91DF-4E840EE58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75107" name="圖片 1">
            <a:extLst>
              <a:ext uri="{FF2B5EF4-FFF2-40B4-BE49-F238E27FC236}">
                <a16:creationId xmlns:a16="http://schemas.microsoft.com/office/drawing/2014/main" id="{27217F4F-F638-4B6C-8457-E204C3ED8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52425"/>
            <a:ext cx="113157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8" name="圖片 2">
            <a:extLst>
              <a:ext uri="{FF2B5EF4-FFF2-40B4-BE49-F238E27FC236}">
                <a16:creationId xmlns:a16="http://schemas.microsoft.com/office/drawing/2014/main" id="{1887763F-1B4E-48B7-9459-17D3255CD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3465513"/>
            <a:ext cx="114871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C30AA20-E6FF-4A0E-AECE-EA1DBA298D8F}"/>
              </a:ext>
            </a:extLst>
          </p:cNvPr>
          <p:cNvSpPr txBox="1"/>
          <p:nvPr/>
        </p:nvSpPr>
        <p:spPr>
          <a:xfrm>
            <a:off x="8594789" y="4935668"/>
            <a:ext cx="466794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0V</a:t>
            </a:r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6DD615E-6A9E-4F7F-B530-FB8DE4EA85D7}"/>
              </a:ext>
            </a:extLst>
          </p:cNvPr>
          <p:cNvSpPr txBox="1"/>
          <p:nvPr/>
        </p:nvSpPr>
        <p:spPr>
          <a:xfrm>
            <a:off x="10872163" y="4935668"/>
            <a:ext cx="723275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 </a:t>
            </a:r>
            <a:r>
              <a:rPr lang="en-US" altLang="zh-TW"/>
              <a:t>3.2V</a:t>
            </a:r>
            <a:endParaRPr lang="zh-TW" altLang="en-US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21031340-9824-437F-8AF0-4236C0B6E7BD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9061583" y="5120334"/>
            <a:ext cx="181058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9628672F-7D5D-420B-992E-04529965C764}"/>
              </a:ext>
            </a:extLst>
          </p:cNvPr>
          <p:cNvSpPr txBox="1"/>
          <p:nvPr/>
        </p:nvSpPr>
        <p:spPr>
          <a:xfrm>
            <a:off x="8655703" y="5530870"/>
            <a:ext cx="31290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0</a:t>
            </a: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2D92EF9-26AB-47CE-8055-3FCF2037B750}"/>
              </a:ext>
            </a:extLst>
          </p:cNvPr>
          <p:cNvSpPr txBox="1"/>
          <p:nvPr/>
        </p:nvSpPr>
        <p:spPr>
          <a:xfrm>
            <a:off x="10836896" y="5530870"/>
            <a:ext cx="697627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1024</a:t>
            </a:r>
            <a:endParaRPr lang="zh-TW" altLang="en-US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EC26DC45-9182-4452-BD1D-9BF9E688843F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8968609" y="5715536"/>
            <a:ext cx="18682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689802" y="5749636"/>
            <a:ext cx="1920952" cy="9489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572125" y="5749636"/>
            <a:ext cx="1920952" cy="9489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4751" y="1377546"/>
            <a:ext cx="7707879" cy="540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D93BAE7-CF65-41C7-85B9-ACA9131B533C}"/>
              </a:ext>
            </a:extLst>
          </p:cNvPr>
          <p:cNvSpPr/>
          <p:nvPr/>
        </p:nvSpPr>
        <p:spPr>
          <a:xfrm>
            <a:off x="6728015" y="3095184"/>
            <a:ext cx="3513096" cy="37873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9E176E1-1B1D-4DEB-92DB-D049FAC7D8AE}"/>
              </a:ext>
            </a:extLst>
          </p:cNvPr>
          <p:cNvSpPr/>
          <p:nvPr/>
        </p:nvSpPr>
        <p:spPr>
          <a:xfrm>
            <a:off x="7994820" y="5749636"/>
            <a:ext cx="1920953" cy="23177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Thonny</a:t>
            </a:r>
            <a:r>
              <a:rPr lang="zh-TW" altLang="en-US" dirty="0"/>
              <a:t> 程式開發環境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15</a:t>
            </a:fld>
            <a:endParaRPr lang="zh-TW" alt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B588959-5F9A-4133-8B61-38DA9A742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6737" y="2457694"/>
            <a:ext cx="1390328" cy="148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75FA037C-9AD7-4BD0-9B40-58A4D284F7EF}"/>
              </a:ext>
            </a:extLst>
          </p:cNvPr>
          <p:cNvSpPr txBox="1">
            <a:spLocks/>
          </p:cNvSpPr>
          <p:nvPr/>
        </p:nvSpPr>
        <p:spPr>
          <a:xfrm>
            <a:off x="1023601" y="4080925"/>
            <a:ext cx="1556601" cy="568298"/>
          </a:xfrm>
          <a:prstGeom prst="rect">
            <a:avLst/>
          </a:prstGeom>
        </p:spPr>
        <p:txBody>
          <a:bodyPr vert="horz" lIns="91419" tIns="45709" rIns="91419" bIns="45709" rtlCol="0" anchor="ctr">
            <a:normAutofit/>
          </a:bodyPr>
          <a:lstStyle/>
          <a:p>
            <a:pPr algn="ctr" defTabSz="914126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dirty="0">
                <a:latin typeface="+mj-lt"/>
                <a:ea typeface="+mj-ea"/>
                <a:cs typeface="+mj-cs"/>
              </a:rPr>
              <a:t>點擊桌面捷徑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>
            <a:extLst>
              <a:ext uri="{FF2B5EF4-FFF2-40B4-BE49-F238E27FC236}">
                <a16:creationId xmlns:a16="http://schemas.microsoft.com/office/drawing/2014/main" id="{A3C15A6B-6544-404C-969E-C4F0FDC9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74083" name="圖片 1">
            <a:extLst>
              <a:ext uri="{FF2B5EF4-FFF2-40B4-BE49-F238E27FC236}">
                <a16:creationId xmlns:a16="http://schemas.microsoft.com/office/drawing/2014/main" id="{CB4B3ABC-6C1E-4DF5-9A4F-B2333325E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524000"/>
            <a:ext cx="114395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5">
            <a:extLst>
              <a:ext uri="{FF2B5EF4-FFF2-40B4-BE49-F238E27FC236}">
                <a16:creationId xmlns:a16="http://schemas.microsoft.com/office/drawing/2014/main" id="{9AEA022A-86F7-4DCB-9836-26E8510A1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76131" name="圖片 1">
            <a:extLst>
              <a:ext uri="{FF2B5EF4-FFF2-40B4-BE49-F238E27FC236}">
                <a16:creationId xmlns:a16="http://schemas.microsoft.com/office/drawing/2014/main" id="{A0DBD308-E86F-42F3-A234-21FDC10DA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42875"/>
            <a:ext cx="111633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圖片 2">
            <a:extLst>
              <a:ext uri="{FF2B5EF4-FFF2-40B4-BE49-F238E27FC236}">
                <a16:creationId xmlns:a16="http://schemas.microsoft.com/office/drawing/2014/main" id="{8B3457E4-39AE-4A75-AAFC-76CCE2663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4568825"/>
            <a:ext cx="906462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圖片 1">
            <a:extLst>
              <a:ext uri="{FF2B5EF4-FFF2-40B4-BE49-F238E27FC236}">
                <a16:creationId xmlns:a16="http://schemas.microsoft.com/office/drawing/2014/main" id="{A0F080C0-EA27-4854-A2C8-FADC9B14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31750"/>
            <a:ext cx="844391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Title 4">
            <a:extLst>
              <a:ext uri="{FF2B5EF4-FFF2-40B4-BE49-F238E27FC236}">
                <a16:creationId xmlns:a16="http://schemas.microsoft.com/office/drawing/2014/main" id="{978C7019-7E14-4178-AE39-0B255CA4C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/>
              <a:t>10</a:t>
            </a:r>
            <a:r>
              <a:rPr lang="zh-TW" altLang="en-US" sz="4000"/>
              <a:t> </a:t>
            </a:r>
            <a:r>
              <a:rPr lang="zh-TW" altLang="zh-TW" sz="4000"/>
              <a:t>繪製即時</a:t>
            </a:r>
            <a:r>
              <a:rPr lang="zh-TW" altLang="en-US" sz="4000"/>
              <a:t>雨量</a:t>
            </a:r>
            <a:r>
              <a:rPr lang="zh-TW" altLang="zh-TW" sz="4000"/>
              <a:t>圖</a:t>
            </a:r>
            <a:endParaRPr lang="id-ID" altLang="zh-TW" sz="4000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E8AECB5-6A31-490A-A25F-5E89B8133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2400"/>
              <a:t>使用 </a:t>
            </a:r>
            <a:r>
              <a:rPr lang="zh-TW" altLang="zh-TW" sz="2400"/>
              <a:t>Adafruit IO</a:t>
            </a:r>
            <a:r>
              <a:rPr lang="zh-TW" altLang="en-US" sz="2400"/>
              <a:t> 服務</a:t>
            </a:r>
            <a:endParaRPr lang="zh-TW" altLang="en-US"/>
          </a:p>
        </p:txBody>
      </p:sp>
    </p:spTree>
  </p:cSld>
  <p:clrMapOvr>
    <a:masterClrMapping/>
  </p:clrMapOvr>
  <p:transition spd="slow">
    <p:push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D3D8586-AACA-43E0-9959-58B871794D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887"/>
          <a:stretch/>
        </p:blipFill>
        <p:spPr>
          <a:xfrm>
            <a:off x="93942" y="1089605"/>
            <a:ext cx="7675987" cy="576839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6C29608F-729D-4B71-942D-970CB45E6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註冊 </a:t>
            </a:r>
            <a:r>
              <a:rPr lang="en-US" altLang="zh-TW"/>
              <a:t>Adafruit IO </a:t>
            </a:r>
            <a:r>
              <a:rPr lang="zh-TW" altLang="en-US"/>
              <a:t>帳號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65FE122-3D4D-4ABC-BC2C-9E4C8C5DD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639" y="1089606"/>
            <a:ext cx="3398576" cy="57683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C5B51E3-08A5-4706-929E-02256CB77594}"/>
              </a:ext>
            </a:extLst>
          </p:cNvPr>
          <p:cNvSpPr txBox="1"/>
          <p:nvPr/>
        </p:nvSpPr>
        <p:spPr>
          <a:xfrm>
            <a:off x="2379216" y="1309391"/>
            <a:ext cx="1803699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io.adafruit.com</a:t>
            </a:r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4C6FA25-6F9D-42B9-8BA4-EF040B326F56}"/>
              </a:ext>
            </a:extLst>
          </p:cNvPr>
          <p:cNvSpPr/>
          <p:nvPr/>
        </p:nvSpPr>
        <p:spPr>
          <a:xfrm>
            <a:off x="5619565" y="1633491"/>
            <a:ext cx="1118586" cy="2308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接點: 肘形 9">
            <a:extLst>
              <a:ext uri="{FF2B5EF4-FFF2-40B4-BE49-F238E27FC236}">
                <a16:creationId xmlns:a16="http://schemas.microsoft.com/office/drawing/2014/main" id="{A95BC0FD-4710-4451-88CE-3481F7B52673}"/>
              </a:ext>
            </a:extLst>
          </p:cNvPr>
          <p:cNvCxnSpPr>
            <a:stCxn id="7" idx="2"/>
          </p:cNvCxnSpPr>
          <p:nvPr/>
        </p:nvCxnSpPr>
        <p:spPr>
          <a:xfrm rot="16200000" flipH="1">
            <a:off x="4410787" y="549001"/>
            <a:ext cx="79056" cy="233849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8A1E356-0442-4610-8253-1034066AF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21" y="0"/>
            <a:ext cx="3271784" cy="68580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ADBA3B3-C18F-4FE6-8BE4-9164EBF40765}"/>
              </a:ext>
            </a:extLst>
          </p:cNvPr>
          <p:cNvSpPr/>
          <p:nvPr/>
        </p:nvSpPr>
        <p:spPr>
          <a:xfrm>
            <a:off x="678220" y="5637319"/>
            <a:ext cx="3271783" cy="69245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1997A40-0A19-4CE6-ABE9-CE8751682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849" y="1764390"/>
            <a:ext cx="3705225" cy="235267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CAF7659-B711-4EAA-9406-79917C9E4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072" y="4614631"/>
            <a:ext cx="4552950" cy="116205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03D0265-0007-4742-B443-267AD8631A20}"/>
              </a:ext>
            </a:extLst>
          </p:cNvPr>
          <p:cNvSpPr/>
          <p:nvPr/>
        </p:nvSpPr>
        <p:spPr>
          <a:xfrm>
            <a:off x="10875146" y="4614630"/>
            <a:ext cx="469956" cy="4101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55A4668-43CB-47B0-A62F-DE1A0CF86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" t="3196" r="-1" b="-1"/>
          <a:stretch/>
        </p:blipFill>
        <p:spPr>
          <a:xfrm>
            <a:off x="497150" y="1251750"/>
            <a:ext cx="4731520" cy="153062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630E9B3-0A22-479B-829E-53B023BA6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" t="22390"/>
          <a:stretch/>
        </p:blipFill>
        <p:spPr>
          <a:xfrm>
            <a:off x="2107430" y="2822700"/>
            <a:ext cx="4625081" cy="170763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26F3E42-E504-4C56-9A2D-E3A7F18E0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331" y="1779526"/>
            <a:ext cx="4966872" cy="330553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27D9C57-F3DA-4664-A095-A316967668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810" b="8272"/>
          <a:stretch/>
        </p:blipFill>
        <p:spPr>
          <a:xfrm>
            <a:off x="243765" y="4751310"/>
            <a:ext cx="9572625" cy="1775535"/>
          </a:xfrm>
          <a:prstGeom prst="rect">
            <a:avLst/>
          </a:prstGeom>
        </p:spPr>
      </p:pic>
      <p:sp>
        <p:nvSpPr>
          <p:cNvPr id="12" name="標題 11">
            <a:extLst>
              <a:ext uri="{FF2B5EF4-FFF2-40B4-BE49-F238E27FC236}">
                <a16:creationId xmlns:a16="http://schemas.microsoft.com/office/drawing/2014/main" id="{83AFB133-CAFD-40B6-8336-E3EE9C3AC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建立 </a:t>
            </a:r>
            <a:r>
              <a:rPr lang="en-US" altLang="zh-TW"/>
              <a:t>Feed(</a:t>
            </a:r>
            <a:r>
              <a:rPr lang="zh-TW" altLang="en-US"/>
              <a:t>資料來源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91FA316-E032-439D-B488-A52C3FD96FB1}"/>
              </a:ext>
            </a:extLst>
          </p:cNvPr>
          <p:cNvSpPr/>
          <p:nvPr/>
        </p:nvSpPr>
        <p:spPr>
          <a:xfrm>
            <a:off x="3009531" y="1848586"/>
            <a:ext cx="736846" cy="51287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056CDEF-1263-4DB2-AEF2-133DD2A78C99}"/>
              </a:ext>
            </a:extLst>
          </p:cNvPr>
          <p:cNvSpPr/>
          <p:nvPr/>
        </p:nvSpPr>
        <p:spPr>
          <a:xfrm>
            <a:off x="1278383" y="2468764"/>
            <a:ext cx="706977" cy="35393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EE124553-1A68-4AF1-BDB5-7AE48E5657A1}"/>
              </a:ext>
            </a:extLst>
          </p:cNvPr>
          <p:cNvCxnSpPr>
            <a:cxnSpLocks/>
            <a:stCxn id="15" idx="2"/>
            <a:endCxn id="16" idx="3"/>
          </p:cNvCxnSpPr>
          <p:nvPr/>
        </p:nvCxnSpPr>
        <p:spPr>
          <a:xfrm rot="5400000">
            <a:off x="2539521" y="1807299"/>
            <a:ext cx="284272" cy="1392594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D11E9117-C982-409F-831E-9EA9C5DC4F53}"/>
              </a:ext>
            </a:extLst>
          </p:cNvPr>
          <p:cNvSpPr/>
          <p:nvPr/>
        </p:nvSpPr>
        <p:spPr>
          <a:xfrm>
            <a:off x="2778710" y="4028624"/>
            <a:ext cx="1029810" cy="39245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接點: 肘形 21">
            <a:extLst>
              <a:ext uri="{FF2B5EF4-FFF2-40B4-BE49-F238E27FC236}">
                <a16:creationId xmlns:a16="http://schemas.microsoft.com/office/drawing/2014/main" id="{4456C58C-45E2-4AA0-8DA9-B1B2BDC1A220}"/>
              </a:ext>
            </a:extLst>
          </p:cNvPr>
          <p:cNvCxnSpPr>
            <a:cxnSpLocks/>
            <a:stCxn id="16" idx="2"/>
            <a:endCxn id="21" idx="1"/>
          </p:cNvCxnSpPr>
          <p:nvPr/>
        </p:nvCxnSpPr>
        <p:spPr>
          <a:xfrm rot="16200000" flipH="1">
            <a:off x="1504215" y="2950357"/>
            <a:ext cx="1402152" cy="1146838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643A26FB-11A2-4266-A25E-E5D286ED9B9C}"/>
              </a:ext>
            </a:extLst>
          </p:cNvPr>
          <p:cNvSpPr/>
          <p:nvPr/>
        </p:nvSpPr>
        <p:spPr>
          <a:xfrm>
            <a:off x="7074304" y="2636854"/>
            <a:ext cx="1029810" cy="33287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D97103E2-C22B-4E47-9F36-781A549C36D9}"/>
              </a:ext>
            </a:extLst>
          </p:cNvPr>
          <p:cNvCxnSpPr>
            <a:cxnSpLocks/>
            <a:stCxn id="21" idx="2"/>
            <a:endCxn id="27" idx="1"/>
          </p:cNvCxnSpPr>
          <p:nvPr/>
        </p:nvCxnSpPr>
        <p:spPr>
          <a:xfrm rot="5400000" flipH="1" flipV="1">
            <a:off x="4375063" y="1721840"/>
            <a:ext cx="1617791" cy="3780689"/>
          </a:xfrm>
          <a:prstGeom prst="bentConnector4">
            <a:avLst>
              <a:gd name="adj1" fmla="val -14130"/>
              <a:gd name="adj2" fmla="val 9344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3E1E1865-E2BA-470C-95D4-9C7993C3B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63" y="1387073"/>
            <a:ext cx="7877175" cy="24765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36A17C4-FB79-4E29-B43C-9E5A04E21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540" y="3848100"/>
            <a:ext cx="6286500" cy="300990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CBF89939-2B15-4ED7-86E0-E652C4650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查看使用限制以及帳號、金鑰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7DE45A1-EB90-4CDA-96EB-542E90289609}"/>
              </a:ext>
            </a:extLst>
          </p:cNvPr>
          <p:cNvSpPr/>
          <p:nvPr/>
        </p:nvSpPr>
        <p:spPr>
          <a:xfrm>
            <a:off x="1917575" y="1580996"/>
            <a:ext cx="706977" cy="35393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D03E29E-1734-487A-995D-472B08538314}"/>
              </a:ext>
            </a:extLst>
          </p:cNvPr>
          <p:cNvSpPr/>
          <p:nvPr/>
        </p:nvSpPr>
        <p:spPr>
          <a:xfrm>
            <a:off x="5715877" y="3187083"/>
            <a:ext cx="1226460" cy="25179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8B23DA36-28ED-41C3-AF0F-D72D040E1CCD}"/>
              </a:ext>
            </a:extLst>
          </p:cNvPr>
          <p:cNvCxnSpPr>
            <a:cxnSpLocks/>
            <a:stCxn id="13" idx="2"/>
            <a:endCxn id="14" idx="1"/>
          </p:cNvCxnSpPr>
          <p:nvPr/>
        </p:nvCxnSpPr>
        <p:spPr>
          <a:xfrm rot="16200000" flipH="1">
            <a:off x="3304446" y="901549"/>
            <a:ext cx="1378049" cy="3444813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BED2DBEF-770F-49FF-B20B-C9543705E525}"/>
              </a:ext>
            </a:extLst>
          </p:cNvPr>
          <p:cNvSpPr/>
          <p:nvPr/>
        </p:nvSpPr>
        <p:spPr>
          <a:xfrm>
            <a:off x="7519986" y="1580996"/>
            <a:ext cx="706977" cy="35393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接點: 肘形 19">
            <a:extLst>
              <a:ext uri="{FF2B5EF4-FFF2-40B4-BE49-F238E27FC236}">
                <a16:creationId xmlns:a16="http://schemas.microsoft.com/office/drawing/2014/main" id="{FFE77D8A-1647-4358-AA2F-9F835A42154C}"/>
              </a:ext>
            </a:extLst>
          </p:cNvPr>
          <p:cNvCxnSpPr>
            <a:cxnSpLocks/>
            <a:stCxn id="19" idx="2"/>
            <a:endCxn id="8" idx="0"/>
          </p:cNvCxnSpPr>
          <p:nvPr/>
        </p:nvCxnSpPr>
        <p:spPr>
          <a:xfrm rot="16200000" flipH="1">
            <a:off x="7342048" y="2466358"/>
            <a:ext cx="1913168" cy="850315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8DBA143B-C390-4AAE-BB10-2AB4516FAE68}"/>
              </a:ext>
            </a:extLst>
          </p:cNvPr>
          <p:cNvSpPr/>
          <p:nvPr/>
        </p:nvSpPr>
        <p:spPr>
          <a:xfrm>
            <a:off x="5602599" y="5899906"/>
            <a:ext cx="4473556" cy="86487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5">
            <a:extLst>
              <a:ext uri="{FF2B5EF4-FFF2-40B4-BE49-F238E27FC236}">
                <a16:creationId xmlns:a16="http://schemas.microsoft.com/office/drawing/2014/main" id="{FF187023-1583-4237-B527-6B409BA8D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86371" name="圖片 1">
            <a:extLst>
              <a:ext uri="{FF2B5EF4-FFF2-40B4-BE49-F238E27FC236}">
                <a16:creationId xmlns:a16="http://schemas.microsoft.com/office/drawing/2014/main" id="{508E9911-227B-4335-9AFB-4207B0424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281113"/>
            <a:ext cx="113538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5">
            <a:extLst>
              <a:ext uri="{FF2B5EF4-FFF2-40B4-BE49-F238E27FC236}">
                <a16:creationId xmlns:a16="http://schemas.microsoft.com/office/drawing/2014/main" id="{13BCE4A1-D0FA-4472-9EA3-74AA80574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87395" name="圖片 1">
            <a:extLst>
              <a:ext uri="{FF2B5EF4-FFF2-40B4-BE49-F238E27FC236}">
                <a16:creationId xmlns:a16="http://schemas.microsoft.com/office/drawing/2014/main" id="{A304422C-EBB1-499A-A947-4A1583954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0"/>
            <a:ext cx="8391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Thonny</a:t>
            </a:r>
            <a:r>
              <a:rPr lang="zh-TW" altLang="en-US" dirty="0"/>
              <a:t> 程式開發環境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16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801737" y="5357838"/>
            <a:ext cx="1920952" cy="948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684060" y="5357838"/>
            <a:ext cx="1920952" cy="948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177" y="1128631"/>
            <a:ext cx="8380060" cy="508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5">
            <a:extLst>
              <a:ext uri="{FF2B5EF4-FFF2-40B4-BE49-F238E27FC236}">
                <a16:creationId xmlns:a16="http://schemas.microsoft.com/office/drawing/2014/main" id="{6E9333B8-6439-4E7C-93D0-BED8234B4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88419" name="圖片 1">
            <a:extLst>
              <a:ext uri="{FF2B5EF4-FFF2-40B4-BE49-F238E27FC236}">
                <a16:creationId xmlns:a16="http://schemas.microsoft.com/office/drawing/2014/main" id="{583CE67F-741E-4016-92F8-D1B8ED47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83" y="0"/>
            <a:ext cx="970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B3B7FD1B-0BC4-434C-8BB3-476A90689D7D}"/>
              </a:ext>
            </a:extLst>
          </p:cNvPr>
          <p:cNvSpPr/>
          <p:nvPr/>
        </p:nvSpPr>
        <p:spPr>
          <a:xfrm>
            <a:off x="3951196" y="2965450"/>
            <a:ext cx="1347787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AD5F237-4D7D-4891-AD19-384F0F224E18}"/>
              </a:ext>
            </a:extLst>
          </p:cNvPr>
          <p:cNvSpPr/>
          <p:nvPr/>
        </p:nvSpPr>
        <p:spPr>
          <a:xfrm>
            <a:off x="5876833" y="2965450"/>
            <a:ext cx="1112838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0A2B4F79-AD32-44F2-B1A1-77D327C85809}"/>
              </a:ext>
            </a:extLst>
          </p:cNvPr>
          <p:cNvSpPr/>
          <p:nvPr/>
        </p:nvSpPr>
        <p:spPr>
          <a:xfrm>
            <a:off x="3951196" y="4725988"/>
            <a:ext cx="2954337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D0384879-A694-4FFC-95A2-A9007EFBAD4F}"/>
              </a:ext>
            </a:extLst>
          </p:cNvPr>
          <p:cNvSpPr/>
          <p:nvPr/>
        </p:nvSpPr>
        <p:spPr>
          <a:xfrm>
            <a:off x="3230471" y="5097463"/>
            <a:ext cx="2955925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A495BDE-379E-4D6C-885E-06E7C518FD1F}"/>
              </a:ext>
            </a:extLst>
          </p:cNvPr>
          <p:cNvSpPr/>
          <p:nvPr/>
        </p:nvSpPr>
        <p:spPr>
          <a:xfrm>
            <a:off x="3414621" y="5468938"/>
            <a:ext cx="3592512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208DAB3-1299-4950-BAF6-4FF53794E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3" t="50016" r="58959" b="22875"/>
          <a:stretch/>
        </p:blipFill>
        <p:spPr>
          <a:xfrm>
            <a:off x="8243984" y="5361019"/>
            <a:ext cx="3719744" cy="79011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C6B078C-1DF6-49C6-AD5F-0E2379FA96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" t="70358" r="28770" b="3392"/>
          <a:stretch/>
        </p:blipFill>
        <p:spPr>
          <a:xfrm>
            <a:off x="7512644" y="4493087"/>
            <a:ext cx="4456590" cy="79011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5">
            <a:extLst>
              <a:ext uri="{FF2B5EF4-FFF2-40B4-BE49-F238E27FC236}">
                <a16:creationId xmlns:a16="http://schemas.microsoft.com/office/drawing/2014/main" id="{140F5C9A-32F8-46DA-B5F8-6AACF44E4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89443" name="圖片 1">
            <a:extLst>
              <a:ext uri="{FF2B5EF4-FFF2-40B4-BE49-F238E27FC236}">
                <a16:creationId xmlns:a16="http://schemas.microsoft.com/office/drawing/2014/main" id="{F61BC914-3824-4C2E-B153-935320C8E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0"/>
            <a:ext cx="9772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5">
            <a:extLst>
              <a:ext uri="{FF2B5EF4-FFF2-40B4-BE49-F238E27FC236}">
                <a16:creationId xmlns:a16="http://schemas.microsoft.com/office/drawing/2014/main" id="{4AF06255-0505-45B3-95DC-0353D7862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90467" name="圖片 1">
            <a:extLst>
              <a:ext uri="{FF2B5EF4-FFF2-40B4-BE49-F238E27FC236}">
                <a16:creationId xmlns:a16="http://schemas.microsoft.com/office/drawing/2014/main" id="{1C264838-5AC1-4B34-8E55-BB859084F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819150"/>
            <a:ext cx="112966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1" name="圖片 1">
            <a:extLst>
              <a:ext uri="{FF2B5EF4-FFF2-40B4-BE49-F238E27FC236}">
                <a16:creationId xmlns:a16="http://schemas.microsoft.com/office/drawing/2014/main" id="{C94FBB7B-C4B9-4E43-AE2D-9D2EBEA56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16" y="0"/>
            <a:ext cx="6835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6D19BD3-381A-4D2B-82A1-098CE5CC4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" r="48880" b="8272"/>
          <a:stretch/>
        </p:blipFill>
        <p:spPr>
          <a:xfrm>
            <a:off x="288153" y="648071"/>
            <a:ext cx="4893463" cy="262954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DA8FC83-C0FD-4F95-9A8A-1E64FCE6077E}"/>
              </a:ext>
            </a:extLst>
          </p:cNvPr>
          <p:cNvSpPr/>
          <p:nvPr/>
        </p:nvSpPr>
        <p:spPr>
          <a:xfrm>
            <a:off x="745722" y="2575295"/>
            <a:ext cx="706977" cy="35393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接點: 肘形 5">
            <a:extLst>
              <a:ext uri="{FF2B5EF4-FFF2-40B4-BE49-F238E27FC236}">
                <a16:creationId xmlns:a16="http://schemas.microsoft.com/office/drawing/2014/main" id="{52F28946-C451-4ED4-B647-A003DA334B37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2486663" y="1541779"/>
            <a:ext cx="1449553" cy="422445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BF9815-6DC5-4483-90F7-836AD3FB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11 </a:t>
            </a:r>
            <a:r>
              <a:rPr lang="zh-TW" altLang="en-US"/>
              <a:t>溫度感測</a:t>
            </a:r>
            <a:endParaRPr lang="id-ID" altLang="zh-TW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A52EF1DA-38AF-4DB3-83C9-D32C20E4D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/>
              <a:t>DHT11</a:t>
            </a:r>
            <a:r>
              <a:rPr lang="zh-TW" altLang="en-US"/>
              <a:t> 感測模組</a:t>
            </a:r>
            <a:endParaRPr lang="en-US" altLang="zh-TW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圖片 3">
            <a:extLst>
              <a:ext uri="{FF2B5EF4-FFF2-40B4-BE49-F238E27FC236}">
                <a16:creationId xmlns:a16="http://schemas.microsoft.com/office/drawing/2014/main" id="{0A423ED6-C8E1-4419-82BF-2060DEA1A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4290219"/>
            <a:ext cx="4360862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3">
            <a:extLst>
              <a:ext uri="{FF2B5EF4-FFF2-40B4-BE49-F238E27FC236}">
                <a16:creationId xmlns:a16="http://schemas.microsoft.com/office/drawing/2014/main" id="{25824A83-B736-4991-9ABC-064DC9886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認識溫濕度感測器</a:t>
            </a:r>
          </a:p>
        </p:txBody>
      </p:sp>
      <p:pic>
        <p:nvPicPr>
          <p:cNvPr id="195588" name="圖片 2">
            <a:extLst>
              <a:ext uri="{FF2B5EF4-FFF2-40B4-BE49-F238E27FC236}">
                <a16:creationId xmlns:a16="http://schemas.microsoft.com/office/drawing/2014/main" id="{75F95815-C160-4305-822A-DA6854754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1324927"/>
            <a:ext cx="10542587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9" name="圖片 1">
            <a:extLst>
              <a:ext uri="{FF2B5EF4-FFF2-40B4-BE49-F238E27FC236}">
                <a16:creationId xmlns:a16="http://schemas.microsoft.com/office/drawing/2014/main" id="{01DA687A-D3ED-447B-816E-DF59AB400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0" b="9534"/>
          <a:stretch>
            <a:fillRect/>
          </a:stretch>
        </p:blipFill>
        <p:spPr bwMode="auto">
          <a:xfrm>
            <a:off x="6956425" y="4179888"/>
            <a:ext cx="439737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0" name="文字方塊 2">
            <a:extLst>
              <a:ext uri="{FF2B5EF4-FFF2-40B4-BE49-F238E27FC236}">
                <a16:creationId xmlns:a16="http://schemas.microsoft.com/office/drawing/2014/main" id="{D5EDB2AF-0307-40D2-8769-9E6B34C07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63" y="4504532"/>
            <a:ext cx="2420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舊版產品採用 </a:t>
            </a:r>
            <a:r>
              <a:rPr lang="en-US" altLang="zh-TW" sz="180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DHT-12</a:t>
            </a:r>
            <a:endParaRPr lang="zh-TW" altLang="en-US" sz="180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195591" name="文字方塊 6">
            <a:extLst>
              <a:ext uri="{FF2B5EF4-FFF2-40B4-BE49-F238E27FC236}">
                <a16:creationId xmlns:a16="http://schemas.microsoft.com/office/drawing/2014/main" id="{D36CEBD8-DD7B-4854-A548-9FD6052EF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5113" y="4614863"/>
            <a:ext cx="2381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新版產品採用 </a:t>
            </a:r>
            <a:r>
              <a:rPr lang="en-US" altLang="zh-TW" sz="180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DHT-11</a:t>
            </a:r>
            <a:endParaRPr lang="zh-TW" altLang="en-US" sz="180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圖片 1">
            <a:extLst>
              <a:ext uri="{FF2B5EF4-FFF2-40B4-BE49-F238E27FC236}">
                <a16:creationId xmlns:a16="http://schemas.microsoft.com/office/drawing/2014/main" id="{D9F1400C-0654-4B0D-BD3F-D21E34DF3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590550"/>
            <a:ext cx="1138237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67585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1DE920E-C509-4823-9380-79E0867B9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167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FC34E8F-DCED-4693-BA26-12885CBE2E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9052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圖片 1">
            <a:extLst>
              <a:ext uri="{FF2B5EF4-FFF2-40B4-BE49-F238E27FC236}">
                <a16:creationId xmlns:a16="http://schemas.microsoft.com/office/drawing/2014/main" id="{A5D043FD-620E-4558-809D-AE178822C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690688"/>
            <a:ext cx="112966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1" name="Rectangle 3">
            <a:extLst>
              <a:ext uri="{FF2B5EF4-FFF2-40B4-BE49-F238E27FC236}">
                <a16:creationId xmlns:a16="http://schemas.microsoft.com/office/drawing/2014/main" id="{C1E943A2-DFB4-43D0-91FA-50C5A674A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圖片 1">
            <a:extLst>
              <a:ext uri="{FF2B5EF4-FFF2-40B4-BE49-F238E27FC236}">
                <a16:creationId xmlns:a16="http://schemas.microsoft.com/office/drawing/2014/main" id="{2CC5459E-24F1-4D9A-9F8A-29F98D7F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1"/>
          <a:stretch>
            <a:fillRect/>
          </a:stretch>
        </p:blipFill>
        <p:spPr bwMode="auto">
          <a:xfrm>
            <a:off x="893763" y="1828800"/>
            <a:ext cx="1084738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5" name="Rectangle 3">
            <a:extLst>
              <a:ext uri="{FF2B5EF4-FFF2-40B4-BE49-F238E27FC236}">
                <a16:creationId xmlns:a16="http://schemas.microsoft.com/office/drawing/2014/main" id="{2A3E206F-7E8B-48F2-BC88-D31DD179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Thonny</a:t>
            </a:r>
            <a:r>
              <a:rPr lang="zh-TW" altLang="en-US" dirty="0"/>
              <a:t> 程式開發環境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732" y="1020527"/>
            <a:ext cx="8960951" cy="5494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55DC7B0-00EB-4573-B61A-D09438715992}"/>
              </a:ext>
            </a:extLst>
          </p:cNvPr>
          <p:cNvSpPr txBox="1"/>
          <p:nvPr/>
        </p:nvSpPr>
        <p:spPr>
          <a:xfrm>
            <a:off x="3346881" y="4456590"/>
            <a:ext cx="1589103" cy="64633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在這裡快速測試單行的程式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7FAF421-9D2C-4A6B-8338-510112FF3158}"/>
              </a:ext>
            </a:extLst>
          </p:cNvPr>
          <p:cNvSpPr txBox="1"/>
          <p:nvPr/>
        </p:nvSpPr>
        <p:spPr>
          <a:xfrm>
            <a:off x="5433133" y="2698811"/>
            <a:ext cx="1340529" cy="64633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在這裡撰寫完整的程式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8">
            <a:extLst>
              <a:ext uri="{FF2B5EF4-FFF2-40B4-BE49-F238E27FC236}">
                <a16:creationId xmlns:a16="http://schemas.microsoft.com/office/drawing/2014/main" id="{C0D7DA9B-AFDC-4DF1-92B9-B01D579C0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98659" name="圖片 1">
            <a:extLst>
              <a:ext uri="{FF2B5EF4-FFF2-40B4-BE49-F238E27FC236}">
                <a16:creationId xmlns:a16="http://schemas.microsoft.com/office/drawing/2014/main" id="{38EAD327-2924-4954-A7EC-C0633F16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995363"/>
            <a:ext cx="1134427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5">
            <a:extLst>
              <a:ext uri="{FF2B5EF4-FFF2-40B4-BE49-F238E27FC236}">
                <a16:creationId xmlns:a16="http://schemas.microsoft.com/office/drawing/2014/main" id="{DA9CBB3E-C850-475B-833E-F1D3C742E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99683" name="圖片 1">
            <a:extLst>
              <a:ext uri="{FF2B5EF4-FFF2-40B4-BE49-F238E27FC236}">
                <a16:creationId xmlns:a16="http://schemas.microsoft.com/office/drawing/2014/main" id="{BCC7B645-42CF-4038-853B-1B9EB7009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0"/>
            <a:ext cx="7661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5">
            <a:extLst>
              <a:ext uri="{FF2B5EF4-FFF2-40B4-BE49-F238E27FC236}">
                <a16:creationId xmlns:a16="http://schemas.microsoft.com/office/drawing/2014/main" id="{E63C07E5-8F33-418F-8FB6-D86D86051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00707" name="圖片 1">
            <a:extLst>
              <a:ext uri="{FF2B5EF4-FFF2-40B4-BE49-F238E27FC236}">
                <a16:creationId xmlns:a16="http://schemas.microsoft.com/office/drawing/2014/main" id="{59A335F6-2D83-4262-9D26-07A195D07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42900"/>
            <a:ext cx="111823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EACCB5EF-963F-409A-90CE-FDB52B63C58B}"/>
              </a:ext>
            </a:extLst>
          </p:cNvPr>
          <p:cNvSpPr/>
          <p:nvPr/>
        </p:nvSpPr>
        <p:spPr>
          <a:xfrm>
            <a:off x="6030913" y="4395788"/>
            <a:ext cx="350837" cy="287337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5">
            <a:extLst>
              <a:ext uri="{FF2B5EF4-FFF2-40B4-BE49-F238E27FC236}">
                <a16:creationId xmlns:a16="http://schemas.microsoft.com/office/drawing/2014/main" id="{3071FCFB-5DFF-4F47-B2E5-B8C2A63F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01731" name="圖片 1">
            <a:extLst>
              <a:ext uri="{FF2B5EF4-FFF2-40B4-BE49-F238E27FC236}">
                <a16:creationId xmlns:a16="http://schemas.microsoft.com/office/drawing/2014/main" id="{CBCE3F9F-6745-4C53-80FE-83E5C00B6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849313"/>
            <a:ext cx="112395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Title 4">
            <a:extLst>
              <a:ext uri="{FF2B5EF4-FFF2-40B4-BE49-F238E27FC236}">
                <a16:creationId xmlns:a16="http://schemas.microsoft.com/office/drawing/2014/main" id="{59D48A88-CCDE-4919-9ECE-710FF7D8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雲端溫濕度計</a:t>
            </a:r>
            <a:endParaRPr lang="id-ID" altLang="zh-TW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878CA944-A485-4567-9725-3BA4861171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MQTT </a:t>
            </a:r>
            <a:r>
              <a:rPr lang="zh-TW" altLang="en-US"/>
              <a:t>通訊協定</a:t>
            </a:r>
          </a:p>
        </p:txBody>
      </p:sp>
    </p:spTree>
  </p:cSld>
  <p:clrMapOvr>
    <a:masterClrMapping/>
  </p:clrMapOvr>
  <p:transition spd="slow">
    <p:push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D1356B-651D-4E1C-973A-00032C565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物聯網裝置傳輸資料的難題</a:t>
            </a:r>
          </a:p>
        </p:txBody>
      </p:sp>
      <p:pic>
        <p:nvPicPr>
          <p:cNvPr id="203779" name="圖片 1">
            <a:extLst>
              <a:ext uri="{FF2B5EF4-FFF2-40B4-BE49-F238E27FC236}">
                <a16:creationId xmlns:a16="http://schemas.microsoft.com/office/drawing/2014/main" id="{07B9F7FF-5746-4415-99F3-728194B10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183352"/>
            <a:ext cx="112299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02" name="群組 6">
            <a:extLst>
              <a:ext uri="{FF2B5EF4-FFF2-40B4-BE49-F238E27FC236}">
                <a16:creationId xmlns:a16="http://schemas.microsoft.com/office/drawing/2014/main" id="{0CCF9D67-9B27-4882-9187-8FE6EECAFE2D}"/>
              </a:ext>
            </a:extLst>
          </p:cNvPr>
          <p:cNvGrpSpPr>
            <a:grpSpLocks/>
          </p:cNvGrpSpPr>
          <p:nvPr/>
        </p:nvGrpSpPr>
        <p:grpSpPr bwMode="auto">
          <a:xfrm>
            <a:off x="1841169" y="1822169"/>
            <a:ext cx="8509662" cy="4776483"/>
            <a:chOff x="385763" y="223838"/>
            <a:chExt cx="11420475" cy="6410325"/>
          </a:xfrm>
        </p:grpSpPr>
        <p:pic>
          <p:nvPicPr>
            <p:cNvPr id="204803" name="圖片 1">
              <a:extLst>
                <a:ext uri="{FF2B5EF4-FFF2-40B4-BE49-F238E27FC236}">
                  <a16:creationId xmlns:a16="http://schemas.microsoft.com/office/drawing/2014/main" id="{02A48B7A-06CD-425A-A41C-EC409F611F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63" y="223838"/>
              <a:ext cx="11420475" cy="641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E4B13ADA-CD57-46DB-A612-0EBCBEC1C31D}"/>
                </a:ext>
              </a:extLst>
            </p:cNvPr>
            <p:cNvSpPr/>
            <p:nvPr/>
          </p:nvSpPr>
          <p:spPr>
            <a:xfrm>
              <a:off x="2670175" y="4818063"/>
              <a:ext cx="377825" cy="349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1E40259-9B42-4AF1-A3A5-1E43122F9020}"/>
                </a:ext>
              </a:extLst>
            </p:cNvPr>
            <p:cNvSpPr/>
            <p:nvPr/>
          </p:nvSpPr>
          <p:spPr>
            <a:xfrm>
              <a:off x="7459663" y="4208463"/>
              <a:ext cx="377825" cy="349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88DD1A8-70F2-49C0-B04C-C8D2D0C87673}"/>
                </a:ext>
              </a:extLst>
            </p:cNvPr>
            <p:cNvSpPr/>
            <p:nvPr/>
          </p:nvSpPr>
          <p:spPr>
            <a:xfrm rot="2038424">
              <a:off x="7404100" y="3756025"/>
              <a:ext cx="3011488" cy="831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7B1D9F7-1586-42BA-95FC-1B631A8E4B2E}"/>
                </a:ext>
              </a:extLst>
            </p:cNvPr>
            <p:cNvSpPr/>
            <p:nvPr/>
          </p:nvSpPr>
          <p:spPr>
            <a:xfrm>
              <a:off x="7415213" y="3005138"/>
              <a:ext cx="263525" cy="850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6" name="標題 5">
            <a:extLst>
              <a:ext uri="{FF2B5EF4-FFF2-40B4-BE49-F238E27FC236}">
                <a16:creationId xmlns:a16="http://schemas.microsoft.com/office/drawing/2014/main" id="{A507C830-E17B-4BED-B5FD-9F0BD510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使用 </a:t>
            </a:r>
            <a:r>
              <a:rPr lang="en-US" altLang="zh-TW"/>
              <a:t>MQTT </a:t>
            </a:r>
            <a:r>
              <a:rPr lang="zh-TW" altLang="en-US"/>
              <a:t>突破網路限制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圖片 2">
            <a:extLst>
              <a:ext uri="{FF2B5EF4-FFF2-40B4-BE49-F238E27FC236}">
                <a16:creationId xmlns:a16="http://schemas.microsoft.com/office/drawing/2014/main" id="{DA2D83BE-D3FF-4107-AC20-D05F85C00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4178300"/>
            <a:ext cx="114395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827" name="群組 2">
            <a:extLst>
              <a:ext uri="{FF2B5EF4-FFF2-40B4-BE49-F238E27FC236}">
                <a16:creationId xmlns:a16="http://schemas.microsoft.com/office/drawing/2014/main" id="{4D395D45-0B9A-4412-994E-957C5A8AFFA6}"/>
              </a:ext>
            </a:extLst>
          </p:cNvPr>
          <p:cNvGrpSpPr>
            <a:grpSpLocks/>
          </p:cNvGrpSpPr>
          <p:nvPr/>
        </p:nvGrpSpPr>
        <p:grpSpPr bwMode="auto">
          <a:xfrm>
            <a:off x="633413" y="1090613"/>
            <a:ext cx="11287125" cy="3509962"/>
            <a:chOff x="633413" y="1090839"/>
            <a:chExt cx="11287125" cy="3510189"/>
          </a:xfrm>
        </p:grpSpPr>
        <p:pic>
          <p:nvPicPr>
            <p:cNvPr id="205828" name="圖片 1">
              <a:extLst>
                <a:ext uri="{FF2B5EF4-FFF2-40B4-BE49-F238E27FC236}">
                  <a16:creationId xmlns:a16="http://schemas.microsoft.com/office/drawing/2014/main" id="{7168140E-2261-431F-AA5C-6284F8EDB3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437"/>
            <a:stretch>
              <a:fillRect/>
            </a:stretch>
          </p:blipFill>
          <p:spPr bwMode="auto">
            <a:xfrm>
              <a:off x="633413" y="1090839"/>
              <a:ext cx="11287125" cy="590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29" name="文字方塊 1">
              <a:extLst>
                <a:ext uri="{FF2B5EF4-FFF2-40B4-BE49-F238E27FC236}">
                  <a16:creationId xmlns:a16="http://schemas.microsoft.com/office/drawing/2014/main" id="{7613410E-040D-4EE2-BEF8-0546F74F88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3543" y="1219201"/>
              <a:ext cx="4215641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MQTT</a:t>
              </a:r>
              <a:r>
                <a:rPr lang="zh-TW" altLang="en-US" sz="2400" b="1"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 中介伺服器就會轉送給</a:t>
              </a:r>
            </a:p>
          </p:txBody>
        </p:sp>
        <p:pic>
          <p:nvPicPr>
            <p:cNvPr id="205830" name="圖片 1">
              <a:extLst>
                <a:ext uri="{FF2B5EF4-FFF2-40B4-BE49-F238E27FC236}">
                  <a16:creationId xmlns:a16="http://schemas.microsoft.com/office/drawing/2014/main" id="{A88CE6D4-B270-48F7-BEA2-3D4E3A182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83" b="-19456"/>
            <a:stretch>
              <a:fillRect/>
            </a:stretch>
          </p:blipFill>
          <p:spPr bwMode="auto">
            <a:xfrm>
              <a:off x="633413" y="1680866"/>
              <a:ext cx="11287125" cy="2920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1" name="圖片 1">
            <a:extLst>
              <a:ext uri="{FF2B5EF4-FFF2-40B4-BE49-F238E27FC236}">
                <a16:creationId xmlns:a16="http://schemas.microsoft.com/office/drawing/2014/main" id="{DF032C15-556A-48EC-A8EF-48DABDC74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690563"/>
            <a:ext cx="11439525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5" name="圖片 1">
            <a:extLst>
              <a:ext uri="{FF2B5EF4-FFF2-40B4-BE49-F238E27FC236}">
                <a16:creationId xmlns:a16="http://schemas.microsoft.com/office/drawing/2014/main" id="{36B6850A-DB59-4BD4-832D-B385CB20E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12713"/>
            <a:ext cx="112680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54A271C-71EE-4901-A89E-BCA765A37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63" y="1387073"/>
            <a:ext cx="7877175" cy="24765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640503A-ADB3-45FF-8B14-7D1DB9370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540" y="3848100"/>
            <a:ext cx="6286500" cy="300990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39BC83E-1083-40AD-BB80-27FE4FFC5C16}"/>
              </a:ext>
            </a:extLst>
          </p:cNvPr>
          <p:cNvSpPr/>
          <p:nvPr/>
        </p:nvSpPr>
        <p:spPr>
          <a:xfrm>
            <a:off x="7519986" y="1580996"/>
            <a:ext cx="706977" cy="35393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接點: 肘形 10">
            <a:extLst>
              <a:ext uri="{FF2B5EF4-FFF2-40B4-BE49-F238E27FC236}">
                <a16:creationId xmlns:a16="http://schemas.microsoft.com/office/drawing/2014/main" id="{7A2BF6A8-1AC2-4095-91A3-FB60D2D60CE4}"/>
              </a:ext>
            </a:extLst>
          </p:cNvPr>
          <p:cNvCxnSpPr>
            <a:cxnSpLocks/>
            <a:stCxn id="10" idx="2"/>
            <a:endCxn id="6" idx="0"/>
          </p:cNvCxnSpPr>
          <p:nvPr/>
        </p:nvCxnSpPr>
        <p:spPr>
          <a:xfrm rot="16200000" flipH="1">
            <a:off x="7342048" y="2466358"/>
            <a:ext cx="1913168" cy="850315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1E7DB410-4F95-4157-A309-8DC4F7F8E090}"/>
              </a:ext>
            </a:extLst>
          </p:cNvPr>
          <p:cNvSpPr/>
          <p:nvPr/>
        </p:nvSpPr>
        <p:spPr>
          <a:xfrm>
            <a:off x="5602599" y="5899906"/>
            <a:ext cx="4473556" cy="86487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Thonny</a:t>
            </a:r>
            <a:r>
              <a:rPr lang="zh-TW" altLang="en-US" dirty="0"/>
              <a:t> 程式開發環境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3F97C98-1501-4DA9-AE56-DBA86239F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064"/>
          <a:stretch/>
        </p:blipFill>
        <p:spPr>
          <a:xfrm>
            <a:off x="390894" y="1324927"/>
            <a:ext cx="9510665" cy="2789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3C852C0-BD35-42A6-90EA-4D055662D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801"/>
          <a:stretch/>
        </p:blipFill>
        <p:spPr>
          <a:xfrm>
            <a:off x="3551373" y="3702440"/>
            <a:ext cx="8506435" cy="3062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8B394D2-9DD3-45B5-A064-13F4BC3596FD}"/>
              </a:ext>
            </a:extLst>
          </p:cNvPr>
          <p:cNvSpPr/>
          <p:nvPr/>
        </p:nvSpPr>
        <p:spPr>
          <a:xfrm>
            <a:off x="1411893" y="1715329"/>
            <a:ext cx="522393" cy="30894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D44FE22-EBD9-4147-8BC1-D056B5B9BC5A}"/>
              </a:ext>
            </a:extLst>
          </p:cNvPr>
          <p:cNvSpPr/>
          <p:nvPr/>
        </p:nvSpPr>
        <p:spPr>
          <a:xfrm>
            <a:off x="1451073" y="3310238"/>
            <a:ext cx="3291852" cy="30894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8B67F3D-C5C8-4CCB-84D7-777166F21054}"/>
              </a:ext>
            </a:extLst>
          </p:cNvPr>
          <p:cNvSpPr/>
          <p:nvPr/>
        </p:nvSpPr>
        <p:spPr>
          <a:xfrm>
            <a:off x="3671245" y="4750672"/>
            <a:ext cx="2273184" cy="201432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C6FDDF4-0A49-49A4-88BA-2DB73C9890B3}"/>
              </a:ext>
            </a:extLst>
          </p:cNvPr>
          <p:cNvSpPr txBox="1"/>
          <p:nvPr/>
        </p:nvSpPr>
        <p:spPr>
          <a:xfrm>
            <a:off x="1673864" y="4772158"/>
            <a:ext cx="1817573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會開啟檔案窗格</a:t>
            </a:r>
          </a:p>
        </p:txBody>
      </p:sp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8F21E401-6DBA-4ECF-B09F-B041086E40E9}"/>
              </a:ext>
            </a:extLst>
          </p:cNvPr>
          <p:cNvCxnSpPr>
            <a:stCxn id="12" idx="1"/>
            <a:endCxn id="13" idx="1"/>
          </p:cNvCxnSpPr>
          <p:nvPr/>
        </p:nvCxnSpPr>
        <p:spPr>
          <a:xfrm rot="10800000" flipH="1" flipV="1">
            <a:off x="1411893" y="1869802"/>
            <a:ext cx="39180" cy="1594909"/>
          </a:xfrm>
          <a:prstGeom prst="bentConnector3">
            <a:avLst>
              <a:gd name="adj1" fmla="val -58332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89D5F18C-4218-496B-88F7-AF06133D22F1}"/>
              </a:ext>
            </a:extLst>
          </p:cNvPr>
          <p:cNvCxnSpPr>
            <a:cxnSpLocks/>
            <a:stCxn id="13" idx="2"/>
            <a:endCxn id="10" idx="0"/>
          </p:cNvCxnSpPr>
          <p:nvPr/>
        </p:nvCxnSpPr>
        <p:spPr>
          <a:xfrm rot="5400000">
            <a:off x="2263339" y="3938496"/>
            <a:ext cx="1152974" cy="514349"/>
          </a:xfrm>
          <a:prstGeom prst="bentConnector3">
            <a:avLst>
              <a:gd name="adj1" fmla="val 68123"/>
            </a:avLst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69572E33-7F76-4475-8772-74023129519B}"/>
              </a:ext>
            </a:extLst>
          </p:cNvPr>
          <p:cNvCxnSpPr>
            <a:cxnSpLocks/>
            <a:stCxn id="10" idx="2"/>
            <a:endCxn id="14" idx="1"/>
          </p:cNvCxnSpPr>
          <p:nvPr/>
        </p:nvCxnSpPr>
        <p:spPr>
          <a:xfrm rot="16200000" flipH="1">
            <a:off x="2818734" y="4905321"/>
            <a:ext cx="616428" cy="108859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圖片 1">
            <a:extLst>
              <a:ext uri="{FF2B5EF4-FFF2-40B4-BE49-F238E27FC236}">
                <a16:creationId xmlns:a16="http://schemas.microsoft.com/office/drawing/2014/main" id="{83CD088D-2740-44F5-ADDD-4660DEAD6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2" y="0"/>
            <a:ext cx="8588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DED6AA1-C703-407C-9CD3-81911D16F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" t="70358" r="28770" b="3392"/>
          <a:stretch/>
        </p:blipFill>
        <p:spPr>
          <a:xfrm>
            <a:off x="7735410" y="4635130"/>
            <a:ext cx="4456590" cy="79011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圖片 1">
            <a:extLst>
              <a:ext uri="{FF2B5EF4-FFF2-40B4-BE49-F238E27FC236}">
                <a16:creationId xmlns:a16="http://schemas.microsoft.com/office/drawing/2014/main" id="{77E16CDC-579C-4A00-8FAF-16D1733ED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0"/>
            <a:ext cx="932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圖片 1">
            <a:extLst>
              <a:ext uri="{FF2B5EF4-FFF2-40B4-BE49-F238E27FC236}">
                <a16:creationId xmlns:a16="http://schemas.microsoft.com/office/drawing/2014/main" id="{7C52B804-8843-4D1D-A795-FD3241DD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290638"/>
            <a:ext cx="1117282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圖片 1">
            <a:extLst>
              <a:ext uri="{FF2B5EF4-FFF2-40B4-BE49-F238E27FC236}">
                <a16:creationId xmlns:a16="http://schemas.microsoft.com/office/drawing/2014/main" id="{5D9867F0-2361-45D5-BD31-7B5E1FB7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0"/>
            <a:ext cx="8118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5146A3DF-EA8C-4234-9EEC-7FCF09DE23B7}"/>
              </a:ext>
            </a:extLst>
          </p:cNvPr>
          <p:cNvSpPr/>
          <p:nvPr/>
        </p:nvSpPr>
        <p:spPr>
          <a:xfrm>
            <a:off x="3906838" y="4090988"/>
            <a:ext cx="895350" cy="28892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8A59674D-17F8-433E-9110-77E94F75A9D7}"/>
              </a:ext>
            </a:extLst>
          </p:cNvPr>
          <p:cNvSpPr/>
          <p:nvPr/>
        </p:nvSpPr>
        <p:spPr>
          <a:xfrm>
            <a:off x="4451350" y="4398963"/>
            <a:ext cx="1312863" cy="287337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B3E4EE5E-B74C-49A2-8D9F-F885D6AC95DA}"/>
              </a:ext>
            </a:extLst>
          </p:cNvPr>
          <p:cNvSpPr/>
          <p:nvPr/>
        </p:nvSpPr>
        <p:spPr>
          <a:xfrm>
            <a:off x="4664075" y="5930900"/>
            <a:ext cx="1311275" cy="28892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C55831B7-FC64-4033-908B-9F79B7B4EBFA}"/>
              </a:ext>
            </a:extLst>
          </p:cNvPr>
          <p:cNvSpPr/>
          <p:nvPr/>
        </p:nvSpPr>
        <p:spPr>
          <a:xfrm>
            <a:off x="6456363" y="5930900"/>
            <a:ext cx="488950" cy="28892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圖片 4">
            <a:extLst>
              <a:ext uri="{FF2B5EF4-FFF2-40B4-BE49-F238E27FC236}">
                <a16:creationId xmlns:a16="http://schemas.microsoft.com/office/drawing/2014/main" id="{AF881E62-402C-4402-9FAC-4C22E290D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0"/>
            <a:ext cx="8639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3915923F-2452-430C-84B1-88AEA34D3A0E}"/>
              </a:ext>
            </a:extLst>
          </p:cNvPr>
          <p:cNvSpPr/>
          <p:nvPr/>
        </p:nvSpPr>
        <p:spPr>
          <a:xfrm>
            <a:off x="3786188" y="3168650"/>
            <a:ext cx="933450" cy="287338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76560B02-478C-4423-8683-6F23C793A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" b="1771"/>
          <a:stretch/>
        </p:blipFill>
        <p:spPr>
          <a:xfrm>
            <a:off x="9179735" y="1324925"/>
            <a:ext cx="2678408" cy="535051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7ADF4AF-38DA-4E16-A86D-D4A144E90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1" b="2010"/>
          <a:stretch/>
        </p:blipFill>
        <p:spPr>
          <a:xfrm>
            <a:off x="6224747" y="1324926"/>
            <a:ext cx="2678408" cy="535051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5E65EC5-9096-49C7-BC01-4AC9A6F957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b="1717"/>
          <a:stretch/>
        </p:blipFill>
        <p:spPr>
          <a:xfrm>
            <a:off x="3269758" y="1324926"/>
            <a:ext cx="2678408" cy="535051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7E9C6A9-3057-491B-81FA-02027C3F22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2662"/>
          <a:stretch/>
        </p:blipFill>
        <p:spPr>
          <a:xfrm>
            <a:off x="335124" y="1324926"/>
            <a:ext cx="2658053" cy="5350511"/>
          </a:xfrm>
          <a:prstGeom prst="rect">
            <a:avLst/>
          </a:prstGeom>
        </p:spPr>
      </p:pic>
      <p:sp>
        <p:nvSpPr>
          <p:cNvPr id="214021" name="標題 3">
            <a:extLst>
              <a:ext uri="{FF2B5EF4-FFF2-40B4-BE49-F238E27FC236}">
                <a16:creationId xmlns:a16="http://schemas.microsoft.com/office/drawing/2014/main" id="{A7D701DA-5482-40C8-B2D3-85816FB50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手機端 </a:t>
            </a:r>
            <a:r>
              <a:rPr lang="en-US" altLang="zh-TW"/>
              <a:t>App-Android</a:t>
            </a:r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C1C6840-D561-4431-9DFF-2AA1FF7CD06A}"/>
              </a:ext>
            </a:extLst>
          </p:cNvPr>
          <p:cNvSpPr/>
          <p:nvPr/>
        </p:nvSpPr>
        <p:spPr>
          <a:xfrm>
            <a:off x="333857" y="1792069"/>
            <a:ext cx="2658053" cy="9866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4023" name="文字方塊 13">
            <a:extLst>
              <a:ext uri="{FF2B5EF4-FFF2-40B4-BE49-F238E27FC236}">
                <a16:creationId xmlns:a16="http://schemas.microsoft.com/office/drawing/2014/main" id="{48E5AABD-E5FF-4E6B-B5FA-0BAA81536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76" y="813594"/>
            <a:ext cx="1557338" cy="36988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Raleway" pitchFamily="34" charset="0"/>
              </a:rPr>
              <a:t>①安裝此 </a:t>
            </a:r>
            <a:r>
              <a:rPr lang="en-US" altLang="zh-TW" sz="1800">
                <a:latin typeface="Raleway" pitchFamily="34" charset="0"/>
              </a:rPr>
              <a:t>App</a:t>
            </a:r>
            <a:endParaRPr lang="zh-TW" altLang="en-US" sz="1800">
              <a:latin typeface="Raleway" pitchFamily="34" charset="0"/>
            </a:endParaRPr>
          </a:p>
        </p:txBody>
      </p: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C1B8E6EA-8A6E-40EA-8048-4E6C2747E293}"/>
              </a:ext>
            </a:extLst>
          </p:cNvPr>
          <p:cNvCxnSpPr>
            <a:cxnSpLocks/>
            <a:stCxn id="214023" idx="1"/>
            <a:endCxn id="13" idx="1"/>
          </p:cNvCxnSpPr>
          <p:nvPr/>
        </p:nvCxnSpPr>
        <p:spPr>
          <a:xfrm rot="10800000" flipV="1">
            <a:off x="333858" y="998538"/>
            <a:ext cx="127319" cy="1286852"/>
          </a:xfrm>
          <a:prstGeom prst="bentConnector3">
            <a:avLst>
              <a:gd name="adj1" fmla="val 279549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651135EE-558B-4406-949F-1F1A8F65A176}"/>
              </a:ext>
            </a:extLst>
          </p:cNvPr>
          <p:cNvSpPr/>
          <p:nvPr/>
        </p:nvSpPr>
        <p:spPr>
          <a:xfrm>
            <a:off x="4040057" y="3127376"/>
            <a:ext cx="1117869" cy="2372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682AD19-4D92-4536-A1C4-A5EE2BE6EF31}"/>
              </a:ext>
            </a:extLst>
          </p:cNvPr>
          <p:cNvSpPr txBox="1"/>
          <p:nvPr/>
        </p:nvSpPr>
        <p:spPr>
          <a:xfrm>
            <a:off x="3813666" y="5338763"/>
            <a:ext cx="1568450" cy="3683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d-ID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TW" altLang="en-US"/>
              <a:t>②新增伺服器</a:t>
            </a:r>
          </a:p>
        </p:txBody>
      </p: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939AEDD5-6C77-496D-80AD-0197A7F0A716}"/>
              </a:ext>
            </a:extLst>
          </p:cNvPr>
          <p:cNvCxnSpPr>
            <a:cxnSpLocks/>
            <a:stCxn id="18" idx="3"/>
            <a:endCxn id="17" idx="3"/>
          </p:cNvCxnSpPr>
          <p:nvPr/>
        </p:nvCxnSpPr>
        <p:spPr>
          <a:xfrm flipH="1" flipV="1">
            <a:off x="5157926" y="3246007"/>
            <a:ext cx="224190" cy="2276906"/>
          </a:xfrm>
          <a:prstGeom prst="bentConnector3">
            <a:avLst>
              <a:gd name="adj1" fmla="val -101967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DCAFDEC-A796-4604-86B3-78DB3B42A1F1}"/>
              </a:ext>
            </a:extLst>
          </p:cNvPr>
          <p:cNvSpPr txBox="1"/>
          <p:nvPr/>
        </p:nvSpPr>
        <p:spPr>
          <a:xfrm>
            <a:off x="7704589" y="1792069"/>
            <a:ext cx="1570038" cy="3683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id-ID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TW" altLang="en-US"/>
              <a:t>③自訂名稱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0D6525B-53A3-4BCE-B2E2-8B29A677D90D}"/>
              </a:ext>
            </a:extLst>
          </p:cNvPr>
          <p:cNvSpPr txBox="1"/>
          <p:nvPr/>
        </p:nvSpPr>
        <p:spPr>
          <a:xfrm>
            <a:off x="7704589" y="2725738"/>
            <a:ext cx="1570038" cy="3683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d-ID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TW" altLang="en-US"/>
              <a:t>④伺服器位址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90D9E00-4854-43B1-803C-753F263CF229}"/>
              </a:ext>
            </a:extLst>
          </p:cNvPr>
          <p:cNvSpPr txBox="1"/>
          <p:nvPr/>
        </p:nvSpPr>
        <p:spPr>
          <a:xfrm>
            <a:off x="6260848" y="4692650"/>
            <a:ext cx="1570037" cy="646113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/>
              <a:t>⑥新增資訊</a:t>
            </a:r>
            <a:endParaRPr lang="en-US" altLang="zh-TW"/>
          </a:p>
          <a:p>
            <a:pPr>
              <a:defRPr/>
            </a:pPr>
            <a:r>
              <a:rPr lang="zh-TW" altLang="en-US"/>
              <a:t>儀表板</a:t>
            </a: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132D6F79-2582-41EA-8139-F3666EC25943}"/>
              </a:ext>
            </a:extLst>
          </p:cNvPr>
          <p:cNvSpPr txBox="1"/>
          <p:nvPr/>
        </p:nvSpPr>
        <p:spPr>
          <a:xfrm>
            <a:off x="8689975" y="352425"/>
            <a:ext cx="2932113" cy="646113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id-ID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/>
              <a:t>AIO </a:t>
            </a:r>
            <a:r>
              <a:rPr lang="zh-TW" altLang="en-US"/>
              <a:t>金鑰請自行用 </a:t>
            </a:r>
            <a:r>
              <a:rPr lang="en-US" altLang="zh-TW"/>
              <a:t>gmail </a:t>
            </a:r>
            <a:r>
              <a:rPr lang="zh-TW" altLang="en-US"/>
              <a:t>或 </a:t>
            </a:r>
            <a:r>
              <a:rPr lang="en-US" altLang="zh-TW"/>
              <a:t>line </a:t>
            </a:r>
            <a:r>
              <a:rPr lang="zh-TW" altLang="en-US"/>
              <a:t>等工具寄到你的手機上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84C0338E-77E6-4A05-82CA-B16EC80CEDAF}"/>
              </a:ext>
            </a:extLst>
          </p:cNvPr>
          <p:cNvSpPr/>
          <p:nvPr/>
        </p:nvSpPr>
        <p:spPr>
          <a:xfrm>
            <a:off x="8328071" y="3730428"/>
            <a:ext cx="452437" cy="3683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71" name="接點: 肘形 70">
            <a:extLst>
              <a:ext uri="{FF2B5EF4-FFF2-40B4-BE49-F238E27FC236}">
                <a16:creationId xmlns:a16="http://schemas.microsoft.com/office/drawing/2014/main" id="{2A141937-7D7D-41F8-8A2A-DD41745B8AD2}"/>
              </a:ext>
            </a:extLst>
          </p:cNvPr>
          <p:cNvCxnSpPr>
            <a:cxnSpLocks/>
            <a:stCxn id="67" idx="3"/>
            <a:endCxn id="70" idx="3"/>
          </p:cNvCxnSpPr>
          <p:nvPr/>
        </p:nvCxnSpPr>
        <p:spPr>
          <a:xfrm flipV="1">
            <a:off x="7830885" y="3914578"/>
            <a:ext cx="949623" cy="1101129"/>
          </a:xfrm>
          <a:prstGeom prst="bentConnector3">
            <a:avLst>
              <a:gd name="adj1" fmla="val 124073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192C5B8F-19EE-4E37-AF44-9D71D71DB0B7}"/>
              </a:ext>
            </a:extLst>
          </p:cNvPr>
          <p:cNvSpPr txBox="1"/>
          <p:nvPr/>
        </p:nvSpPr>
        <p:spPr>
          <a:xfrm>
            <a:off x="7704589" y="3095625"/>
            <a:ext cx="1570038" cy="36988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/>
              <a:t>⑤選用 </a:t>
            </a:r>
            <a:r>
              <a:rPr lang="en-US" altLang="zh-TW"/>
              <a:t>TCP</a:t>
            </a:r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4C7AD7E-8E90-4B1A-913E-37CB113C6A11}"/>
              </a:ext>
            </a:extLst>
          </p:cNvPr>
          <p:cNvSpPr/>
          <p:nvPr/>
        </p:nvSpPr>
        <p:spPr>
          <a:xfrm>
            <a:off x="10647408" y="4508501"/>
            <a:ext cx="660400" cy="33813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2" name="文字方塊 13">
            <a:extLst>
              <a:ext uri="{FF2B5EF4-FFF2-40B4-BE49-F238E27FC236}">
                <a16:creationId xmlns:a16="http://schemas.microsoft.com/office/drawing/2014/main" id="{A154B6A0-8A37-472B-A416-3FEFA49BB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4837" y="3444082"/>
            <a:ext cx="1570038" cy="3683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d-ID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TW" altLang="en-US"/>
              <a:t>①儀表板名稱</a:t>
            </a:r>
          </a:p>
        </p:txBody>
      </p:sp>
      <p:cxnSp>
        <p:nvCxnSpPr>
          <p:cNvPr id="43" name="接點: 肘形 42">
            <a:extLst>
              <a:ext uri="{FF2B5EF4-FFF2-40B4-BE49-F238E27FC236}">
                <a16:creationId xmlns:a16="http://schemas.microsoft.com/office/drawing/2014/main" id="{0E4F072D-41A1-4FFF-BB68-675D6EF3C69D}"/>
              </a:ext>
            </a:extLst>
          </p:cNvPr>
          <p:cNvCxnSpPr>
            <a:cxnSpLocks/>
            <a:stCxn id="42" idx="2"/>
            <a:endCxn id="41" idx="0"/>
          </p:cNvCxnSpPr>
          <p:nvPr/>
        </p:nvCxnSpPr>
        <p:spPr>
          <a:xfrm rot="5400000">
            <a:off x="10770673" y="4019317"/>
            <a:ext cx="696119" cy="282248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F4427BF-99AB-42E9-AC1F-097FBAD3F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b="2662"/>
          <a:stretch/>
        </p:blipFill>
        <p:spPr>
          <a:xfrm>
            <a:off x="347916" y="1417637"/>
            <a:ext cx="2659261" cy="525780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BACD388-FF3A-4F67-80A6-C29870C135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b="2662"/>
          <a:stretch/>
        </p:blipFill>
        <p:spPr>
          <a:xfrm>
            <a:off x="3298261" y="1417636"/>
            <a:ext cx="2659261" cy="525780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677F878-5C02-4AEC-B4DA-B9D36D8B2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b="2662"/>
          <a:stretch/>
        </p:blipFill>
        <p:spPr>
          <a:xfrm>
            <a:off x="6248606" y="1417636"/>
            <a:ext cx="2659261" cy="525780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BA6B013-5EF6-47B9-9108-DF3DFA9904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b="2662"/>
          <a:stretch/>
        </p:blipFill>
        <p:spPr>
          <a:xfrm>
            <a:off x="9198951" y="1417636"/>
            <a:ext cx="2659261" cy="525780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636C7CF-34DB-479F-9627-467BA12D0494}"/>
              </a:ext>
            </a:extLst>
          </p:cNvPr>
          <p:cNvSpPr/>
          <p:nvPr/>
        </p:nvSpPr>
        <p:spPr>
          <a:xfrm>
            <a:off x="2310249" y="6322132"/>
            <a:ext cx="583872" cy="26509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2F9B9417-F397-42B9-8210-04ECEAB644E1}"/>
              </a:ext>
            </a:extLst>
          </p:cNvPr>
          <p:cNvCxnSpPr>
            <a:cxnSpLocks/>
            <a:stCxn id="67" idx="2"/>
            <a:endCxn id="17" idx="0"/>
          </p:cNvCxnSpPr>
          <p:nvPr/>
        </p:nvCxnSpPr>
        <p:spPr>
          <a:xfrm rot="5400000">
            <a:off x="2122833" y="5842778"/>
            <a:ext cx="958707" cy="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50619AF-BC9E-49DD-BE7C-D80F43F801D7}"/>
              </a:ext>
            </a:extLst>
          </p:cNvPr>
          <p:cNvSpPr txBox="1"/>
          <p:nvPr/>
        </p:nvSpPr>
        <p:spPr>
          <a:xfrm>
            <a:off x="250862" y="4993537"/>
            <a:ext cx="1570037" cy="3683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②使用者名稱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A1650001-D6F8-4F90-B7BE-3891E6F40AE2}"/>
              </a:ext>
            </a:extLst>
          </p:cNvPr>
          <p:cNvSpPr txBox="1"/>
          <p:nvPr/>
        </p:nvSpPr>
        <p:spPr>
          <a:xfrm>
            <a:off x="1881117" y="4995125"/>
            <a:ext cx="1442138" cy="3683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TW" altLang="en-US"/>
              <a:t>③ </a:t>
            </a:r>
            <a:r>
              <a:rPr lang="en-US" altLang="zh-TW"/>
              <a:t>AIO </a:t>
            </a:r>
            <a:r>
              <a:rPr lang="zh-TW" altLang="en-US"/>
              <a:t>金鑰</a:t>
            </a: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7123D6CA-1605-4EA1-9CD5-F2A29AEC6642}"/>
              </a:ext>
            </a:extLst>
          </p:cNvPr>
          <p:cNvSpPr txBox="1"/>
          <p:nvPr/>
        </p:nvSpPr>
        <p:spPr>
          <a:xfrm>
            <a:off x="8701088" y="352425"/>
            <a:ext cx="2932112" cy="646113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id-ID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/>
              <a:t>AIO </a:t>
            </a:r>
            <a:r>
              <a:rPr lang="zh-TW" altLang="en-US"/>
              <a:t>金鑰請自行用 </a:t>
            </a:r>
            <a:r>
              <a:rPr lang="en-US" altLang="zh-TW"/>
              <a:t>gmail </a:t>
            </a:r>
            <a:r>
              <a:rPr lang="zh-TW" altLang="en-US"/>
              <a:t>或 </a:t>
            </a:r>
            <a:r>
              <a:rPr lang="en-US" altLang="zh-TW"/>
              <a:t>line </a:t>
            </a:r>
            <a:r>
              <a:rPr lang="zh-TW" altLang="en-US"/>
              <a:t>等工具寄到你的手機上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197BE793-EE09-48B5-86F1-ACD42FA497FA}"/>
              </a:ext>
            </a:extLst>
          </p:cNvPr>
          <p:cNvSpPr/>
          <p:nvPr/>
        </p:nvSpPr>
        <p:spPr>
          <a:xfrm>
            <a:off x="455354" y="3711576"/>
            <a:ext cx="2421011" cy="3987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D579C111-0A5F-48AC-B55F-49675F28450C}"/>
              </a:ext>
            </a:extLst>
          </p:cNvPr>
          <p:cNvSpPr/>
          <p:nvPr/>
        </p:nvSpPr>
        <p:spPr>
          <a:xfrm>
            <a:off x="3323255" y="1823890"/>
            <a:ext cx="2659261" cy="56420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47" name="接點: 肘形 46">
            <a:extLst>
              <a:ext uri="{FF2B5EF4-FFF2-40B4-BE49-F238E27FC236}">
                <a16:creationId xmlns:a16="http://schemas.microsoft.com/office/drawing/2014/main" id="{2D8267B4-FDD3-4820-AD43-4FFC064542A5}"/>
              </a:ext>
            </a:extLst>
          </p:cNvPr>
          <p:cNvCxnSpPr>
            <a:cxnSpLocks/>
            <a:stCxn id="48" idx="0"/>
            <a:endCxn id="46" idx="2"/>
          </p:cNvCxnSpPr>
          <p:nvPr/>
        </p:nvCxnSpPr>
        <p:spPr>
          <a:xfrm rot="5400000" flipH="1" flipV="1">
            <a:off x="4224904" y="2816075"/>
            <a:ext cx="855962" cy="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15">
            <a:extLst>
              <a:ext uri="{FF2B5EF4-FFF2-40B4-BE49-F238E27FC236}">
                <a16:creationId xmlns:a16="http://schemas.microsoft.com/office/drawing/2014/main" id="{A82DA62D-30A5-47FA-8450-B23AC5B9C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3754" y="3244056"/>
            <a:ext cx="1338262" cy="36988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id-ID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TW" altLang="en-US"/>
              <a:t>①按此連線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5175E73-8B46-45D7-AB08-D67459F55930}"/>
              </a:ext>
            </a:extLst>
          </p:cNvPr>
          <p:cNvSpPr/>
          <p:nvPr/>
        </p:nvSpPr>
        <p:spPr>
          <a:xfrm>
            <a:off x="7740264" y="2787652"/>
            <a:ext cx="604746" cy="2485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E8E037D4-3B49-490C-9BAC-00184F7F1068}"/>
              </a:ext>
            </a:extLst>
          </p:cNvPr>
          <p:cNvCxnSpPr>
            <a:cxnSpLocks/>
            <a:stCxn id="35" idx="0"/>
            <a:endCxn id="33" idx="2"/>
          </p:cNvCxnSpPr>
          <p:nvPr/>
        </p:nvCxnSpPr>
        <p:spPr>
          <a:xfrm rot="5400000" flipH="1" flipV="1">
            <a:off x="7417600" y="3196801"/>
            <a:ext cx="785673" cy="46440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15">
            <a:extLst>
              <a:ext uri="{FF2B5EF4-FFF2-40B4-BE49-F238E27FC236}">
                <a16:creationId xmlns:a16="http://schemas.microsoft.com/office/drawing/2014/main" id="{3E3F30E4-3314-4C4B-94C2-065474D80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8311" y="3821837"/>
            <a:ext cx="1339850" cy="36830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d-ID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TW" altLang="en-US"/>
              <a:t>①新增面板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105B4401-765A-45DB-9AE1-6C029F8E5EB9}"/>
              </a:ext>
            </a:extLst>
          </p:cNvPr>
          <p:cNvSpPr/>
          <p:nvPr/>
        </p:nvSpPr>
        <p:spPr>
          <a:xfrm>
            <a:off x="9198950" y="3180948"/>
            <a:ext cx="2645133" cy="24851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D1256F0A-8C65-4215-BA11-08CC8950211C}"/>
              </a:ext>
            </a:extLst>
          </p:cNvPr>
          <p:cNvSpPr txBox="1"/>
          <p:nvPr/>
        </p:nvSpPr>
        <p:spPr>
          <a:xfrm>
            <a:off x="9621403" y="1977624"/>
            <a:ext cx="1800225" cy="369888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③選用文字元件</a:t>
            </a:r>
          </a:p>
        </p:txBody>
      </p: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7E197235-7BB9-497B-B8A7-B5D2D5DE3D5D}"/>
              </a:ext>
            </a:extLst>
          </p:cNvPr>
          <p:cNvCxnSpPr>
            <a:cxnSpLocks/>
            <a:stCxn id="41" idx="2"/>
            <a:endCxn id="40" idx="0"/>
          </p:cNvCxnSpPr>
          <p:nvPr/>
        </p:nvCxnSpPr>
        <p:spPr>
          <a:xfrm rot="16200000" flipH="1">
            <a:off x="10104798" y="2764229"/>
            <a:ext cx="833436" cy="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0AE975B-CEBF-492D-8F64-11D772301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2" b="2795"/>
          <a:stretch/>
        </p:blipFill>
        <p:spPr>
          <a:xfrm>
            <a:off x="347523" y="668336"/>
            <a:ext cx="3032608" cy="599651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FBA6E8-F6A9-4960-85BF-E6276538B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" b="2137"/>
          <a:stretch/>
        </p:blipFill>
        <p:spPr>
          <a:xfrm>
            <a:off x="4160047" y="668336"/>
            <a:ext cx="3032608" cy="599651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8492310A-A9EA-454D-8647-987111EA06F4}"/>
              </a:ext>
            </a:extLst>
          </p:cNvPr>
          <p:cNvSpPr txBox="1"/>
          <p:nvPr/>
        </p:nvSpPr>
        <p:spPr>
          <a:xfrm>
            <a:off x="2208741" y="1635264"/>
            <a:ext cx="1338263" cy="369887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②訂閱頻道</a:t>
            </a:r>
          </a:p>
        </p:txBody>
      </p:sp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0B4BEC36-E471-49EA-AFDD-25AB6939227B}"/>
              </a:ext>
            </a:extLst>
          </p:cNvPr>
          <p:cNvCxnSpPr>
            <a:cxnSpLocks/>
            <a:stCxn id="35" idx="3"/>
            <a:endCxn id="42" idx="3"/>
          </p:cNvCxnSpPr>
          <p:nvPr/>
        </p:nvCxnSpPr>
        <p:spPr>
          <a:xfrm flipH="1">
            <a:off x="3217451" y="1820208"/>
            <a:ext cx="329553" cy="2168747"/>
          </a:xfrm>
          <a:prstGeom prst="bentConnector3">
            <a:avLst>
              <a:gd name="adj1" fmla="val -69367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24F30EBB-0FE0-4D77-86C2-B6E68C1650D2}"/>
              </a:ext>
            </a:extLst>
          </p:cNvPr>
          <p:cNvSpPr/>
          <p:nvPr/>
        </p:nvSpPr>
        <p:spPr>
          <a:xfrm>
            <a:off x="2512382" y="3849255"/>
            <a:ext cx="705069" cy="2794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258E2BE7-D14A-4733-B0D3-F373A3922FC1}"/>
              </a:ext>
            </a:extLst>
          </p:cNvPr>
          <p:cNvSpPr txBox="1"/>
          <p:nvPr/>
        </p:nvSpPr>
        <p:spPr>
          <a:xfrm>
            <a:off x="2208741" y="1207102"/>
            <a:ext cx="1338263" cy="368300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①自訂名稱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E75C481-8921-4A2A-B220-6CC3EF3CC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806575"/>
            <a:ext cx="2789238" cy="494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9C44C2F-3D29-41D2-B9FF-5548E3331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638" y="1806575"/>
            <a:ext cx="2787650" cy="494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E9A787B-790C-4EF0-8F49-81AD0D4A2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538" y="1806575"/>
            <a:ext cx="2787650" cy="494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9B49600-BD5B-40AC-BD23-A8FEF022D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5438" y="1801813"/>
            <a:ext cx="2792412" cy="4954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7094" name="標題 4">
            <a:extLst>
              <a:ext uri="{FF2B5EF4-FFF2-40B4-BE49-F238E27FC236}">
                <a16:creationId xmlns:a16="http://schemas.microsoft.com/office/drawing/2014/main" id="{B48B3B90-1DBD-4F51-935B-9D04A62DA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如果使用 </a:t>
            </a:r>
            <a:r>
              <a:rPr lang="en-US" altLang="zh-TW"/>
              <a:t>iPhone</a:t>
            </a:r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85A05F8-B172-41A0-9902-A7CF0DC89E72}"/>
              </a:ext>
            </a:extLst>
          </p:cNvPr>
          <p:cNvSpPr/>
          <p:nvPr/>
        </p:nvSpPr>
        <p:spPr>
          <a:xfrm>
            <a:off x="3976688" y="3251200"/>
            <a:ext cx="465137" cy="873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27F60F2-C193-41EF-B52A-0B3AFDEDA84F}"/>
              </a:ext>
            </a:extLst>
          </p:cNvPr>
          <p:cNvSpPr/>
          <p:nvPr/>
        </p:nvSpPr>
        <p:spPr>
          <a:xfrm>
            <a:off x="3562278" y="4384352"/>
            <a:ext cx="764396" cy="311473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8F4E7C7-DC80-4FD9-ACE9-F3BAEE999458}"/>
              </a:ext>
            </a:extLst>
          </p:cNvPr>
          <p:cNvSpPr/>
          <p:nvPr/>
        </p:nvSpPr>
        <p:spPr>
          <a:xfrm>
            <a:off x="6868420" y="3217747"/>
            <a:ext cx="764396" cy="311473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Title 4">
            <a:extLst>
              <a:ext uri="{FF2B5EF4-FFF2-40B4-BE49-F238E27FC236}">
                <a16:creationId xmlns:a16="http://schemas.microsoft.com/office/drawing/2014/main" id="{AEAFE4ED-B004-4B12-B6B0-5BAFE21F2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13</a:t>
            </a:r>
            <a:r>
              <a:rPr lang="zh-TW" altLang="en-US"/>
              <a:t> </a:t>
            </a:r>
            <a:r>
              <a:rPr lang="zh-TW" altLang="zh-TW"/>
              <a:t>遠端遙控家電</a:t>
            </a:r>
            <a:endParaRPr lang="id-ID" altLang="zh-TW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220AA52-87FE-416F-82C9-267D2D8B1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利用 </a:t>
            </a:r>
            <a:r>
              <a:rPr lang="en-US" altLang="zh-TW"/>
              <a:t>MQTT </a:t>
            </a:r>
            <a:r>
              <a:rPr lang="zh-TW" altLang="en-US"/>
              <a:t>雙向溝通</a:t>
            </a:r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DA94B1F-09CB-426F-922C-DC929517E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324"/>
          <a:stretch/>
        </p:blipFill>
        <p:spPr>
          <a:xfrm>
            <a:off x="731097" y="1903956"/>
            <a:ext cx="10729807" cy="459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126">
              <a:defRPr/>
            </a:pPr>
            <a:r>
              <a:rPr lang="zh-TW" altLang="en-US" sz="4399"/>
              <a:t>設定開發環境</a:t>
            </a:r>
            <a:endParaRPr lang="zh-TW" altLang="en-US" sz="4399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3136792" y="812612"/>
            <a:ext cx="3480582" cy="963083"/>
          </a:xfrm>
          <a:prstGeom prst="rect">
            <a:avLst/>
          </a:prstGeom>
        </p:spPr>
        <p:txBody>
          <a:bodyPr vert="horz" lIns="91419" tIns="45709" rIns="91419" bIns="45709" rtlCol="0" anchor="ctr">
            <a:normAutofit/>
          </a:bodyPr>
          <a:lstStyle/>
          <a:p>
            <a:pPr algn="ctr" defTabSz="914126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zh-TW" altLang="en-US" sz="2799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BC4C76D-4C8C-4672-A71E-5553E7BD43DF}"/>
              </a:ext>
            </a:extLst>
          </p:cNvPr>
          <p:cNvSpPr/>
          <p:nvPr/>
        </p:nvSpPr>
        <p:spPr>
          <a:xfrm>
            <a:off x="3058204" y="2370028"/>
            <a:ext cx="574634" cy="34641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83A7E94-6158-4C2B-ADE9-F5776FD290AD}"/>
              </a:ext>
            </a:extLst>
          </p:cNvPr>
          <p:cNvSpPr/>
          <p:nvPr/>
        </p:nvSpPr>
        <p:spPr>
          <a:xfrm>
            <a:off x="3136793" y="4807862"/>
            <a:ext cx="3813244" cy="3464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DC8A937F-02C3-47DF-90E9-65A404E8F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認識繼電器</a:t>
            </a:r>
          </a:p>
        </p:txBody>
      </p:sp>
      <p:pic>
        <p:nvPicPr>
          <p:cNvPr id="220164" name="圖片 3">
            <a:extLst>
              <a:ext uri="{FF2B5EF4-FFF2-40B4-BE49-F238E27FC236}">
                <a16:creationId xmlns:a16="http://schemas.microsoft.com/office/drawing/2014/main" id="{8C95DB91-381B-425D-B177-E4948E225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03"/>
          <a:stretch/>
        </p:blipFill>
        <p:spPr bwMode="auto">
          <a:xfrm>
            <a:off x="439317" y="1046913"/>
            <a:ext cx="7745413" cy="153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315A283-82D9-4DD3-8F5E-36DC7D1A3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17" y="5890978"/>
            <a:ext cx="7955744" cy="762448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ED6BB70B-1FD1-4C36-A441-907CEAD92C83}"/>
              </a:ext>
            </a:extLst>
          </p:cNvPr>
          <p:cNvSpPr/>
          <p:nvPr/>
        </p:nvSpPr>
        <p:spPr>
          <a:xfrm>
            <a:off x="5755762" y="5908908"/>
            <a:ext cx="699247" cy="323177"/>
          </a:xfrm>
          <a:prstGeom prst="roundRect">
            <a:avLst/>
          </a:prstGeom>
          <a:solidFill>
            <a:srgbClr val="5B9BD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DCFCD45-E0E9-4EEF-AB2F-A20701961574}"/>
              </a:ext>
            </a:extLst>
          </p:cNvPr>
          <p:cNvSpPr/>
          <p:nvPr/>
        </p:nvSpPr>
        <p:spPr>
          <a:xfrm>
            <a:off x="2985668" y="6312319"/>
            <a:ext cx="699247" cy="323177"/>
          </a:xfrm>
          <a:prstGeom prst="roundRect">
            <a:avLst/>
          </a:prstGeom>
          <a:solidFill>
            <a:srgbClr val="5B9BD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F135267D-0B79-4603-A9B9-6F8BE9C68D41}"/>
              </a:ext>
            </a:extLst>
          </p:cNvPr>
          <p:cNvSpPr/>
          <p:nvPr/>
        </p:nvSpPr>
        <p:spPr>
          <a:xfrm>
            <a:off x="5675079" y="6312319"/>
            <a:ext cx="556187" cy="323177"/>
          </a:xfrm>
          <a:prstGeom prst="roundRect">
            <a:avLst/>
          </a:prstGeom>
          <a:solidFill>
            <a:srgbClr val="5B9BD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371FEB6-3255-40BA-ABD4-CA1691FDCD92}"/>
              </a:ext>
            </a:extLst>
          </p:cNvPr>
          <p:cNvSpPr/>
          <p:nvPr/>
        </p:nvSpPr>
        <p:spPr>
          <a:xfrm>
            <a:off x="8011802" y="5890978"/>
            <a:ext cx="307865" cy="323177"/>
          </a:xfrm>
          <a:prstGeom prst="roundRect">
            <a:avLst/>
          </a:prstGeom>
          <a:solidFill>
            <a:srgbClr val="5B9BD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68D2118-25F4-48ED-8153-F44132130C7B}"/>
              </a:ext>
            </a:extLst>
          </p:cNvPr>
          <p:cNvSpPr/>
          <p:nvPr/>
        </p:nvSpPr>
        <p:spPr>
          <a:xfrm>
            <a:off x="540436" y="6312318"/>
            <a:ext cx="307865" cy="323177"/>
          </a:xfrm>
          <a:prstGeom prst="roundRect">
            <a:avLst/>
          </a:prstGeom>
          <a:solidFill>
            <a:srgbClr val="5B9BD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3">
            <a:extLst>
              <a:ext uri="{FF2B5EF4-FFF2-40B4-BE49-F238E27FC236}">
                <a16:creationId xmlns:a16="http://schemas.microsoft.com/office/drawing/2014/main" id="{735318A5-76DB-4832-A071-54F9E4EA5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4"/>
          <a:stretch/>
        </p:blipFill>
        <p:spPr bwMode="auto">
          <a:xfrm>
            <a:off x="4122117" y="2132781"/>
            <a:ext cx="7745413" cy="368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AutoShape 9">
            <a:extLst>
              <a:ext uri="{FF2B5EF4-FFF2-40B4-BE49-F238E27FC236}">
                <a16:creationId xmlns:a16="http://schemas.microsoft.com/office/drawing/2014/main" id="{0D9B9C27-2B83-4743-A014-D25CA1991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4228" y="1807143"/>
            <a:ext cx="2498478" cy="929180"/>
          </a:xfrm>
          <a:prstGeom prst="wedgeRectCallout">
            <a:avLst>
              <a:gd name="adj1" fmla="val -50635"/>
              <a:gd name="adj2" fmla="val 88635"/>
            </a:avLst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+mn-ea"/>
                <a:ea typeface="+mn-ea"/>
              </a:rPr>
              <a:t>此插座功率有限</a:t>
            </a:r>
            <a:r>
              <a:rPr lang="en-US" altLang="zh-TW" sz="1800">
                <a:latin typeface="+mn-ea"/>
                <a:ea typeface="+mn-ea"/>
              </a:rPr>
              <a:t>, </a:t>
            </a:r>
            <a:r>
              <a:rPr lang="zh-TW" altLang="en-US" sz="1800">
                <a:latin typeface="+mn-ea"/>
                <a:ea typeface="+mn-ea"/>
              </a:rPr>
              <a:t>不能用在大功率的電器上</a:t>
            </a:r>
            <a:r>
              <a:rPr lang="en-US" altLang="zh-TW" sz="1800">
                <a:latin typeface="+mn-ea"/>
                <a:ea typeface="+mn-ea"/>
              </a:rPr>
              <a:t>,  </a:t>
            </a:r>
            <a:r>
              <a:rPr lang="zh-TW" altLang="en-US" sz="1800">
                <a:latin typeface="+mn-ea"/>
                <a:ea typeface="+mn-ea"/>
              </a:rPr>
              <a:t>如微波爐、電冰箱等。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圖片 1">
            <a:extLst>
              <a:ext uri="{FF2B5EF4-FFF2-40B4-BE49-F238E27FC236}">
                <a16:creationId xmlns:a16="http://schemas.microsoft.com/office/drawing/2014/main" id="{9E806BCD-1BBA-4221-90D7-FBCB0C8D3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42925"/>
            <a:ext cx="1147762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5">
            <a:extLst>
              <a:ext uri="{FF2B5EF4-FFF2-40B4-BE49-F238E27FC236}">
                <a16:creationId xmlns:a16="http://schemas.microsoft.com/office/drawing/2014/main" id="{0C4B3CF5-4264-4F50-A53B-51E957E8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22211" name="圖片 1">
            <a:extLst>
              <a:ext uri="{FF2B5EF4-FFF2-40B4-BE49-F238E27FC236}">
                <a16:creationId xmlns:a16="http://schemas.microsoft.com/office/drawing/2014/main" id="{9EE2D0E2-46AF-4658-BADE-8C0E4C6E2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0"/>
            <a:ext cx="10775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圖片 6">
            <a:extLst>
              <a:ext uri="{FF2B5EF4-FFF2-40B4-BE49-F238E27FC236}">
                <a16:creationId xmlns:a16="http://schemas.microsoft.com/office/drawing/2014/main" id="{5795034B-C8B5-4B39-869D-DF9FFA2C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686" y="818912"/>
            <a:ext cx="7976628" cy="603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Rectangle 2">
            <a:extLst>
              <a:ext uri="{FF2B5EF4-FFF2-40B4-BE49-F238E27FC236}">
                <a16:creationId xmlns:a16="http://schemas.microsoft.com/office/drawing/2014/main" id="{34097D70-6473-4C2D-A7D0-722DD56C6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  <p:sp>
        <p:nvSpPr>
          <p:cNvPr id="223237" name="文字方塊 1">
            <a:extLst>
              <a:ext uri="{FF2B5EF4-FFF2-40B4-BE49-F238E27FC236}">
                <a16:creationId xmlns:a16="http://schemas.microsoft.com/office/drawing/2014/main" id="{1B3A0C47-6333-477C-A676-D60572605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256" y="1959531"/>
            <a:ext cx="1451038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+mn-ea"/>
                <a:ea typeface="+mn-ea"/>
              </a:rPr>
              <a:t>使用 </a:t>
            </a:r>
            <a:r>
              <a:rPr lang="en-US" altLang="zh-TW" sz="1800">
                <a:latin typeface="+mn-ea"/>
                <a:ea typeface="+mn-ea"/>
              </a:rPr>
              <a:t>DHT12</a:t>
            </a:r>
            <a:endParaRPr lang="zh-TW" altLang="en-US" sz="180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258" name="群組 3">
            <a:extLst>
              <a:ext uri="{FF2B5EF4-FFF2-40B4-BE49-F238E27FC236}">
                <a16:creationId xmlns:a16="http://schemas.microsoft.com/office/drawing/2014/main" id="{69AA2601-D279-4C11-AAF6-3D29E85DD4E2}"/>
              </a:ext>
            </a:extLst>
          </p:cNvPr>
          <p:cNvGrpSpPr>
            <a:grpSpLocks/>
          </p:cNvGrpSpPr>
          <p:nvPr/>
        </p:nvGrpSpPr>
        <p:grpSpPr bwMode="auto">
          <a:xfrm>
            <a:off x="2289642" y="910625"/>
            <a:ext cx="7612716" cy="5952137"/>
            <a:chOff x="3161166" y="17463"/>
            <a:chExt cx="8755063" cy="6844751"/>
          </a:xfrm>
        </p:grpSpPr>
        <p:pic>
          <p:nvPicPr>
            <p:cNvPr id="224261" name="圖片 1">
              <a:extLst>
                <a:ext uri="{FF2B5EF4-FFF2-40B4-BE49-F238E27FC236}">
                  <a16:creationId xmlns:a16="http://schemas.microsoft.com/office/drawing/2014/main" id="{A580D369-C565-4409-89C6-140B227A9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166" y="68812"/>
              <a:ext cx="8755063" cy="679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6FDFCBA-0484-4ED5-A435-A39EBBEC7112}"/>
                </a:ext>
              </a:extLst>
            </p:cNvPr>
            <p:cNvSpPr/>
            <p:nvPr/>
          </p:nvSpPr>
          <p:spPr>
            <a:xfrm>
              <a:off x="3161166" y="17463"/>
              <a:ext cx="2151062" cy="939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24259" name="Rectangle 2">
            <a:extLst>
              <a:ext uri="{FF2B5EF4-FFF2-40B4-BE49-F238E27FC236}">
                <a16:creationId xmlns:a16="http://schemas.microsoft.com/office/drawing/2014/main" id="{3B56F549-C86B-4EFE-B44B-A5B43D2BE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  <p:sp>
        <p:nvSpPr>
          <p:cNvPr id="224260" name="文字方塊 5">
            <a:extLst>
              <a:ext uri="{FF2B5EF4-FFF2-40B4-BE49-F238E27FC236}">
                <a16:creationId xmlns:a16="http://schemas.microsoft.com/office/drawing/2014/main" id="{B7F2E23A-FF90-4A09-8E6E-BE76B33F4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793" y="1911509"/>
            <a:ext cx="1451038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+mn-ea"/>
                <a:ea typeface="+mn-ea"/>
              </a:rPr>
              <a:t>使用 </a:t>
            </a:r>
            <a:r>
              <a:rPr lang="en-US" altLang="zh-TW" sz="1800">
                <a:latin typeface="+mn-ea"/>
                <a:ea typeface="+mn-ea"/>
              </a:rPr>
              <a:t>DHT11</a:t>
            </a:r>
            <a:endParaRPr lang="zh-TW" altLang="en-US" sz="1800">
              <a:latin typeface="+mn-ea"/>
              <a:ea typeface="+mn-ea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2DBD547-824C-4843-847C-83FFC39F2BDE}"/>
              </a:ext>
            </a:extLst>
          </p:cNvPr>
          <p:cNvSpPr txBox="1"/>
          <p:nvPr/>
        </p:nvSpPr>
        <p:spPr>
          <a:xfrm>
            <a:off x="3680419" y="6176682"/>
            <a:ext cx="479618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D3</a:t>
            </a:r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9B231AC-8F64-44AC-B332-350C6CDB28EC}"/>
              </a:ext>
            </a:extLst>
          </p:cNvPr>
          <p:cNvSpPr txBox="1"/>
          <p:nvPr/>
        </p:nvSpPr>
        <p:spPr>
          <a:xfrm>
            <a:off x="3317346" y="6176682"/>
            <a:ext cx="364202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G</a:t>
            </a: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942575-1936-45F3-89DA-C2B4B8382734}"/>
              </a:ext>
            </a:extLst>
          </p:cNvPr>
          <p:cNvSpPr txBox="1"/>
          <p:nvPr/>
        </p:nvSpPr>
        <p:spPr>
          <a:xfrm>
            <a:off x="2853966" y="6176682"/>
            <a:ext cx="466794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5V</a:t>
            </a:r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93F15D2-CC6E-41DF-97D8-C527231FBC61}"/>
              </a:ext>
            </a:extLst>
          </p:cNvPr>
          <p:cNvSpPr txBox="1"/>
          <p:nvPr/>
        </p:nvSpPr>
        <p:spPr>
          <a:xfrm>
            <a:off x="3520028" y="2966268"/>
            <a:ext cx="479618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D5</a:t>
            </a:r>
            <a:endParaRPr lang="zh-TW" altLang="en-US"/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5">
            <a:extLst>
              <a:ext uri="{FF2B5EF4-FFF2-40B4-BE49-F238E27FC236}">
                <a16:creationId xmlns:a16="http://schemas.microsoft.com/office/drawing/2014/main" id="{A03E1E58-4BAE-40F1-8519-0B9A41B40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25283" name="圖片 1">
            <a:extLst>
              <a:ext uri="{FF2B5EF4-FFF2-40B4-BE49-F238E27FC236}">
                <a16:creationId xmlns:a16="http://schemas.microsoft.com/office/drawing/2014/main" id="{C2B5055C-F34B-4277-BF9F-C4EBC8385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0"/>
            <a:ext cx="985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5">
            <a:extLst>
              <a:ext uri="{FF2B5EF4-FFF2-40B4-BE49-F238E27FC236}">
                <a16:creationId xmlns:a16="http://schemas.microsoft.com/office/drawing/2014/main" id="{5CFC59BA-DFE9-436F-98DA-65F6A5B7B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26307" name="圖片 1">
            <a:extLst>
              <a:ext uri="{FF2B5EF4-FFF2-40B4-BE49-F238E27FC236}">
                <a16:creationId xmlns:a16="http://schemas.microsoft.com/office/drawing/2014/main" id="{0D923098-9139-4014-BF15-0A52ADE1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4288"/>
            <a:ext cx="11363325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5">
            <a:extLst>
              <a:ext uri="{FF2B5EF4-FFF2-40B4-BE49-F238E27FC236}">
                <a16:creationId xmlns:a16="http://schemas.microsoft.com/office/drawing/2014/main" id="{4C603397-DB9E-47FA-8E44-ED1A9368E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27331" name="圖片 1">
            <a:extLst>
              <a:ext uri="{FF2B5EF4-FFF2-40B4-BE49-F238E27FC236}">
                <a16:creationId xmlns:a16="http://schemas.microsoft.com/office/drawing/2014/main" id="{2FAFADEB-47FE-4507-8582-5B03061D9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033463"/>
            <a:ext cx="113538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5">
            <a:extLst>
              <a:ext uri="{FF2B5EF4-FFF2-40B4-BE49-F238E27FC236}">
                <a16:creationId xmlns:a16="http://schemas.microsoft.com/office/drawing/2014/main" id="{3DA36BA3-3147-40C0-9D01-E0A170CF1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28355" name="圖片 3">
            <a:extLst>
              <a:ext uri="{FF2B5EF4-FFF2-40B4-BE49-F238E27FC236}">
                <a16:creationId xmlns:a16="http://schemas.microsoft.com/office/drawing/2014/main" id="{C1583555-FF3A-4E99-8E18-2A6DB2BCC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0"/>
            <a:ext cx="998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89012D56-D848-4F86-9B0A-6A8EC852461F}"/>
              </a:ext>
            </a:extLst>
          </p:cNvPr>
          <p:cNvSpPr/>
          <p:nvPr/>
        </p:nvSpPr>
        <p:spPr>
          <a:xfrm>
            <a:off x="3398838" y="5403850"/>
            <a:ext cx="1071562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A8425F0A-A133-4B96-9400-7AFE529B2FC4}"/>
              </a:ext>
            </a:extLst>
          </p:cNvPr>
          <p:cNvSpPr/>
          <p:nvPr/>
        </p:nvSpPr>
        <p:spPr>
          <a:xfrm>
            <a:off x="4017963" y="5775325"/>
            <a:ext cx="1071562" cy="369888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8">
            <a:extLst>
              <a:ext uri="{FF2B5EF4-FFF2-40B4-BE49-F238E27FC236}">
                <a16:creationId xmlns:a16="http://schemas.microsoft.com/office/drawing/2014/main" id="{B449E6D3-FBEC-498D-B7A8-A3F68659F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29379" name="圖片 5">
            <a:extLst>
              <a:ext uri="{FF2B5EF4-FFF2-40B4-BE49-F238E27FC236}">
                <a16:creationId xmlns:a16="http://schemas.microsoft.com/office/drawing/2014/main" id="{2D14D334-E1F0-44AF-B8E5-022E0CF8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949325"/>
            <a:ext cx="997585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E0D3E435-A1A7-4DB5-B2C6-2D65A8524021}"/>
              </a:ext>
            </a:extLst>
          </p:cNvPr>
          <p:cNvSpPr/>
          <p:nvPr/>
        </p:nvSpPr>
        <p:spPr>
          <a:xfrm>
            <a:off x="4313238" y="1663700"/>
            <a:ext cx="1606550" cy="369888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98FC114-E3ED-4BC3-87EF-00171F494030}"/>
              </a:ext>
            </a:extLst>
          </p:cNvPr>
          <p:cNvSpPr/>
          <p:nvPr/>
        </p:nvSpPr>
        <p:spPr>
          <a:xfrm>
            <a:off x="6502400" y="1663700"/>
            <a:ext cx="590550" cy="369888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10927E85-487F-40FB-B7E7-C18667A2B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今日議程</a:t>
            </a:r>
          </a:p>
        </p:txBody>
      </p:sp>
      <p:graphicFrame>
        <p:nvGraphicFramePr>
          <p:cNvPr id="96421" name="Group 165">
            <a:extLst>
              <a:ext uri="{FF2B5EF4-FFF2-40B4-BE49-F238E27FC236}">
                <a16:creationId xmlns:a16="http://schemas.microsoft.com/office/drawing/2014/main" id="{847D3B63-397F-48DB-83AA-4BFBE53D0EB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00986747"/>
              </p:ext>
            </p:extLst>
          </p:nvPr>
        </p:nvGraphicFramePr>
        <p:xfrm>
          <a:off x="1732756" y="1825625"/>
          <a:ext cx="8726488" cy="4513264"/>
        </p:xfrm>
        <a:graphic>
          <a:graphicData uri="http://schemas.openxmlformats.org/drawingml/2006/table">
            <a:tbl>
              <a:tblPr/>
              <a:tblGrid>
                <a:gridCol w="2728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81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</a:t>
                      </a: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79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09:00—09:30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：課程簡介與軟體環境設定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D1 mini 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 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Thonny 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開發環境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03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09:30—10:00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 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Python 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與硬體基礎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物件、資料型別、變數、匯入模組</a:t>
                      </a: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03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10:00—10:30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：控制 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LED 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亮暗 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 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數位輸出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Python 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流程控制 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(while 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迴圈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與區塊縮排</a:t>
                      </a: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7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10:30—10:40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休息</a:t>
                      </a: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048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10:40—11:20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：防盜即時警報器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手機簡訊、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LINE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即時通知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503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11:20—12:00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PM 2.5 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空污警報燈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Open Data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網路爬蟲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126">
              <a:defRPr/>
            </a:pPr>
            <a:r>
              <a:rPr lang="zh-TW" altLang="en-US" sz="4399"/>
              <a:t>調整字型大小</a:t>
            </a:r>
            <a:endParaRPr lang="zh-TW" altLang="en-US" sz="4399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136792" y="812612"/>
            <a:ext cx="3480582" cy="963083"/>
          </a:xfrm>
          <a:prstGeom prst="rect">
            <a:avLst/>
          </a:prstGeom>
        </p:spPr>
        <p:txBody>
          <a:bodyPr vert="horz" lIns="91419" tIns="45709" rIns="91419" bIns="45709" rtlCol="0" anchor="ctr">
            <a:normAutofit/>
          </a:bodyPr>
          <a:lstStyle/>
          <a:p>
            <a:pPr algn="ctr" defTabSz="914126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zh-TW" altLang="en-US" sz="2799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b="19712"/>
          <a:stretch>
            <a:fillRect/>
          </a:stretch>
        </p:blipFill>
        <p:spPr bwMode="auto">
          <a:xfrm>
            <a:off x="595793" y="1628495"/>
            <a:ext cx="7545227" cy="522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/>
          <p:cNvSpPr txBox="1"/>
          <p:nvPr/>
        </p:nvSpPr>
        <p:spPr>
          <a:xfrm>
            <a:off x="8572721" y="1815680"/>
            <a:ext cx="2677336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/>
              <a:t>或是按住</a:t>
            </a:r>
            <a:r>
              <a:rPr lang="en-US" altLang="zh-TW" dirty="0"/>
              <a:t>Ctrl</a:t>
            </a:r>
            <a:r>
              <a:rPr lang="zh-TW" altLang="en-US" dirty="0"/>
              <a:t> </a:t>
            </a:r>
            <a:r>
              <a:rPr lang="en-US" altLang="zh-TW" dirty="0"/>
              <a:t>+</a:t>
            </a:r>
            <a:r>
              <a:rPr lang="zh-TW" altLang="en-US" dirty="0"/>
              <a:t> 滑鼠滾輪</a:t>
            </a:r>
            <a:endParaRPr lang="en-US" altLang="zh-TW" dirty="0"/>
          </a:p>
          <a:p>
            <a:r>
              <a:rPr lang="zh-TW" altLang="en-US" dirty="0"/>
              <a:t>調整字體大小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9C62EE5-BB41-4FFB-9C7B-4DCA030F9D71}"/>
              </a:ext>
            </a:extLst>
          </p:cNvPr>
          <p:cNvSpPr/>
          <p:nvPr/>
        </p:nvSpPr>
        <p:spPr>
          <a:xfrm>
            <a:off x="2431332" y="2178842"/>
            <a:ext cx="927250" cy="30252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8301ABA-3D01-470E-9F67-85E6B53C7A27}"/>
              </a:ext>
            </a:extLst>
          </p:cNvPr>
          <p:cNvSpPr/>
          <p:nvPr/>
        </p:nvSpPr>
        <p:spPr>
          <a:xfrm>
            <a:off x="3802617" y="2620365"/>
            <a:ext cx="3957130" cy="34421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5">
            <a:extLst>
              <a:ext uri="{FF2B5EF4-FFF2-40B4-BE49-F238E27FC236}">
                <a16:creationId xmlns:a16="http://schemas.microsoft.com/office/drawing/2014/main" id="{9F4E9B80-6D87-4308-9B1A-93C36C5A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30403" name="圖片 8">
            <a:extLst>
              <a:ext uri="{FF2B5EF4-FFF2-40B4-BE49-F238E27FC236}">
                <a16:creationId xmlns:a16="http://schemas.microsoft.com/office/drawing/2014/main" id="{A36CD1BD-2682-40E7-90D9-FA1CDA458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65125"/>
            <a:ext cx="9950450" cy="604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B4AE51C-B212-40B4-A321-6573C275F077}"/>
              </a:ext>
            </a:extLst>
          </p:cNvPr>
          <p:cNvSpPr/>
          <p:nvPr/>
        </p:nvSpPr>
        <p:spPr>
          <a:xfrm>
            <a:off x="4756150" y="1108075"/>
            <a:ext cx="1117600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6D141C9D-E8A0-4316-B0A9-F177E4B870B8}"/>
              </a:ext>
            </a:extLst>
          </p:cNvPr>
          <p:cNvSpPr/>
          <p:nvPr/>
        </p:nvSpPr>
        <p:spPr>
          <a:xfrm>
            <a:off x="3998913" y="4840288"/>
            <a:ext cx="1117600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72392589-CC8B-4150-851C-F1BB0DD23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" b="2137"/>
          <a:stretch/>
        </p:blipFill>
        <p:spPr>
          <a:xfrm>
            <a:off x="348445" y="1414463"/>
            <a:ext cx="2663835" cy="526732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80A642F-7E69-4A69-BC8B-93E93A2CF2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b="2662"/>
          <a:stretch/>
        </p:blipFill>
        <p:spPr>
          <a:xfrm>
            <a:off x="3306299" y="1417636"/>
            <a:ext cx="2659261" cy="525780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10D1FA8-657D-45B2-B5FA-86DAB0A16F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5" b="2570"/>
          <a:stretch/>
        </p:blipFill>
        <p:spPr>
          <a:xfrm>
            <a:off x="6259579" y="1414461"/>
            <a:ext cx="2653856" cy="526732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F198850-ACEB-4CC8-99D9-7C97D760ED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2570"/>
          <a:stretch/>
        </p:blipFill>
        <p:spPr>
          <a:xfrm>
            <a:off x="9207455" y="1414462"/>
            <a:ext cx="2653856" cy="526732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31429" name="標題 3">
            <a:extLst>
              <a:ext uri="{FF2B5EF4-FFF2-40B4-BE49-F238E27FC236}">
                <a16:creationId xmlns:a16="http://schemas.microsoft.com/office/drawing/2014/main" id="{F2761CD6-A70D-4B2A-BF85-EEB2BDA13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從手機端 </a:t>
            </a:r>
            <a:r>
              <a:rPr lang="en-US" altLang="zh-TW"/>
              <a:t>App </a:t>
            </a:r>
            <a:r>
              <a:rPr lang="zh-TW" altLang="en-US"/>
              <a:t>發布指令</a:t>
            </a:r>
            <a:r>
              <a:rPr lang="en-US" altLang="zh-TW"/>
              <a:t>-Android</a:t>
            </a:r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36A7729-DC53-4F3E-AE9A-D3B3B038A1F3}"/>
              </a:ext>
            </a:extLst>
          </p:cNvPr>
          <p:cNvSpPr/>
          <p:nvPr/>
        </p:nvSpPr>
        <p:spPr>
          <a:xfrm>
            <a:off x="2454082" y="6060015"/>
            <a:ext cx="585787" cy="6111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B67B270-B255-4FD9-9283-2D2FB4F55DB2}"/>
              </a:ext>
            </a:extLst>
          </p:cNvPr>
          <p:cNvSpPr txBox="1"/>
          <p:nvPr/>
        </p:nvSpPr>
        <p:spPr>
          <a:xfrm>
            <a:off x="909444" y="4339165"/>
            <a:ext cx="1338263" cy="36988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d-ID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TW" altLang="en-US"/>
              <a:t>①新增面板</a:t>
            </a:r>
          </a:p>
        </p:txBody>
      </p:sp>
      <p:cxnSp>
        <p:nvCxnSpPr>
          <p:cNvPr id="20" name="接點: 肘形 19">
            <a:extLst>
              <a:ext uri="{FF2B5EF4-FFF2-40B4-BE49-F238E27FC236}">
                <a16:creationId xmlns:a16="http://schemas.microsoft.com/office/drawing/2014/main" id="{A8C24684-2600-48EC-96EA-0586C8978E08}"/>
              </a:ext>
            </a:extLst>
          </p:cNvPr>
          <p:cNvCxnSpPr>
            <a:cxnSpLocks/>
            <a:stCxn id="19" idx="2"/>
            <a:endCxn id="18" idx="0"/>
          </p:cNvCxnSpPr>
          <p:nvPr/>
        </p:nvCxnSpPr>
        <p:spPr>
          <a:xfrm rot="16200000" flipH="1">
            <a:off x="1486500" y="4800334"/>
            <a:ext cx="1350963" cy="116840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B04BDCA3-69E4-43D5-8D9F-FBA5729FEC0F}"/>
              </a:ext>
            </a:extLst>
          </p:cNvPr>
          <p:cNvSpPr/>
          <p:nvPr/>
        </p:nvSpPr>
        <p:spPr>
          <a:xfrm>
            <a:off x="3293997" y="2188917"/>
            <a:ext cx="2671562" cy="2613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233C800-F372-45C9-B8E8-708983B6E9E7}"/>
              </a:ext>
            </a:extLst>
          </p:cNvPr>
          <p:cNvSpPr txBox="1"/>
          <p:nvPr/>
        </p:nvSpPr>
        <p:spPr>
          <a:xfrm>
            <a:off x="3474673" y="3081092"/>
            <a:ext cx="2322512" cy="369887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②選用切換開關元件</a:t>
            </a: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E90EA9E-223D-4543-A7F1-1DDCC5870359}"/>
              </a:ext>
            </a:extLst>
          </p:cNvPr>
          <p:cNvCxnSpPr>
            <a:cxnSpLocks/>
            <a:stCxn id="23" idx="0"/>
            <a:endCxn id="22" idx="2"/>
          </p:cNvCxnSpPr>
          <p:nvPr/>
        </p:nvCxnSpPr>
        <p:spPr>
          <a:xfrm flipH="1" flipV="1">
            <a:off x="4629778" y="2450237"/>
            <a:ext cx="6151" cy="63085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3AEBD6D9-4378-46E5-9248-28F9529EE01C}"/>
              </a:ext>
            </a:extLst>
          </p:cNvPr>
          <p:cNvCxnSpPr>
            <a:cxnSpLocks/>
            <a:stCxn id="41" idx="3"/>
            <a:endCxn id="33" idx="3"/>
          </p:cNvCxnSpPr>
          <p:nvPr/>
        </p:nvCxnSpPr>
        <p:spPr>
          <a:xfrm>
            <a:off x="8913435" y="3765545"/>
            <a:ext cx="2775876" cy="1668260"/>
          </a:xfrm>
          <a:prstGeom prst="bentConnector3">
            <a:avLst>
              <a:gd name="adj1" fmla="val 108235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C734903-FF78-43E5-8150-3D428A6E1819}"/>
              </a:ext>
            </a:extLst>
          </p:cNvPr>
          <p:cNvSpPr txBox="1"/>
          <p:nvPr/>
        </p:nvSpPr>
        <p:spPr>
          <a:xfrm>
            <a:off x="7575172" y="1826076"/>
            <a:ext cx="1339850" cy="369887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③自訂名稱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2666BDFD-4F08-48E7-A1DE-F7CE2E31A3A5}"/>
              </a:ext>
            </a:extLst>
          </p:cNvPr>
          <p:cNvSpPr txBox="1"/>
          <p:nvPr/>
        </p:nvSpPr>
        <p:spPr>
          <a:xfrm>
            <a:off x="7575172" y="2188917"/>
            <a:ext cx="1338263" cy="369887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④頻道名稱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CFC881C7-5A85-43F0-830B-0E86FB70B511}"/>
              </a:ext>
            </a:extLst>
          </p:cNvPr>
          <p:cNvSpPr txBox="1"/>
          <p:nvPr/>
        </p:nvSpPr>
        <p:spPr>
          <a:xfrm>
            <a:off x="7343398" y="3123047"/>
            <a:ext cx="1570037" cy="368300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⑤開啟時訊息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26C30DD5-47A3-4F17-BEEF-C40839B10015}"/>
              </a:ext>
            </a:extLst>
          </p:cNvPr>
          <p:cNvSpPr txBox="1"/>
          <p:nvPr/>
        </p:nvSpPr>
        <p:spPr>
          <a:xfrm>
            <a:off x="7343398" y="3580601"/>
            <a:ext cx="1570037" cy="369887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/>
              <a:t>⑥關閉時訊息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EAC0020-552C-46B1-B608-7BA610C40B2F}"/>
              </a:ext>
            </a:extLst>
          </p:cNvPr>
          <p:cNvSpPr/>
          <p:nvPr/>
        </p:nvSpPr>
        <p:spPr>
          <a:xfrm>
            <a:off x="11097086" y="5310188"/>
            <a:ext cx="592225" cy="24723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1443" name="文字方塊 44">
            <a:extLst>
              <a:ext uri="{FF2B5EF4-FFF2-40B4-BE49-F238E27FC236}">
                <a16:creationId xmlns:a16="http://schemas.microsoft.com/office/drawing/2014/main" id="{D38602F3-095E-4CFA-AE18-33B98DA10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5011" y="3815935"/>
            <a:ext cx="876300" cy="36988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往下捲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4ACF9B4-FA2F-48D6-A66D-1E44E05436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5" b="2662"/>
          <a:stretch/>
        </p:blipFill>
        <p:spPr>
          <a:xfrm>
            <a:off x="3697289" y="1314449"/>
            <a:ext cx="2707610" cy="536098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2C8A419-916E-4961-BB59-DA6CDF8710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2662"/>
          <a:stretch/>
        </p:blipFill>
        <p:spPr>
          <a:xfrm>
            <a:off x="379503" y="1314449"/>
            <a:ext cx="2698175" cy="534987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EB252D6-4792-42CA-909B-21AE72A6B00D}"/>
              </a:ext>
            </a:extLst>
          </p:cNvPr>
          <p:cNvSpPr/>
          <p:nvPr/>
        </p:nvSpPr>
        <p:spPr>
          <a:xfrm>
            <a:off x="388938" y="2445309"/>
            <a:ext cx="798512" cy="36003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746A921-9073-4911-90AB-F9C5A3BB63E8}"/>
              </a:ext>
            </a:extLst>
          </p:cNvPr>
          <p:cNvSpPr txBox="1"/>
          <p:nvPr/>
        </p:nvSpPr>
        <p:spPr>
          <a:xfrm>
            <a:off x="7008813" y="4103688"/>
            <a:ext cx="1108075" cy="36830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d-ID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TW" altLang="en-US"/>
              <a:t>切換開關</a:t>
            </a:r>
          </a:p>
        </p:txBody>
      </p: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A22ADCCD-A890-49CF-A8D3-0D5635BB0748}"/>
              </a:ext>
            </a:extLst>
          </p:cNvPr>
          <p:cNvCxnSpPr>
            <a:cxnSpLocks/>
            <a:stCxn id="16" idx="1"/>
            <a:endCxn id="15" idx="2"/>
          </p:cNvCxnSpPr>
          <p:nvPr/>
        </p:nvCxnSpPr>
        <p:spPr>
          <a:xfrm rot="10800000">
            <a:off x="788195" y="2805344"/>
            <a:ext cx="6220619" cy="1482494"/>
          </a:xfrm>
          <a:prstGeom prst="bent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0EC92B28-2B27-4ED9-9BFE-CDBA7AC5E377}"/>
              </a:ext>
            </a:extLst>
          </p:cNvPr>
          <p:cNvCxnSpPr>
            <a:cxnSpLocks/>
            <a:stCxn id="16" idx="1"/>
            <a:endCxn id="25" idx="2"/>
          </p:cNvCxnSpPr>
          <p:nvPr/>
        </p:nvCxnSpPr>
        <p:spPr>
          <a:xfrm rot="10800000">
            <a:off x="4098925" y="2805344"/>
            <a:ext cx="2909888" cy="1482494"/>
          </a:xfrm>
          <a:prstGeom prst="bent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8B2FCA06-C042-4878-9C8E-09F9CCD323E7}"/>
              </a:ext>
            </a:extLst>
          </p:cNvPr>
          <p:cNvSpPr/>
          <p:nvPr/>
        </p:nvSpPr>
        <p:spPr>
          <a:xfrm>
            <a:off x="3698875" y="2445309"/>
            <a:ext cx="800100" cy="36003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3364ACA4-B3EB-4CF7-BB64-5F771DEBD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188" y="1314450"/>
            <a:ext cx="3014662" cy="534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D0F52BEC-9764-43F0-BBD9-4283C14E02D1}"/>
              </a:ext>
            </a:extLst>
          </p:cNvPr>
          <p:cNvSpPr txBox="1"/>
          <p:nvPr/>
        </p:nvSpPr>
        <p:spPr>
          <a:xfrm>
            <a:off x="9937750" y="839788"/>
            <a:ext cx="871538" cy="36830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id-ID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/>
              <a:t>iPhone</a:t>
            </a:r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7975B52-62B8-46E6-8BE7-C69EE66FC507}"/>
              </a:ext>
            </a:extLst>
          </p:cNvPr>
          <p:cNvSpPr/>
          <p:nvPr/>
        </p:nvSpPr>
        <p:spPr>
          <a:xfrm>
            <a:off x="9459840" y="3429000"/>
            <a:ext cx="843888" cy="34011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58F5AF-C103-4CCB-9C1E-7A91AA324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14 </a:t>
            </a:r>
            <a:r>
              <a:rPr lang="zh-TW" altLang="zh-TW"/>
              <a:t>手機 APP 感測遙控</a:t>
            </a:r>
            <a:endParaRPr lang="id-ID" altLang="zh-TW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938E4E0-6310-48C5-BF98-072A34FC4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zh-TW"/>
              <a:t>Blynk  自訂介面手機  APP</a:t>
            </a:r>
            <a:endParaRPr lang="en-US" altLang="zh-TW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圖片 1">
            <a:extLst>
              <a:ext uri="{FF2B5EF4-FFF2-40B4-BE49-F238E27FC236}">
                <a16:creationId xmlns:a16="http://schemas.microsoft.com/office/drawing/2014/main" id="{328A6AD6-A7D2-4272-A3FD-085641EBD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1527175"/>
            <a:ext cx="7126287" cy="53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499" name="Rectangle 2">
            <a:extLst>
              <a:ext uri="{FF2B5EF4-FFF2-40B4-BE49-F238E27FC236}">
                <a16:creationId xmlns:a16="http://schemas.microsoft.com/office/drawing/2014/main" id="{A031C854-2D59-44C8-AA82-DF82BE5DC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實驗目標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B891BE1-C1F0-4901-912D-F013D128FA0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0293" y="1681859"/>
            <a:ext cx="5127625" cy="649288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zh-TW" altLang="en-US" sz="1800">
                <a:latin typeface="+mn-ea"/>
              </a:rPr>
              <a:t>透過  </a:t>
            </a:r>
            <a:r>
              <a:rPr lang="en-US" altLang="zh-TW" sz="1800">
                <a:latin typeface="+mn-ea"/>
              </a:rPr>
              <a:t>Blynk  </a:t>
            </a:r>
            <a:r>
              <a:rPr lang="zh-TW" altLang="en-US" sz="1800">
                <a:latin typeface="+mn-ea"/>
              </a:rPr>
              <a:t>服務在手機與  </a:t>
            </a:r>
            <a:r>
              <a:rPr lang="en-US" altLang="zh-TW" sz="1800">
                <a:latin typeface="+mn-ea"/>
              </a:rPr>
              <a:t>D1 mini  </a:t>
            </a:r>
            <a:r>
              <a:rPr lang="zh-TW" altLang="en-US" sz="1800">
                <a:latin typeface="+mn-ea"/>
              </a:rPr>
              <a:t>間交換資訊</a:t>
            </a:r>
            <a:r>
              <a:rPr lang="en-US" altLang="zh-TW" sz="1800">
                <a:latin typeface="+mn-ea"/>
              </a:rPr>
              <a:t>  </a:t>
            </a:r>
            <a:r>
              <a:rPr lang="zh-TW" altLang="en-US" sz="1800">
                <a:latin typeface="+mn-ea"/>
              </a:rPr>
              <a:t>並藉由  </a:t>
            </a:r>
            <a:r>
              <a:rPr lang="en-US" altLang="zh-TW" sz="1800">
                <a:latin typeface="+mn-ea"/>
              </a:rPr>
              <a:t>Blynk  </a:t>
            </a:r>
            <a:r>
              <a:rPr lang="zh-TW" altLang="en-US" sz="1800">
                <a:latin typeface="+mn-ea"/>
              </a:rPr>
              <a:t>手機  </a:t>
            </a:r>
            <a:r>
              <a:rPr lang="en-US" altLang="zh-TW" sz="1800">
                <a:latin typeface="+mn-ea"/>
              </a:rPr>
              <a:t>App  </a:t>
            </a:r>
            <a:r>
              <a:rPr lang="zh-TW" altLang="en-US" sz="1800">
                <a:latin typeface="+mn-ea"/>
              </a:rPr>
              <a:t>設計漂亮好用的介面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D1356B-651D-4E1C-973A-00032C565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物聯網裝置傳輸資料的難題</a:t>
            </a:r>
          </a:p>
        </p:txBody>
      </p:sp>
      <p:pic>
        <p:nvPicPr>
          <p:cNvPr id="203779" name="圖片 1">
            <a:extLst>
              <a:ext uri="{FF2B5EF4-FFF2-40B4-BE49-F238E27FC236}">
                <a16:creationId xmlns:a16="http://schemas.microsoft.com/office/drawing/2014/main" id="{07B9F7FF-5746-4415-99F3-728194B10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2183352"/>
            <a:ext cx="112299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945244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9E4F7F-82AE-4158-B5D5-121CF811C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突破網路屏障的 </a:t>
            </a:r>
            <a:r>
              <a:rPr lang="en-US" altLang="zh-TW"/>
              <a:t>Blynk </a:t>
            </a:r>
            <a:r>
              <a:rPr lang="zh-TW" altLang="en-US"/>
              <a:t>中介服務簡介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444C16C9-AA68-411C-AFDB-0F280C7F2BA7}"/>
              </a:ext>
            </a:extLst>
          </p:cNvPr>
          <p:cNvSpPr/>
          <p:nvPr/>
        </p:nvSpPr>
        <p:spPr>
          <a:xfrm>
            <a:off x="4899212" y="2088776"/>
            <a:ext cx="2393576" cy="1376737"/>
          </a:xfrm>
          <a:prstGeom prst="roundRect">
            <a:avLst>
              <a:gd name="adj" fmla="val 134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Blynk </a:t>
            </a:r>
            <a:r>
              <a:rPr lang="zh-TW" altLang="en-US"/>
              <a:t>網站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7BA2B31D-186D-4841-AD94-532CE252A589}"/>
              </a:ext>
            </a:extLst>
          </p:cNvPr>
          <p:cNvSpPr/>
          <p:nvPr/>
        </p:nvSpPr>
        <p:spPr>
          <a:xfrm>
            <a:off x="1196788" y="4509246"/>
            <a:ext cx="2393576" cy="1376737"/>
          </a:xfrm>
          <a:prstGeom prst="roundRect">
            <a:avLst>
              <a:gd name="adj" fmla="val 134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D1</a:t>
            </a:r>
            <a:r>
              <a:rPr lang="zh-TW" altLang="en-US"/>
              <a:t> </a:t>
            </a:r>
            <a:r>
              <a:rPr lang="en-US" altLang="zh-TW"/>
              <a:t>mini </a:t>
            </a:r>
            <a:r>
              <a:rPr lang="zh-TW" altLang="en-US"/>
              <a:t>控制板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8719A7A-A392-4BBA-86FE-DD1D56677BF8}"/>
              </a:ext>
            </a:extLst>
          </p:cNvPr>
          <p:cNvSpPr/>
          <p:nvPr/>
        </p:nvSpPr>
        <p:spPr>
          <a:xfrm>
            <a:off x="8601636" y="4509246"/>
            <a:ext cx="2393576" cy="1376737"/>
          </a:xfrm>
          <a:prstGeom prst="roundRect">
            <a:avLst>
              <a:gd name="adj" fmla="val 134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Blynk App</a:t>
            </a:r>
            <a:endParaRPr lang="zh-TW" altLang="en-US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05ABBC27-873E-4BCC-BFAE-F40DDD750311}"/>
              </a:ext>
            </a:extLst>
          </p:cNvPr>
          <p:cNvCxnSpPr>
            <a:stCxn id="5" idx="0"/>
            <a:endCxn id="3" idx="1"/>
          </p:cNvCxnSpPr>
          <p:nvPr/>
        </p:nvCxnSpPr>
        <p:spPr>
          <a:xfrm flipV="1">
            <a:off x="2393576" y="2777145"/>
            <a:ext cx="2505636" cy="1732101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E91E03AF-1009-4068-A156-FC5C3264E2EB}"/>
              </a:ext>
            </a:extLst>
          </p:cNvPr>
          <p:cNvCxnSpPr>
            <a:cxnSpLocks/>
            <a:stCxn id="6" idx="0"/>
            <a:endCxn id="3" idx="3"/>
          </p:cNvCxnSpPr>
          <p:nvPr/>
        </p:nvCxnSpPr>
        <p:spPr>
          <a:xfrm flipH="1" flipV="1">
            <a:off x="7292788" y="2777145"/>
            <a:ext cx="2505636" cy="1732101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A12937C-39EA-4EE8-BB32-EC7D017C8E4C}"/>
              </a:ext>
            </a:extLst>
          </p:cNvPr>
          <p:cNvSpPr txBox="1"/>
          <p:nvPr/>
        </p:nvSpPr>
        <p:spPr>
          <a:xfrm>
            <a:off x="9007182" y="6056681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/>
              <a:t>高度可客製化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7059C7C-BF71-4295-90D4-0CB72E4A07E7}"/>
              </a:ext>
            </a:extLst>
          </p:cNvPr>
          <p:cNvSpPr txBox="1"/>
          <p:nvPr/>
        </p:nvSpPr>
        <p:spPr>
          <a:xfrm>
            <a:off x="1839582" y="605668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/>
              <a:t>終端裝置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72E3A05-45EE-43C5-AA2B-D121DE9EFA49}"/>
              </a:ext>
            </a:extLst>
          </p:cNvPr>
          <p:cNvSpPr txBox="1"/>
          <p:nvPr/>
        </p:nvSpPr>
        <p:spPr>
          <a:xfrm>
            <a:off x="5426590" y="361804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/>
              <a:t>資料轉運站</a:t>
            </a:r>
          </a:p>
        </p:txBody>
      </p:sp>
    </p:spTree>
    <p:extLst>
      <p:ext uri="{BB962C8B-B14F-4D97-AF65-F5344CB8AC3E}">
        <p14:creationId xmlns:p14="http://schemas.microsoft.com/office/powerpoint/2010/main" val="344439900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F7A0475-F7DE-4426-B2A7-5E95BF21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Blynk </a:t>
            </a:r>
            <a:r>
              <a:rPr lang="zh-TW" altLang="en-US"/>
              <a:t>的虛擬腳位</a:t>
            </a:r>
          </a:p>
        </p:txBody>
      </p:sp>
      <p:pic>
        <p:nvPicPr>
          <p:cNvPr id="240644" name="圖片 1">
            <a:extLst>
              <a:ext uri="{FF2B5EF4-FFF2-40B4-BE49-F238E27FC236}">
                <a16:creationId xmlns:a16="http://schemas.microsoft.com/office/drawing/2014/main" id="{CA1D1946-CF6D-434D-9CE0-B7A6B8023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92"/>
          <a:stretch/>
        </p:blipFill>
        <p:spPr bwMode="auto">
          <a:xfrm>
            <a:off x="671586" y="1632858"/>
            <a:ext cx="10848828" cy="450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062D40-1F77-4931-8625-868970C0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Blynk </a:t>
            </a:r>
            <a:r>
              <a:rPr lang="zh-TW" altLang="en-US"/>
              <a:t>程式庫</a:t>
            </a:r>
          </a:p>
        </p:txBody>
      </p:sp>
      <p:pic>
        <p:nvPicPr>
          <p:cNvPr id="241668" name="圖片 1">
            <a:extLst>
              <a:ext uri="{FF2B5EF4-FFF2-40B4-BE49-F238E27FC236}">
                <a16:creationId xmlns:a16="http://schemas.microsoft.com/office/drawing/2014/main" id="{5846E49F-BA7E-4130-9775-344172776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3828"/>
            <a:ext cx="9341224" cy="413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F9CF32D-045B-4406-9528-79169EB204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8" t="68526" r="38234" b="4544"/>
          <a:stretch/>
        </p:blipFill>
        <p:spPr>
          <a:xfrm>
            <a:off x="7468529" y="4903694"/>
            <a:ext cx="4295408" cy="176604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082044B-0D70-4D1B-9D2A-59022C7EAC09}"/>
              </a:ext>
            </a:extLst>
          </p:cNvPr>
          <p:cNvSpPr txBox="1"/>
          <p:nvPr/>
        </p:nvSpPr>
        <p:spPr>
          <a:xfrm>
            <a:off x="4509244" y="6018474"/>
            <a:ext cx="2743200" cy="65126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搭配 </a:t>
            </a:r>
            <a:r>
              <a:rPr lang="en-US" altLang="zh-TW"/>
              <a:t>Blynk </a:t>
            </a:r>
            <a:r>
              <a:rPr lang="zh-TW" altLang="en-US"/>
              <a:t>運作的程式庫在課程一開始就安裝好了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47115C-CF30-44FF-AC1A-D62775617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Blynk</a:t>
            </a:r>
            <a:r>
              <a:rPr lang="zh-TW" altLang="en-US"/>
              <a:t> 向裝置索取資料</a:t>
            </a:r>
          </a:p>
        </p:txBody>
      </p:sp>
      <p:pic>
        <p:nvPicPr>
          <p:cNvPr id="242692" name="圖片 1">
            <a:extLst>
              <a:ext uri="{FF2B5EF4-FFF2-40B4-BE49-F238E27FC236}">
                <a16:creationId xmlns:a16="http://schemas.microsoft.com/office/drawing/2014/main" id="{D5494158-049C-4975-971A-05ED6A3A9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05" y="1562873"/>
            <a:ext cx="8974989" cy="508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914126">
              <a:defRPr/>
            </a:pPr>
            <a:r>
              <a:rPr lang="zh-TW" altLang="en-US" sz="4399"/>
              <a:t>調整使用介面按鈕大小</a:t>
            </a:r>
            <a:endParaRPr lang="zh-TW" altLang="en-US" sz="4399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136792" y="812612"/>
            <a:ext cx="3480582" cy="963083"/>
          </a:xfrm>
          <a:prstGeom prst="rect">
            <a:avLst/>
          </a:prstGeom>
        </p:spPr>
        <p:txBody>
          <a:bodyPr vert="horz" lIns="91419" tIns="45709" rIns="91419" bIns="45709" rtlCol="0" anchor="ctr">
            <a:normAutofit/>
          </a:bodyPr>
          <a:lstStyle/>
          <a:p>
            <a:pPr algn="ctr" defTabSz="914126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zh-TW" altLang="en-US" sz="2799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02267" y="6339936"/>
            <a:ext cx="4333024" cy="36924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zh-TW" altLang="en-US"/>
              <a:t>這個設定需要重新執行 </a:t>
            </a:r>
            <a:r>
              <a:rPr lang="en-US" altLang="zh-TW"/>
              <a:t>Thonny </a:t>
            </a:r>
            <a:r>
              <a:rPr lang="zh-TW" altLang="en-US"/>
              <a:t>才會生效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38FA4F7-50A3-430A-B2AD-D5A845B67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46"/>
          <a:stretch/>
        </p:blipFill>
        <p:spPr>
          <a:xfrm>
            <a:off x="4803896" y="1135763"/>
            <a:ext cx="7198789" cy="5590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8E4DF45-8816-4A99-A146-E4F375200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180" b="-7922"/>
          <a:stretch/>
        </p:blipFill>
        <p:spPr>
          <a:xfrm>
            <a:off x="302267" y="1445560"/>
            <a:ext cx="2953971" cy="226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D2A6EA1-81EC-469F-A1B1-175D12E2B1BF}"/>
              </a:ext>
            </a:extLst>
          </p:cNvPr>
          <p:cNvSpPr txBox="1"/>
          <p:nvPr/>
        </p:nvSpPr>
        <p:spPr>
          <a:xfrm>
            <a:off x="196720" y="1777807"/>
            <a:ext cx="2953971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如果覺得工具列的按鈕太小</a:t>
            </a:r>
            <a:endParaRPr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E4AC160-0847-4ED5-B39E-BF7B073B4A95}"/>
              </a:ext>
            </a:extLst>
          </p:cNvPr>
          <p:cNvSpPr/>
          <p:nvPr/>
        </p:nvSpPr>
        <p:spPr>
          <a:xfrm>
            <a:off x="4911929" y="1636970"/>
            <a:ext cx="522393" cy="30894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D0564DF-CE62-4543-95A2-ADB80C3EC5D4}"/>
              </a:ext>
            </a:extLst>
          </p:cNvPr>
          <p:cNvSpPr/>
          <p:nvPr/>
        </p:nvSpPr>
        <p:spPr>
          <a:xfrm>
            <a:off x="5120111" y="4122401"/>
            <a:ext cx="2665754" cy="30894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4021107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6" name="圖片 1">
            <a:extLst>
              <a:ext uri="{FF2B5EF4-FFF2-40B4-BE49-F238E27FC236}">
                <a16:creationId xmlns:a16="http://schemas.microsoft.com/office/drawing/2014/main" id="{B0B72399-3815-4E17-B8FC-7CDC105F7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45" y="0"/>
            <a:ext cx="8206135" cy="328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1">
            <a:extLst>
              <a:ext uri="{FF2B5EF4-FFF2-40B4-BE49-F238E27FC236}">
                <a16:creationId xmlns:a16="http://schemas.microsoft.com/office/drawing/2014/main" id="{8CEEA5BF-81A0-47BE-A20D-8C8DDE9DD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45" y="3412808"/>
            <a:ext cx="8050017" cy="344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3F6409-20A2-4F9E-AA17-22918DC8B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接受手機送來的資料</a:t>
            </a:r>
          </a:p>
        </p:txBody>
      </p:sp>
      <p:pic>
        <p:nvPicPr>
          <p:cNvPr id="245764" name="圖片 1">
            <a:extLst>
              <a:ext uri="{FF2B5EF4-FFF2-40B4-BE49-F238E27FC236}">
                <a16:creationId xmlns:a16="http://schemas.microsoft.com/office/drawing/2014/main" id="{C8739D96-5EDA-4C91-A3D8-DD5C16D67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629" y="1555424"/>
            <a:ext cx="7742741" cy="530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DC8A937F-02C3-47DF-90E9-65A404E8F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認識繼電器</a:t>
            </a:r>
          </a:p>
        </p:txBody>
      </p:sp>
      <p:pic>
        <p:nvPicPr>
          <p:cNvPr id="220164" name="圖片 3">
            <a:extLst>
              <a:ext uri="{FF2B5EF4-FFF2-40B4-BE49-F238E27FC236}">
                <a16:creationId xmlns:a16="http://schemas.microsoft.com/office/drawing/2014/main" id="{8C95DB91-381B-425D-B177-E4948E225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03"/>
          <a:stretch/>
        </p:blipFill>
        <p:spPr bwMode="auto">
          <a:xfrm>
            <a:off x="439317" y="1046913"/>
            <a:ext cx="7745413" cy="153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315A283-82D9-4DD3-8F5E-36DC7D1A3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17" y="5890978"/>
            <a:ext cx="7955744" cy="762448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ED6BB70B-1FD1-4C36-A441-907CEAD92C83}"/>
              </a:ext>
            </a:extLst>
          </p:cNvPr>
          <p:cNvSpPr/>
          <p:nvPr/>
        </p:nvSpPr>
        <p:spPr>
          <a:xfrm>
            <a:off x="5755762" y="5908908"/>
            <a:ext cx="699247" cy="323177"/>
          </a:xfrm>
          <a:prstGeom prst="roundRect">
            <a:avLst/>
          </a:prstGeom>
          <a:solidFill>
            <a:srgbClr val="5B9BD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DCFCD45-E0E9-4EEF-AB2F-A20701961574}"/>
              </a:ext>
            </a:extLst>
          </p:cNvPr>
          <p:cNvSpPr/>
          <p:nvPr/>
        </p:nvSpPr>
        <p:spPr>
          <a:xfrm>
            <a:off x="2985668" y="6312319"/>
            <a:ext cx="699247" cy="323177"/>
          </a:xfrm>
          <a:prstGeom prst="roundRect">
            <a:avLst/>
          </a:prstGeom>
          <a:solidFill>
            <a:srgbClr val="5B9BD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F135267D-0B79-4603-A9B9-6F8BE9C68D41}"/>
              </a:ext>
            </a:extLst>
          </p:cNvPr>
          <p:cNvSpPr/>
          <p:nvPr/>
        </p:nvSpPr>
        <p:spPr>
          <a:xfrm>
            <a:off x="5675079" y="6312319"/>
            <a:ext cx="556187" cy="323177"/>
          </a:xfrm>
          <a:prstGeom prst="roundRect">
            <a:avLst/>
          </a:prstGeom>
          <a:solidFill>
            <a:srgbClr val="5B9BD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371FEB6-3255-40BA-ABD4-CA1691FDCD92}"/>
              </a:ext>
            </a:extLst>
          </p:cNvPr>
          <p:cNvSpPr/>
          <p:nvPr/>
        </p:nvSpPr>
        <p:spPr>
          <a:xfrm>
            <a:off x="8011802" y="5890978"/>
            <a:ext cx="307865" cy="323177"/>
          </a:xfrm>
          <a:prstGeom prst="roundRect">
            <a:avLst/>
          </a:prstGeom>
          <a:solidFill>
            <a:srgbClr val="5B9BD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68D2118-25F4-48ED-8153-F44132130C7B}"/>
              </a:ext>
            </a:extLst>
          </p:cNvPr>
          <p:cNvSpPr/>
          <p:nvPr/>
        </p:nvSpPr>
        <p:spPr>
          <a:xfrm>
            <a:off x="540436" y="6312318"/>
            <a:ext cx="307865" cy="323177"/>
          </a:xfrm>
          <a:prstGeom prst="roundRect">
            <a:avLst/>
          </a:prstGeom>
          <a:solidFill>
            <a:srgbClr val="5B9BD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3">
            <a:extLst>
              <a:ext uri="{FF2B5EF4-FFF2-40B4-BE49-F238E27FC236}">
                <a16:creationId xmlns:a16="http://schemas.microsoft.com/office/drawing/2014/main" id="{735318A5-76DB-4832-A071-54F9E4EA5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4"/>
          <a:stretch/>
        </p:blipFill>
        <p:spPr bwMode="auto">
          <a:xfrm>
            <a:off x="4122117" y="2132781"/>
            <a:ext cx="7745413" cy="368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AutoShape 9">
            <a:extLst>
              <a:ext uri="{FF2B5EF4-FFF2-40B4-BE49-F238E27FC236}">
                <a16:creationId xmlns:a16="http://schemas.microsoft.com/office/drawing/2014/main" id="{0D9B9C27-2B83-4743-A014-D25CA1991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4228" y="1807143"/>
            <a:ext cx="2498478" cy="929180"/>
          </a:xfrm>
          <a:prstGeom prst="wedgeRectCallout">
            <a:avLst>
              <a:gd name="adj1" fmla="val -50635"/>
              <a:gd name="adj2" fmla="val 88635"/>
            </a:avLst>
          </a:prstGeom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+mn-ea"/>
                <a:ea typeface="+mn-ea"/>
              </a:rPr>
              <a:t>此插座功率有限</a:t>
            </a:r>
            <a:r>
              <a:rPr lang="en-US" altLang="zh-TW" sz="1800">
                <a:latin typeface="+mn-ea"/>
                <a:ea typeface="+mn-ea"/>
              </a:rPr>
              <a:t>, </a:t>
            </a:r>
            <a:r>
              <a:rPr lang="zh-TW" altLang="en-US" sz="1800">
                <a:latin typeface="+mn-ea"/>
                <a:ea typeface="+mn-ea"/>
              </a:rPr>
              <a:t>不能用在大功率的電器上</a:t>
            </a:r>
            <a:r>
              <a:rPr lang="en-US" altLang="zh-TW" sz="1800">
                <a:latin typeface="+mn-ea"/>
                <a:ea typeface="+mn-ea"/>
              </a:rPr>
              <a:t>,  </a:t>
            </a:r>
            <a:r>
              <a:rPr lang="zh-TW" altLang="en-US" sz="1800">
                <a:latin typeface="+mn-ea"/>
                <a:ea typeface="+mn-ea"/>
              </a:rPr>
              <a:t>如微波爐、電冰箱等。</a:t>
            </a:r>
          </a:p>
        </p:txBody>
      </p:sp>
    </p:spTree>
    <p:extLst>
      <p:ext uri="{BB962C8B-B14F-4D97-AF65-F5344CB8AC3E}">
        <p14:creationId xmlns:p14="http://schemas.microsoft.com/office/powerpoint/2010/main" val="184680533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圖片 1">
            <a:extLst>
              <a:ext uri="{FF2B5EF4-FFF2-40B4-BE49-F238E27FC236}">
                <a16:creationId xmlns:a16="http://schemas.microsoft.com/office/drawing/2014/main" id="{9E806BCD-1BBA-4221-90D7-FBCB0C8D3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42925"/>
            <a:ext cx="1147762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28175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5">
            <a:extLst>
              <a:ext uri="{FF2B5EF4-FFF2-40B4-BE49-F238E27FC236}">
                <a16:creationId xmlns:a16="http://schemas.microsoft.com/office/drawing/2014/main" id="{0C4B3CF5-4264-4F50-A53B-51E957E8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22211" name="圖片 1">
            <a:extLst>
              <a:ext uri="{FF2B5EF4-FFF2-40B4-BE49-F238E27FC236}">
                <a16:creationId xmlns:a16="http://schemas.microsoft.com/office/drawing/2014/main" id="{9EE2D0E2-46AF-4658-BADE-8C0E4C6E2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0"/>
            <a:ext cx="10775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9508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圖片 6">
            <a:extLst>
              <a:ext uri="{FF2B5EF4-FFF2-40B4-BE49-F238E27FC236}">
                <a16:creationId xmlns:a16="http://schemas.microsoft.com/office/drawing/2014/main" id="{5795034B-C8B5-4B39-869D-DF9FFA2C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686" y="818912"/>
            <a:ext cx="7976628" cy="603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Rectangle 2">
            <a:extLst>
              <a:ext uri="{FF2B5EF4-FFF2-40B4-BE49-F238E27FC236}">
                <a16:creationId xmlns:a16="http://schemas.microsoft.com/office/drawing/2014/main" id="{34097D70-6473-4C2D-A7D0-722DD56C6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  <p:sp>
        <p:nvSpPr>
          <p:cNvPr id="223237" name="文字方塊 1">
            <a:extLst>
              <a:ext uri="{FF2B5EF4-FFF2-40B4-BE49-F238E27FC236}">
                <a16:creationId xmlns:a16="http://schemas.microsoft.com/office/drawing/2014/main" id="{1B3A0C47-6333-477C-A676-D60572605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1256" y="1959531"/>
            <a:ext cx="1451038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+mn-ea"/>
                <a:ea typeface="+mn-ea"/>
              </a:rPr>
              <a:t>使用 </a:t>
            </a:r>
            <a:r>
              <a:rPr lang="en-US" altLang="zh-TW" sz="1800">
                <a:latin typeface="+mn-ea"/>
                <a:ea typeface="+mn-ea"/>
              </a:rPr>
              <a:t>DHT12</a:t>
            </a:r>
            <a:endParaRPr lang="zh-TW" altLang="en-US" sz="1800">
              <a:latin typeface="+mn-ea"/>
              <a:ea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83C2010-752C-47EF-88E8-0239446F379B}"/>
              </a:ext>
            </a:extLst>
          </p:cNvPr>
          <p:cNvSpPr txBox="1"/>
          <p:nvPr/>
        </p:nvSpPr>
        <p:spPr>
          <a:xfrm>
            <a:off x="9551894" y="477479"/>
            <a:ext cx="1965603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線路與</a:t>
            </a:r>
            <a:r>
              <a:rPr lang="en-US" altLang="zh-TW"/>
              <a:t>LAB13</a:t>
            </a:r>
            <a:r>
              <a:rPr lang="zh-TW" altLang="en-US"/>
              <a:t>相同</a:t>
            </a:r>
          </a:p>
        </p:txBody>
      </p:sp>
    </p:spTree>
    <p:extLst>
      <p:ext uri="{BB962C8B-B14F-4D97-AF65-F5344CB8AC3E}">
        <p14:creationId xmlns:p14="http://schemas.microsoft.com/office/powerpoint/2010/main" val="3221746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258" name="群組 3">
            <a:extLst>
              <a:ext uri="{FF2B5EF4-FFF2-40B4-BE49-F238E27FC236}">
                <a16:creationId xmlns:a16="http://schemas.microsoft.com/office/drawing/2014/main" id="{69AA2601-D279-4C11-AAF6-3D29E85DD4E2}"/>
              </a:ext>
            </a:extLst>
          </p:cNvPr>
          <p:cNvGrpSpPr>
            <a:grpSpLocks/>
          </p:cNvGrpSpPr>
          <p:nvPr/>
        </p:nvGrpSpPr>
        <p:grpSpPr bwMode="auto">
          <a:xfrm>
            <a:off x="2289642" y="910625"/>
            <a:ext cx="7612716" cy="5952137"/>
            <a:chOff x="3161166" y="17463"/>
            <a:chExt cx="8755063" cy="6844751"/>
          </a:xfrm>
        </p:grpSpPr>
        <p:pic>
          <p:nvPicPr>
            <p:cNvPr id="224261" name="圖片 1">
              <a:extLst>
                <a:ext uri="{FF2B5EF4-FFF2-40B4-BE49-F238E27FC236}">
                  <a16:creationId xmlns:a16="http://schemas.microsoft.com/office/drawing/2014/main" id="{A580D369-C565-4409-89C6-140B227A9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1166" y="68812"/>
              <a:ext cx="8755063" cy="679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26FDFCBA-0484-4ED5-A435-A39EBBEC7112}"/>
                </a:ext>
              </a:extLst>
            </p:cNvPr>
            <p:cNvSpPr/>
            <p:nvPr/>
          </p:nvSpPr>
          <p:spPr>
            <a:xfrm>
              <a:off x="3161166" y="17463"/>
              <a:ext cx="2151062" cy="939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224259" name="Rectangle 2">
            <a:extLst>
              <a:ext uri="{FF2B5EF4-FFF2-40B4-BE49-F238E27FC236}">
                <a16:creationId xmlns:a16="http://schemas.microsoft.com/office/drawing/2014/main" id="{3B56F549-C86B-4EFE-B44B-A5B43D2BE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  <p:sp>
        <p:nvSpPr>
          <p:cNvPr id="224260" name="文字方塊 5">
            <a:extLst>
              <a:ext uri="{FF2B5EF4-FFF2-40B4-BE49-F238E27FC236}">
                <a16:creationId xmlns:a16="http://schemas.microsoft.com/office/drawing/2014/main" id="{B7F2E23A-FF90-4A09-8E6E-BE76B33F4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793" y="1911509"/>
            <a:ext cx="1451038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+mn-ea"/>
                <a:ea typeface="+mn-ea"/>
              </a:rPr>
              <a:t>使用 </a:t>
            </a:r>
            <a:r>
              <a:rPr lang="en-US" altLang="zh-TW" sz="1800">
                <a:latin typeface="+mn-ea"/>
                <a:ea typeface="+mn-ea"/>
              </a:rPr>
              <a:t>DHT11</a:t>
            </a:r>
            <a:endParaRPr lang="zh-TW" altLang="en-US" sz="1800">
              <a:latin typeface="+mn-ea"/>
              <a:ea typeface="+mn-ea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2DBD547-824C-4843-847C-83FFC39F2BDE}"/>
              </a:ext>
            </a:extLst>
          </p:cNvPr>
          <p:cNvSpPr txBox="1"/>
          <p:nvPr/>
        </p:nvSpPr>
        <p:spPr>
          <a:xfrm>
            <a:off x="3680419" y="6176682"/>
            <a:ext cx="479618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D3</a:t>
            </a:r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9B231AC-8F64-44AC-B332-350C6CDB28EC}"/>
              </a:ext>
            </a:extLst>
          </p:cNvPr>
          <p:cNvSpPr txBox="1"/>
          <p:nvPr/>
        </p:nvSpPr>
        <p:spPr>
          <a:xfrm>
            <a:off x="3317346" y="6176682"/>
            <a:ext cx="364202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G</a:t>
            </a: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942575-1936-45F3-89DA-C2B4B8382734}"/>
              </a:ext>
            </a:extLst>
          </p:cNvPr>
          <p:cNvSpPr txBox="1"/>
          <p:nvPr/>
        </p:nvSpPr>
        <p:spPr>
          <a:xfrm>
            <a:off x="2853966" y="6176682"/>
            <a:ext cx="466794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5V</a:t>
            </a:r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93F15D2-CC6E-41DF-97D8-C527231FBC61}"/>
              </a:ext>
            </a:extLst>
          </p:cNvPr>
          <p:cNvSpPr txBox="1"/>
          <p:nvPr/>
        </p:nvSpPr>
        <p:spPr>
          <a:xfrm>
            <a:off x="3520028" y="2966268"/>
            <a:ext cx="479618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D5</a:t>
            </a:r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F4D0D4E-159C-4B1B-844A-013D67476DE2}"/>
              </a:ext>
            </a:extLst>
          </p:cNvPr>
          <p:cNvSpPr txBox="1"/>
          <p:nvPr/>
        </p:nvSpPr>
        <p:spPr>
          <a:xfrm>
            <a:off x="9551894" y="477479"/>
            <a:ext cx="1965603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線路與</a:t>
            </a:r>
            <a:r>
              <a:rPr lang="en-US" altLang="zh-TW"/>
              <a:t>LAB13</a:t>
            </a:r>
            <a:r>
              <a:rPr lang="zh-TW" altLang="en-US"/>
              <a:t>相同</a:t>
            </a:r>
          </a:p>
        </p:txBody>
      </p:sp>
    </p:spTree>
    <p:extLst>
      <p:ext uri="{BB962C8B-B14F-4D97-AF65-F5344CB8AC3E}">
        <p14:creationId xmlns:p14="http://schemas.microsoft.com/office/powerpoint/2010/main" val="2645573069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7" name="圖片 1">
            <a:extLst>
              <a:ext uri="{FF2B5EF4-FFF2-40B4-BE49-F238E27FC236}">
                <a16:creationId xmlns:a16="http://schemas.microsoft.com/office/drawing/2014/main" id="{91013299-740F-4747-9225-9984C02DD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666750"/>
            <a:ext cx="1121092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2" name="圖片 1">
            <a:extLst>
              <a:ext uri="{FF2B5EF4-FFF2-40B4-BE49-F238E27FC236}">
                <a16:creationId xmlns:a16="http://schemas.microsoft.com/office/drawing/2014/main" id="{DBE65023-47DD-4CD1-BCA2-C3958FECF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1544638"/>
            <a:ext cx="7126288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95A26A7-FC39-4E37-B458-44113CC28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實驗結果</a:t>
            </a:r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8D7667E3-24CB-47CB-85A8-C8F0CB2A285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251200" y="5313363"/>
            <a:ext cx="2844800" cy="59372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zh-TW" altLang="en-US" sz="1800">
                <a:latin typeface="+mn-ea"/>
              </a:rPr>
              <a:t>按鈕會切換 </a:t>
            </a:r>
            <a:r>
              <a:rPr lang="en-US" altLang="zh-TW" sz="1800">
                <a:latin typeface="+mn-ea"/>
              </a:rPr>
              <a:t>0/1 </a:t>
            </a:r>
            <a:r>
              <a:rPr lang="zh-TW" altLang="en-US" sz="1800">
                <a:latin typeface="+mn-ea"/>
              </a:rPr>
              <a:t>透過虛擬腳位 </a:t>
            </a:r>
            <a:r>
              <a:rPr lang="en-US" altLang="zh-TW" sz="1800">
                <a:latin typeface="+mn-ea"/>
              </a:rPr>
              <a:t>V3 </a:t>
            </a:r>
            <a:r>
              <a:rPr lang="zh-TW" altLang="en-US" sz="1800">
                <a:latin typeface="+mn-ea"/>
              </a:rPr>
              <a:t>送給 </a:t>
            </a:r>
            <a:r>
              <a:rPr lang="en-US" altLang="zh-TW" sz="1800">
                <a:latin typeface="+mn-ea"/>
              </a:rPr>
              <a:t>D1 mini</a:t>
            </a:r>
            <a:endParaRPr lang="zh-TW" altLang="en-US" sz="1800">
              <a:latin typeface="+mn-ea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538F6C1-C336-4015-8C99-11EDE8BD04F0}"/>
              </a:ext>
            </a:extLst>
          </p:cNvPr>
          <p:cNvSpPr txBox="1">
            <a:spLocks/>
          </p:cNvSpPr>
          <p:nvPr/>
        </p:nvSpPr>
        <p:spPr>
          <a:xfrm>
            <a:off x="1204332" y="3075335"/>
            <a:ext cx="4527395" cy="353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altLang="en-US" sz="1800">
                <a:latin typeface="+mn-ea"/>
              </a:rPr>
              <a:t>溫度與濕度分別透過虛擬腳位</a:t>
            </a:r>
            <a:r>
              <a:rPr lang="en-US" altLang="zh-TW" sz="1800">
                <a:latin typeface="+mn-ea"/>
              </a:rPr>
              <a:t>V1</a:t>
            </a:r>
            <a:r>
              <a:rPr lang="zh-TW" altLang="en-US" sz="1800">
                <a:latin typeface="+mn-ea"/>
              </a:rPr>
              <a:t>、 </a:t>
            </a:r>
            <a:r>
              <a:rPr lang="en-US" altLang="zh-TW" sz="1800">
                <a:latin typeface="+mn-ea"/>
              </a:rPr>
              <a:t>V2 </a:t>
            </a:r>
            <a:r>
              <a:rPr lang="zh-TW" altLang="en-US" sz="1800">
                <a:latin typeface="+mn-ea"/>
              </a:rPr>
              <a:t>讀取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6" name="圖片 1">
            <a:extLst>
              <a:ext uri="{FF2B5EF4-FFF2-40B4-BE49-F238E27FC236}">
                <a16:creationId xmlns:a16="http://schemas.microsoft.com/office/drawing/2014/main" id="{18490454-F57C-4822-A216-3797C1191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462399"/>
            <a:ext cx="9621644" cy="47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854DCFF-F7EC-4EF6-B3C7-EBE0DE28E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安裝 </a:t>
            </a:r>
            <a:r>
              <a:rPr lang="en-US" altLang="zh-TW"/>
              <a:t>Blynk App</a:t>
            </a:r>
            <a:endParaRPr lang="zh-TW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59C8AF-31F5-4A1E-A2D0-AE195A7F2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前置作業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6431A08-5875-4772-987B-51AF1960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21E7-2902-423A-A080-21AE097FD3F3}" type="slidenum">
              <a:rPr lang="zh-TW" altLang="en-US" smtClean="0"/>
              <a:pPr/>
              <a:t>22</a:t>
            </a:fld>
            <a:endParaRPr lang="zh-TW" altLang="en-US"/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9AC1F325-7669-4464-8C61-A0EB5D25DA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323874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546702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60" name="圖片 1">
            <a:extLst>
              <a:ext uri="{FF2B5EF4-FFF2-40B4-BE49-F238E27FC236}">
                <a16:creationId xmlns:a16="http://schemas.microsoft.com/office/drawing/2014/main" id="{5AF704B2-50C5-4549-B603-8F85796A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/>
          <a:stretch>
            <a:fillRect/>
          </a:stretch>
        </p:blipFill>
        <p:spPr bwMode="auto">
          <a:xfrm>
            <a:off x="220663" y="293688"/>
            <a:ext cx="6846887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61" name="圖片 2">
            <a:extLst>
              <a:ext uri="{FF2B5EF4-FFF2-40B4-BE49-F238E27FC236}">
                <a16:creationId xmlns:a16="http://schemas.microsoft.com/office/drawing/2014/main" id="{1EBDE4E7-1202-45F7-B654-39C6F9844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138113"/>
            <a:ext cx="418306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9862" name="圖片 3">
            <a:extLst>
              <a:ext uri="{FF2B5EF4-FFF2-40B4-BE49-F238E27FC236}">
                <a16:creationId xmlns:a16="http://schemas.microsoft.com/office/drawing/2014/main" id="{C7C5FB1D-0D09-428A-ADC8-666EBF4A8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13" y="2471738"/>
            <a:ext cx="3127375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4" name="圖片 1">
            <a:extLst>
              <a:ext uri="{FF2B5EF4-FFF2-40B4-BE49-F238E27FC236}">
                <a16:creationId xmlns:a16="http://schemas.microsoft.com/office/drawing/2014/main" id="{1F327581-304A-481B-99A5-91F84E681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0"/>
            <a:ext cx="817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7" name="圖片 1">
            <a:extLst>
              <a:ext uri="{FF2B5EF4-FFF2-40B4-BE49-F238E27FC236}">
                <a16:creationId xmlns:a16="http://schemas.microsoft.com/office/drawing/2014/main" id="{83B986A5-36D7-4F11-9CF9-74E0B5A88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0"/>
            <a:ext cx="8721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2" name="圖片 1">
            <a:extLst>
              <a:ext uri="{FF2B5EF4-FFF2-40B4-BE49-F238E27FC236}">
                <a16:creationId xmlns:a16="http://schemas.microsoft.com/office/drawing/2014/main" id="{4B320FB3-E8EF-4C82-9E24-1D0719F65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0"/>
            <a:ext cx="797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6" name="圖片 1">
            <a:extLst>
              <a:ext uri="{FF2B5EF4-FFF2-40B4-BE49-F238E27FC236}">
                <a16:creationId xmlns:a16="http://schemas.microsoft.com/office/drawing/2014/main" id="{F9CD100B-5CC3-4121-96B1-926C51433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80" name="圖片 1">
            <a:extLst>
              <a:ext uri="{FF2B5EF4-FFF2-40B4-BE49-F238E27FC236}">
                <a16:creationId xmlns:a16="http://schemas.microsoft.com/office/drawing/2014/main" id="{03D3F2D9-758D-4E78-B5C7-2B26D6A81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0"/>
            <a:ext cx="9178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4" name="圖片 1">
            <a:extLst>
              <a:ext uri="{FF2B5EF4-FFF2-40B4-BE49-F238E27FC236}">
                <a16:creationId xmlns:a16="http://schemas.microsoft.com/office/drawing/2014/main" id="{1E5BEFC4-F7F0-477C-A6D5-32BD0F8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0"/>
            <a:ext cx="8629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5" name="圖片 2">
            <a:extLst>
              <a:ext uri="{FF2B5EF4-FFF2-40B4-BE49-F238E27FC236}">
                <a16:creationId xmlns:a16="http://schemas.microsoft.com/office/drawing/2014/main" id="{EF3D65FA-7594-42F7-8B90-1C8E8D44B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7" t="51823" r="28191" b="41687"/>
          <a:stretch>
            <a:fillRect/>
          </a:stretch>
        </p:blipFill>
        <p:spPr bwMode="auto">
          <a:xfrm>
            <a:off x="3125788" y="5767388"/>
            <a:ext cx="18669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6" name="文字方塊 3">
            <a:extLst>
              <a:ext uri="{FF2B5EF4-FFF2-40B4-BE49-F238E27FC236}">
                <a16:creationId xmlns:a16="http://schemas.microsoft.com/office/drawing/2014/main" id="{D282BD43-9F6B-4E6E-9E84-12D8A5614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975" y="4962525"/>
            <a:ext cx="3063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>
                <a:latin typeface="Raleway" pitchFamily="34" charset="0"/>
              </a:rPr>
              <a:t>2</a:t>
            </a:r>
            <a:endParaRPr lang="zh-TW" altLang="en-US" sz="1800">
              <a:latin typeface="Raleway" pitchFamily="34" charset="0"/>
            </a:endParaRPr>
          </a:p>
        </p:txBody>
      </p:sp>
      <p:pic>
        <p:nvPicPr>
          <p:cNvPr id="256007" name="圖片 1">
            <a:extLst>
              <a:ext uri="{FF2B5EF4-FFF2-40B4-BE49-F238E27FC236}">
                <a16:creationId xmlns:a16="http://schemas.microsoft.com/office/drawing/2014/main" id="{7254A866-719F-4136-99D8-AEB3144A3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2" t="72353" b="22263"/>
          <a:stretch>
            <a:fillRect/>
          </a:stretch>
        </p:blipFill>
        <p:spPr bwMode="auto">
          <a:xfrm>
            <a:off x="9559925" y="4962525"/>
            <a:ext cx="1866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8" name="文字方塊 9">
            <a:extLst>
              <a:ext uri="{FF2B5EF4-FFF2-40B4-BE49-F238E27FC236}">
                <a16:creationId xmlns:a16="http://schemas.microsoft.com/office/drawing/2014/main" id="{69E1B9CD-B88D-49CA-B099-249B37782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7825" y="4962525"/>
            <a:ext cx="3063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>
                <a:latin typeface="Raleway" pitchFamily="34" charset="0"/>
              </a:rPr>
              <a:t>2</a:t>
            </a:r>
            <a:endParaRPr lang="zh-TW" altLang="en-US" sz="1800">
              <a:latin typeface="Raleway" pitchFamily="34" charset="0"/>
            </a:endParaRP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4E018D3A-2D6B-43EA-873C-1DEF4F2D2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57028" name="圖片 1">
            <a:extLst>
              <a:ext uri="{FF2B5EF4-FFF2-40B4-BE49-F238E27FC236}">
                <a16:creationId xmlns:a16="http://schemas.microsoft.com/office/drawing/2014/main" id="{2D180D23-0F88-4793-9DBE-30209F667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0"/>
            <a:ext cx="8134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29" name="圖片 3">
            <a:extLst>
              <a:ext uri="{FF2B5EF4-FFF2-40B4-BE49-F238E27FC236}">
                <a16:creationId xmlns:a16="http://schemas.microsoft.com/office/drawing/2014/main" id="{8A068A4C-9322-4066-B558-75A1153A1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7" t="51823" r="28191" b="41687"/>
          <a:stretch>
            <a:fillRect/>
          </a:stretch>
        </p:blipFill>
        <p:spPr bwMode="auto">
          <a:xfrm>
            <a:off x="7015163" y="5872163"/>
            <a:ext cx="1866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30" name="文字方塊 4">
            <a:extLst>
              <a:ext uri="{FF2B5EF4-FFF2-40B4-BE49-F238E27FC236}">
                <a16:creationId xmlns:a16="http://schemas.microsoft.com/office/drawing/2014/main" id="{B8A6966B-7D41-4ADB-9719-C865A3F6D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825" y="5964238"/>
            <a:ext cx="30638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>
                <a:latin typeface="Raleway" pitchFamily="34" charset="0"/>
              </a:rPr>
              <a:t>2</a:t>
            </a:r>
            <a:endParaRPr lang="zh-TW" altLang="en-US" sz="1800">
              <a:latin typeface="Raleway" pitchFamily="34" charset="0"/>
            </a:endParaRP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>
            <a:extLst>
              <a:ext uri="{FF2B5EF4-FFF2-40B4-BE49-F238E27FC236}">
                <a16:creationId xmlns:a16="http://schemas.microsoft.com/office/drawing/2014/main" id="{261367B0-5F1B-41B2-97F4-4595DD15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58052" name="圖片 1">
            <a:extLst>
              <a:ext uri="{FF2B5EF4-FFF2-40B4-BE49-F238E27FC236}">
                <a16:creationId xmlns:a16="http://schemas.microsoft.com/office/drawing/2014/main" id="{532D598A-C581-49CE-B03D-D17341DC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28588"/>
            <a:ext cx="11172825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>
            <a:extLst>
              <a:ext uri="{FF2B5EF4-FFF2-40B4-BE49-F238E27FC236}">
                <a16:creationId xmlns:a16="http://schemas.microsoft.com/office/drawing/2014/main" id="{C45EA6B5-FFF1-4D46-A988-84AB2CC91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59076" name="圖片 1">
            <a:extLst>
              <a:ext uri="{FF2B5EF4-FFF2-40B4-BE49-F238E27FC236}">
                <a16:creationId xmlns:a16="http://schemas.microsoft.com/office/drawing/2014/main" id="{8EE3070D-47E8-41E6-9F5D-C1039B57D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0"/>
            <a:ext cx="768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+mj-ea"/>
                <a:cs typeface="Gen Jyuu GothicX Bold" pitchFamily="34" charset="-120"/>
              </a:rPr>
              <a:t>安裝</a:t>
            </a:r>
            <a:r>
              <a:rPr lang="en-US" altLang="zh-TW" dirty="0">
                <a:latin typeface="+mj-ea"/>
                <a:cs typeface="Gen Jyuu GothicX Bold" pitchFamily="34" charset="-120"/>
              </a:rPr>
              <a:t>CH340</a:t>
            </a:r>
            <a:r>
              <a:rPr lang="zh-TW" altLang="en-US" dirty="0">
                <a:latin typeface="+mj-ea"/>
                <a:cs typeface="Gen Jyuu GothicX Bold" pitchFamily="34" charset="-120"/>
              </a:rPr>
              <a:t>驅動程式</a:t>
            </a:r>
            <a:endParaRPr lang="zh-TW" altLang="en-US" dirty="0">
              <a:latin typeface="+mj-ea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9484" y="4423991"/>
            <a:ext cx="1320946" cy="146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085680" y="2136715"/>
            <a:ext cx="8125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本套件範例程式檔下載</a:t>
            </a:r>
            <a:r>
              <a:rPr lang="zh-TW" altLang="en-US"/>
              <a:t>網址：</a:t>
            </a:r>
            <a:r>
              <a:rPr lang="en-US" altLang="zh-TW"/>
              <a:t>https</a:t>
            </a:r>
            <a:r>
              <a:rPr lang="en-US" altLang="zh-TW" dirty="0"/>
              <a:t>://www.flag.com.tw/download.asp</a:t>
            </a:r>
            <a:r>
              <a:rPr lang="en-US" altLang="zh-TW"/>
              <a:t>?FM617A</a:t>
            </a:r>
            <a:endParaRPr lang="zh-TW" altLang="en-US" dirty="0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9003376" y="5991225"/>
            <a:ext cx="2053161" cy="365125"/>
          </a:xfrm>
          <a:prstGeom prst="rect">
            <a:avLst/>
          </a:prstGeom>
        </p:spPr>
        <p:txBody>
          <a:bodyPr vert="horz" lIns="91419" tIns="45709" rIns="91419" bIns="45709" rtlCol="0" anchor="ctr">
            <a:normAutofit/>
          </a:bodyPr>
          <a:lstStyle/>
          <a:p>
            <a:pPr algn="ctr" defTabSz="914126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zh-TW" altLang="en-US" dirty="0">
                <a:latin typeface="+mj-ea"/>
                <a:ea typeface="+mj-ea"/>
                <a:cs typeface="+mj-cs"/>
              </a:rPr>
              <a:t>執行 </a:t>
            </a:r>
            <a:r>
              <a:rPr lang="en-US" altLang="zh-TW" dirty="0">
                <a:latin typeface="+mj-ea"/>
                <a:ea typeface="+mj-ea"/>
                <a:cs typeface="+mj-cs"/>
              </a:rPr>
              <a:t>CH341SER</a:t>
            </a:r>
            <a:endParaRPr lang="zh-TW" altLang="en-US" dirty="0">
              <a:latin typeface="+mj-ea"/>
              <a:ea typeface="+mj-ea"/>
              <a:cs typeface="+mj-cs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8270121" y="5200119"/>
            <a:ext cx="733255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1283A72C-76B1-421C-8BD9-9EA1C31770DF}"/>
              </a:ext>
            </a:extLst>
          </p:cNvPr>
          <p:cNvSpPr txBox="1"/>
          <p:nvPr/>
        </p:nvSpPr>
        <p:spPr>
          <a:xfrm>
            <a:off x="1085680" y="2908230"/>
            <a:ext cx="4865499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在各位桌面上的 </a:t>
            </a:r>
            <a:r>
              <a:rPr lang="en-US" altLang="zh-TW"/>
              <a:t>FM617A </a:t>
            </a:r>
            <a:r>
              <a:rPr lang="zh-TW" altLang="en-US"/>
              <a:t>資料夾下有安裝檔案</a:t>
            </a:r>
            <a:endParaRPr lang="en-US" altLang="zh-TW"/>
          </a:p>
          <a:p>
            <a:r>
              <a:rPr lang="zh-TW" altLang="en-US"/>
              <a:t>課程開始前現場工作人員應該也幫大家裝好了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4ED25DB-5871-4A17-9D03-62708C7D4EAA}"/>
              </a:ext>
            </a:extLst>
          </p:cNvPr>
          <p:cNvSpPr txBox="1"/>
          <p:nvPr/>
        </p:nvSpPr>
        <p:spPr>
          <a:xfrm>
            <a:off x="1085680" y="1677298"/>
            <a:ext cx="3453992" cy="36924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Mac </a:t>
            </a:r>
            <a:r>
              <a:rPr lang="zh-TW" altLang="en-US"/>
              <a:t>電腦不用安裝驅動程式！！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920FBA7-8E79-4AAD-969D-31C3BC413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80" y="3771002"/>
            <a:ext cx="66579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08131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>
            <a:extLst>
              <a:ext uri="{FF2B5EF4-FFF2-40B4-BE49-F238E27FC236}">
                <a16:creationId xmlns:a16="http://schemas.microsoft.com/office/drawing/2014/main" id="{996581EB-9B99-43F4-8E64-8D60F3F8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60100" name="圖片 3">
            <a:extLst>
              <a:ext uri="{FF2B5EF4-FFF2-40B4-BE49-F238E27FC236}">
                <a16:creationId xmlns:a16="http://schemas.microsoft.com/office/drawing/2014/main" id="{D4EF4AED-C4F9-40CA-B5BA-981E4B4B7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0"/>
            <a:ext cx="846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>
            <a:extLst>
              <a:ext uri="{FF2B5EF4-FFF2-40B4-BE49-F238E27FC236}">
                <a16:creationId xmlns:a16="http://schemas.microsoft.com/office/drawing/2014/main" id="{B81C3853-6A02-4330-B660-04AEFA37E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61124" name="圖片 3">
            <a:extLst>
              <a:ext uri="{FF2B5EF4-FFF2-40B4-BE49-F238E27FC236}">
                <a16:creationId xmlns:a16="http://schemas.microsoft.com/office/drawing/2014/main" id="{15F51DDB-C0E2-44E6-A9FF-8F8BE4A1A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0"/>
            <a:ext cx="9705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>
            <a:extLst>
              <a:ext uri="{FF2B5EF4-FFF2-40B4-BE49-F238E27FC236}">
                <a16:creationId xmlns:a16="http://schemas.microsoft.com/office/drawing/2014/main" id="{2E38A668-D9F7-4760-BCCE-EFC07564C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62148" name="圖片 1">
            <a:extLst>
              <a:ext uri="{FF2B5EF4-FFF2-40B4-BE49-F238E27FC236}">
                <a16:creationId xmlns:a16="http://schemas.microsoft.com/office/drawing/2014/main" id="{07C2ECF2-EBC1-4452-9A53-915C1BB2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1082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8DD9BDD3-DE2F-43C1-940F-ABB3E80CD03A}"/>
              </a:ext>
            </a:extLst>
          </p:cNvPr>
          <p:cNvSpPr/>
          <p:nvPr/>
        </p:nvSpPr>
        <p:spPr>
          <a:xfrm>
            <a:off x="4100513" y="2900363"/>
            <a:ext cx="1690687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9A45337-7985-4E80-8D3E-1CFC160F674C}"/>
              </a:ext>
            </a:extLst>
          </p:cNvPr>
          <p:cNvSpPr/>
          <p:nvPr/>
        </p:nvSpPr>
        <p:spPr>
          <a:xfrm>
            <a:off x="6400800" y="2900363"/>
            <a:ext cx="619125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35FB0F43-CFF9-45E7-B528-9CE1B14BD140}"/>
              </a:ext>
            </a:extLst>
          </p:cNvPr>
          <p:cNvSpPr/>
          <p:nvPr/>
        </p:nvSpPr>
        <p:spPr>
          <a:xfrm>
            <a:off x="2946400" y="4886325"/>
            <a:ext cx="3352800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>
            <a:extLst>
              <a:ext uri="{FF2B5EF4-FFF2-40B4-BE49-F238E27FC236}">
                <a16:creationId xmlns:a16="http://schemas.microsoft.com/office/drawing/2014/main" id="{A030A9C9-DE06-4111-832A-6DA3A1D4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63172" name="圖片 1">
            <a:extLst>
              <a:ext uri="{FF2B5EF4-FFF2-40B4-BE49-F238E27FC236}">
                <a16:creationId xmlns:a16="http://schemas.microsoft.com/office/drawing/2014/main" id="{49C16AA9-B371-4137-AD2F-2AF2B0F2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0248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3" name="文字方塊 1">
            <a:extLst>
              <a:ext uri="{FF2B5EF4-FFF2-40B4-BE49-F238E27FC236}">
                <a16:creationId xmlns:a16="http://schemas.microsoft.com/office/drawing/2014/main" id="{099B058B-29AF-4CC4-A594-2B6215DD5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150" y="2244725"/>
            <a:ext cx="3081338" cy="400050"/>
          </a:xfrm>
          <a:prstGeom prst="rect">
            <a:avLst/>
          </a:prstGeom>
          <a:solidFill>
            <a:srgbClr val="D5EF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 b="1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＃ 使用剛剛讀取的感測值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75B9DE86-21A2-4D9C-B9FE-C0E1E64C238D}"/>
              </a:ext>
            </a:extLst>
          </p:cNvPr>
          <p:cNvSpPr/>
          <p:nvPr/>
        </p:nvSpPr>
        <p:spPr>
          <a:xfrm>
            <a:off x="2216150" y="2259013"/>
            <a:ext cx="3352800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6" name="圖片 1">
            <a:extLst>
              <a:ext uri="{FF2B5EF4-FFF2-40B4-BE49-F238E27FC236}">
                <a16:creationId xmlns:a16="http://schemas.microsoft.com/office/drawing/2014/main" id="{7F0C300F-B492-40FE-8FAF-560DB9008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6082"/>
            <a:ext cx="6868621" cy="558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47AC331-456D-416A-BAF2-8C70B3739025}"/>
              </a:ext>
            </a:extLst>
          </p:cNvPr>
          <p:cNvSpPr/>
          <p:nvPr/>
        </p:nvSpPr>
        <p:spPr>
          <a:xfrm>
            <a:off x="-347333" y="6199750"/>
            <a:ext cx="4019550" cy="592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2E17B47-ECF2-4833-BE8A-D7991170B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857" y="2354835"/>
            <a:ext cx="5067143" cy="367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873AE3-D8C5-49EF-A4A8-A0E8D8D18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15 </a:t>
            </a:r>
            <a:r>
              <a:rPr lang="zh-TW" altLang="zh-TW"/>
              <a:t>自製雲端平台</a:t>
            </a:r>
            <a:endParaRPr lang="id-ID" altLang="zh-TW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5CCA839C-1F7A-424A-8145-CB48BC088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zh-TW"/>
              <a:t>用</a:t>
            </a:r>
            <a:r>
              <a:rPr lang="zh-TW" altLang="en-US"/>
              <a:t>瀏覽器</a:t>
            </a:r>
            <a:r>
              <a:rPr lang="zh-TW" altLang="zh-TW"/>
              <a:t>遙控家電</a:t>
            </a:r>
            <a:endParaRPr lang="en-US" altLang="zh-TW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3">
            <a:extLst>
              <a:ext uri="{FF2B5EF4-FFF2-40B4-BE49-F238E27FC236}">
                <a16:creationId xmlns:a16="http://schemas.microsoft.com/office/drawing/2014/main" id="{AF90B92A-C1C6-4CA8-8B16-44565A70A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  <p:pic>
        <p:nvPicPr>
          <p:cNvPr id="269316" name="圖片 3">
            <a:extLst>
              <a:ext uri="{FF2B5EF4-FFF2-40B4-BE49-F238E27FC236}">
                <a16:creationId xmlns:a16="http://schemas.microsoft.com/office/drawing/2014/main" id="{ADDEC899-DF51-4B0C-9F35-5928AFF6E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2" y="1266825"/>
            <a:ext cx="8308975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4AC8CBF-603E-447E-A428-850EE03FFA6E}"/>
              </a:ext>
            </a:extLst>
          </p:cNvPr>
          <p:cNvSpPr txBox="1"/>
          <p:nvPr/>
        </p:nvSpPr>
        <p:spPr>
          <a:xfrm>
            <a:off x="9551894" y="477479"/>
            <a:ext cx="1965603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線路與</a:t>
            </a:r>
            <a:r>
              <a:rPr lang="en-US" altLang="zh-TW"/>
              <a:t>LAB13</a:t>
            </a:r>
            <a:r>
              <a:rPr lang="zh-TW" altLang="en-US"/>
              <a:t>相同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4C0D73-8E7C-4F2C-AC40-8627F4F2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把 </a:t>
            </a:r>
            <a:r>
              <a:rPr lang="en-US" altLang="zh-TW"/>
              <a:t>D1 mini </a:t>
            </a:r>
            <a:r>
              <a:rPr lang="zh-TW" altLang="en-US"/>
              <a:t>控制板變網站</a:t>
            </a:r>
          </a:p>
        </p:txBody>
      </p:sp>
      <p:pic>
        <p:nvPicPr>
          <p:cNvPr id="271364" name="圖片 1">
            <a:extLst>
              <a:ext uri="{FF2B5EF4-FFF2-40B4-BE49-F238E27FC236}">
                <a16:creationId xmlns:a16="http://schemas.microsoft.com/office/drawing/2014/main" id="{40419023-6AE2-4DD0-A68A-D35730A1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998" y="1371815"/>
            <a:ext cx="9756004" cy="494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8" name="圖片 1">
            <a:extLst>
              <a:ext uri="{FF2B5EF4-FFF2-40B4-BE49-F238E27FC236}">
                <a16:creationId xmlns:a16="http://schemas.microsoft.com/office/drawing/2014/main" id="{D6DE4A68-C851-46DD-A7F5-9F909F6F1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69" y="716054"/>
            <a:ext cx="9915262" cy="614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2" name="圖片 1">
            <a:extLst>
              <a:ext uri="{FF2B5EF4-FFF2-40B4-BE49-F238E27FC236}">
                <a16:creationId xmlns:a16="http://schemas.microsoft.com/office/drawing/2014/main" id="{827AF72B-74F8-4868-8631-0F3F43F94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10" y="1524760"/>
            <a:ext cx="9522780" cy="246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3" name="圖片 2">
            <a:extLst>
              <a:ext uri="{FF2B5EF4-FFF2-40B4-BE49-F238E27FC236}">
                <a16:creationId xmlns:a16="http://schemas.microsoft.com/office/drawing/2014/main" id="{6B5137BA-6BEA-4E71-809F-DC9E9FCD0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83" y="4103082"/>
            <a:ext cx="9427234" cy="275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293BBEC-031E-4725-8BAB-AEC383224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04" y="1207984"/>
            <a:ext cx="6219825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3291EB7-83E0-42DC-9B82-8360D8365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651" y="1648186"/>
            <a:ext cx="4943475" cy="321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944F0A6F-1CD3-46D0-B502-1DACC5DF4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11" y="4005634"/>
            <a:ext cx="261937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完成驅動程式安裝步驟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38704" y="6322601"/>
            <a:ext cx="3163258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TW"/>
            </a:defPPr>
          </a:lstStyle>
          <a:p>
            <a:r>
              <a:rPr lang="zh-TW" altLang="en-US"/>
              <a:t>①會先解開驅動程式安裝檔案</a:t>
            </a:r>
          </a:p>
        </p:txBody>
      </p:sp>
      <p:cxnSp>
        <p:nvCxnSpPr>
          <p:cNvPr id="7" name="肘形接點 6"/>
          <p:cNvCxnSpPr>
            <a:cxnSpLocks/>
            <a:stCxn id="6" idx="3"/>
            <a:endCxn id="12" idx="2"/>
          </p:cNvCxnSpPr>
          <p:nvPr/>
        </p:nvCxnSpPr>
        <p:spPr>
          <a:xfrm flipV="1">
            <a:off x="3401962" y="5456903"/>
            <a:ext cx="584829" cy="1050364"/>
          </a:xfrm>
          <a:prstGeom prst="bent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9984225" y="6322601"/>
            <a:ext cx="1437968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③安裝完成</a:t>
            </a:r>
          </a:p>
        </p:txBody>
      </p:sp>
      <p:cxnSp>
        <p:nvCxnSpPr>
          <p:cNvPr id="10" name="肘形接點 9"/>
          <p:cNvCxnSpPr>
            <a:cxnSpLocks/>
            <a:stCxn id="9" idx="1"/>
            <a:endCxn id="3" idx="2"/>
          </p:cNvCxnSpPr>
          <p:nvPr/>
        </p:nvCxnSpPr>
        <p:spPr>
          <a:xfrm rot="10800000">
            <a:off x="9004309" y="5747709"/>
            <a:ext cx="979916" cy="759558"/>
          </a:xfrm>
          <a:prstGeom prst="bent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流程圖: 程序 2"/>
          <p:cNvSpPr/>
          <p:nvPr/>
        </p:nvSpPr>
        <p:spPr>
          <a:xfrm>
            <a:off x="8511250" y="5494456"/>
            <a:ext cx="986117" cy="253253"/>
          </a:xfrm>
          <a:prstGeom prst="flowChartProcess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流程圖: 程序 11"/>
          <p:cNvSpPr/>
          <p:nvPr/>
        </p:nvSpPr>
        <p:spPr>
          <a:xfrm>
            <a:off x="1515053" y="4867636"/>
            <a:ext cx="4943475" cy="589267"/>
          </a:xfrm>
          <a:prstGeom prst="flowChartProcess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4A19F16-04EA-4CB0-9BE7-C5C62360FD0E}"/>
              </a:ext>
            </a:extLst>
          </p:cNvPr>
          <p:cNvSpPr txBox="1"/>
          <p:nvPr/>
        </p:nvSpPr>
        <p:spPr>
          <a:xfrm>
            <a:off x="9213871" y="1393514"/>
            <a:ext cx="3000573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②按</a:t>
            </a:r>
            <a:r>
              <a:rPr lang="en-US" altLang="zh-TW"/>
              <a:t>『INSTALL』</a:t>
            </a:r>
            <a:r>
              <a:rPr lang="zh-TW" altLang="en-US"/>
              <a:t>開始安裝</a:t>
            </a:r>
          </a:p>
        </p:txBody>
      </p:sp>
      <p:cxnSp>
        <p:nvCxnSpPr>
          <p:cNvPr id="29" name="肘形接點 9">
            <a:extLst>
              <a:ext uri="{FF2B5EF4-FFF2-40B4-BE49-F238E27FC236}">
                <a16:creationId xmlns:a16="http://schemas.microsoft.com/office/drawing/2014/main" id="{60616F81-4CA7-45C7-AF78-CE7E9D4DC7F8}"/>
              </a:ext>
            </a:extLst>
          </p:cNvPr>
          <p:cNvCxnSpPr>
            <a:cxnSpLocks/>
            <a:stCxn id="28" idx="2"/>
            <a:endCxn id="30" idx="0"/>
          </p:cNvCxnSpPr>
          <p:nvPr/>
        </p:nvCxnSpPr>
        <p:spPr>
          <a:xfrm rot="5400000">
            <a:off x="7379664" y="-465148"/>
            <a:ext cx="1106500" cy="5562488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流程圖: 程序 29">
            <a:extLst>
              <a:ext uri="{FF2B5EF4-FFF2-40B4-BE49-F238E27FC236}">
                <a16:creationId xmlns:a16="http://schemas.microsoft.com/office/drawing/2014/main" id="{53CDEC4E-481D-4C1E-AAD8-8FD1BB910809}"/>
              </a:ext>
            </a:extLst>
          </p:cNvPr>
          <p:cNvSpPr/>
          <p:nvPr/>
        </p:nvSpPr>
        <p:spPr>
          <a:xfrm>
            <a:off x="4512139" y="2869346"/>
            <a:ext cx="1279061" cy="408758"/>
          </a:xfrm>
          <a:prstGeom prst="flowChartProcess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226182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6" name="圖片 1">
            <a:extLst>
              <a:ext uri="{FF2B5EF4-FFF2-40B4-BE49-F238E27FC236}">
                <a16:creationId xmlns:a16="http://schemas.microsoft.com/office/drawing/2014/main" id="{28332DBE-169F-4CC1-9094-40FAB5A8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66" y="809129"/>
            <a:ext cx="10010867" cy="602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60" name="圖片 1">
            <a:extLst>
              <a:ext uri="{FF2B5EF4-FFF2-40B4-BE49-F238E27FC236}">
                <a16:creationId xmlns:a16="http://schemas.microsoft.com/office/drawing/2014/main" id="{3BDE994B-07AA-4C17-90DE-8B2F339E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35" y="1128019"/>
            <a:ext cx="10155730" cy="516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4" name="圖片 1">
            <a:extLst>
              <a:ext uri="{FF2B5EF4-FFF2-40B4-BE49-F238E27FC236}">
                <a16:creationId xmlns:a16="http://schemas.microsoft.com/office/drawing/2014/main" id="{1C0E953C-C1F2-4285-8D73-E17B88B09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495425"/>
            <a:ext cx="113633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8" name="圖片 1">
            <a:extLst>
              <a:ext uri="{FF2B5EF4-FFF2-40B4-BE49-F238E27FC236}">
                <a16:creationId xmlns:a16="http://schemas.microsoft.com/office/drawing/2014/main" id="{EA2A82B0-1E60-4D64-BD9F-1FEBC54B2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05" y="1161906"/>
            <a:ext cx="9730389" cy="542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2" name="圖片 1">
            <a:extLst>
              <a:ext uri="{FF2B5EF4-FFF2-40B4-BE49-F238E27FC236}">
                <a16:creationId xmlns:a16="http://schemas.microsoft.com/office/drawing/2014/main" id="{169E7FE8-A67A-422D-BF25-53651145A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95" y="1034114"/>
            <a:ext cx="9124410" cy="557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6" name="圖片 1">
            <a:extLst>
              <a:ext uri="{FF2B5EF4-FFF2-40B4-BE49-F238E27FC236}">
                <a16:creationId xmlns:a16="http://schemas.microsoft.com/office/drawing/2014/main" id="{B71DB4C5-4929-49CC-BB3E-6AE8565C9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59" y="1427923"/>
            <a:ext cx="9806681" cy="472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80" name="圖片 1">
            <a:extLst>
              <a:ext uri="{FF2B5EF4-FFF2-40B4-BE49-F238E27FC236}">
                <a16:creationId xmlns:a16="http://schemas.microsoft.com/office/drawing/2014/main" id="{FAD75410-4BB5-4722-8B2D-B4B12132D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052513"/>
            <a:ext cx="112299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4" name="圖片 1">
            <a:extLst>
              <a:ext uri="{FF2B5EF4-FFF2-40B4-BE49-F238E27FC236}">
                <a16:creationId xmlns:a16="http://schemas.microsoft.com/office/drawing/2014/main" id="{8C73270E-7DEA-49F2-AA86-800A6AD99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781" y="1056161"/>
            <a:ext cx="9156437" cy="158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F98B7B0-30CD-4EC5-93BD-3CF468F1CD12}"/>
              </a:ext>
            </a:extLst>
          </p:cNvPr>
          <p:cNvSpPr/>
          <p:nvPr/>
        </p:nvSpPr>
        <p:spPr>
          <a:xfrm>
            <a:off x="6265385" y="575993"/>
            <a:ext cx="2863850" cy="315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81606" name="圖片 3">
            <a:extLst>
              <a:ext uri="{FF2B5EF4-FFF2-40B4-BE49-F238E27FC236}">
                <a16:creationId xmlns:a16="http://schemas.microsoft.com/office/drawing/2014/main" id="{72AA0056-0685-4B33-8158-40DCFC10E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30" y="3055426"/>
            <a:ext cx="9179423" cy="325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8" name="圖片 1">
            <a:extLst>
              <a:ext uri="{FF2B5EF4-FFF2-40B4-BE49-F238E27FC236}">
                <a16:creationId xmlns:a16="http://schemas.microsoft.com/office/drawing/2014/main" id="{8CDCFF24-A964-4F00-BCF4-0DB7451B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509588"/>
            <a:ext cx="11534775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2" name="圖片 1">
            <a:extLst>
              <a:ext uri="{FF2B5EF4-FFF2-40B4-BE49-F238E27FC236}">
                <a16:creationId xmlns:a16="http://schemas.microsoft.com/office/drawing/2014/main" id="{BF7049BF-431F-4B42-B4FD-EA94A18AC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509588"/>
            <a:ext cx="1156335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5911BEBE-8671-4D1F-A86E-51CD4B5E3A04}"/>
              </a:ext>
            </a:extLst>
          </p:cNvPr>
          <p:cNvSpPr/>
          <p:nvPr/>
        </p:nvSpPr>
        <p:spPr>
          <a:xfrm>
            <a:off x="3935413" y="2041525"/>
            <a:ext cx="1836737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01EE0AC-1405-409A-8EB9-8F52662CF21B}"/>
              </a:ext>
            </a:extLst>
          </p:cNvPr>
          <p:cNvSpPr/>
          <p:nvPr/>
        </p:nvSpPr>
        <p:spPr>
          <a:xfrm>
            <a:off x="6419850" y="2041525"/>
            <a:ext cx="682625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D75FA0A-923D-4A80-9848-839F685A0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連接 </a:t>
            </a:r>
            <a:r>
              <a:rPr lang="en-US" altLang="zh-TW" dirty="0"/>
              <a:t>D1 mini </a:t>
            </a:r>
            <a:r>
              <a:rPr lang="zh-TW" altLang="en-US" dirty="0"/>
              <a:t>開發板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B5AF6BF-1BFC-4E62-84D2-E01424E5B54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095" y="1866403"/>
            <a:ext cx="11617811" cy="333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9956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6" name="圖片 1">
            <a:extLst>
              <a:ext uri="{FF2B5EF4-FFF2-40B4-BE49-F238E27FC236}">
                <a16:creationId xmlns:a16="http://schemas.microsoft.com/office/drawing/2014/main" id="{57EEF2CD-A009-4BC4-A13A-96B3B673A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966788"/>
            <a:ext cx="112395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00" name="圖片 1">
            <a:extLst>
              <a:ext uri="{FF2B5EF4-FFF2-40B4-BE49-F238E27FC236}">
                <a16:creationId xmlns:a16="http://schemas.microsoft.com/office/drawing/2014/main" id="{1F833F26-795F-431D-972E-65F048434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02"/>
          <a:stretch>
            <a:fillRect/>
          </a:stretch>
        </p:blipFill>
        <p:spPr bwMode="auto">
          <a:xfrm>
            <a:off x="1133475" y="365125"/>
            <a:ext cx="10599738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4" name="圖片 1">
            <a:extLst>
              <a:ext uri="{FF2B5EF4-FFF2-40B4-BE49-F238E27FC236}">
                <a16:creationId xmlns:a16="http://schemas.microsoft.com/office/drawing/2014/main" id="{62D86A9E-53EF-4353-B50A-E1472E024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14363"/>
            <a:ext cx="11391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7" name="Title 4">
            <a:extLst>
              <a:ext uri="{FF2B5EF4-FFF2-40B4-BE49-F238E27FC236}">
                <a16:creationId xmlns:a16="http://schemas.microsoft.com/office/drawing/2014/main" id="{4FE1A2F3-D541-495A-84CD-C9111A870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16</a:t>
            </a:r>
            <a:r>
              <a:rPr lang="zh-TW" altLang="en-US"/>
              <a:t> </a:t>
            </a:r>
            <a:r>
              <a:rPr lang="zh-TW" altLang="zh-TW"/>
              <a:t>使用 HTML 網頁簡化操作</a:t>
            </a:r>
            <a:endParaRPr lang="id-ID" altLang="zh-TW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BE6E6D86-926E-4ADF-8D9A-AF0DCAA25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建立易用的使用介面</a:t>
            </a:r>
          </a:p>
        </p:txBody>
      </p:sp>
    </p:spTree>
  </p:cSld>
  <p:clrMapOvr>
    <a:masterClrMapping/>
  </p:clrMapOvr>
  <p:transition spd="slow">
    <p:push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2" name="圖片 2">
            <a:extLst>
              <a:ext uri="{FF2B5EF4-FFF2-40B4-BE49-F238E27FC236}">
                <a16:creationId xmlns:a16="http://schemas.microsoft.com/office/drawing/2014/main" id="{DF901371-A6E9-4C12-90B6-D3F7E163A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09663"/>
            <a:ext cx="113347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6" name="圖片 1">
            <a:extLst>
              <a:ext uri="{FF2B5EF4-FFF2-40B4-BE49-F238E27FC236}">
                <a16:creationId xmlns:a16="http://schemas.microsoft.com/office/drawing/2014/main" id="{101237DA-071C-4922-87ED-C622BBC7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1252538"/>
            <a:ext cx="113252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20" name="圖片 1">
            <a:extLst>
              <a:ext uri="{FF2B5EF4-FFF2-40B4-BE49-F238E27FC236}">
                <a16:creationId xmlns:a16="http://schemas.microsoft.com/office/drawing/2014/main" id="{B0A81DB4-4A54-46E3-B4D9-6684DBBD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604963"/>
            <a:ext cx="113347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AAC682B-492F-4E2A-8B72-A61F3B1D7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30" y="1552575"/>
            <a:ext cx="3924300" cy="187642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95D2FCC-AE29-4C36-ACC3-E39C4E4CD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45" y="3035332"/>
            <a:ext cx="2181225" cy="165735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C3AF1F5-6B56-4816-A3FD-E5012D1824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613"/>
          <a:stretch/>
        </p:blipFill>
        <p:spPr>
          <a:xfrm>
            <a:off x="2313280" y="4911757"/>
            <a:ext cx="2466975" cy="165735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721D113-BD52-448D-8149-17E1CC4655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42317" b="22784"/>
          <a:stretch/>
        </p:blipFill>
        <p:spPr>
          <a:xfrm>
            <a:off x="5171335" y="1552575"/>
            <a:ext cx="3829515" cy="433932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8ED0AB8-7942-4C31-8228-F31122F098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613"/>
          <a:stretch/>
        </p:blipFill>
        <p:spPr>
          <a:xfrm>
            <a:off x="9391930" y="4911757"/>
            <a:ext cx="2466975" cy="165735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2" name="標題 11">
            <a:extLst>
              <a:ext uri="{FF2B5EF4-FFF2-40B4-BE49-F238E27FC236}">
                <a16:creationId xmlns:a16="http://schemas.microsoft.com/office/drawing/2014/main" id="{779C9FEC-01E8-47B3-8C48-39C07E223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上船網頁檔案到 </a:t>
            </a:r>
            <a:r>
              <a:rPr lang="en-US" altLang="zh-TW"/>
              <a:t>D1 mini</a:t>
            </a:r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770AD70-84DB-47C5-A9E7-5C661963FAB0}"/>
              </a:ext>
            </a:extLst>
          </p:cNvPr>
          <p:cNvSpPr/>
          <p:nvPr/>
        </p:nvSpPr>
        <p:spPr>
          <a:xfrm>
            <a:off x="2476870" y="1552575"/>
            <a:ext cx="221942" cy="2190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7A1ADA1-381A-4BD7-B9D2-98703D6A71EF}"/>
              </a:ext>
            </a:extLst>
          </p:cNvPr>
          <p:cNvSpPr/>
          <p:nvPr/>
        </p:nvSpPr>
        <p:spPr>
          <a:xfrm>
            <a:off x="2476871" y="2763823"/>
            <a:ext cx="1760506" cy="2190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52E4DE40-2BA0-4C10-89A1-6CAB06FCCACE}"/>
              </a:ext>
            </a:extLst>
          </p:cNvPr>
          <p:cNvCxnSpPr>
            <a:stCxn id="14" idx="1"/>
            <a:endCxn id="17" idx="1"/>
          </p:cNvCxnSpPr>
          <p:nvPr/>
        </p:nvCxnSpPr>
        <p:spPr>
          <a:xfrm rot="10800000" flipH="1" flipV="1">
            <a:off x="2476869" y="1662113"/>
            <a:ext cx="1" cy="1211248"/>
          </a:xfrm>
          <a:prstGeom prst="bentConnector3">
            <a:avLst>
              <a:gd name="adj1" fmla="val -2286000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接點: 肘形 19">
            <a:extLst>
              <a:ext uri="{FF2B5EF4-FFF2-40B4-BE49-F238E27FC236}">
                <a16:creationId xmlns:a16="http://schemas.microsoft.com/office/drawing/2014/main" id="{75BCA837-2A56-47B0-AF62-D2FA568E7828}"/>
              </a:ext>
            </a:extLst>
          </p:cNvPr>
          <p:cNvCxnSpPr>
            <a:cxnSpLocks/>
            <a:stCxn id="17" idx="3"/>
            <a:endCxn id="5" idx="3"/>
          </p:cNvCxnSpPr>
          <p:nvPr/>
        </p:nvCxnSpPr>
        <p:spPr>
          <a:xfrm flipH="1">
            <a:off x="3632770" y="2873361"/>
            <a:ext cx="604607" cy="990646"/>
          </a:xfrm>
          <a:prstGeom prst="bentConnector3">
            <a:avLst>
              <a:gd name="adj1" fmla="val -3781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9F0B9216-DACD-4280-96EB-0E4C8311B20C}"/>
              </a:ext>
            </a:extLst>
          </p:cNvPr>
          <p:cNvSpPr/>
          <p:nvPr/>
        </p:nvSpPr>
        <p:spPr>
          <a:xfrm>
            <a:off x="2323310" y="5148283"/>
            <a:ext cx="2293077" cy="2190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B0DC3B0-CDCB-48DC-B17D-6159C5857F4E}"/>
              </a:ext>
            </a:extLst>
          </p:cNvPr>
          <p:cNvSpPr txBox="1"/>
          <p:nvPr/>
        </p:nvSpPr>
        <p:spPr>
          <a:xfrm>
            <a:off x="693499" y="5417266"/>
            <a:ext cx="1516092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雙按切換到 </a:t>
            </a:r>
            <a:r>
              <a:rPr lang="en-US" altLang="zh-TW"/>
              <a:t>relay </a:t>
            </a:r>
            <a:r>
              <a:rPr lang="zh-TW" altLang="en-US"/>
              <a:t>資料夾</a:t>
            </a:r>
          </a:p>
        </p:txBody>
      </p:sp>
      <p:cxnSp>
        <p:nvCxnSpPr>
          <p:cNvPr id="27" name="接點: 肘形 26">
            <a:extLst>
              <a:ext uri="{FF2B5EF4-FFF2-40B4-BE49-F238E27FC236}">
                <a16:creationId xmlns:a16="http://schemas.microsoft.com/office/drawing/2014/main" id="{79C65C6A-DBAE-4E53-94BE-4BFA266C07C0}"/>
              </a:ext>
            </a:extLst>
          </p:cNvPr>
          <p:cNvCxnSpPr>
            <a:cxnSpLocks/>
            <a:stCxn id="23" idx="0"/>
            <a:endCxn id="25" idx="1"/>
          </p:cNvCxnSpPr>
          <p:nvPr/>
        </p:nvCxnSpPr>
        <p:spPr>
          <a:xfrm rot="5400000" flipH="1" flipV="1">
            <a:off x="1807705" y="4901662"/>
            <a:ext cx="159445" cy="87176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橢圓 27">
            <a:extLst>
              <a:ext uri="{FF2B5EF4-FFF2-40B4-BE49-F238E27FC236}">
                <a16:creationId xmlns:a16="http://schemas.microsoft.com/office/drawing/2014/main" id="{A619A0DE-F21B-4063-AE49-4934F97A3044}"/>
              </a:ext>
            </a:extLst>
          </p:cNvPr>
          <p:cNvSpPr/>
          <p:nvPr/>
        </p:nvSpPr>
        <p:spPr>
          <a:xfrm>
            <a:off x="7086092" y="4225771"/>
            <a:ext cx="221942" cy="22194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066C7F4A-B9A6-4EF2-88F3-A7F0F7338C0F}"/>
              </a:ext>
            </a:extLst>
          </p:cNvPr>
          <p:cNvSpPr txBox="1"/>
          <p:nvPr/>
        </p:nvSpPr>
        <p:spPr>
          <a:xfrm>
            <a:off x="8220722" y="3352815"/>
            <a:ext cx="1330702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按滑鼠右鍵</a:t>
            </a:r>
          </a:p>
        </p:txBody>
      </p:sp>
      <p:cxnSp>
        <p:nvCxnSpPr>
          <p:cNvPr id="33" name="接點: 肘形 32">
            <a:extLst>
              <a:ext uri="{FF2B5EF4-FFF2-40B4-BE49-F238E27FC236}">
                <a16:creationId xmlns:a16="http://schemas.microsoft.com/office/drawing/2014/main" id="{79F16A97-91F0-450F-8CEB-B1B433AA148F}"/>
              </a:ext>
            </a:extLst>
          </p:cNvPr>
          <p:cNvCxnSpPr>
            <a:cxnSpLocks/>
            <a:stCxn id="32" idx="1"/>
            <a:endCxn id="28" idx="0"/>
          </p:cNvCxnSpPr>
          <p:nvPr/>
        </p:nvCxnSpPr>
        <p:spPr>
          <a:xfrm rot="10800000" flipV="1">
            <a:off x="7197064" y="3537481"/>
            <a:ext cx="1023659" cy="688290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F99AEE0B-625E-471C-9897-A86BFEF2BA85}"/>
              </a:ext>
            </a:extLst>
          </p:cNvPr>
          <p:cNvSpPr/>
          <p:nvPr/>
        </p:nvSpPr>
        <p:spPr>
          <a:xfrm>
            <a:off x="7250331" y="5032917"/>
            <a:ext cx="1707239" cy="18962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8" name="接點: 肘形 37">
            <a:extLst>
              <a:ext uri="{FF2B5EF4-FFF2-40B4-BE49-F238E27FC236}">
                <a16:creationId xmlns:a16="http://schemas.microsoft.com/office/drawing/2014/main" id="{B3334C7D-8EE3-4F3F-BF1A-EDA45DB7E66C}"/>
              </a:ext>
            </a:extLst>
          </p:cNvPr>
          <p:cNvCxnSpPr>
            <a:cxnSpLocks/>
            <a:stCxn id="28" idx="6"/>
            <a:endCxn id="37" idx="3"/>
          </p:cNvCxnSpPr>
          <p:nvPr/>
        </p:nvCxnSpPr>
        <p:spPr>
          <a:xfrm>
            <a:off x="7308034" y="4336742"/>
            <a:ext cx="1649536" cy="790988"/>
          </a:xfrm>
          <a:prstGeom prst="bentConnector3">
            <a:avLst>
              <a:gd name="adj1" fmla="val 113858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5033F54F-6F96-4450-9D0C-38FB7323150E}"/>
              </a:ext>
            </a:extLst>
          </p:cNvPr>
          <p:cNvSpPr txBox="1"/>
          <p:nvPr/>
        </p:nvSpPr>
        <p:spPr>
          <a:xfrm>
            <a:off x="9774247" y="4261430"/>
            <a:ext cx="1702339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確認 </a:t>
            </a:r>
            <a:r>
              <a:rPr lang="en-US" altLang="zh-TW"/>
              <a:t>relay </a:t>
            </a:r>
            <a:r>
              <a:rPr lang="zh-TW" altLang="en-US"/>
              <a:t>資料夾內有檔案</a:t>
            </a:r>
            <a:endParaRPr lang="en-US" altLang="zh-TW"/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8" name="圖片 1">
            <a:extLst>
              <a:ext uri="{FF2B5EF4-FFF2-40B4-BE49-F238E27FC236}">
                <a16:creationId xmlns:a16="http://schemas.microsoft.com/office/drawing/2014/main" id="{FCE8BFE0-ACE6-4A92-97F5-17C979E9F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062038"/>
            <a:ext cx="1125855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圖片 4">
            <a:extLst>
              <a:ext uri="{FF2B5EF4-FFF2-40B4-BE49-F238E27FC236}">
                <a16:creationId xmlns:a16="http://schemas.microsoft.com/office/drawing/2014/main" id="{1B8929D4-FE16-46C7-B9F9-17DA1529E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0"/>
            <a:ext cx="9102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3">
            <a:extLst>
              <a:ext uri="{FF2B5EF4-FFF2-40B4-BE49-F238E27FC236}">
                <a16:creationId xmlns:a16="http://schemas.microsoft.com/office/drawing/2014/main" id="{1D75FA0A-923D-4A80-9848-839F685A0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動手做 </a:t>
            </a:r>
            <a:r>
              <a:rPr lang="en-US" altLang="zh-TW" dirty="0"/>
              <a:t>- </a:t>
            </a:r>
            <a:r>
              <a:rPr lang="zh-TW" altLang="en-US" dirty="0"/>
              <a:t>連接 </a:t>
            </a:r>
            <a:r>
              <a:rPr lang="en-US" altLang="zh-TW" dirty="0"/>
              <a:t>D1 mini </a:t>
            </a:r>
            <a:r>
              <a:rPr lang="zh-TW" altLang="en-US" dirty="0"/>
              <a:t>開發板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371C827-8A8C-4999-8F0A-0FBA242B5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977"/>
          <a:stretch/>
        </p:blipFill>
        <p:spPr>
          <a:xfrm>
            <a:off x="105411" y="1129030"/>
            <a:ext cx="10205040" cy="2532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DA05825-352D-4463-AD00-0976B4B69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8"/>
          <a:stretch/>
        </p:blipFill>
        <p:spPr>
          <a:xfrm>
            <a:off x="3872155" y="3244209"/>
            <a:ext cx="7871501" cy="3613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074B4A5-132C-4F5F-883E-6551F1D37458}"/>
              </a:ext>
            </a:extLst>
          </p:cNvPr>
          <p:cNvSpPr/>
          <p:nvPr/>
        </p:nvSpPr>
        <p:spPr>
          <a:xfrm>
            <a:off x="1777569" y="1558611"/>
            <a:ext cx="522393" cy="30894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5D70B3F-EF8D-407E-8B30-3AA794E6178A}"/>
              </a:ext>
            </a:extLst>
          </p:cNvPr>
          <p:cNvSpPr/>
          <p:nvPr/>
        </p:nvSpPr>
        <p:spPr>
          <a:xfrm>
            <a:off x="1790628" y="1880618"/>
            <a:ext cx="4010143" cy="30894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7E5BC82-14C4-4BC0-A367-1E138D99FBA5}"/>
              </a:ext>
            </a:extLst>
          </p:cNvPr>
          <p:cNvSpPr/>
          <p:nvPr/>
        </p:nvSpPr>
        <p:spPr>
          <a:xfrm>
            <a:off x="4232817" y="4250074"/>
            <a:ext cx="7119082" cy="6111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C5E3371-CE54-41C9-A226-EDB93C6537C2}"/>
              </a:ext>
            </a:extLst>
          </p:cNvPr>
          <p:cNvSpPr/>
          <p:nvPr/>
        </p:nvSpPr>
        <p:spPr>
          <a:xfrm>
            <a:off x="4232817" y="6041029"/>
            <a:ext cx="7119082" cy="6111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244D21E-0F78-465C-AC1C-8B845125641A}"/>
              </a:ext>
            </a:extLst>
          </p:cNvPr>
          <p:cNvSpPr txBox="1"/>
          <p:nvPr/>
        </p:nvSpPr>
        <p:spPr>
          <a:xfrm>
            <a:off x="720495" y="6023532"/>
            <a:ext cx="3062143" cy="6461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連接埠請選有 </a:t>
            </a:r>
            <a:r>
              <a:rPr lang="en-US" altLang="zh-TW"/>
              <a:t>"USB-SERIAL CH340" </a:t>
            </a:r>
            <a:r>
              <a:rPr lang="zh-TW" altLang="en-US"/>
              <a:t>字樣的項目</a:t>
            </a:r>
          </a:p>
        </p:txBody>
      </p:sp>
    </p:spTree>
    <p:extLst>
      <p:ext uri="{BB962C8B-B14F-4D97-AF65-F5344CB8AC3E}">
        <p14:creationId xmlns:p14="http://schemas.microsoft.com/office/powerpoint/2010/main" val="2206630975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>
            <a:extLst>
              <a:ext uri="{FF2B5EF4-FFF2-40B4-BE49-F238E27FC236}">
                <a16:creationId xmlns:a16="http://schemas.microsoft.com/office/drawing/2014/main" id="{2D493273-1C26-4631-B42A-CD2A30DB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94916" name="圖片 1">
            <a:extLst>
              <a:ext uri="{FF2B5EF4-FFF2-40B4-BE49-F238E27FC236}">
                <a16:creationId xmlns:a16="http://schemas.microsoft.com/office/drawing/2014/main" id="{A5F58D23-69F1-4931-B87A-514329F52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163"/>
            <a:ext cx="11277600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40" name="圖片 1">
            <a:extLst>
              <a:ext uri="{FF2B5EF4-FFF2-40B4-BE49-F238E27FC236}">
                <a16:creationId xmlns:a16="http://schemas.microsoft.com/office/drawing/2014/main" id="{0B417C35-0770-4D7C-8F34-3A8B581C6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0"/>
            <a:ext cx="112109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1" name="圖片 2">
            <a:extLst>
              <a:ext uri="{FF2B5EF4-FFF2-40B4-BE49-F238E27FC236}">
                <a16:creationId xmlns:a16="http://schemas.microsoft.com/office/drawing/2014/main" id="{E3300FD6-E839-4E0E-96AC-F4A77DE8C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3827463"/>
            <a:ext cx="11153775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22C45940-3076-4711-B174-7B06F4077CDD}"/>
              </a:ext>
            </a:extLst>
          </p:cNvPr>
          <p:cNvSpPr/>
          <p:nvPr/>
        </p:nvSpPr>
        <p:spPr>
          <a:xfrm>
            <a:off x="4138613" y="1727200"/>
            <a:ext cx="1836737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F411B8C-48E2-4474-A2F4-287C6FCCE7BD}"/>
              </a:ext>
            </a:extLst>
          </p:cNvPr>
          <p:cNvSpPr/>
          <p:nvPr/>
        </p:nvSpPr>
        <p:spPr>
          <a:xfrm>
            <a:off x="6613525" y="1727200"/>
            <a:ext cx="665163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圖片 5">
            <a:extLst>
              <a:ext uri="{FF2B5EF4-FFF2-40B4-BE49-F238E27FC236}">
                <a16:creationId xmlns:a16="http://schemas.microsoft.com/office/drawing/2014/main" id="{505A1139-B187-4D7F-BB9C-7F93B8FD1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38"/>
          <a:stretch>
            <a:fillRect/>
          </a:stretch>
        </p:blipFill>
        <p:spPr bwMode="auto">
          <a:xfrm>
            <a:off x="1517650" y="268288"/>
            <a:ext cx="8612188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3" name="圖片 10">
            <a:extLst>
              <a:ext uri="{FF2B5EF4-FFF2-40B4-BE49-F238E27FC236}">
                <a16:creationId xmlns:a16="http://schemas.microsoft.com/office/drawing/2014/main" id="{999A2176-0D6E-4A59-9585-9104BC2F0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25528" r="9351" b="-142"/>
          <a:stretch>
            <a:fillRect/>
          </a:stretch>
        </p:blipFill>
        <p:spPr bwMode="auto">
          <a:xfrm>
            <a:off x="0" y="1781175"/>
            <a:ext cx="6797675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4" name="圖片 6">
            <a:extLst>
              <a:ext uri="{FF2B5EF4-FFF2-40B4-BE49-F238E27FC236}">
                <a16:creationId xmlns:a16="http://schemas.microsoft.com/office/drawing/2014/main" id="{275C2074-2E72-4AE0-BD59-BC902576C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2773363"/>
            <a:ext cx="5608638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D151CC0-46C8-4EEB-A147-A73DBB43A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120"/>
          <a:stretch/>
        </p:blipFill>
        <p:spPr>
          <a:xfrm>
            <a:off x="3228607" y="594381"/>
            <a:ext cx="8400579" cy="6240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27</a:t>
            </a:fld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591812" y="5721754"/>
            <a:ext cx="1522425" cy="35107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圖案 13"/>
          <p:cNvCxnSpPr>
            <a:cxnSpLocks/>
            <a:stCxn id="8" idx="3"/>
            <a:endCxn id="12" idx="0"/>
          </p:cNvCxnSpPr>
          <p:nvPr/>
        </p:nvCxnSpPr>
        <p:spPr>
          <a:xfrm rot="10800000" flipV="1">
            <a:off x="6353025" y="3231769"/>
            <a:ext cx="1602619" cy="2489984"/>
          </a:xfrm>
          <a:prstGeom prst="bentConnector2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317688E5-73D7-4DE9-B866-7D6180986824}"/>
              </a:ext>
            </a:extLst>
          </p:cNvPr>
          <p:cNvSpPr txBox="1"/>
          <p:nvPr/>
        </p:nvSpPr>
        <p:spPr>
          <a:xfrm flipH="1">
            <a:off x="7955643" y="3062532"/>
            <a:ext cx="3140891" cy="33847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/>
              <a:t>有看到 </a:t>
            </a:r>
            <a:r>
              <a:rPr lang="en-US" altLang="zh-TW" sz="1600"/>
              <a:t>MicroPython </a:t>
            </a:r>
            <a:r>
              <a:rPr lang="zh-TW" altLang="en-US" sz="1600"/>
              <a:t>字樣就對了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E4A5DC1-2490-4348-AC12-DC43564B21A2}"/>
              </a:ext>
            </a:extLst>
          </p:cNvPr>
          <p:cNvSpPr/>
          <p:nvPr/>
        </p:nvSpPr>
        <p:spPr>
          <a:xfrm>
            <a:off x="3371640" y="4545367"/>
            <a:ext cx="1945916" cy="228935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E0403FA-7DC9-4239-9916-1C8ABB94942B}"/>
              </a:ext>
            </a:extLst>
          </p:cNvPr>
          <p:cNvSpPr txBox="1"/>
          <p:nvPr/>
        </p:nvSpPr>
        <p:spPr>
          <a:xfrm>
            <a:off x="294657" y="4471006"/>
            <a:ext cx="2659694" cy="6461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也會出現</a:t>
            </a:r>
            <a:r>
              <a:rPr lang="en-US" altLang="zh-TW"/>
              <a:t>『MicroPython </a:t>
            </a:r>
            <a:r>
              <a:rPr lang="zh-TW" altLang="en-US"/>
              <a:t>設備窗格</a:t>
            </a:r>
            <a:r>
              <a:rPr lang="en-US" altLang="zh-TW"/>
              <a:t>』</a:t>
            </a:r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0874DA0-A538-4AE2-BF09-03B9996B4DCB}"/>
              </a:ext>
            </a:extLst>
          </p:cNvPr>
          <p:cNvSpPr/>
          <p:nvPr/>
        </p:nvSpPr>
        <p:spPr>
          <a:xfrm>
            <a:off x="6085709" y="1229171"/>
            <a:ext cx="267315" cy="35107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BC7E515-ED2C-4071-B510-CEF65956E286}"/>
              </a:ext>
            </a:extLst>
          </p:cNvPr>
          <p:cNvSpPr txBox="1"/>
          <p:nvPr/>
        </p:nvSpPr>
        <p:spPr>
          <a:xfrm flipH="1">
            <a:off x="7955643" y="1949561"/>
            <a:ext cx="3140891" cy="33847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/>
              <a:t>可以先按一下紅色的 </a:t>
            </a:r>
            <a:r>
              <a:rPr lang="en-US" altLang="zh-TW" sz="1600"/>
              <a:t>STOP </a:t>
            </a:r>
            <a:r>
              <a:rPr lang="zh-TW" altLang="en-US" sz="1600"/>
              <a:t>鈕</a:t>
            </a:r>
          </a:p>
        </p:txBody>
      </p:sp>
      <p:cxnSp>
        <p:nvCxnSpPr>
          <p:cNvPr id="19" name="圖案 13">
            <a:extLst>
              <a:ext uri="{FF2B5EF4-FFF2-40B4-BE49-F238E27FC236}">
                <a16:creationId xmlns:a16="http://schemas.microsoft.com/office/drawing/2014/main" id="{85228C5C-C596-4068-A4DD-118C566810D9}"/>
              </a:ext>
            </a:extLst>
          </p:cNvPr>
          <p:cNvCxnSpPr>
            <a:cxnSpLocks/>
            <a:stCxn id="13" idx="3"/>
            <a:endCxn id="10" idx="3"/>
          </p:cNvCxnSpPr>
          <p:nvPr/>
        </p:nvCxnSpPr>
        <p:spPr>
          <a:xfrm rot="10800000">
            <a:off x="6353025" y="1404707"/>
            <a:ext cx="1602620" cy="71409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圖案 13">
            <a:extLst>
              <a:ext uri="{FF2B5EF4-FFF2-40B4-BE49-F238E27FC236}">
                <a16:creationId xmlns:a16="http://schemas.microsoft.com/office/drawing/2014/main" id="{5B98BFA1-8BE1-4987-8797-91899B324DD5}"/>
              </a:ext>
            </a:extLst>
          </p:cNvPr>
          <p:cNvCxnSpPr>
            <a:cxnSpLocks/>
            <a:stCxn id="15" idx="2"/>
            <a:endCxn id="17" idx="1"/>
          </p:cNvCxnSpPr>
          <p:nvPr/>
        </p:nvCxnSpPr>
        <p:spPr>
          <a:xfrm rot="16200000" flipH="1">
            <a:off x="2211643" y="4530048"/>
            <a:ext cx="572859" cy="1747136"/>
          </a:xfrm>
          <a:prstGeom prst="bentConnector2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826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59C8AF-31F5-4A1E-A2D0-AE195A7F2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前置作業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6431A08-5875-4772-987B-51AF1960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21E7-2902-423A-A080-21AE097FD3F3}" type="slidenum">
              <a:rPr lang="zh-TW" altLang="en-US" smtClean="0"/>
              <a:pPr/>
              <a:t>28</a:t>
            </a:fld>
            <a:endParaRPr lang="zh-TW" altLang="en-US"/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9AC1F325-7669-4464-8C61-A0EB5D25DA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716111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6294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FBE68F6-EC75-47E1-AE53-F3590052E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安裝程式庫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2B7D33B-73EF-4D8B-81B8-55E7D30D1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" t="13704" r="38234" b="4544"/>
          <a:stretch/>
        </p:blipFill>
        <p:spPr>
          <a:xfrm>
            <a:off x="1067729" y="1207223"/>
            <a:ext cx="4295408" cy="536127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5011F1C-BF29-4A8B-93AD-BD81A4824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" t="13713" r="38329" b="4488"/>
          <a:stretch/>
        </p:blipFill>
        <p:spPr>
          <a:xfrm>
            <a:off x="6813220" y="1207223"/>
            <a:ext cx="4295408" cy="536127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D34F28A-560A-47E9-AC7F-857FEC3B97DF}"/>
              </a:ext>
            </a:extLst>
          </p:cNvPr>
          <p:cNvSpPr/>
          <p:nvPr/>
        </p:nvSpPr>
        <p:spPr>
          <a:xfrm>
            <a:off x="1067729" y="1473692"/>
            <a:ext cx="433621" cy="2219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17D4A06-DB11-41FE-8285-76659F2D828F}"/>
              </a:ext>
            </a:extLst>
          </p:cNvPr>
          <p:cNvSpPr/>
          <p:nvPr/>
        </p:nvSpPr>
        <p:spPr>
          <a:xfrm>
            <a:off x="2050376" y="4778350"/>
            <a:ext cx="976546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409F3BE-613C-4724-8251-91D0A4A03E3E}"/>
              </a:ext>
            </a:extLst>
          </p:cNvPr>
          <p:cNvSpPr/>
          <p:nvPr/>
        </p:nvSpPr>
        <p:spPr>
          <a:xfrm>
            <a:off x="1850798" y="4564908"/>
            <a:ext cx="1062101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0507C25-6D9F-4D26-8276-00CD1481C0C7}"/>
              </a:ext>
            </a:extLst>
          </p:cNvPr>
          <p:cNvSpPr/>
          <p:nvPr/>
        </p:nvSpPr>
        <p:spPr>
          <a:xfrm>
            <a:off x="1652268" y="4351466"/>
            <a:ext cx="976546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EF0E850-C353-4ACC-B6B9-F021E975EA0B}"/>
              </a:ext>
            </a:extLst>
          </p:cNvPr>
          <p:cNvSpPr/>
          <p:nvPr/>
        </p:nvSpPr>
        <p:spPr>
          <a:xfrm>
            <a:off x="1067729" y="1705922"/>
            <a:ext cx="976546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9B052D8-7097-48C1-8B7D-3FEFE5A307F6}"/>
              </a:ext>
            </a:extLst>
          </p:cNvPr>
          <p:cNvSpPr/>
          <p:nvPr/>
        </p:nvSpPr>
        <p:spPr>
          <a:xfrm>
            <a:off x="1229840" y="2949227"/>
            <a:ext cx="976546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A364FC18-0CAB-43C3-B0D9-70BE9C8D270B}"/>
              </a:ext>
            </a:extLst>
          </p:cNvPr>
          <p:cNvCxnSpPr>
            <a:stCxn id="13" idx="1"/>
            <a:endCxn id="22" idx="1"/>
          </p:cNvCxnSpPr>
          <p:nvPr/>
        </p:nvCxnSpPr>
        <p:spPr>
          <a:xfrm rot="10800000" flipV="1">
            <a:off x="1067729" y="1584663"/>
            <a:ext cx="12700" cy="227980"/>
          </a:xfrm>
          <a:prstGeom prst="bentConnector3">
            <a:avLst>
              <a:gd name="adj1" fmla="val 180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F56A3D55-AFC5-4EB3-B258-5045A4655B6E}"/>
              </a:ext>
            </a:extLst>
          </p:cNvPr>
          <p:cNvCxnSpPr>
            <a:cxnSpLocks/>
            <a:stCxn id="22" idx="3"/>
            <a:endCxn id="23" idx="3"/>
          </p:cNvCxnSpPr>
          <p:nvPr/>
        </p:nvCxnSpPr>
        <p:spPr>
          <a:xfrm>
            <a:off x="2044275" y="1812643"/>
            <a:ext cx="162111" cy="1243305"/>
          </a:xfrm>
          <a:prstGeom prst="bentConnector3">
            <a:avLst>
              <a:gd name="adj1" fmla="val 54221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8E177771-F6D7-4A0E-8CCC-29A9428B88AF}"/>
              </a:ext>
            </a:extLst>
          </p:cNvPr>
          <p:cNvCxnSpPr>
            <a:cxnSpLocks/>
            <a:stCxn id="23" idx="1"/>
            <a:endCxn id="21" idx="1"/>
          </p:cNvCxnSpPr>
          <p:nvPr/>
        </p:nvCxnSpPr>
        <p:spPr>
          <a:xfrm rot="10800000" flipH="1" flipV="1">
            <a:off x="1229840" y="3055947"/>
            <a:ext cx="422428" cy="1402239"/>
          </a:xfrm>
          <a:prstGeom prst="bentConnector3">
            <a:avLst>
              <a:gd name="adj1" fmla="val -54116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接點: 肘形 32">
            <a:extLst>
              <a:ext uri="{FF2B5EF4-FFF2-40B4-BE49-F238E27FC236}">
                <a16:creationId xmlns:a16="http://schemas.microsoft.com/office/drawing/2014/main" id="{ED7CB802-42DD-4E69-A3B2-99940040B96C}"/>
              </a:ext>
            </a:extLst>
          </p:cNvPr>
          <p:cNvCxnSpPr>
            <a:cxnSpLocks/>
            <a:stCxn id="21" idx="3"/>
            <a:endCxn id="20" idx="3"/>
          </p:cNvCxnSpPr>
          <p:nvPr/>
        </p:nvCxnSpPr>
        <p:spPr>
          <a:xfrm>
            <a:off x="2628814" y="4458187"/>
            <a:ext cx="284085" cy="213442"/>
          </a:xfrm>
          <a:prstGeom prst="bentConnector3">
            <a:avLst>
              <a:gd name="adj1" fmla="val 180469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DD0EECF3-876F-4BCB-AC7E-4CA709A83F14}"/>
              </a:ext>
            </a:extLst>
          </p:cNvPr>
          <p:cNvCxnSpPr>
            <a:cxnSpLocks/>
            <a:stCxn id="20" idx="1"/>
            <a:endCxn id="19" idx="1"/>
          </p:cNvCxnSpPr>
          <p:nvPr/>
        </p:nvCxnSpPr>
        <p:spPr>
          <a:xfrm rot="10800000" flipH="1" flipV="1">
            <a:off x="1850798" y="4671629"/>
            <a:ext cx="199578" cy="213442"/>
          </a:xfrm>
          <a:prstGeom prst="bentConnector3">
            <a:avLst>
              <a:gd name="adj1" fmla="val -11454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橢圓 37">
            <a:extLst>
              <a:ext uri="{FF2B5EF4-FFF2-40B4-BE49-F238E27FC236}">
                <a16:creationId xmlns:a16="http://schemas.microsoft.com/office/drawing/2014/main" id="{B47B3780-B2F3-4A7A-BB21-51B1116ED705}"/>
              </a:ext>
            </a:extLst>
          </p:cNvPr>
          <p:cNvSpPr/>
          <p:nvPr/>
        </p:nvSpPr>
        <p:spPr>
          <a:xfrm>
            <a:off x="3401171" y="4991792"/>
            <a:ext cx="213442" cy="2134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576AFD2-B684-4E1A-B3FF-B760AC0078FA}"/>
              </a:ext>
            </a:extLst>
          </p:cNvPr>
          <p:cNvSpPr txBox="1"/>
          <p:nvPr/>
        </p:nvSpPr>
        <p:spPr>
          <a:xfrm>
            <a:off x="4151522" y="3887862"/>
            <a:ext cx="1373726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按滑鼠右鍵</a:t>
            </a:r>
          </a:p>
        </p:txBody>
      </p:sp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61BE0405-7466-460E-8F5F-D772EEE653C4}"/>
              </a:ext>
            </a:extLst>
          </p:cNvPr>
          <p:cNvCxnSpPr>
            <a:cxnSpLocks/>
            <a:stCxn id="39" idx="1"/>
            <a:endCxn id="38" idx="0"/>
          </p:cNvCxnSpPr>
          <p:nvPr/>
        </p:nvCxnSpPr>
        <p:spPr>
          <a:xfrm rot="10800000" flipV="1">
            <a:off x="3507892" y="4072528"/>
            <a:ext cx="643630" cy="919264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>
            <a:extLst>
              <a:ext uri="{FF2B5EF4-FFF2-40B4-BE49-F238E27FC236}">
                <a16:creationId xmlns:a16="http://schemas.microsoft.com/office/drawing/2014/main" id="{5E37A521-92D3-478F-9610-AE1AEAD9A3AC}"/>
              </a:ext>
            </a:extLst>
          </p:cNvPr>
          <p:cNvSpPr/>
          <p:nvPr/>
        </p:nvSpPr>
        <p:spPr>
          <a:xfrm>
            <a:off x="3454439" y="5715370"/>
            <a:ext cx="1899820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7" name="接點: 肘形 46">
            <a:extLst>
              <a:ext uri="{FF2B5EF4-FFF2-40B4-BE49-F238E27FC236}">
                <a16:creationId xmlns:a16="http://schemas.microsoft.com/office/drawing/2014/main" id="{C9FB8E36-0A21-4EBA-8C6C-5861924E39EA}"/>
              </a:ext>
            </a:extLst>
          </p:cNvPr>
          <p:cNvCxnSpPr>
            <a:cxnSpLocks/>
            <a:stCxn id="39" idx="3"/>
            <a:endCxn id="46" idx="3"/>
          </p:cNvCxnSpPr>
          <p:nvPr/>
        </p:nvCxnSpPr>
        <p:spPr>
          <a:xfrm flipH="1">
            <a:off x="5354259" y="4072528"/>
            <a:ext cx="170989" cy="1749563"/>
          </a:xfrm>
          <a:prstGeom prst="bentConnector3">
            <a:avLst>
              <a:gd name="adj1" fmla="val -133693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FE7361DC-474B-48C4-AFB0-E6DBDD044C87}"/>
              </a:ext>
            </a:extLst>
          </p:cNvPr>
          <p:cNvSpPr/>
          <p:nvPr/>
        </p:nvSpPr>
        <p:spPr>
          <a:xfrm>
            <a:off x="1067729" y="5955446"/>
            <a:ext cx="2386710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橢圓 51">
            <a:extLst>
              <a:ext uri="{FF2B5EF4-FFF2-40B4-BE49-F238E27FC236}">
                <a16:creationId xmlns:a16="http://schemas.microsoft.com/office/drawing/2014/main" id="{01BE1359-18AF-4822-B445-AA1E9D055B2C}"/>
              </a:ext>
            </a:extLst>
          </p:cNvPr>
          <p:cNvSpPr/>
          <p:nvPr/>
        </p:nvSpPr>
        <p:spPr>
          <a:xfrm>
            <a:off x="9142318" y="5435683"/>
            <a:ext cx="213442" cy="21344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02FEDCF0-B37B-4DE2-8065-EC836EA816A7}"/>
              </a:ext>
            </a:extLst>
          </p:cNvPr>
          <p:cNvSpPr txBox="1"/>
          <p:nvPr/>
        </p:nvSpPr>
        <p:spPr>
          <a:xfrm>
            <a:off x="9892669" y="4038994"/>
            <a:ext cx="1373726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按滑鼠右鍵</a:t>
            </a:r>
          </a:p>
        </p:txBody>
      </p:sp>
      <p:cxnSp>
        <p:nvCxnSpPr>
          <p:cNvPr id="54" name="接點: 肘形 53">
            <a:extLst>
              <a:ext uri="{FF2B5EF4-FFF2-40B4-BE49-F238E27FC236}">
                <a16:creationId xmlns:a16="http://schemas.microsoft.com/office/drawing/2014/main" id="{89D189D1-EC7C-4109-8145-6879F9BB0186}"/>
              </a:ext>
            </a:extLst>
          </p:cNvPr>
          <p:cNvCxnSpPr>
            <a:cxnSpLocks/>
            <a:stCxn id="53" idx="1"/>
            <a:endCxn id="52" idx="0"/>
          </p:cNvCxnSpPr>
          <p:nvPr/>
        </p:nvCxnSpPr>
        <p:spPr>
          <a:xfrm rot="10800000" flipV="1">
            <a:off x="9249039" y="4223659"/>
            <a:ext cx="643630" cy="1212023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>
            <a:extLst>
              <a:ext uri="{FF2B5EF4-FFF2-40B4-BE49-F238E27FC236}">
                <a16:creationId xmlns:a16="http://schemas.microsoft.com/office/drawing/2014/main" id="{55B77B3F-F029-4CD8-9193-2779EDEC9EF1}"/>
              </a:ext>
            </a:extLst>
          </p:cNvPr>
          <p:cNvSpPr/>
          <p:nvPr/>
        </p:nvSpPr>
        <p:spPr>
          <a:xfrm>
            <a:off x="9249038" y="6159261"/>
            <a:ext cx="1846367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6" name="接點: 肘形 55">
            <a:extLst>
              <a:ext uri="{FF2B5EF4-FFF2-40B4-BE49-F238E27FC236}">
                <a16:creationId xmlns:a16="http://schemas.microsoft.com/office/drawing/2014/main" id="{0BCAA7E9-B999-4934-89BD-477454EE3637}"/>
              </a:ext>
            </a:extLst>
          </p:cNvPr>
          <p:cNvCxnSpPr>
            <a:cxnSpLocks/>
            <a:stCxn id="53" idx="3"/>
            <a:endCxn id="55" idx="3"/>
          </p:cNvCxnSpPr>
          <p:nvPr/>
        </p:nvCxnSpPr>
        <p:spPr>
          <a:xfrm flipH="1">
            <a:off x="11095405" y="4223660"/>
            <a:ext cx="170990" cy="2042322"/>
          </a:xfrm>
          <a:prstGeom prst="bentConnector3">
            <a:avLst>
              <a:gd name="adj1" fmla="val -13369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0980A62B-BE90-44EE-9911-663F111A2265}"/>
              </a:ext>
            </a:extLst>
          </p:cNvPr>
          <p:cNvSpPr/>
          <p:nvPr/>
        </p:nvSpPr>
        <p:spPr>
          <a:xfrm>
            <a:off x="6808876" y="6372703"/>
            <a:ext cx="2386710" cy="21344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7F69E880-64AA-41B4-9E53-0F8A4140E136}"/>
              </a:ext>
            </a:extLst>
          </p:cNvPr>
          <p:cNvSpPr txBox="1"/>
          <p:nvPr/>
        </p:nvSpPr>
        <p:spPr>
          <a:xfrm>
            <a:off x="9254830" y="338979"/>
            <a:ext cx="2528897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d-ID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/>
              <a:t>如果使用 </a:t>
            </a:r>
            <a:r>
              <a:rPr lang="en-US" altLang="zh-TW"/>
              <a:t>Thonny 3.1.2</a:t>
            </a:r>
          </a:p>
          <a:p>
            <a:r>
              <a:rPr lang="zh-TW" altLang="en-US"/>
              <a:t>請參考手冊上操作步驟</a:t>
            </a:r>
          </a:p>
        </p:txBody>
      </p:sp>
    </p:spTree>
    <p:extLst>
      <p:ext uri="{BB962C8B-B14F-4D97-AF65-F5344CB8AC3E}">
        <p14:creationId xmlns:p14="http://schemas.microsoft.com/office/powerpoint/2010/main" val="4274337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2F3CB33-A537-468F-A0EE-E29AFDAE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今日議程</a:t>
            </a:r>
          </a:p>
        </p:txBody>
      </p:sp>
      <p:graphicFrame>
        <p:nvGraphicFramePr>
          <p:cNvPr id="457813" name="Group 85">
            <a:extLst>
              <a:ext uri="{FF2B5EF4-FFF2-40B4-BE49-F238E27FC236}">
                <a16:creationId xmlns:a16="http://schemas.microsoft.com/office/drawing/2014/main" id="{35ADB5F3-DA1E-4DD8-9080-2D10BCD829C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84030576"/>
              </p:ext>
            </p:extLst>
          </p:nvPr>
        </p:nvGraphicFramePr>
        <p:xfrm>
          <a:off x="1732756" y="1828800"/>
          <a:ext cx="8726488" cy="4449764"/>
        </p:xfrm>
        <a:graphic>
          <a:graphicData uri="http://schemas.openxmlformats.org/drawingml/2006/table">
            <a:tbl>
              <a:tblPr/>
              <a:tblGrid>
                <a:gridCol w="2728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12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 marL="121904" marR="121904" marT="45739" marB="4573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</a:t>
                      </a:r>
                    </a:p>
                  </a:txBody>
                  <a:tcPr marL="121904" marR="121904" marT="45739" marB="4573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08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13:00—13:40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9" marB="4573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RFID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刷卡紀錄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雲端資料庫</a:t>
                      </a:r>
                    </a:p>
                  </a:txBody>
                  <a:tcPr marL="121904" marR="121904" marT="45739" marB="4573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08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13:40—14:20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9" marB="4573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06：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雨量即時統計圖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雲端數位儀表板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9" marB="4573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700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14:20—14:30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9" marB="4573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休息</a:t>
                      </a:r>
                    </a:p>
                  </a:txBody>
                  <a:tcPr marL="121904" marR="121904" marT="45739" marB="4573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508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14:30—15:10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9" marB="4573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07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：手機 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APP 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遙控感測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Blynk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自訂介面手機 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APP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9" marB="4573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508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15:10—15:50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9" marB="4573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：自製雲端平台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用網頁遙控家電</a:t>
                      </a:r>
                    </a:p>
                  </a:txBody>
                  <a:tcPr marL="121904" marR="121904" marT="45739" marB="4573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528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15:50—16:00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9" marB="4573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 &amp; A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9" marB="4573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B5E1B08-2C41-43CA-A498-6BD34DA5A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01 </a:t>
            </a:r>
            <a:r>
              <a:rPr lang="zh-TW" altLang="zh-TW"/>
              <a:t>Python</a:t>
            </a:r>
            <a:r>
              <a:rPr lang="en-US" altLang="zh-TW"/>
              <a:t> </a:t>
            </a:r>
            <a:r>
              <a:rPr lang="zh-TW" altLang="en-US"/>
              <a:t>程式語言簡介</a:t>
            </a:r>
            <a:endParaRPr lang="id-ID" altLang="zh-TW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9ACB264-7E92-49CA-AD6F-DB83FFD41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>
                <a:ea typeface="微軟正黑體" panose="020B0604030504040204" pitchFamily="34" charset="-120"/>
              </a:rPr>
              <a:t>物件、資料型別、變數、匯入模組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物件</a:t>
            </a:r>
          </a:p>
        </p:txBody>
      </p:sp>
      <p:sp>
        <p:nvSpPr>
          <p:cNvPr id="30723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24" name="圖片 2"/>
          <p:cNvPicPr>
            <a:picLocks noChangeAspect="1" noChangeArrowheads="1"/>
          </p:cNvPicPr>
          <p:nvPr/>
        </p:nvPicPr>
        <p:blipFill>
          <a:blip r:embed="rId2" cstate="print"/>
          <a:srcRect t="14018" b="2483"/>
          <a:stretch>
            <a:fillRect/>
          </a:stretch>
        </p:blipFill>
        <p:spPr bwMode="auto">
          <a:xfrm>
            <a:off x="387828" y="1776414"/>
            <a:ext cx="11416345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A252AF83-1E57-45FD-80D1-3CD28271F62F}"/>
              </a:ext>
            </a:extLst>
          </p:cNvPr>
          <p:cNvSpPr/>
          <p:nvPr/>
        </p:nvSpPr>
        <p:spPr>
          <a:xfrm>
            <a:off x="2979846" y="2337711"/>
            <a:ext cx="692172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3198B1CB-06AC-4393-85E3-A674200E3276}"/>
              </a:ext>
            </a:extLst>
          </p:cNvPr>
          <p:cNvSpPr/>
          <p:nvPr/>
        </p:nvSpPr>
        <p:spPr>
          <a:xfrm>
            <a:off x="4325009" y="2337711"/>
            <a:ext cx="692172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BAF474A9-7155-40B7-9480-7374A996A340}"/>
              </a:ext>
            </a:extLst>
          </p:cNvPr>
          <p:cNvSpPr/>
          <p:nvPr/>
        </p:nvSpPr>
        <p:spPr>
          <a:xfrm>
            <a:off x="3188804" y="2939385"/>
            <a:ext cx="2337711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F7DA6AFF-E6D7-4500-A832-80C72207AAC3}"/>
              </a:ext>
            </a:extLst>
          </p:cNvPr>
          <p:cNvSpPr/>
          <p:nvPr/>
        </p:nvSpPr>
        <p:spPr>
          <a:xfrm>
            <a:off x="8634754" y="2939385"/>
            <a:ext cx="2494429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物件</a:t>
            </a:r>
          </a:p>
        </p:txBody>
      </p:sp>
      <p:sp>
        <p:nvSpPr>
          <p:cNvPr id="31747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1748" name="圖片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632" y="1876426"/>
            <a:ext cx="11368738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900A569C-D0F6-4B57-8620-780C00648C28}"/>
              </a:ext>
            </a:extLst>
          </p:cNvPr>
          <p:cNvSpPr/>
          <p:nvPr/>
        </p:nvSpPr>
        <p:spPr>
          <a:xfrm>
            <a:off x="3606718" y="1945915"/>
            <a:ext cx="992548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F3D268D1-3ADC-4BF1-B364-8049B601AD7E}"/>
              </a:ext>
            </a:extLst>
          </p:cNvPr>
          <p:cNvSpPr/>
          <p:nvPr/>
        </p:nvSpPr>
        <p:spPr>
          <a:xfrm>
            <a:off x="3606718" y="3340644"/>
            <a:ext cx="992548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DFE3354A-7F87-4505-B988-F418EB3DC1D9}"/>
              </a:ext>
            </a:extLst>
          </p:cNvPr>
          <p:cNvSpPr/>
          <p:nvPr/>
        </p:nvSpPr>
        <p:spPr>
          <a:xfrm>
            <a:off x="7746685" y="3340644"/>
            <a:ext cx="1684719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B7710292-85D9-450E-9571-C1E04A328FB4}"/>
              </a:ext>
            </a:extLst>
          </p:cNvPr>
          <p:cNvSpPr/>
          <p:nvPr/>
        </p:nvSpPr>
        <p:spPr>
          <a:xfrm>
            <a:off x="9357064" y="3925277"/>
            <a:ext cx="1759059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EBC81282-5982-4335-B24E-D00D2B254415}"/>
              </a:ext>
            </a:extLst>
          </p:cNvPr>
          <p:cNvSpPr/>
          <p:nvPr/>
        </p:nvSpPr>
        <p:spPr>
          <a:xfrm>
            <a:off x="3352053" y="4461117"/>
            <a:ext cx="1142735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圖片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8594" y="0"/>
            <a:ext cx="94263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1212" y="2633793"/>
            <a:ext cx="1811235" cy="39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5AB9567-3E82-4DE5-8B39-C4D20C15B70B}"/>
              </a:ext>
            </a:extLst>
          </p:cNvPr>
          <p:cNvSpPr txBox="1"/>
          <p:nvPr/>
        </p:nvSpPr>
        <p:spPr>
          <a:xfrm>
            <a:off x="10076194" y="953368"/>
            <a:ext cx="1569297" cy="36924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請注意大小寫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185331B-FA2B-4223-8C6B-2357DF247417}"/>
              </a:ext>
            </a:extLst>
          </p:cNvPr>
          <p:cNvSpPr txBox="1"/>
          <p:nvPr/>
        </p:nvSpPr>
        <p:spPr>
          <a:xfrm>
            <a:off x="427269" y="2099545"/>
            <a:ext cx="2031325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請在互動環境測試</a:t>
            </a:r>
            <a:endParaRPr lang="en-US" altLang="zh-TW"/>
          </a:p>
        </p:txBody>
      </p:sp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6C8B3787-9B87-48B3-A009-7E01733052F4}"/>
              </a:ext>
            </a:extLst>
          </p:cNvPr>
          <p:cNvCxnSpPr>
            <a:stCxn id="5" idx="2"/>
            <a:endCxn id="1026" idx="1"/>
          </p:cNvCxnSpPr>
          <p:nvPr/>
        </p:nvCxnSpPr>
        <p:spPr>
          <a:xfrm rot="16200000" flipH="1">
            <a:off x="1892058" y="2019751"/>
            <a:ext cx="360029" cy="1258280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33795" name="圖片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612" y="119063"/>
            <a:ext cx="11606777" cy="661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E4C3A782-FE72-49C2-8006-9D8130072943}"/>
              </a:ext>
            </a:extLst>
          </p:cNvPr>
          <p:cNvSpPr/>
          <p:nvPr/>
        </p:nvSpPr>
        <p:spPr>
          <a:xfrm>
            <a:off x="9013489" y="982647"/>
            <a:ext cx="2690326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E52499D4-0959-441F-AA1F-CF10CFC2DE61}"/>
              </a:ext>
            </a:extLst>
          </p:cNvPr>
          <p:cNvSpPr/>
          <p:nvPr/>
        </p:nvSpPr>
        <p:spPr>
          <a:xfrm>
            <a:off x="3280223" y="982647"/>
            <a:ext cx="1292925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A6A7072-DAC8-4FA7-8F95-3000B37A0A5C}"/>
              </a:ext>
            </a:extLst>
          </p:cNvPr>
          <p:cNvSpPr/>
          <p:nvPr/>
        </p:nvSpPr>
        <p:spPr>
          <a:xfrm>
            <a:off x="7172053" y="2340871"/>
            <a:ext cx="692172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E4BED004-698F-4961-B8A8-81002C824050}"/>
              </a:ext>
            </a:extLst>
          </p:cNvPr>
          <p:cNvSpPr/>
          <p:nvPr/>
        </p:nvSpPr>
        <p:spPr>
          <a:xfrm>
            <a:off x="8164601" y="2340871"/>
            <a:ext cx="2154872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D7BBFF6-2B17-438E-A766-74133A025839}"/>
              </a:ext>
            </a:extLst>
          </p:cNvPr>
          <p:cNvSpPr/>
          <p:nvPr/>
        </p:nvSpPr>
        <p:spPr>
          <a:xfrm>
            <a:off x="3928862" y="2902444"/>
            <a:ext cx="4065962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34819" name="圖片 1"/>
          <p:cNvPicPr>
            <a:picLocks noChangeAspect="1" noChangeArrowheads="1"/>
          </p:cNvPicPr>
          <p:nvPr/>
        </p:nvPicPr>
        <p:blipFill>
          <a:blip r:embed="rId2" cstate="print"/>
          <a:srcRect b="38742"/>
          <a:stretch>
            <a:fillRect/>
          </a:stretch>
        </p:blipFill>
        <p:spPr bwMode="auto">
          <a:xfrm>
            <a:off x="2205" y="365126"/>
            <a:ext cx="11951141" cy="597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1CA19F97-38D8-4DEE-B160-89B47719B466}"/>
              </a:ext>
            </a:extLst>
          </p:cNvPr>
          <p:cNvSpPr/>
          <p:nvPr/>
        </p:nvSpPr>
        <p:spPr>
          <a:xfrm>
            <a:off x="1347368" y="1763417"/>
            <a:ext cx="3604514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35843" name="圖片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673" y="0"/>
            <a:ext cx="111846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1BEEB7FE-4612-4A4F-8787-2D8BAF4100ED}"/>
              </a:ext>
            </a:extLst>
          </p:cNvPr>
          <p:cNvSpPr/>
          <p:nvPr/>
        </p:nvSpPr>
        <p:spPr>
          <a:xfrm>
            <a:off x="3162683" y="861949"/>
            <a:ext cx="4584002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36867" name="圖片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406" y="0"/>
            <a:ext cx="105371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D916D1D2-F1D0-47F7-8583-02A3E44280B8}"/>
              </a:ext>
            </a:extLst>
          </p:cNvPr>
          <p:cNvSpPr/>
          <p:nvPr/>
        </p:nvSpPr>
        <p:spPr>
          <a:xfrm>
            <a:off x="1395301" y="793280"/>
            <a:ext cx="5097641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6E5716F1-B6AA-4287-8300-8E98FBE27490}"/>
              </a:ext>
            </a:extLst>
          </p:cNvPr>
          <p:cNvSpPr/>
          <p:nvPr/>
        </p:nvSpPr>
        <p:spPr>
          <a:xfrm>
            <a:off x="9418345" y="1377648"/>
            <a:ext cx="1305984" cy="378734"/>
          </a:xfrm>
          <a:prstGeom prst="round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37891" name="圖片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790" y="0"/>
            <a:ext cx="97564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DA672E-7EE9-41A7-A5EF-8D8F5AEB6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01</a:t>
            </a:r>
            <a:r>
              <a:rPr lang="zh-TW" altLang="en-US"/>
              <a:t> </a:t>
            </a:r>
            <a:r>
              <a:rPr lang="zh-TW" altLang="zh-TW"/>
              <a:t>控制 LED 亮暗 - 數位輸出</a:t>
            </a:r>
            <a:endParaRPr lang="id-ID" altLang="zh-TW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4D60415-DF47-4E78-B3EE-3EB9C917B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電子電路基礎</a:t>
            </a:r>
          </a:p>
        </p:txBody>
      </p:sp>
      <p:sp>
        <p:nvSpPr>
          <p:cNvPr id="48133" name="Slide Number Placeholder 2">
            <a:extLst>
              <a:ext uri="{FF2B5EF4-FFF2-40B4-BE49-F238E27FC236}">
                <a16:creationId xmlns:a16="http://schemas.microsoft.com/office/drawing/2014/main" id="{8A39F40C-2FA2-43AA-984F-2E5DF817B8E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5E31350-EBEE-402F-B17C-AEEDDB23B39D}" type="slidenum">
              <a:rPr lang="id-ID" altLang="zh-TW" sz="1200">
                <a:solidFill>
                  <a:srgbClr val="929292"/>
                </a:solidFill>
                <a:latin typeface="Raleway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39</a:t>
            </a:fld>
            <a:endParaRPr lang="id-ID" altLang="zh-TW" sz="1200">
              <a:solidFill>
                <a:srgbClr val="929292"/>
              </a:solidFill>
              <a:latin typeface="Raleway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3A794AC-E7FC-48B4-843D-76E0C89BA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3 </a:t>
            </a:r>
            <a:r>
              <a:rPr lang="zh-TW" altLang="en-US"/>
              <a:t>小時議程</a:t>
            </a:r>
          </a:p>
        </p:txBody>
      </p:sp>
      <p:graphicFrame>
        <p:nvGraphicFramePr>
          <p:cNvPr id="96421" name="Group 165">
            <a:extLst>
              <a:ext uri="{FF2B5EF4-FFF2-40B4-BE49-F238E27FC236}">
                <a16:creationId xmlns:a16="http://schemas.microsoft.com/office/drawing/2014/main" id="{E7EEC0C9-044B-48DA-BB8F-9FF72C53B59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55865015"/>
              </p:ext>
            </p:extLst>
          </p:nvPr>
        </p:nvGraphicFramePr>
        <p:xfrm>
          <a:off x="1731962" y="1458913"/>
          <a:ext cx="8728075" cy="520700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729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5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時間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6" marR="121926" marT="45717" marB="45717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</a:rPr>
                        <a:t>主題</a:t>
                      </a:r>
                      <a:endParaRPr kumimoji="0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6" marR="121926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49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09:00—09:20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6" marR="121926" marT="45717" marB="45717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00</a:t>
                      </a:r>
                      <a:r>
                        <a:rPr kumimoji="0" lang="zh-TW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：課程簡介與軟體環境設定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D1 mini </a:t>
                      </a:r>
                      <a:r>
                        <a:rPr kumimoji="0" lang="zh-TW" altLang="en-US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與 </a:t>
                      </a:r>
                      <a:r>
                        <a:rPr kumimoji="0" lang="en-US" altLang="zh-TW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Thonny </a:t>
                      </a:r>
                      <a:r>
                        <a:rPr kumimoji="0" lang="zh-TW" altLang="en-US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開發環境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6" marR="121926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93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09:20—09:40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6" marR="121926" marT="45717" marB="45717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01</a:t>
                      </a:r>
                      <a:r>
                        <a:rPr kumimoji="0" lang="zh-TW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： </a:t>
                      </a: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Python </a:t>
                      </a:r>
                      <a:r>
                        <a:rPr kumimoji="0" lang="zh-TW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與硬體基礎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物件、資料型別、變數、匯入模組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6" marR="121926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93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09:40—10:20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6" marR="121926" marT="45717" marB="45717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02</a:t>
                      </a:r>
                      <a:r>
                        <a:rPr kumimoji="0" lang="zh-TW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：控制 </a:t>
                      </a: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LED </a:t>
                      </a:r>
                      <a:r>
                        <a:rPr kumimoji="0" lang="zh-TW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亮暗 </a:t>
                      </a: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kumimoji="0" lang="zh-TW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數位輸出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Python </a:t>
                      </a:r>
                      <a:r>
                        <a:rPr kumimoji="0" lang="zh-TW" altLang="en-US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流程控制 </a:t>
                      </a:r>
                      <a:r>
                        <a:rPr kumimoji="0" lang="en-US" altLang="zh-TW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(while </a:t>
                      </a:r>
                      <a:r>
                        <a:rPr kumimoji="0" lang="zh-TW" altLang="en-US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迴圈</a:t>
                      </a:r>
                      <a:r>
                        <a:rPr kumimoji="0" lang="en-US" altLang="zh-TW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) </a:t>
                      </a:r>
                      <a:r>
                        <a:rPr kumimoji="0" lang="zh-TW" altLang="en-US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與區塊縮排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6" marR="121926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83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10:20—10:30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6" marR="121926" marT="45717" marB="45717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休息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6" marR="121926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016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10:30—11:00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6" marR="121926" marT="45717" marB="45717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03</a:t>
                      </a:r>
                      <a:r>
                        <a:rPr kumimoji="0" lang="zh-TW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：</a:t>
                      </a: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PM 2.5 </a:t>
                      </a:r>
                      <a:r>
                        <a:rPr kumimoji="0" lang="zh-TW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空污警報燈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Open Data</a:t>
                      </a:r>
                      <a:r>
                        <a:rPr kumimoji="0" lang="zh-TW" altLang="en-US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網路爬蟲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6" marR="121926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493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11:00—11:20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6" marR="121926" marT="45717" marB="45717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04</a:t>
                      </a:r>
                      <a:r>
                        <a:rPr kumimoji="0" lang="zh-TW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：溫濕度感測器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環境感測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6" marR="121926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4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11:20—12:00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6" marR="121926"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05</a:t>
                      </a:r>
                      <a:r>
                        <a:rPr kumimoji="0" lang="zh-TW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：手機 </a:t>
                      </a:r>
                      <a:r>
                        <a:rPr kumimoji="0" lang="en-US" altLang="zh-TW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APP </a:t>
                      </a:r>
                      <a:r>
                        <a:rPr kumimoji="0" lang="zh-TW" altLang="en-US" sz="24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遙控感測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Blynk</a:t>
                      </a:r>
                      <a:r>
                        <a:rPr kumimoji="0" lang="zh-TW" altLang="en-US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自訂介面手機 </a:t>
                      </a:r>
                      <a:r>
                        <a:rPr kumimoji="0" lang="en-US" altLang="zh-TW" sz="2000" b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APP</a:t>
                      </a: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21926" marR="121926"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LED</a:t>
            </a:r>
            <a:r>
              <a:rPr lang="zh-TW" altLang="en-US"/>
              <a:t> </a:t>
            </a:r>
            <a:r>
              <a:rPr lang="zh-TW" altLang="en-US" dirty="0"/>
              <a:t>燈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0532" y="2098258"/>
            <a:ext cx="6507242" cy="418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980140" y="2929417"/>
            <a:ext cx="371389" cy="223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9225509" y="3546493"/>
            <a:ext cx="497566" cy="22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9225509" y="5260596"/>
            <a:ext cx="497566" cy="22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881103" y="5260596"/>
            <a:ext cx="497566" cy="22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731119" y="2869899"/>
            <a:ext cx="876960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/>
              <a:t>高電位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731119" y="5193461"/>
            <a:ext cx="876960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/>
              <a:t>低電位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9006961" y="5193461"/>
            <a:ext cx="876960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/>
              <a:t>低電位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9006961" y="3509831"/>
            <a:ext cx="876960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/>
              <a:t>低電位</a:t>
            </a:r>
          </a:p>
        </p:txBody>
      </p:sp>
      <p:sp>
        <p:nvSpPr>
          <p:cNvPr id="15" name="矩形 14"/>
          <p:cNvSpPr/>
          <p:nvPr/>
        </p:nvSpPr>
        <p:spPr>
          <a:xfrm>
            <a:off x="6843381" y="3365085"/>
            <a:ext cx="617077" cy="259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6843381" y="5604846"/>
            <a:ext cx="883715" cy="259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4630" y="2571102"/>
            <a:ext cx="2955240" cy="303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141227C4-AD62-48EA-8FAF-95B4C97BAE4A}"/>
              </a:ext>
            </a:extLst>
          </p:cNvPr>
          <p:cNvSpPr txBox="1"/>
          <p:nvPr/>
        </p:nvSpPr>
        <p:spPr>
          <a:xfrm>
            <a:off x="7028396" y="2298531"/>
            <a:ext cx="646181" cy="369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/>
              <a:t>長腳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851AA7B-E440-4096-8996-C159214BDE92}"/>
              </a:ext>
            </a:extLst>
          </p:cNvPr>
          <p:cNvSpPr txBox="1"/>
          <p:nvPr/>
        </p:nvSpPr>
        <p:spPr>
          <a:xfrm>
            <a:off x="7028396" y="4648519"/>
            <a:ext cx="646181" cy="369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/>
              <a:t>長腳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B8B4F37-5D63-47EE-97EF-1CB1D48BB5FD}"/>
              </a:ext>
            </a:extLst>
          </p:cNvPr>
          <p:cNvSpPr txBox="1"/>
          <p:nvPr/>
        </p:nvSpPr>
        <p:spPr>
          <a:xfrm>
            <a:off x="1892991" y="1775168"/>
            <a:ext cx="1338518" cy="6461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電跟水一樣</a:t>
            </a:r>
            <a:endParaRPr lang="en-US" altLang="zh-TW"/>
          </a:p>
          <a:p>
            <a:r>
              <a:rPr lang="zh-TW" altLang="en-US"/>
              <a:t>由高往低流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79E333C7-AEE2-4120-BAB1-A37DA71EB872}"/>
              </a:ext>
            </a:extLst>
          </p:cNvPr>
          <p:cNvSpPr/>
          <p:nvPr/>
        </p:nvSpPr>
        <p:spPr>
          <a:xfrm>
            <a:off x="6728019" y="1554120"/>
            <a:ext cx="5278941" cy="5171694"/>
          </a:xfrm>
          <a:prstGeom prst="roundRect">
            <a:avLst>
              <a:gd name="adj" fmla="val 404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閃爍 </a:t>
            </a:r>
            <a:r>
              <a:rPr lang="en-US" altLang="zh-TW" dirty="0"/>
              <a:t>LED</a:t>
            </a:r>
            <a:r>
              <a:rPr lang="zh-TW" altLang="en-US" dirty="0"/>
              <a:t> 燈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6939" y="2426388"/>
            <a:ext cx="2999680" cy="329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A470A276-A48A-40F9-8F02-CCC4CC878A71}"/>
              </a:ext>
            </a:extLst>
          </p:cNvPr>
          <p:cNvSpPr/>
          <p:nvPr/>
        </p:nvSpPr>
        <p:spPr>
          <a:xfrm>
            <a:off x="3280221" y="2824937"/>
            <a:ext cx="580415" cy="5804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8D1548B2-7DA7-43CF-B772-6C4B10268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6557" y="1982767"/>
            <a:ext cx="612670" cy="163582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AC23611-9869-42D1-AC87-839CB10B8B80}"/>
              </a:ext>
            </a:extLst>
          </p:cNvPr>
          <p:cNvSpPr txBox="1"/>
          <p:nvPr/>
        </p:nvSpPr>
        <p:spPr>
          <a:xfrm>
            <a:off x="185042" y="3612112"/>
            <a:ext cx="1341898" cy="923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可由程式控制高低電位的輸出腳位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D51584D9-6B9C-4386-A47C-EFFDED4C547F}"/>
              </a:ext>
            </a:extLst>
          </p:cNvPr>
          <p:cNvSpPr txBox="1"/>
          <p:nvPr/>
        </p:nvSpPr>
        <p:spPr>
          <a:xfrm>
            <a:off x="4526620" y="3537649"/>
            <a:ext cx="1341898" cy="923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可由程式控制高低電位的輸出腳位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C5EECD7-5F5D-4301-B299-247BF3DBB7E5}"/>
              </a:ext>
            </a:extLst>
          </p:cNvPr>
          <p:cNvSpPr/>
          <p:nvPr/>
        </p:nvSpPr>
        <p:spPr>
          <a:xfrm>
            <a:off x="3711196" y="4460766"/>
            <a:ext cx="430975" cy="240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7D5F1499-B881-42EC-AD4D-149852E0EDD8}"/>
              </a:ext>
            </a:extLst>
          </p:cNvPr>
          <p:cNvSpPr txBox="1"/>
          <p:nvPr/>
        </p:nvSpPr>
        <p:spPr>
          <a:xfrm>
            <a:off x="4142171" y="4460765"/>
            <a:ext cx="2184255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accent1"/>
                </a:solidFill>
              </a:rPr>
              <a:t>G</a:t>
            </a:r>
            <a:r>
              <a:rPr lang="en-US" altLang="zh-TW"/>
              <a:t>round </a:t>
            </a:r>
            <a:r>
              <a:rPr lang="zh-TW" altLang="en-US"/>
              <a:t>表示</a:t>
            </a:r>
            <a:r>
              <a:rPr lang="zh-TW" altLang="en-US" b="1">
                <a:solidFill>
                  <a:schemeClr val="accent1"/>
                </a:solidFill>
              </a:rPr>
              <a:t>低</a:t>
            </a:r>
            <a:r>
              <a:rPr lang="zh-TW" altLang="en-US"/>
              <a:t>電位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B72C7C2B-4E82-4AD2-8A50-6B04D093D76F}"/>
              </a:ext>
            </a:extLst>
          </p:cNvPr>
          <p:cNvSpPr txBox="1"/>
          <p:nvPr/>
        </p:nvSpPr>
        <p:spPr>
          <a:xfrm>
            <a:off x="2204" y="4701540"/>
            <a:ext cx="1945916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accent1"/>
                </a:solidFill>
              </a:rPr>
              <a:t>3.3V</a:t>
            </a:r>
            <a:r>
              <a:rPr lang="en-US" altLang="zh-TW"/>
              <a:t> </a:t>
            </a:r>
            <a:r>
              <a:rPr lang="zh-TW" altLang="en-US"/>
              <a:t>表示</a:t>
            </a:r>
            <a:r>
              <a:rPr lang="zh-TW" altLang="en-US" b="1">
                <a:solidFill>
                  <a:schemeClr val="accent1"/>
                </a:solidFill>
              </a:rPr>
              <a:t>高</a:t>
            </a:r>
            <a:r>
              <a:rPr lang="zh-TW" altLang="en-US"/>
              <a:t>電位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9ABE2AF8-C5C2-448B-8566-DB6408EB9B15}"/>
              </a:ext>
            </a:extLst>
          </p:cNvPr>
          <p:cNvSpPr txBox="1"/>
          <p:nvPr/>
        </p:nvSpPr>
        <p:spPr>
          <a:xfrm>
            <a:off x="9156256" y="3594199"/>
            <a:ext cx="646181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長腳</a:t>
            </a: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864A19DA-AE5B-450B-AEB7-AE9DDBB34BCE}"/>
              </a:ext>
            </a:extLst>
          </p:cNvPr>
          <p:cNvSpPr/>
          <p:nvPr/>
        </p:nvSpPr>
        <p:spPr>
          <a:xfrm>
            <a:off x="9170208" y="3372400"/>
            <a:ext cx="184623" cy="18462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F819518D-848E-4C90-9DD3-7897CC536D8B}"/>
              </a:ext>
            </a:extLst>
          </p:cNvPr>
          <p:cNvSpPr/>
          <p:nvPr/>
        </p:nvSpPr>
        <p:spPr>
          <a:xfrm>
            <a:off x="9142304" y="3372400"/>
            <a:ext cx="184623" cy="18462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00696237-A655-4C13-8B09-0F9E726FBF61}"/>
              </a:ext>
            </a:extLst>
          </p:cNvPr>
          <p:cNvCxnSpPr>
            <a:cxnSpLocks/>
            <a:stCxn id="69" idx="1"/>
            <a:endCxn id="66" idx="3"/>
          </p:cNvCxnSpPr>
          <p:nvPr/>
        </p:nvCxnSpPr>
        <p:spPr>
          <a:xfrm rot="10800000" flipV="1">
            <a:off x="7921345" y="5671867"/>
            <a:ext cx="2625924" cy="461559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2FC08E42-002F-452C-AB13-37380905C646}"/>
              </a:ext>
            </a:extLst>
          </p:cNvPr>
          <p:cNvSpPr txBox="1"/>
          <p:nvPr/>
        </p:nvSpPr>
        <p:spPr>
          <a:xfrm>
            <a:off x="7044385" y="3280088"/>
            <a:ext cx="761571" cy="369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D4(2)</a:t>
            </a:r>
            <a:endParaRPr lang="zh-TW" altLang="en-US"/>
          </a:p>
        </p:txBody>
      </p: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72A2EECF-48AA-4541-814A-A162EE94B982}"/>
              </a:ext>
            </a:extLst>
          </p:cNvPr>
          <p:cNvCxnSpPr>
            <a:cxnSpLocks/>
            <a:stCxn id="42" idx="2"/>
            <a:endCxn id="45" idx="3"/>
          </p:cNvCxnSpPr>
          <p:nvPr/>
        </p:nvCxnSpPr>
        <p:spPr>
          <a:xfrm flipH="1">
            <a:off x="7805955" y="3464712"/>
            <a:ext cx="1336349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8B7768C-8A0E-4B4E-A09B-5E9314406370}"/>
              </a:ext>
            </a:extLst>
          </p:cNvPr>
          <p:cNvSpPr txBox="1"/>
          <p:nvPr/>
        </p:nvSpPr>
        <p:spPr>
          <a:xfrm>
            <a:off x="8518618" y="3594199"/>
            <a:ext cx="646181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短腳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D1B37B98-CEB3-4043-B5CB-8E83482912F6}"/>
              </a:ext>
            </a:extLst>
          </p:cNvPr>
          <p:cNvSpPr txBox="1"/>
          <p:nvPr/>
        </p:nvSpPr>
        <p:spPr>
          <a:xfrm>
            <a:off x="4563348" y="1646640"/>
            <a:ext cx="1341898" cy="6461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/>
              <a:t> </a:t>
            </a:r>
            <a:r>
              <a:rPr lang="zh-TW" altLang="en-US"/>
              <a:t>板子上有一顆 </a:t>
            </a:r>
            <a:r>
              <a:rPr lang="en-US" altLang="zh-TW"/>
              <a:t>LED</a:t>
            </a:r>
            <a:endParaRPr lang="zh-TW" altLang="en-US"/>
          </a:p>
        </p:txBody>
      </p:sp>
      <p:cxnSp>
        <p:nvCxnSpPr>
          <p:cNvPr id="56" name="接點: 肘形 55">
            <a:extLst>
              <a:ext uri="{FF2B5EF4-FFF2-40B4-BE49-F238E27FC236}">
                <a16:creationId xmlns:a16="http://schemas.microsoft.com/office/drawing/2014/main" id="{194F9003-9183-43DE-9652-C250BF1F6791}"/>
              </a:ext>
            </a:extLst>
          </p:cNvPr>
          <p:cNvCxnSpPr>
            <a:cxnSpLocks/>
            <a:stCxn id="55" idx="1"/>
            <a:endCxn id="2" idx="0"/>
          </p:cNvCxnSpPr>
          <p:nvPr/>
        </p:nvCxnSpPr>
        <p:spPr>
          <a:xfrm rot="10800000" flipV="1">
            <a:off x="3570430" y="1969731"/>
            <a:ext cx="992919" cy="85520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5A568480-C1BB-4035-83D8-2EDF6480860B}"/>
              </a:ext>
            </a:extLst>
          </p:cNvPr>
          <p:cNvSpPr txBox="1"/>
          <p:nvPr/>
        </p:nvSpPr>
        <p:spPr>
          <a:xfrm>
            <a:off x="10205409" y="3280087"/>
            <a:ext cx="1569297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固定接</a:t>
            </a:r>
            <a:r>
              <a:rPr lang="zh-TW" altLang="en-US" b="1">
                <a:solidFill>
                  <a:schemeClr val="accent1"/>
                </a:solidFill>
              </a:rPr>
              <a:t>高</a:t>
            </a:r>
            <a:r>
              <a:rPr lang="zh-TW" altLang="en-US"/>
              <a:t>電位</a:t>
            </a:r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CA1B2B2A-A260-4096-AAA0-00FF671A9EAA}"/>
              </a:ext>
            </a:extLst>
          </p:cNvPr>
          <p:cNvCxnSpPr>
            <a:cxnSpLocks/>
            <a:stCxn id="61" idx="1"/>
            <a:endCxn id="36" idx="6"/>
          </p:cNvCxnSpPr>
          <p:nvPr/>
        </p:nvCxnSpPr>
        <p:spPr>
          <a:xfrm flipH="1">
            <a:off x="9354831" y="3464711"/>
            <a:ext cx="850578" cy="1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F6EBBCB-4150-49B1-B4F9-A3E7DCD8D666}"/>
              </a:ext>
            </a:extLst>
          </p:cNvPr>
          <p:cNvSpPr txBox="1"/>
          <p:nvPr/>
        </p:nvSpPr>
        <p:spPr>
          <a:xfrm>
            <a:off x="7044385" y="5948802"/>
            <a:ext cx="876960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b="1">
                <a:solidFill>
                  <a:schemeClr val="accent1"/>
                </a:solidFill>
              </a:rPr>
              <a:t>低</a:t>
            </a:r>
            <a:r>
              <a:rPr lang="zh-TW" altLang="en-US"/>
              <a:t>電位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C3649975-DD6D-4917-90E1-5E5F64622325}"/>
              </a:ext>
            </a:extLst>
          </p:cNvPr>
          <p:cNvSpPr txBox="1"/>
          <p:nvPr/>
        </p:nvSpPr>
        <p:spPr>
          <a:xfrm>
            <a:off x="7044385" y="4541393"/>
            <a:ext cx="876960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b="1">
                <a:solidFill>
                  <a:schemeClr val="accent1"/>
                </a:solidFill>
              </a:rPr>
              <a:t>高</a:t>
            </a:r>
            <a:r>
              <a:rPr lang="zh-TW" altLang="en-US"/>
              <a:t>電位</a:t>
            </a: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82513EC2-1AE2-4E98-A218-688E892B1328}"/>
              </a:ext>
            </a:extLst>
          </p:cNvPr>
          <p:cNvSpPr txBox="1"/>
          <p:nvPr/>
        </p:nvSpPr>
        <p:spPr>
          <a:xfrm>
            <a:off x="10547269" y="4541393"/>
            <a:ext cx="876960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b="1">
                <a:solidFill>
                  <a:schemeClr val="accent1"/>
                </a:solidFill>
              </a:rPr>
              <a:t>高</a:t>
            </a:r>
            <a:r>
              <a:rPr lang="zh-TW" altLang="en-US"/>
              <a:t>電位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FBD95AC7-B12A-43A2-A261-5149A94E75B7}"/>
              </a:ext>
            </a:extLst>
          </p:cNvPr>
          <p:cNvSpPr txBox="1"/>
          <p:nvPr/>
        </p:nvSpPr>
        <p:spPr>
          <a:xfrm>
            <a:off x="10547269" y="5487243"/>
            <a:ext cx="876960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b="1">
                <a:solidFill>
                  <a:schemeClr val="accent1"/>
                </a:solidFill>
              </a:rPr>
              <a:t>高</a:t>
            </a:r>
            <a:r>
              <a:rPr lang="zh-TW" altLang="en-US"/>
              <a:t>電位</a:t>
            </a:r>
          </a:p>
        </p:txBody>
      </p: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5F3A452E-ADCB-4E08-8DC4-0A251637C9E4}"/>
              </a:ext>
            </a:extLst>
          </p:cNvPr>
          <p:cNvCxnSpPr>
            <a:cxnSpLocks/>
            <a:stCxn id="68" idx="1"/>
            <a:endCxn id="67" idx="3"/>
          </p:cNvCxnSpPr>
          <p:nvPr/>
        </p:nvCxnSpPr>
        <p:spPr>
          <a:xfrm flipH="1">
            <a:off x="7921345" y="4726017"/>
            <a:ext cx="2625924" cy="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乘號 72">
            <a:extLst>
              <a:ext uri="{FF2B5EF4-FFF2-40B4-BE49-F238E27FC236}">
                <a16:creationId xmlns:a16="http://schemas.microsoft.com/office/drawing/2014/main" id="{479472D7-4DA2-4B71-BCC0-AC4204797B32}"/>
              </a:ext>
            </a:extLst>
          </p:cNvPr>
          <p:cNvSpPr/>
          <p:nvPr/>
        </p:nvSpPr>
        <p:spPr>
          <a:xfrm>
            <a:off x="8802079" y="4296686"/>
            <a:ext cx="876960" cy="876960"/>
          </a:xfrm>
          <a:prstGeom prst="mathMultiply">
            <a:avLst/>
          </a:prstGeom>
          <a:solidFill>
            <a:srgbClr val="EA5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9427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219932-8E87-446D-90C1-D47B0913F088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5" name="圖片 1">
            <a:extLst>
              <a:ext uri="{FF2B5EF4-FFF2-40B4-BE49-F238E27FC236}">
                <a16:creationId xmlns:a16="http://schemas.microsoft.com/office/drawing/2014/main" id="{5CB35CE5-BAE7-4837-ACAB-598CE5AA2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66713"/>
            <a:ext cx="1130617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圖片 86">
            <a:extLst>
              <a:ext uri="{FF2B5EF4-FFF2-40B4-BE49-F238E27FC236}">
                <a16:creationId xmlns:a16="http://schemas.microsoft.com/office/drawing/2014/main" id="{A7D3FF74-90FB-4638-8DAA-4B9149C21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0" b="27347"/>
          <a:stretch/>
        </p:blipFill>
        <p:spPr>
          <a:xfrm>
            <a:off x="375547" y="2127640"/>
            <a:ext cx="8515035" cy="305180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83" name="Picture 2">
            <a:extLst>
              <a:ext uri="{FF2B5EF4-FFF2-40B4-BE49-F238E27FC236}">
                <a16:creationId xmlns:a16="http://schemas.microsoft.com/office/drawing/2014/main" id="{A120A27E-460F-4ED1-9C8B-56EF614D0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78479" y="2040103"/>
            <a:ext cx="2999680" cy="329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FB555C6-84A3-4DC8-8C22-AC434C899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控制 </a:t>
            </a:r>
            <a:r>
              <a:rPr lang="en-US" altLang="zh-TW"/>
              <a:t>D4 </a:t>
            </a:r>
            <a:r>
              <a:rPr lang="zh-TW" altLang="en-US"/>
              <a:t>腳位的電位高低</a:t>
            </a: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6C955C65-C3E9-4E3A-A70D-9F9CD7D35C2E}"/>
              </a:ext>
            </a:extLst>
          </p:cNvPr>
          <p:cNvSpPr txBox="1"/>
          <p:nvPr/>
        </p:nvSpPr>
        <p:spPr>
          <a:xfrm>
            <a:off x="6167744" y="6000508"/>
            <a:ext cx="2722838" cy="64609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到這裡燈應該就亮起來了</a:t>
            </a:r>
            <a:endParaRPr lang="en-US" altLang="zh-TW"/>
          </a:p>
          <a:p>
            <a:r>
              <a:rPr lang="zh-TW" altLang="en-US" b="1">
                <a:solidFill>
                  <a:schemeClr val="accent1"/>
                </a:solidFill>
              </a:rPr>
              <a:t>現在考一考自己讓燈熄滅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0BB2D82-DE96-4B2F-887A-FDA4673804C4}"/>
              </a:ext>
            </a:extLst>
          </p:cNvPr>
          <p:cNvSpPr txBox="1"/>
          <p:nvPr/>
        </p:nvSpPr>
        <p:spPr>
          <a:xfrm>
            <a:off x="5859685" y="1484473"/>
            <a:ext cx="3030897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用 </a:t>
            </a:r>
            <a:r>
              <a:rPr lang="en-US" altLang="zh-TW"/>
              <a:t>machine </a:t>
            </a:r>
            <a:r>
              <a:rPr lang="zh-TW" altLang="en-US"/>
              <a:t>模組的 </a:t>
            </a:r>
            <a:r>
              <a:rPr lang="en-US" altLang="zh-TW"/>
              <a:t>Pin </a:t>
            </a:r>
            <a:r>
              <a:rPr lang="zh-TW" altLang="en-US"/>
              <a:t>功能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6ACD3A95-086C-4E86-AD35-B8E11B5E2E44}"/>
              </a:ext>
            </a:extLst>
          </p:cNvPr>
          <p:cNvSpPr txBox="1"/>
          <p:nvPr/>
        </p:nvSpPr>
        <p:spPr>
          <a:xfrm>
            <a:off x="412742" y="1482457"/>
            <a:ext cx="2261634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請在</a:t>
            </a:r>
            <a:r>
              <a:rPr lang="zh-TW" altLang="en-US" b="1">
                <a:solidFill>
                  <a:schemeClr val="accent1"/>
                </a:solidFill>
              </a:rPr>
              <a:t>互動窗格</a:t>
            </a:r>
            <a:r>
              <a:rPr lang="zh-TW" altLang="en-US"/>
              <a:t>內測試</a:t>
            </a:r>
            <a:endParaRPr lang="en-US" altLang="zh-TW"/>
          </a:p>
        </p:txBody>
      </p: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22A9472B-06CA-4CA5-95F1-94C3FF380FE0}"/>
              </a:ext>
            </a:extLst>
          </p:cNvPr>
          <p:cNvCxnSpPr>
            <a:cxnSpLocks/>
            <a:stCxn id="47" idx="1"/>
            <a:endCxn id="90" idx="1"/>
          </p:cNvCxnSpPr>
          <p:nvPr/>
        </p:nvCxnSpPr>
        <p:spPr>
          <a:xfrm rot="10800000" flipV="1">
            <a:off x="375546" y="1667081"/>
            <a:ext cx="37195" cy="614424"/>
          </a:xfrm>
          <a:prstGeom prst="bentConnector3">
            <a:avLst>
              <a:gd name="adj1" fmla="val 71445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95E6AEDA-5A4A-4674-8A49-114F9031D36F}"/>
              </a:ext>
            </a:extLst>
          </p:cNvPr>
          <p:cNvSpPr/>
          <p:nvPr/>
        </p:nvSpPr>
        <p:spPr>
          <a:xfrm>
            <a:off x="1908930" y="2481367"/>
            <a:ext cx="4564566" cy="404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6" name="接點: 肘形 55">
            <a:extLst>
              <a:ext uri="{FF2B5EF4-FFF2-40B4-BE49-F238E27FC236}">
                <a16:creationId xmlns:a16="http://schemas.microsoft.com/office/drawing/2014/main" id="{7AD70DEA-D578-4A2F-AE40-0FE0A8ACA485}"/>
              </a:ext>
            </a:extLst>
          </p:cNvPr>
          <p:cNvCxnSpPr>
            <a:cxnSpLocks/>
            <a:stCxn id="25" idx="2"/>
            <a:endCxn id="38" idx="3"/>
          </p:cNvCxnSpPr>
          <p:nvPr/>
        </p:nvCxnSpPr>
        <p:spPr>
          <a:xfrm rot="5400000">
            <a:off x="6509279" y="1817939"/>
            <a:ext cx="830075" cy="901638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13F62476-FAA6-49CA-977E-6E1DDED84968}"/>
              </a:ext>
            </a:extLst>
          </p:cNvPr>
          <p:cNvSpPr txBox="1"/>
          <p:nvPr/>
        </p:nvSpPr>
        <p:spPr>
          <a:xfrm>
            <a:off x="1902555" y="5413388"/>
            <a:ext cx="1235950" cy="6461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/>
              <a:t>1</a:t>
            </a:r>
            <a:r>
              <a:rPr lang="zh-TW" altLang="en-US"/>
              <a:t>：高電位</a:t>
            </a:r>
            <a:endParaRPr lang="en-US" altLang="zh-TW"/>
          </a:p>
          <a:p>
            <a:r>
              <a:rPr lang="en-US" altLang="zh-TW"/>
              <a:t>0</a:t>
            </a:r>
            <a:r>
              <a:rPr lang="zh-TW" altLang="en-US"/>
              <a:t>：低電位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FCBAE611-820B-4672-8AD9-9C298455E9A5}"/>
              </a:ext>
            </a:extLst>
          </p:cNvPr>
          <p:cNvSpPr/>
          <p:nvPr/>
        </p:nvSpPr>
        <p:spPr>
          <a:xfrm>
            <a:off x="3515292" y="4252567"/>
            <a:ext cx="208958" cy="404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9" name="接點: 肘形 58">
            <a:extLst>
              <a:ext uri="{FF2B5EF4-FFF2-40B4-BE49-F238E27FC236}">
                <a16:creationId xmlns:a16="http://schemas.microsoft.com/office/drawing/2014/main" id="{476470F2-3BE4-45EA-AB40-E76ACD1E431A}"/>
              </a:ext>
            </a:extLst>
          </p:cNvPr>
          <p:cNvCxnSpPr>
            <a:cxnSpLocks/>
            <a:stCxn id="57" idx="3"/>
            <a:endCxn id="58" idx="2"/>
          </p:cNvCxnSpPr>
          <p:nvPr/>
        </p:nvCxnSpPr>
        <p:spPr>
          <a:xfrm flipV="1">
            <a:off x="3138504" y="4657422"/>
            <a:ext cx="481267" cy="1079057"/>
          </a:xfrm>
          <a:prstGeom prst="bent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B8FFD630-CD0D-4631-8DA8-584EE982EC2C}"/>
              </a:ext>
            </a:extLst>
          </p:cNvPr>
          <p:cNvSpPr txBox="1"/>
          <p:nvPr/>
        </p:nvSpPr>
        <p:spPr>
          <a:xfrm>
            <a:off x="5859685" y="4246034"/>
            <a:ext cx="2261634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表示要控制高低電位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6849716F-321C-4152-B43F-1704432A87A8}"/>
              </a:ext>
            </a:extLst>
          </p:cNvPr>
          <p:cNvSpPr/>
          <p:nvPr/>
        </p:nvSpPr>
        <p:spPr>
          <a:xfrm>
            <a:off x="4651495" y="3356525"/>
            <a:ext cx="1371283" cy="404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6" name="接點: 肘形 65">
            <a:extLst>
              <a:ext uri="{FF2B5EF4-FFF2-40B4-BE49-F238E27FC236}">
                <a16:creationId xmlns:a16="http://schemas.microsoft.com/office/drawing/2014/main" id="{7756582B-D289-4887-875A-13394AE66D34}"/>
              </a:ext>
            </a:extLst>
          </p:cNvPr>
          <p:cNvCxnSpPr>
            <a:cxnSpLocks/>
            <a:stCxn id="64" idx="0"/>
            <a:endCxn id="65" idx="2"/>
          </p:cNvCxnSpPr>
          <p:nvPr/>
        </p:nvCxnSpPr>
        <p:spPr>
          <a:xfrm rot="16200000" flipV="1">
            <a:off x="5921492" y="3177024"/>
            <a:ext cx="484654" cy="1653365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矩形 75">
            <a:extLst>
              <a:ext uri="{FF2B5EF4-FFF2-40B4-BE49-F238E27FC236}">
                <a16:creationId xmlns:a16="http://schemas.microsoft.com/office/drawing/2014/main" id="{B2C69ABB-79ED-4227-81F7-22E229528B19}"/>
              </a:ext>
            </a:extLst>
          </p:cNvPr>
          <p:cNvSpPr/>
          <p:nvPr/>
        </p:nvSpPr>
        <p:spPr>
          <a:xfrm>
            <a:off x="3515293" y="3369585"/>
            <a:ext cx="208958" cy="404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5CB902CC-0546-4E2A-B3C2-FE76AEC8E2DC}"/>
              </a:ext>
            </a:extLst>
          </p:cNvPr>
          <p:cNvSpPr txBox="1"/>
          <p:nvPr/>
        </p:nvSpPr>
        <p:spPr>
          <a:xfrm>
            <a:off x="5859685" y="2976344"/>
            <a:ext cx="2556518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表示要控制的腳位編號</a:t>
            </a:r>
          </a:p>
        </p:txBody>
      </p:sp>
      <p:cxnSp>
        <p:nvCxnSpPr>
          <p:cNvPr id="79" name="接點: 肘形 78">
            <a:extLst>
              <a:ext uri="{FF2B5EF4-FFF2-40B4-BE49-F238E27FC236}">
                <a16:creationId xmlns:a16="http://schemas.microsoft.com/office/drawing/2014/main" id="{B5AEF8F8-8B2A-41E5-AEB7-EA5768A86140}"/>
              </a:ext>
            </a:extLst>
          </p:cNvPr>
          <p:cNvCxnSpPr>
            <a:cxnSpLocks/>
            <a:stCxn id="78" idx="1"/>
            <a:endCxn id="76" idx="0"/>
          </p:cNvCxnSpPr>
          <p:nvPr/>
        </p:nvCxnSpPr>
        <p:spPr>
          <a:xfrm rot="10800000" flipV="1">
            <a:off x="3619773" y="3160967"/>
            <a:ext cx="2239913" cy="208618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27721F15-2B15-4B80-AE77-D4519C898705}"/>
              </a:ext>
            </a:extLst>
          </p:cNvPr>
          <p:cNvSpPr txBox="1"/>
          <p:nvPr/>
        </p:nvSpPr>
        <p:spPr>
          <a:xfrm>
            <a:off x="252409" y="6143527"/>
            <a:ext cx="1569297" cy="36924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請注意大小寫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55A7C678-513A-4101-93E5-F4658C596C57}"/>
              </a:ext>
            </a:extLst>
          </p:cNvPr>
          <p:cNvSpPr/>
          <p:nvPr/>
        </p:nvSpPr>
        <p:spPr>
          <a:xfrm>
            <a:off x="375546" y="2079077"/>
            <a:ext cx="208958" cy="404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5146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DA672E-7EE9-41A7-A5EF-8D8F5AEB6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02</a:t>
            </a:r>
            <a:r>
              <a:rPr lang="zh-TW" altLang="en-US"/>
              <a:t> 閃爍</a:t>
            </a:r>
            <a:r>
              <a:rPr lang="zh-TW" altLang="zh-TW"/>
              <a:t> LED</a:t>
            </a:r>
            <a:endParaRPr lang="id-ID" altLang="zh-TW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4D60415-DF47-4E78-B3EE-3EB9C917B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Python 流程控制與區塊縮排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133" name="Slide Number Placeholder 2">
            <a:extLst>
              <a:ext uri="{FF2B5EF4-FFF2-40B4-BE49-F238E27FC236}">
                <a16:creationId xmlns:a16="http://schemas.microsoft.com/office/drawing/2014/main" id="{8A39F40C-2FA2-43AA-984F-2E5DF817B8E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5E31350-EBEE-402F-B17C-AEEDDB23B39D}" type="slidenum">
              <a:rPr lang="id-ID" altLang="zh-TW" sz="1200">
                <a:solidFill>
                  <a:srgbClr val="929292"/>
                </a:solidFill>
                <a:latin typeface="Raleway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44</a:t>
            </a:fld>
            <a:endParaRPr lang="id-ID" altLang="zh-TW" sz="1200">
              <a:solidFill>
                <a:srgbClr val="929292"/>
              </a:solidFill>
              <a:latin typeface="Ralewa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177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7C5D2A-6745-4C26-A80A-920B9B7E9576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1" name="圖片 1">
            <a:extLst>
              <a:ext uri="{FF2B5EF4-FFF2-40B4-BE49-F238E27FC236}">
                <a16:creationId xmlns:a16="http://schemas.microsoft.com/office/drawing/2014/main" id="{D9A0120F-C36D-4B19-92AA-A04690AF8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333375"/>
            <a:ext cx="114585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8" name="圖片 11287">
            <a:extLst>
              <a:ext uri="{FF2B5EF4-FFF2-40B4-BE49-F238E27FC236}">
                <a16:creationId xmlns:a16="http://schemas.microsoft.com/office/drawing/2014/main" id="{E8246558-BC88-4D76-B01C-407EF17EF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45" b="19994"/>
          <a:stretch/>
        </p:blipFill>
        <p:spPr>
          <a:xfrm>
            <a:off x="277620" y="1086958"/>
            <a:ext cx="6366767" cy="521829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動手做：閃爍 </a:t>
            </a:r>
            <a:r>
              <a:rPr lang="en-US" altLang="zh-TW" dirty="0"/>
              <a:t>LED</a:t>
            </a:r>
            <a:r>
              <a:rPr lang="zh-TW" altLang="en-US" dirty="0"/>
              <a:t> 燈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 r="53904"/>
          <a:stretch>
            <a:fillRect/>
          </a:stretch>
        </p:blipFill>
        <p:spPr bwMode="auto">
          <a:xfrm>
            <a:off x="7285556" y="1086959"/>
            <a:ext cx="4229708" cy="238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 l="54432" t="4849" r="6346" b="5518"/>
          <a:stretch>
            <a:fillRect/>
          </a:stretch>
        </p:blipFill>
        <p:spPr bwMode="auto">
          <a:xfrm>
            <a:off x="7268098" y="3715250"/>
            <a:ext cx="4228121" cy="255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28390D6-0EF3-41D9-B371-BBA51B07B81C}"/>
              </a:ext>
            </a:extLst>
          </p:cNvPr>
          <p:cNvSpPr/>
          <p:nvPr/>
        </p:nvSpPr>
        <p:spPr>
          <a:xfrm>
            <a:off x="2810072" y="4453553"/>
            <a:ext cx="208958" cy="404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FACA10A-F329-4297-8027-ACADE1074C0F}"/>
              </a:ext>
            </a:extLst>
          </p:cNvPr>
          <p:cNvSpPr txBox="1"/>
          <p:nvPr/>
        </p:nvSpPr>
        <p:spPr>
          <a:xfrm>
            <a:off x="4172690" y="4066257"/>
            <a:ext cx="1800076" cy="36924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表示無條件成立</a:t>
            </a:r>
          </a:p>
        </p:txBody>
      </p:sp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0166AB2B-A904-4001-89AC-0E81F780B2A2}"/>
              </a:ext>
            </a:extLst>
          </p:cNvPr>
          <p:cNvCxnSpPr>
            <a:cxnSpLocks/>
            <a:stCxn id="8" idx="1"/>
            <a:endCxn id="7" idx="0"/>
          </p:cNvCxnSpPr>
          <p:nvPr/>
        </p:nvCxnSpPr>
        <p:spPr>
          <a:xfrm rot="10800000" flipV="1">
            <a:off x="2914553" y="4250880"/>
            <a:ext cx="1258138" cy="20267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98DFEF05-3F98-4F15-94AE-A01E78265F9A}"/>
              </a:ext>
            </a:extLst>
          </p:cNvPr>
          <p:cNvSpPr/>
          <p:nvPr/>
        </p:nvSpPr>
        <p:spPr>
          <a:xfrm>
            <a:off x="3214037" y="4427434"/>
            <a:ext cx="208958" cy="404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E32A8FB-CEBE-48C9-B577-18DCEC1B9502}"/>
              </a:ext>
            </a:extLst>
          </p:cNvPr>
          <p:cNvSpPr txBox="1"/>
          <p:nvPr/>
        </p:nvSpPr>
        <p:spPr>
          <a:xfrm>
            <a:off x="4172690" y="4445237"/>
            <a:ext cx="1800076" cy="36924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一定要加上冒號</a:t>
            </a:r>
          </a:p>
        </p:txBody>
      </p:sp>
      <p:cxnSp>
        <p:nvCxnSpPr>
          <p:cNvPr id="12" name="接點: 肘形 11">
            <a:extLst>
              <a:ext uri="{FF2B5EF4-FFF2-40B4-BE49-F238E27FC236}">
                <a16:creationId xmlns:a16="http://schemas.microsoft.com/office/drawing/2014/main" id="{91B7D25D-742E-49A1-9296-C3B88672508B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 rot="10800000" flipV="1">
            <a:off x="3422995" y="4629860"/>
            <a:ext cx="749694" cy="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40E385EE-401F-494B-87D7-3A6FD937BAB4}"/>
              </a:ext>
            </a:extLst>
          </p:cNvPr>
          <p:cNvSpPr/>
          <p:nvPr/>
        </p:nvSpPr>
        <p:spPr>
          <a:xfrm>
            <a:off x="1334305" y="4636390"/>
            <a:ext cx="718294" cy="1526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5738219-E9B1-47BE-B3A4-A53AC4C800AA}"/>
              </a:ext>
            </a:extLst>
          </p:cNvPr>
          <p:cNvSpPr txBox="1"/>
          <p:nvPr/>
        </p:nvSpPr>
        <p:spPr>
          <a:xfrm>
            <a:off x="2052599" y="6392755"/>
            <a:ext cx="7069531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這幾行一定要空相同格數 </a:t>
            </a:r>
            <a:r>
              <a:rPr lang="en-US" altLang="zh-TW"/>
              <a:t>(Thonny </a:t>
            </a:r>
            <a:r>
              <a:rPr lang="zh-TW" altLang="en-US"/>
              <a:t>會自動幫你空</a:t>
            </a:r>
            <a:r>
              <a:rPr lang="zh-TW" altLang="en-US" b="1">
                <a:solidFill>
                  <a:schemeClr val="accent1"/>
                </a:solidFill>
              </a:rPr>
              <a:t>官方推薦的 </a:t>
            </a:r>
            <a:r>
              <a:rPr lang="en-US" altLang="zh-TW" b="1">
                <a:solidFill>
                  <a:schemeClr val="accent1"/>
                </a:solidFill>
              </a:rPr>
              <a:t>4 </a:t>
            </a:r>
            <a:r>
              <a:rPr lang="zh-TW" altLang="en-US" b="1">
                <a:solidFill>
                  <a:schemeClr val="accent1"/>
                </a:solidFill>
              </a:rPr>
              <a:t>格</a:t>
            </a:r>
            <a:r>
              <a:rPr lang="en-US" altLang="zh-TW"/>
              <a:t>)</a:t>
            </a:r>
            <a:endParaRPr lang="zh-TW" altLang="en-US"/>
          </a:p>
        </p:txBody>
      </p:sp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39EF7C42-C88A-43B4-8C6D-D54EE2123BF0}"/>
              </a:ext>
            </a:extLst>
          </p:cNvPr>
          <p:cNvCxnSpPr>
            <a:cxnSpLocks/>
            <a:stCxn id="17" idx="1"/>
            <a:endCxn id="11285" idx="2"/>
          </p:cNvCxnSpPr>
          <p:nvPr/>
        </p:nvCxnSpPr>
        <p:spPr>
          <a:xfrm rot="10800000">
            <a:off x="1647743" y="6162881"/>
            <a:ext cx="404856" cy="41449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BAB29FC9-B708-48E6-A545-59306AEE8CA8}"/>
              </a:ext>
            </a:extLst>
          </p:cNvPr>
          <p:cNvSpPr/>
          <p:nvPr/>
        </p:nvSpPr>
        <p:spPr>
          <a:xfrm>
            <a:off x="3214928" y="2274866"/>
            <a:ext cx="208958" cy="404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E188101-4F2E-4F08-B65E-4A25E56CB079}"/>
              </a:ext>
            </a:extLst>
          </p:cNvPr>
          <p:cNvSpPr txBox="1"/>
          <p:nvPr/>
        </p:nvSpPr>
        <p:spPr>
          <a:xfrm>
            <a:off x="4172690" y="1845272"/>
            <a:ext cx="2982712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是寫在上面的編輯區喔！！</a:t>
            </a:r>
          </a:p>
        </p:txBody>
      </p: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772FC535-B3BD-4D86-A201-165840B26779}"/>
              </a:ext>
            </a:extLst>
          </p:cNvPr>
          <p:cNvCxnSpPr>
            <a:cxnSpLocks/>
            <a:stCxn id="29" idx="1"/>
            <a:endCxn id="28" idx="0"/>
          </p:cNvCxnSpPr>
          <p:nvPr/>
        </p:nvCxnSpPr>
        <p:spPr>
          <a:xfrm rot="10800000" flipV="1">
            <a:off x="3319408" y="2029938"/>
            <a:ext cx="853283" cy="244928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4" name="矩形 11263">
            <a:extLst>
              <a:ext uri="{FF2B5EF4-FFF2-40B4-BE49-F238E27FC236}">
                <a16:creationId xmlns:a16="http://schemas.microsoft.com/office/drawing/2014/main" id="{CEAF7201-5EFA-413D-9FBB-90C24909C2EB}"/>
              </a:ext>
            </a:extLst>
          </p:cNvPr>
          <p:cNvSpPr/>
          <p:nvPr/>
        </p:nvSpPr>
        <p:spPr>
          <a:xfrm>
            <a:off x="1138405" y="1630323"/>
            <a:ext cx="248137" cy="36926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77C3938-1BEA-42FD-B759-2A69E56D8975}"/>
              </a:ext>
            </a:extLst>
          </p:cNvPr>
          <p:cNvSpPr txBox="1"/>
          <p:nvPr/>
        </p:nvSpPr>
        <p:spPr>
          <a:xfrm>
            <a:off x="4172688" y="1174754"/>
            <a:ext cx="2982712" cy="36924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打完後請按執行鈕或 </a:t>
            </a:r>
            <a:r>
              <a:rPr lang="en-US" altLang="zh-TW"/>
              <a:t>F5 </a:t>
            </a:r>
            <a:r>
              <a:rPr lang="zh-TW" altLang="en-US"/>
              <a:t>鍵</a:t>
            </a:r>
          </a:p>
        </p:txBody>
      </p:sp>
      <p:cxnSp>
        <p:nvCxnSpPr>
          <p:cNvPr id="38" name="接點: 肘形 37">
            <a:extLst>
              <a:ext uri="{FF2B5EF4-FFF2-40B4-BE49-F238E27FC236}">
                <a16:creationId xmlns:a16="http://schemas.microsoft.com/office/drawing/2014/main" id="{EF2EA9AF-B5A2-40CA-AD4E-25D128A62FC6}"/>
              </a:ext>
            </a:extLst>
          </p:cNvPr>
          <p:cNvCxnSpPr>
            <a:cxnSpLocks/>
            <a:stCxn id="37" idx="1"/>
            <a:endCxn id="11264" idx="0"/>
          </p:cNvCxnSpPr>
          <p:nvPr/>
        </p:nvCxnSpPr>
        <p:spPr>
          <a:xfrm rot="10800000" flipV="1">
            <a:off x="1262474" y="1359377"/>
            <a:ext cx="2910214" cy="27094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5" name="矩形 11284">
            <a:extLst>
              <a:ext uri="{FF2B5EF4-FFF2-40B4-BE49-F238E27FC236}">
                <a16:creationId xmlns:a16="http://schemas.microsoft.com/office/drawing/2014/main" id="{BFC13D1D-7E08-4D12-B181-1B62ED0D2404}"/>
              </a:ext>
            </a:extLst>
          </p:cNvPr>
          <p:cNvSpPr/>
          <p:nvPr/>
        </p:nvSpPr>
        <p:spPr>
          <a:xfrm>
            <a:off x="1334305" y="4806167"/>
            <a:ext cx="626875" cy="1356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它會強迫存檔才能執行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47</a:t>
            </a:fld>
            <a:endParaRPr lang="zh-TW" altLang="en-US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321" y="2434893"/>
            <a:ext cx="3197862" cy="252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8937" y="1178522"/>
            <a:ext cx="8175677" cy="488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216620F-C0EE-4FD4-B3A4-9861DFE5CD65}"/>
              </a:ext>
            </a:extLst>
          </p:cNvPr>
          <p:cNvSpPr txBox="1"/>
          <p:nvPr/>
        </p:nvSpPr>
        <p:spPr>
          <a:xfrm>
            <a:off x="769406" y="5132514"/>
            <a:ext cx="2115693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/>
              <a:t>MicroPython </a:t>
            </a:r>
            <a:r>
              <a:rPr lang="zh-TW" altLang="en-US"/>
              <a:t>設備就是指你的控制板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64C4AE7-F0A1-4D87-B834-88C2D4C14558}"/>
              </a:ext>
            </a:extLst>
          </p:cNvPr>
          <p:cNvSpPr txBox="1"/>
          <p:nvPr/>
        </p:nvSpPr>
        <p:spPr>
          <a:xfrm>
            <a:off x="769406" y="1889418"/>
            <a:ext cx="2115693" cy="369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本機就是你的電腦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3562" y="1458074"/>
            <a:ext cx="9300815" cy="4242165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標題 3">
            <a:extLst>
              <a:ext uri="{FF2B5EF4-FFF2-40B4-BE49-F238E27FC236}">
                <a16:creationId xmlns:a16="http://schemas.microsoft.com/office/drawing/2014/main" id="{1D75FA0A-923D-4A80-9848-839F685A0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停止執行程式</a:t>
            </a:r>
            <a:endParaRPr lang="zh-TW" alt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855282-9B3F-4D20-97B2-D0CE8755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03 </a:t>
            </a:r>
            <a:r>
              <a:rPr lang="zh-TW" altLang="zh-TW"/>
              <a:t>防盜即時警報器</a:t>
            </a:r>
            <a:endParaRPr lang="id-ID" altLang="zh-TW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6366968-2435-4AE8-88BE-F16D378DC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/>
              <a:t>振動模組、</a:t>
            </a:r>
            <a:r>
              <a:rPr lang="en-US" altLang="en-US"/>
              <a:t>手機簡訊、LINE即時通知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565" name="Slide Number Placeholder 2">
            <a:extLst>
              <a:ext uri="{FF2B5EF4-FFF2-40B4-BE49-F238E27FC236}">
                <a16:creationId xmlns:a16="http://schemas.microsoft.com/office/drawing/2014/main" id="{E4992A40-173D-4C98-9BE7-B3190C8E0B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5E9ED64-CD80-49EE-A5CF-62C8BE7F0D56}" type="slidenum">
              <a:rPr lang="id-ID" altLang="zh-TW" sz="1200">
                <a:solidFill>
                  <a:srgbClr val="929292"/>
                </a:solidFill>
                <a:latin typeface="Raleway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49</a:t>
            </a:fld>
            <a:endParaRPr lang="id-ID" altLang="zh-TW" sz="1200">
              <a:solidFill>
                <a:srgbClr val="929292"/>
              </a:solidFill>
              <a:latin typeface="Raleway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3545CB5-6BA6-4A19-86B7-9B6FE17DC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00</a:t>
            </a:r>
            <a:r>
              <a:rPr lang="zh-TW" altLang="en-US"/>
              <a:t> </a:t>
            </a:r>
            <a:r>
              <a:rPr lang="zh-TW" altLang="zh-TW"/>
              <a:t>課程簡介與軟體環境設定</a:t>
            </a:r>
            <a:endParaRPr lang="id-ID" altLang="zh-TW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DDAED8E-C8AB-4710-B6E9-117CD48BA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>
                <a:ea typeface="微軟正黑體" panose="020B0604030504040204" pitchFamily="34" charset="-120"/>
              </a:rPr>
              <a:t>D1 mini </a:t>
            </a:r>
            <a:r>
              <a:rPr lang="zh-TW" altLang="en-US">
                <a:ea typeface="微軟正黑體" panose="020B0604030504040204" pitchFamily="34" charset="-120"/>
              </a:rPr>
              <a:t>與 </a:t>
            </a:r>
            <a:r>
              <a:rPr lang="en-US" altLang="zh-TW">
                <a:ea typeface="微軟正黑體" panose="020B0604030504040204" pitchFamily="34" charset="-120"/>
              </a:rPr>
              <a:t>Thonny </a:t>
            </a:r>
            <a:r>
              <a:rPr lang="zh-TW" altLang="en-US">
                <a:ea typeface="微軟正黑體" panose="020B0604030504040204" pitchFamily="34" charset="-120"/>
              </a:rPr>
              <a:t>開發環境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4D50930E-8B4E-4B78-A768-DA36C9C24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認識振動感測模組</a:t>
            </a:r>
          </a:p>
        </p:txBody>
      </p:sp>
      <p:pic>
        <p:nvPicPr>
          <p:cNvPr id="69636" name="圖片 2">
            <a:extLst>
              <a:ext uri="{FF2B5EF4-FFF2-40B4-BE49-F238E27FC236}">
                <a16:creationId xmlns:a16="http://schemas.microsoft.com/office/drawing/2014/main" id="{050DE9F6-0836-42DF-A8C0-9E3044FB7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1450975"/>
            <a:ext cx="8012113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9EB52451-D70D-46DD-910F-E063883C86D6}"/>
              </a:ext>
            </a:extLst>
          </p:cNvPr>
          <p:cNvSpPr/>
          <p:nvPr/>
        </p:nvSpPr>
        <p:spPr>
          <a:xfrm>
            <a:off x="7052441" y="5948855"/>
            <a:ext cx="3058511" cy="336331"/>
          </a:xfrm>
          <a:prstGeom prst="roundRect">
            <a:avLst/>
          </a:prstGeom>
          <a:solidFill>
            <a:srgbClr val="5B9BD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FD6816A-4553-4A70-8C83-3B31BBF86AC7}"/>
              </a:ext>
            </a:extLst>
          </p:cNvPr>
          <p:cNvSpPr txBox="1">
            <a:spLocks/>
          </p:cNvSpPr>
          <p:nvPr/>
        </p:nvSpPr>
        <p:spPr>
          <a:xfrm>
            <a:off x="420414" y="1450975"/>
            <a:ext cx="3405352" cy="1124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zh-TW" altLang="en-US" sz="1800"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558FC88-A7EF-4ADB-9123-F4563967D880}"/>
              </a:ext>
            </a:extLst>
          </p:cNvPr>
          <p:cNvSpPr txBox="1"/>
          <p:nvPr/>
        </p:nvSpPr>
        <p:spPr>
          <a:xfrm>
            <a:off x="302173" y="1701523"/>
            <a:ext cx="3618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+mn-ea"/>
                <a:ea typeface="+mn-ea"/>
              </a:rPr>
              <a:t>一旦振動感測模組偵測到入侵者就透過手機簡訊或  </a:t>
            </a:r>
            <a:r>
              <a:rPr lang="en-US" altLang="zh-TW">
                <a:latin typeface="+mn-ea"/>
                <a:ea typeface="+mn-ea"/>
              </a:rPr>
              <a:t>LINE  </a:t>
            </a:r>
            <a:r>
              <a:rPr lang="zh-TW" altLang="en-US">
                <a:latin typeface="+mn-ea"/>
                <a:ea typeface="+mn-ea"/>
              </a:rPr>
              <a:t>即時通知出門在外也可隨時收到安全警訊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圖片 1">
            <a:extLst>
              <a:ext uri="{FF2B5EF4-FFF2-40B4-BE49-F238E27FC236}">
                <a16:creationId xmlns:a16="http://schemas.microsoft.com/office/drawing/2014/main" id="{217894C7-0587-40A1-A261-D11AC0CD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866" y="951909"/>
            <a:ext cx="9178268" cy="59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3">
            <a:extLst>
              <a:ext uri="{FF2B5EF4-FFF2-40B4-BE49-F238E27FC236}">
                <a16:creationId xmlns:a16="http://schemas.microsoft.com/office/drawing/2014/main" id="{B13CDA95-B990-4762-ADC5-10E43466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杜邦線與排針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>
            <a:extLst>
              <a:ext uri="{FF2B5EF4-FFF2-40B4-BE49-F238E27FC236}">
                <a16:creationId xmlns:a16="http://schemas.microsoft.com/office/drawing/2014/main" id="{0D03E7DA-9824-4911-8604-0741B510A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  <p:pic>
        <p:nvPicPr>
          <p:cNvPr id="71684" name="圖片 2">
            <a:extLst>
              <a:ext uri="{FF2B5EF4-FFF2-40B4-BE49-F238E27FC236}">
                <a16:creationId xmlns:a16="http://schemas.microsoft.com/office/drawing/2014/main" id="{4308A5DA-ABD1-4D73-8C84-D7F9BB280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53" y="1873187"/>
            <a:ext cx="6850000" cy="377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1">
            <a:extLst>
              <a:ext uri="{FF2B5EF4-FFF2-40B4-BE49-F238E27FC236}">
                <a16:creationId xmlns:a16="http://schemas.microsoft.com/office/drawing/2014/main" id="{60FE3A7E-7E0E-405F-9292-82D7386B2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6"/>
          <a:stretch>
            <a:fillRect/>
          </a:stretch>
        </p:blipFill>
        <p:spPr bwMode="auto">
          <a:xfrm>
            <a:off x="8709912" y="2024109"/>
            <a:ext cx="2719916" cy="340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A50FD17-A225-4C40-9DEA-3020388DD50F}"/>
              </a:ext>
            </a:extLst>
          </p:cNvPr>
          <p:cNvSpPr txBox="1"/>
          <p:nvPr/>
        </p:nvSpPr>
        <p:spPr>
          <a:xfrm>
            <a:off x="7208668" y="3675739"/>
            <a:ext cx="447558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>
                <a:latin typeface="Consolas" panose="020B0609020204030204" pitchFamily="49" charset="0"/>
              </a:rPr>
              <a:t>D0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27AFC8C-3931-4572-A9A1-38F2CFC33541}"/>
              </a:ext>
            </a:extLst>
          </p:cNvPr>
          <p:cNvSpPr txBox="1"/>
          <p:nvPr/>
        </p:nvSpPr>
        <p:spPr>
          <a:xfrm>
            <a:off x="4394447" y="2315667"/>
            <a:ext cx="437940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>
                <a:latin typeface="Consolas" panose="020B0609020204030204" pitchFamily="49" charset="0"/>
              </a:rPr>
              <a:t>5V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659FAE5-E548-471E-B1E2-7912A0103746}"/>
              </a:ext>
            </a:extLst>
          </p:cNvPr>
          <p:cNvSpPr txBox="1"/>
          <p:nvPr/>
        </p:nvSpPr>
        <p:spPr>
          <a:xfrm>
            <a:off x="3475096" y="2131001"/>
            <a:ext cx="564578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>
                <a:latin typeface="Consolas" panose="020B0609020204030204" pitchFamily="49" charset="0"/>
              </a:rPr>
              <a:t>VCC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7A851DE-A723-446D-9065-6F959FB4460C}"/>
              </a:ext>
            </a:extLst>
          </p:cNvPr>
          <p:cNvSpPr txBox="1"/>
          <p:nvPr/>
        </p:nvSpPr>
        <p:spPr>
          <a:xfrm>
            <a:off x="3475096" y="3889932"/>
            <a:ext cx="437940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>
                <a:latin typeface="Consolas" panose="020B0609020204030204" pitchFamily="49" charset="0"/>
              </a:rPr>
              <a:t>DO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9D24EAF-641A-4CCD-880B-D3DDB74659EF}"/>
              </a:ext>
            </a:extLst>
          </p:cNvPr>
          <p:cNvSpPr txBox="1"/>
          <p:nvPr/>
        </p:nvSpPr>
        <p:spPr>
          <a:xfrm>
            <a:off x="5348285" y="2771345"/>
            <a:ext cx="311304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>
                <a:latin typeface="Consolas" panose="020B0609020204030204" pitchFamily="49" charset="0"/>
              </a:rPr>
              <a:t>G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圖片 1">
            <a:extLst>
              <a:ext uri="{FF2B5EF4-FFF2-40B4-BE49-F238E27FC236}">
                <a16:creationId xmlns:a16="http://schemas.microsoft.com/office/drawing/2014/main" id="{60828C93-4EC4-4166-BCFF-EB88C656E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33525"/>
            <a:ext cx="113347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圖片 1">
            <a:extLst>
              <a:ext uri="{FF2B5EF4-FFF2-40B4-BE49-F238E27FC236}">
                <a16:creationId xmlns:a16="http://schemas.microsoft.com/office/drawing/2014/main" id="{27ED1108-D104-49AB-8D69-3CCB9BEB3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15913"/>
            <a:ext cx="75692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圖片 1">
            <a:extLst>
              <a:ext uri="{FF2B5EF4-FFF2-40B4-BE49-F238E27FC236}">
                <a16:creationId xmlns:a16="http://schemas.microsoft.com/office/drawing/2014/main" id="{E4F2E389-3F75-4B34-BEE4-815D23184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6"/>
          <a:stretch>
            <a:fillRect/>
          </a:stretch>
        </p:blipFill>
        <p:spPr bwMode="auto">
          <a:xfrm>
            <a:off x="8529638" y="1347788"/>
            <a:ext cx="3379787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0483CCD7-F6C3-4C3E-A502-CB112DF4D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程式設計</a:t>
            </a:r>
          </a:p>
        </p:txBody>
      </p:sp>
      <p:pic>
        <p:nvPicPr>
          <p:cNvPr id="74756" name="圖片 2">
            <a:extLst>
              <a:ext uri="{FF2B5EF4-FFF2-40B4-BE49-F238E27FC236}">
                <a16:creationId xmlns:a16="http://schemas.microsoft.com/office/drawing/2014/main" id="{192B5AE7-6FCA-4AA4-8220-60C7554D5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9"/>
          <a:stretch>
            <a:fillRect/>
          </a:stretch>
        </p:blipFill>
        <p:spPr bwMode="auto">
          <a:xfrm>
            <a:off x="786606" y="1539875"/>
            <a:ext cx="10618787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圖片 1">
            <a:extLst>
              <a:ext uri="{FF2B5EF4-FFF2-40B4-BE49-F238E27FC236}">
                <a16:creationId xmlns:a16="http://schemas.microsoft.com/office/drawing/2014/main" id="{D73EB926-FC13-48C9-BD0D-755855937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685925"/>
            <a:ext cx="112871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itle 4">
            <a:extLst>
              <a:ext uri="{FF2B5EF4-FFF2-40B4-BE49-F238E27FC236}">
                <a16:creationId xmlns:a16="http://schemas.microsoft.com/office/drawing/2014/main" id="{1AD8EBDE-A4A5-45CE-BC6F-78A7ACE26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04 </a:t>
            </a:r>
            <a:r>
              <a:rPr lang="zh-TW" altLang="zh-TW"/>
              <a:t>發送手機簡訊</a:t>
            </a:r>
            <a:endParaRPr lang="id-ID" altLang="zh-TW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19B5C3C-B2BD-428C-A70A-82AF27805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連接網路使用 </a:t>
            </a:r>
            <a:r>
              <a:rPr lang="en-US" altLang="zh-TW"/>
              <a:t>Web API</a:t>
            </a:r>
            <a:endParaRPr lang="zh-TW" altLang="en-US"/>
          </a:p>
        </p:txBody>
      </p:sp>
    </p:spTree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圖片 1">
            <a:extLst>
              <a:ext uri="{FF2B5EF4-FFF2-40B4-BE49-F238E27FC236}">
                <a16:creationId xmlns:a16="http://schemas.microsoft.com/office/drawing/2014/main" id="{7B56685E-F0E5-4828-B21C-A60F2715B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59"/>
          <a:stretch/>
        </p:blipFill>
        <p:spPr bwMode="auto">
          <a:xfrm>
            <a:off x="2155825" y="328477"/>
            <a:ext cx="7880350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1">
            <a:extLst>
              <a:ext uri="{FF2B5EF4-FFF2-40B4-BE49-F238E27FC236}">
                <a16:creationId xmlns:a16="http://schemas.microsoft.com/office/drawing/2014/main" id="{11671026-A45F-4A0B-B607-91E3C6C98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4" b="-64"/>
          <a:stretch/>
        </p:blipFill>
        <p:spPr bwMode="auto">
          <a:xfrm>
            <a:off x="2155825" y="1629053"/>
            <a:ext cx="7880350" cy="518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圖片 1">
            <a:extLst>
              <a:ext uri="{FF2B5EF4-FFF2-40B4-BE49-F238E27FC236}">
                <a16:creationId xmlns:a16="http://schemas.microsoft.com/office/drawing/2014/main" id="{D15D3AD6-F7F7-4C12-BE2D-A5C96610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0"/>
            <a:ext cx="6873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CB6827D-8041-445C-89F6-5C1506039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實驗架構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90AF7966-8DDB-4AF3-B35C-AE889EFB08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115088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3">
            <a:extLst>
              <a:ext uri="{FF2B5EF4-FFF2-40B4-BE49-F238E27FC236}">
                <a16:creationId xmlns:a16="http://schemas.microsoft.com/office/drawing/2014/main" id="{829517F2-7E46-42B9-8142-E3DF69F4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68785" y="4289993"/>
            <a:ext cx="1654429" cy="215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2">
            <a:extLst>
              <a:ext uri="{FF2B5EF4-FFF2-40B4-BE49-F238E27FC236}">
                <a16:creationId xmlns:a16="http://schemas.microsoft.com/office/drawing/2014/main" id="{B80CB62A-5146-49D5-80E1-9B38C11EF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27" b="28417"/>
          <a:stretch/>
        </p:blipFill>
        <p:spPr bwMode="auto">
          <a:xfrm>
            <a:off x="-77086" y="2732861"/>
            <a:ext cx="1356763" cy="109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FD11107-6A3B-43D3-A68B-E6AB4F7A5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7" t="59806" r="39360" b="2930"/>
          <a:stretch/>
        </p:blipFill>
        <p:spPr>
          <a:xfrm>
            <a:off x="8171416" y="4562710"/>
            <a:ext cx="2250141" cy="10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5964989-A8D8-45DB-8568-2B59F5D09E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554" t="36135" r="16761" b="11476"/>
          <a:stretch/>
        </p:blipFill>
        <p:spPr>
          <a:xfrm>
            <a:off x="2329684" y="4510269"/>
            <a:ext cx="1530329" cy="176642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0" name="圖片 1">
            <a:extLst>
              <a:ext uri="{FF2B5EF4-FFF2-40B4-BE49-F238E27FC236}">
                <a16:creationId xmlns:a16="http://schemas.microsoft.com/office/drawing/2014/main" id="{801B41DF-575C-4B26-8536-811F41550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55545" r="42002" b="928"/>
          <a:stretch/>
        </p:blipFill>
        <p:spPr bwMode="auto">
          <a:xfrm>
            <a:off x="10711101" y="3141415"/>
            <a:ext cx="1285398" cy="75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3">
            <a:extLst>
              <a:ext uri="{FF2B5EF4-FFF2-40B4-BE49-F238E27FC236}">
                <a16:creationId xmlns:a16="http://schemas.microsoft.com/office/drawing/2014/main" id="{06BBCD20-3242-4A7B-8570-56354CA661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2250" r="21281" b="3848"/>
          <a:stretch/>
        </p:blipFill>
        <p:spPr bwMode="auto">
          <a:xfrm>
            <a:off x="450515" y="4316746"/>
            <a:ext cx="1726189" cy="109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5A9A77A-5191-4168-ADC1-11286E27584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73"/>
          <a:stretch/>
        </p:blipFill>
        <p:spPr>
          <a:xfrm>
            <a:off x="8053418" y="5780687"/>
            <a:ext cx="3752357" cy="49601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3" name="圖片 6">
            <a:extLst>
              <a:ext uri="{FF2B5EF4-FFF2-40B4-BE49-F238E27FC236}">
                <a16:creationId xmlns:a16="http://schemas.microsoft.com/office/drawing/2014/main" id="{3D067B57-C782-4D34-A8B2-E6DD8A68F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8" r="4028" b="9009"/>
          <a:stretch/>
        </p:blipFill>
        <p:spPr bwMode="auto">
          <a:xfrm>
            <a:off x="1106421" y="719666"/>
            <a:ext cx="821412" cy="1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">
            <a:extLst>
              <a:ext uri="{FF2B5EF4-FFF2-40B4-BE49-F238E27FC236}">
                <a16:creationId xmlns:a16="http://schemas.microsoft.com/office/drawing/2014/main" id="{5BE948ED-6C54-4603-BAF7-4F758D331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3"/>
          <a:stretch/>
        </p:blipFill>
        <p:spPr bwMode="auto">
          <a:xfrm>
            <a:off x="8171416" y="973571"/>
            <a:ext cx="2082954" cy="162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">
            <a:extLst>
              <a:ext uri="{FF2B5EF4-FFF2-40B4-BE49-F238E27FC236}">
                <a16:creationId xmlns:a16="http://schemas.microsoft.com/office/drawing/2014/main" id="{233F72CA-EF4E-4E43-B122-E0BE66C96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" t="9090" r="62377" b="36978"/>
          <a:stretch/>
        </p:blipFill>
        <p:spPr bwMode="auto">
          <a:xfrm>
            <a:off x="2889533" y="1777821"/>
            <a:ext cx="658952" cy="91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3">
            <a:extLst>
              <a:ext uri="{FF2B5EF4-FFF2-40B4-BE49-F238E27FC236}">
                <a16:creationId xmlns:a16="http://schemas.microsoft.com/office/drawing/2014/main" id="{04C2C212-EC39-45A8-BD5B-8E0314CA7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9" t="56798" r="27177" b="10524"/>
          <a:stretch/>
        </p:blipFill>
        <p:spPr bwMode="auto">
          <a:xfrm>
            <a:off x="10814059" y="4316746"/>
            <a:ext cx="779930" cy="123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E39E4A7-F7CD-4129-BD9E-B70BF323944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2662"/>
          <a:stretch/>
        </p:blipFill>
        <p:spPr>
          <a:xfrm>
            <a:off x="10528630" y="1215677"/>
            <a:ext cx="840889" cy="166729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E951ED8-3314-4CF5-BE75-DA2B34D3F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86" r="35264" b="3705"/>
          <a:stretch/>
        </p:blipFill>
        <p:spPr bwMode="auto">
          <a:xfrm>
            <a:off x="11085579" y="2101672"/>
            <a:ext cx="985410" cy="105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D5BF229C-E8FF-45D9-8214-7CB57743AE6C}"/>
              </a:ext>
            </a:extLst>
          </p:cNvPr>
          <p:cNvSpPr/>
          <p:nvPr/>
        </p:nvSpPr>
        <p:spPr>
          <a:xfrm>
            <a:off x="452526" y="1854058"/>
            <a:ext cx="3149884" cy="3149884"/>
          </a:xfrm>
          <a:prstGeom prst="ellipse">
            <a:avLst/>
          </a:prstGeom>
          <a:solidFill>
            <a:srgbClr val="5B9BD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E24A0D4F-84BC-4D0C-AF6E-D8CC99F1DAB4}"/>
              </a:ext>
            </a:extLst>
          </p:cNvPr>
          <p:cNvSpPr/>
          <p:nvPr/>
        </p:nvSpPr>
        <p:spPr>
          <a:xfrm>
            <a:off x="8846615" y="1854058"/>
            <a:ext cx="3149884" cy="3149884"/>
          </a:xfrm>
          <a:prstGeom prst="ellipse">
            <a:avLst/>
          </a:prstGeom>
          <a:solidFill>
            <a:srgbClr val="5B9BD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6995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圖片 1">
            <a:extLst>
              <a:ext uri="{FF2B5EF4-FFF2-40B4-BE49-F238E27FC236}">
                <a16:creationId xmlns:a16="http://schemas.microsoft.com/office/drawing/2014/main" id="{5EDB6EB0-01A0-4B34-8903-AF6512011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61925"/>
            <a:ext cx="6789738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圖片 2">
            <a:extLst>
              <a:ext uri="{FF2B5EF4-FFF2-40B4-BE49-F238E27FC236}">
                <a16:creationId xmlns:a16="http://schemas.microsoft.com/office/drawing/2014/main" id="{052A80E4-22B5-4AE9-950C-C785C9C48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3570288"/>
            <a:ext cx="8593138" cy="328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圖片 1">
            <a:extLst>
              <a:ext uri="{FF2B5EF4-FFF2-40B4-BE49-F238E27FC236}">
                <a16:creationId xmlns:a16="http://schemas.microsoft.com/office/drawing/2014/main" id="{3DF13572-1F90-44E3-B98E-7B37DBAC7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57163"/>
            <a:ext cx="11258550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5">
            <a:extLst>
              <a:ext uri="{FF2B5EF4-FFF2-40B4-BE49-F238E27FC236}">
                <a16:creationId xmlns:a16="http://schemas.microsoft.com/office/drawing/2014/main" id="{B2BB0756-0D37-4018-BDCE-03D0260DD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81923" name="圖片 1">
            <a:extLst>
              <a:ext uri="{FF2B5EF4-FFF2-40B4-BE49-F238E27FC236}">
                <a16:creationId xmlns:a16="http://schemas.microsoft.com/office/drawing/2014/main" id="{444BD089-3EBE-46DF-8D47-F587168D5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671513"/>
            <a:ext cx="1132522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6210EC45-51E9-4C3E-965A-6C7DF76CE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WiFi </a:t>
            </a:r>
            <a:r>
              <a:rPr lang="zh-TW" altLang="en-US"/>
              <a:t>連線</a:t>
            </a:r>
          </a:p>
        </p:txBody>
      </p:sp>
      <p:pic>
        <p:nvPicPr>
          <p:cNvPr id="82948" name="圖片 2">
            <a:extLst>
              <a:ext uri="{FF2B5EF4-FFF2-40B4-BE49-F238E27FC236}">
                <a16:creationId xmlns:a16="http://schemas.microsoft.com/office/drawing/2014/main" id="{1FA0B433-229C-4D13-A68A-1F973BA585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98"/>
          <a:stretch/>
        </p:blipFill>
        <p:spPr bwMode="auto">
          <a:xfrm>
            <a:off x="368785" y="1324927"/>
            <a:ext cx="11454432" cy="268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1">
            <a:extLst>
              <a:ext uri="{FF2B5EF4-FFF2-40B4-BE49-F238E27FC236}">
                <a16:creationId xmlns:a16="http://schemas.microsoft.com/office/drawing/2014/main" id="{CD103C4C-E7C3-4B00-B1B2-5135CD6A3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70"/>
          <a:stretch/>
        </p:blipFill>
        <p:spPr bwMode="auto">
          <a:xfrm>
            <a:off x="1341571" y="4066969"/>
            <a:ext cx="9508860" cy="254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C498966A-6898-493E-B546-3FAC78C7C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啟用並連接 </a:t>
            </a:r>
            <a:r>
              <a:rPr lang="en-US" altLang="zh-TW"/>
              <a:t>Wi-Fi </a:t>
            </a:r>
            <a:r>
              <a:rPr lang="zh-TW" altLang="en-US"/>
              <a:t>無線網路</a:t>
            </a:r>
          </a:p>
        </p:txBody>
      </p:sp>
      <p:pic>
        <p:nvPicPr>
          <p:cNvPr id="83971" name="圖片 1">
            <a:extLst>
              <a:ext uri="{FF2B5EF4-FFF2-40B4-BE49-F238E27FC236}">
                <a16:creationId xmlns:a16="http://schemas.microsoft.com/office/drawing/2014/main" id="{DC06792A-E465-4CDC-B259-34BF86DF6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06"/>
          <a:stretch/>
        </p:blipFill>
        <p:spPr bwMode="auto">
          <a:xfrm>
            <a:off x="1341571" y="1018483"/>
            <a:ext cx="9508860" cy="414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1AD086D-E624-4D5A-A58F-E6FCD4DD6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64410" b="13302"/>
          <a:stretch/>
        </p:blipFill>
        <p:spPr bwMode="auto">
          <a:xfrm>
            <a:off x="1341571" y="5589342"/>
            <a:ext cx="9069322" cy="120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F99C4D9-6215-4FCF-B50D-5AA5A84149E3}"/>
              </a:ext>
            </a:extLst>
          </p:cNvPr>
          <p:cNvSpPr txBox="1"/>
          <p:nvPr/>
        </p:nvSpPr>
        <p:spPr>
          <a:xfrm>
            <a:off x="1634684" y="5132679"/>
            <a:ext cx="3005255" cy="4000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000"/>
              <a:t>確認是不是有連上網路：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B4A7820-EFC8-47F1-A6ED-0A48A1A2D1CC}"/>
              </a:ext>
            </a:extLst>
          </p:cNvPr>
          <p:cNvSpPr/>
          <p:nvPr/>
        </p:nvSpPr>
        <p:spPr>
          <a:xfrm>
            <a:off x="2078166" y="6369828"/>
            <a:ext cx="744964" cy="3692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接點: 肘形 6">
            <a:extLst>
              <a:ext uri="{FF2B5EF4-FFF2-40B4-BE49-F238E27FC236}">
                <a16:creationId xmlns:a16="http://schemas.microsoft.com/office/drawing/2014/main" id="{88609FB3-A85E-407E-B512-8BCDFA904236}"/>
              </a:ext>
            </a:extLst>
          </p:cNvPr>
          <p:cNvCxnSpPr>
            <a:cxnSpLocks/>
            <a:stCxn id="8" idx="2"/>
            <a:endCxn id="6" idx="3"/>
          </p:cNvCxnSpPr>
          <p:nvPr/>
        </p:nvCxnSpPr>
        <p:spPr>
          <a:xfrm rot="5400000">
            <a:off x="5538517" y="3638010"/>
            <a:ext cx="201055" cy="563182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D91EADA2-C22D-4EF9-9199-8397C11E29FB}"/>
              </a:ext>
            </a:extLst>
          </p:cNvPr>
          <p:cNvSpPr txBox="1"/>
          <p:nvPr/>
        </p:nvSpPr>
        <p:spPr>
          <a:xfrm>
            <a:off x="7439531" y="5707215"/>
            <a:ext cx="2030855" cy="64618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b="1">
                <a:solidFill>
                  <a:schemeClr val="accent1"/>
                </a:solidFill>
              </a:rPr>
              <a:t>什麼都不做</a:t>
            </a:r>
            <a:r>
              <a:rPr lang="zh-TW" altLang="en-US"/>
              <a:t>的動作</a:t>
            </a:r>
            <a:endParaRPr lang="en-US" altLang="zh-TW"/>
          </a:p>
          <a:p>
            <a:r>
              <a:rPr lang="zh-TW" altLang="en-US"/>
              <a:t>單純為了</a:t>
            </a:r>
            <a:r>
              <a:rPr lang="zh-TW" altLang="en-US" b="1">
                <a:solidFill>
                  <a:schemeClr val="accent1"/>
                </a:solidFill>
              </a:rPr>
              <a:t>合乎語法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圖片 1">
            <a:extLst>
              <a:ext uri="{FF2B5EF4-FFF2-40B4-BE49-F238E27FC236}">
                <a16:creationId xmlns:a16="http://schemas.microsoft.com/office/drawing/2014/main" id="{AE83C6AD-DBFF-47D1-B5EC-C3EC73C2E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921877"/>
            <a:ext cx="112680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A6375B6-50E5-483C-8E3C-103339E7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取代瀏覽器連接網址的 </a:t>
            </a:r>
            <a:r>
              <a:rPr lang="en-US" altLang="zh-TW"/>
              <a:t>urequests </a:t>
            </a:r>
            <a:r>
              <a:rPr lang="zh-TW" altLang="en-US"/>
              <a:t>模組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圖片 1">
            <a:extLst>
              <a:ext uri="{FF2B5EF4-FFF2-40B4-BE49-F238E27FC236}">
                <a16:creationId xmlns:a16="http://schemas.microsoft.com/office/drawing/2014/main" id="{102C3497-5AE7-48EF-8DB7-2760F11F6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0"/>
            <a:ext cx="10220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3FCAC736-FF5A-401F-A8CE-5CF46E938FF6}"/>
              </a:ext>
            </a:extLst>
          </p:cNvPr>
          <p:cNvSpPr/>
          <p:nvPr/>
        </p:nvSpPr>
        <p:spPr>
          <a:xfrm>
            <a:off x="4248150" y="3122613"/>
            <a:ext cx="1414463" cy="369887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25E0D3C-29A6-44A0-9176-3EDD48B9B2AE}"/>
              </a:ext>
            </a:extLst>
          </p:cNvPr>
          <p:cNvSpPr/>
          <p:nvPr/>
        </p:nvSpPr>
        <p:spPr>
          <a:xfrm>
            <a:off x="6224588" y="3122613"/>
            <a:ext cx="1173162" cy="369887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4B8E87DF-3FA8-4C19-AB72-81E3E4F9513E}"/>
              </a:ext>
            </a:extLst>
          </p:cNvPr>
          <p:cNvSpPr/>
          <p:nvPr/>
        </p:nvSpPr>
        <p:spPr>
          <a:xfrm>
            <a:off x="3630613" y="4964113"/>
            <a:ext cx="1577975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58ACD34A-9C28-4CF7-8CD9-60E9C79D84EB}"/>
              </a:ext>
            </a:extLst>
          </p:cNvPr>
          <p:cNvSpPr/>
          <p:nvPr/>
        </p:nvSpPr>
        <p:spPr>
          <a:xfrm>
            <a:off x="3328988" y="5345113"/>
            <a:ext cx="1579562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9EDA97D1-D458-4094-840F-4EFB20070F38}"/>
              </a:ext>
            </a:extLst>
          </p:cNvPr>
          <p:cNvSpPr/>
          <p:nvPr/>
        </p:nvSpPr>
        <p:spPr>
          <a:xfrm>
            <a:off x="3163888" y="5726113"/>
            <a:ext cx="2349500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6025" name="文字方塊 3">
            <a:extLst>
              <a:ext uri="{FF2B5EF4-FFF2-40B4-BE49-F238E27FC236}">
                <a16:creationId xmlns:a16="http://schemas.microsoft.com/office/drawing/2014/main" id="{42D1D2F9-A37D-48A8-86D9-5A4AF812A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4150" y="369888"/>
            <a:ext cx="795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>
                <a:latin typeface="Raleway" pitchFamily="34" charset="0"/>
              </a:rPr>
              <a:t>Lab04</a:t>
            </a:r>
            <a:endParaRPr lang="zh-TW" altLang="en-US" sz="1800">
              <a:latin typeface="Raleway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圖片 1">
            <a:extLst>
              <a:ext uri="{FF2B5EF4-FFF2-40B4-BE49-F238E27FC236}">
                <a16:creationId xmlns:a16="http://schemas.microsoft.com/office/drawing/2014/main" id="{16C74C1E-0ED5-48B5-963C-9EB3E6E3B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47650"/>
            <a:ext cx="1157287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5">
            <a:extLst>
              <a:ext uri="{FF2B5EF4-FFF2-40B4-BE49-F238E27FC236}">
                <a16:creationId xmlns:a16="http://schemas.microsoft.com/office/drawing/2014/main" id="{FB54C305-D506-4C46-9EC1-AFEBAF5B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88067" name="圖片 2">
            <a:extLst>
              <a:ext uri="{FF2B5EF4-FFF2-40B4-BE49-F238E27FC236}">
                <a16:creationId xmlns:a16="http://schemas.microsoft.com/office/drawing/2014/main" id="{DBEACD7F-F0BD-44EE-B0DF-1B0AB2663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38113"/>
            <a:ext cx="1148715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itle 4">
            <a:extLst>
              <a:ext uri="{FF2B5EF4-FFF2-40B4-BE49-F238E27FC236}">
                <a16:creationId xmlns:a16="http://schemas.microsoft.com/office/drawing/2014/main" id="{F95C64DD-EB06-45B5-AD48-F063B1EAC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05 </a:t>
            </a:r>
            <a:r>
              <a:rPr lang="zh-TW" altLang="zh-TW"/>
              <a:t>使用  IFTTT  發送  LINE  通知</a:t>
            </a:r>
            <a:endParaRPr lang="id-ID" altLang="zh-TW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740E9B2B-674D-41FB-B2D9-D5E82DA51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串聯網路服務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6CB6827D-8041-445C-89F6-5C1506039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實驗流程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90AF7966-8DDB-4AF3-B35C-AE889EFB08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790680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70502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9CDF3E5D-9C9F-417D-B106-670F42CB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399"/>
              <a:t>IFTTT</a:t>
            </a:r>
            <a:r>
              <a:rPr lang="zh-TW" altLang="en-US" sz="4399"/>
              <a:t> 服務簡介</a:t>
            </a: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4AFB458-5CA7-447E-98F7-5F7FABD7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70</a:t>
            </a:fld>
            <a:endParaRPr lang="zh-TW" altLang="en-US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A4F91E97-2DCB-45E3-8D38-796A3686A7D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78217" y="4589987"/>
            <a:ext cx="10511580" cy="1499841"/>
          </a:xfrm>
        </p:spPr>
        <p:txBody>
          <a:bodyPr/>
          <a:lstStyle/>
          <a:p>
            <a:r>
              <a:rPr lang="en-US" altLang="zh-TW"/>
              <a:t>IFTTT</a:t>
            </a:r>
            <a:r>
              <a:rPr lang="zh-TW" altLang="en-US"/>
              <a:t> 服務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A2B884D-6E42-4373-AC2B-CFD39016A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2743"/>
          <a:stretch/>
        </p:blipFill>
        <p:spPr bwMode="auto">
          <a:xfrm>
            <a:off x="1789680" y="1593298"/>
            <a:ext cx="8637175" cy="525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737CBA73-D173-4582-AA9B-88E563D8F98F}"/>
              </a:ext>
            </a:extLst>
          </p:cNvPr>
          <p:cNvSpPr/>
          <p:nvPr/>
        </p:nvSpPr>
        <p:spPr>
          <a:xfrm>
            <a:off x="2561933" y="5264703"/>
            <a:ext cx="2285472" cy="13425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>
                <a:solidFill>
                  <a:schemeClr val="tx1"/>
                </a:solidFill>
              </a:rPr>
              <a:t>Facebook</a:t>
            </a:r>
            <a:endParaRPr lang="zh-TW" altLang="en-US" sz="3199">
              <a:solidFill>
                <a:schemeClr val="tx1"/>
              </a:solidFill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4C6B026-9A10-4A58-95AD-E0609C4F6E82}"/>
              </a:ext>
            </a:extLst>
          </p:cNvPr>
          <p:cNvSpPr/>
          <p:nvPr/>
        </p:nvSpPr>
        <p:spPr>
          <a:xfrm>
            <a:off x="6989215" y="5264701"/>
            <a:ext cx="2298532" cy="134256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199">
                <a:solidFill>
                  <a:schemeClr val="tx1"/>
                </a:solidFill>
              </a:rPr>
              <a:t>Gmail</a:t>
            </a:r>
            <a:endParaRPr lang="zh-TW" altLang="en-US" sz="3199">
              <a:solidFill>
                <a:schemeClr val="tx1"/>
              </a:solidFill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8F5E67CD-6BD9-4EB3-B9F2-0C10C128B951}"/>
              </a:ext>
            </a:extLst>
          </p:cNvPr>
          <p:cNvSpPr/>
          <p:nvPr/>
        </p:nvSpPr>
        <p:spPr>
          <a:xfrm>
            <a:off x="2601110" y="2543535"/>
            <a:ext cx="2246294" cy="1304977"/>
          </a:xfrm>
          <a:prstGeom prst="roundRect">
            <a:avLst/>
          </a:prstGeom>
          <a:solidFill>
            <a:srgbClr val="A9C9E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>
                <a:solidFill>
                  <a:schemeClr val="tx1"/>
                </a:solidFill>
              </a:rPr>
              <a:t>有任何新貼文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B5385D80-A216-49C0-8AC1-8CCA35402F6B}"/>
              </a:ext>
            </a:extLst>
          </p:cNvPr>
          <p:cNvSpPr/>
          <p:nvPr/>
        </p:nvSpPr>
        <p:spPr>
          <a:xfrm>
            <a:off x="7028393" y="2543535"/>
            <a:ext cx="2246294" cy="1318038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>
                <a:solidFill>
                  <a:schemeClr val="tx1"/>
                </a:solidFill>
              </a:rPr>
              <a:t>將貼文寄給你的 </a:t>
            </a:r>
            <a:r>
              <a:rPr lang="en-US" altLang="zh-TW" sz="2400">
                <a:solidFill>
                  <a:schemeClr val="tx1"/>
                </a:solidFill>
              </a:rPr>
              <a:t>gmail </a:t>
            </a:r>
            <a:r>
              <a:rPr lang="zh-TW" altLang="en-US" sz="2400">
                <a:solidFill>
                  <a:schemeClr val="tx1"/>
                </a:solidFill>
              </a:rPr>
              <a:t>帳號</a:t>
            </a:r>
          </a:p>
        </p:txBody>
      </p:sp>
    </p:spTree>
    <p:extLst>
      <p:ext uri="{BB962C8B-B14F-4D97-AF65-F5344CB8AC3E}">
        <p14:creationId xmlns:p14="http://schemas.microsoft.com/office/powerpoint/2010/main" val="2375436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12998"/>
          <a:stretch/>
        </p:blipFill>
        <p:spPr bwMode="auto">
          <a:xfrm>
            <a:off x="1789680" y="1606361"/>
            <a:ext cx="8637175" cy="524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44BB427-D804-4FC3-B11E-D4966EA2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改由 </a:t>
            </a:r>
            <a:r>
              <a:rPr lang="en-US" altLang="zh-TW"/>
              <a:t>D1 mini </a:t>
            </a:r>
            <a:r>
              <a:rPr lang="zh-TW" altLang="en-US"/>
              <a:t>從程式中觸發事件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6A3032F-5770-4458-98AA-11D8739E5AC3}"/>
              </a:ext>
            </a:extLst>
          </p:cNvPr>
          <p:cNvSpPr/>
          <p:nvPr/>
        </p:nvSpPr>
        <p:spPr>
          <a:xfrm>
            <a:off x="7002276" y="5251639"/>
            <a:ext cx="2298530" cy="136969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599">
                <a:solidFill>
                  <a:schemeClr val="tx1"/>
                </a:solidFill>
              </a:rPr>
              <a:t>LINE</a:t>
            </a:r>
            <a:endParaRPr lang="zh-TW" altLang="en-US" sz="3599">
              <a:solidFill>
                <a:schemeClr val="tx1"/>
              </a:solidFill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27D23026-163E-44F4-A1BB-5ADD0CA5B67F}"/>
              </a:ext>
            </a:extLst>
          </p:cNvPr>
          <p:cNvSpPr/>
          <p:nvPr/>
        </p:nvSpPr>
        <p:spPr>
          <a:xfrm>
            <a:off x="7028392" y="2543535"/>
            <a:ext cx="2246294" cy="1318038"/>
          </a:xfrm>
          <a:prstGeom prst="roundRect">
            <a:avLst/>
          </a:prstGeom>
          <a:solidFill>
            <a:srgbClr val="7AB1D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>
                <a:solidFill>
                  <a:schemeClr val="tx1"/>
                </a:solidFill>
              </a:rPr>
              <a:t>寄送 </a:t>
            </a:r>
            <a:endParaRPr lang="en-US" altLang="zh-TW" sz="2400">
              <a:solidFill>
                <a:schemeClr val="tx1"/>
              </a:solidFill>
            </a:endParaRPr>
          </a:p>
          <a:p>
            <a:pPr algn="ctr"/>
            <a:r>
              <a:rPr lang="en-US" altLang="zh-TW" sz="2400">
                <a:solidFill>
                  <a:schemeClr val="tx1"/>
                </a:solidFill>
              </a:rPr>
              <a:t>LINE </a:t>
            </a:r>
            <a:r>
              <a:rPr lang="zh-TW" altLang="en-US" sz="2400">
                <a:solidFill>
                  <a:schemeClr val="tx1"/>
                </a:solidFill>
              </a:rPr>
              <a:t>訊息</a:t>
            </a:r>
          </a:p>
        </p:txBody>
      </p:sp>
    </p:spTree>
    <p:extLst>
      <p:ext uri="{BB962C8B-B14F-4D97-AF65-F5344CB8AC3E}">
        <p14:creationId xmlns:p14="http://schemas.microsoft.com/office/powerpoint/2010/main" val="12386273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>
            <a:extLst>
              <a:ext uri="{FF2B5EF4-FFF2-40B4-BE49-F238E27FC236}">
                <a16:creationId xmlns:a16="http://schemas.microsoft.com/office/drawing/2014/main" id="{E12103A3-5101-49BA-8EB6-A1F3D4418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註冊 </a:t>
            </a:r>
            <a:r>
              <a:rPr lang="en-US" altLang="zh-TW"/>
              <a:t>IFTTT </a:t>
            </a:r>
            <a:r>
              <a:rPr lang="zh-TW" altLang="en-US"/>
              <a:t>帳號 </a:t>
            </a:r>
            <a:r>
              <a:rPr lang="en-US" altLang="zh-TW"/>
              <a:t>(ifttt.com)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72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8166415" y="5281977"/>
            <a:ext cx="1396677" cy="1576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FBBA93F-CF8C-474C-BACC-C6BCAA374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746"/>
          <a:stretch/>
        </p:blipFill>
        <p:spPr>
          <a:xfrm>
            <a:off x="895679" y="1195836"/>
            <a:ext cx="7675987" cy="550386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281CA5B-8FA9-4FB2-8CF8-6802E110117C}"/>
              </a:ext>
            </a:extLst>
          </p:cNvPr>
          <p:cNvSpPr/>
          <p:nvPr/>
        </p:nvSpPr>
        <p:spPr>
          <a:xfrm>
            <a:off x="4285829" y="5712957"/>
            <a:ext cx="1000460" cy="5035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2438F2F-88B4-459A-84D4-8173D6624A55}"/>
              </a:ext>
            </a:extLst>
          </p:cNvPr>
          <p:cNvSpPr txBox="1"/>
          <p:nvPr/>
        </p:nvSpPr>
        <p:spPr>
          <a:xfrm>
            <a:off x="8976917" y="5712957"/>
            <a:ext cx="3133466" cy="64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/>
              <a:t>等下會需要用到 </a:t>
            </a:r>
            <a:r>
              <a:rPr lang="en-US" altLang="zh-TW"/>
              <a:t>Google </a:t>
            </a:r>
            <a:r>
              <a:rPr lang="zh-TW" altLang="en-US"/>
              <a:t>服務</a:t>
            </a:r>
            <a:endParaRPr lang="en-US" altLang="zh-TW"/>
          </a:p>
          <a:p>
            <a:r>
              <a:rPr lang="zh-TW" altLang="en-US"/>
              <a:t>直接用 </a:t>
            </a:r>
            <a:r>
              <a:rPr lang="en-US" altLang="zh-TW"/>
              <a:t>Google </a:t>
            </a:r>
            <a:r>
              <a:rPr lang="zh-TW" altLang="en-US"/>
              <a:t>帳號比較方便</a:t>
            </a:r>
          </a:p>
        </p:txBody>
      </p:sp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9B41E814-D3A0-4E41-AB43-0056A95092E5}"/>
              </a:ext>
            </a:extLst>
          </p:cNvPr>
          <p:cNvCxnSpPr>
            <a:stCxn id="7" idx="2"/>
            <a:endCxn id="6" idx="2"/>
          </p:cNvCxnSpPr>
          <p:nvPr/>
        </p:nvCxnSpPr>
        <p:spPr>
          <a:xfrm rot="5400000" flipH="1">
            <a:off x="7593529" y="3409017"/>
            <a:ext cx="142652" cy="5757591"/>
          </a:xfrm>
          <a:prstGeom prst="bentConnector3">
            <a:avLst>
              <a:gd name="adj1" fmla="val -160213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388AB80F-F933-4E00-B28A-C62EA1598680}"/>
              </a:ext>
            </a:extLst>
          </p:cNvPr>
          <p:cNvSpPr/>
          <p:nvPr/>
        </p:nvSpPr>
        <p:spPr>
          <a:xfrm>
            <a:off x="2065659" y="1324927"/>
            <a:ext cx="914188" cy="5035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40081C3-ED12-441D-975E-1F8B852C5E1B}"/>
              </a:ext>
            </a:extLst>
          </p:cNvPr>
          <p:cNvSpPr txBox="1"/>
          <p:nvPr/>
        </p:nvSpPr>
        <p:spPr>
          <a:xfrm>
            <a:off x="8976918" y="1251268"/>
            <a:ext cx="1800076" cy="64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/>
              <a:t>請在網址列輸入</a:t>
            </a:r>
            <a:endParaRPr lang="en-US" altLang="zh-TW"/>
          </a:p>
          <a:p>
            <a:r>
              <a:rPr lang="en-US" altLang="zh-TW"/>
              <a:t>ifttt.com</a:t>
            </a:r>
            <a:endParaRPr lang="zh-TW" altLang="en-US"/>
          </a:p>
        </p:txBody>
      </p: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504D7663-324D-4070-8294-D757CDBE2B3C}"/>
              </a:ext>
            </a:extLst>
          </p:cNvPr>
          <p:cNvCxnSpPr>
            <a:cxnSpLocks/>
            <a:stCxn id="15" idx="2"/>
            <a:endCxn id="13" idx="3"/>
          </p:cNvCxnSpPr>
          <p:nvPr/>
        </p:nvCxnSpPr>
        <p:spPr>
          <a:xfrm rot="5400000" flipH="1">
            <a:off x="6268024" y="-1711482"/>
            <a:ext cx="320757" cy="6897108"/>
          </a:xfrm>
          <a:prstGeom prst="bentConnector4">
            <a:avLst>
              <a:gd name="adj1" fmla="val -71252"/>
              <a:gd name="adj2" fmla="val 56525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6553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註冊 </a:t>
            </a:r>
            <a:r>
              <a:rPr lang="en-US" altLang="zh-TW"/>
              <a:t>IFTTT </a:t>
            </a:r>
            <a:r>
              <a:rPr lang="zh-TW" altLang="en-US"/>
              <a:t>帳號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73</a:t>
            </a:fld>
            <a:endParaRPr lang="zh-TW" alt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016" y="1277406"/>
            <a:ext cx="10988382" cy="543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28214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建立新的 </a:t>
            </a:r>
            <a:r>
              <a:rPr lang="en-US" altLang="zh-TW"/>
              <a:t>Applet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74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1421A58-6864-4633-94EC-6670C1B1A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388"/>
          <a:stretch/>
        </p:blipFill>
        <p:spPr>
          <a:xfrm>
            <a:off x="952377" y="1566680"/>
            <a:ext cx="10399523" cy="280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0820174-A336-470F-885A-53B3458A279F}"/>
              </a:ext>
            </a:extLst>
          </p:cNvPr>
          <p:cNvSpPr/>
          <p:nvPr/>
        </p:nvSpPr>
        <p:spPr>
          <a:xfrm>
            <a:off x="9368174" y="1729787"/>
            <a:ext cx="1016598" cy="5035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B361B12-685E-4E9E-AA8A-FE42A9052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222" y="3626362"/>
            <a:ext cx="6523115" cy="3085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6E95A1F-EFFA-4298-8168-CC2A21D5C236}"/>
              </a:ext>
            </a:extLst>
          </p:cNvPr>
          <p:cNvSpPr/>
          <p:nvPr/>
        </p:nvSpPr>
        <p:spPr>
          <a:xfrm>
            <a:off x="9511831" y="4008001"/>
            <a:ext cx="1186377" cy="58217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4733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89879" y="690976"/>
            <a:ext cx="1312458" cy="1038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A253B13-4EAC-4FF5-A2F2-D5174B88F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63" y="690976"/>
            <a:ext cx="5829153" cy="3916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37DDDE7-CCE7-4729-B88A-1975D7D47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353" y="794"/>
            <a:ext cx="29141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F28410C-04C9-402A-B5DD-05900AD96E9F}"/>
              </a:ext>
            </a:extLst>
          </p:cNvPr>
          <p:cNvSpPr/>
          <p:nvPr/>
        </p:nvSpPr>
        <p:spPr>
          <a:xfrm>
            <a:off x="1349436" y="1774596"/>
            <a:ext cx="1016598" cy="5035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2C2B272-6860-45AA-9872-D1CE1E546A6C}"/>
              </a:ext>
            </a:extLst>
          </p:cNvPr>
          <p:cNvSpPr/>
          <p:nvPr/>
        </p:nvSpPr>
        <p:spPr>
          <a:xfrm>
            <a:off x="2626822" y="2649014"/>
            <a:ext cx="1881026" cy="18174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05EC547-65A9-4C50-82F1-A0167BF98C74}"/>
              </a:ext>
            </a:extLst>
          </p:cNvPr>
          <p:cNvSpPr/>
          <p:nvPr/>
        </p:nvSpPr>
        <p:spPr>
          <a:xfrm>
            <a:off x="7968295" y="3518558"/>
            <a:ext cx="2142222" cy="323337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接點: 肘形 10">
            <a:extLst>
              <a:ext uri="{FF2B5EF4-FFF2-40B4-BE49-F238E27FC236}">
                <a16:creationId xmlns:a16="http://schemas.microsoft.com/office/drawing/2014/main" id="{DE302EF1-0A61-4B50-9BD7-9AD491757CA4}"/>
              </a:ext>
            </a:extLst>
          </p:cNvPr>
          <p:cNvCxnSpPr>
            <a:cxnSpLocks/>
            <a:stCxn id="8" idx="2"/>
            <a:endCxn id="9" idx="1"/>
          </p:cNvCxnSpPr>
          <p:nvPr/>
        </p:nvCxnSpPr>
        <p:spPr>
          <a:xfrm rot="16200000" flipH="1">
            <a:off x="1602473" y="2533388"/>
            <a:ext cx="1279613" cy="76908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EEF83FC2-7E90-4902-B26C-FF5F6EF8C1B4}"/>
              </a:ext>
            </a:extLst>
          </p:cNvPr>
          <p:cNvCxnSpPr>
            <a:cxnSpLocks/>
            <a:stCxn id="9" idx="2"/>
            <a:endCxn id="10" idx="1"/>
          </p:cNvCxnSpPr>
          <p:nvPr/>
        </p:nvCxnSpPr>
        <p:spPr>
          <a:xfrm rot="16200000" flipH="1">
            <a:off x="5433424" y="2600374"/>
            <a:ext cx="668784" cy="440095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6524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2C9252A-FFE4-471F-88EF-BBE90FA36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646" y="-636"/>
            <a:ext cx="8689750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87C2B79-0D11-4AD4-9934-254D61920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424" y="4396667"/>
            <a:ext cx="1943100" cy="4572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538FE87-EA78-4787-A059-073DAB2D6399}"/>
              </a:ext>
            </a:extLst>
          </p:cNvPr>
          <p:cNvSpPr/>
          <p:nvPr/>
        </p:nvSpPr>
        <p:spPr>
          <a:xfrm>
            <a:off x="4437056" y="4384013"/>
            <a:ext cx="1964467" cy="5035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AA36990-E8AF-4A58-9F59-87461ED96CEA}"/>
              </a:ext>
            </a:extLst>
          </p:cNvPr>
          <p:cNvSpPr/>
          <p:nvPr/>
        </p:nvSpPr>
        <p:spPr>
          <a:xfrm>
            <a:off x="5160839" y="5889985"/>
            <a:ext cx="2433350" cy="6138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接點: 肘形 9">
            <a:extLst>
              <a:ext uri="{FF2B5EF4-FFF2-40B4-BE49-F238E27FC236}">
                <a16:creationId xmlns:a16="http://schemas.microsoft.com/office/drawing/2014/main" id="{15316D2E-A6C7-4138-8E05-2ECB2B099E9B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401523" y="4635778"/>
            <a:ext cx="1192666" cy="1561113"/>
          </a:xfrm>
          <a:prstGeom prst="bentConnector3">
            <a:avLst>
              <a:gd name="adj1" fmla="val 11916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876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F5D0606-C4E4-42B5-9FF9-F697C2B09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6" y="306322"/>
            <a:ext cx="6228531" cy="329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A991357-0240-4D24-B018-86EF6E6D3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435" y="2259352"/>
            <a:ext cx="6130930" cy="4266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590EF1F-D1AF-4D0E-AFCE-FD23918AEAB3}"/>
              </a:ext>
            </a:extLst>
          </p:cNvPr>
          <p:cNvSpPr/>
          <p:nvPr/>
        </p:nvSpPr>
        <p:spPr>
          <a:xfrm>
            <a:off x="4751218" y="2633732"/>
            <a:ext cx="1016598" cy="5035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5051A16-6F35-450D-B7BA-8DD0545C1BDD}"/>
              </a:ext>
            </a:extLst>
          </p:cNvPr>
          <p:cNvSpPr/>
          <p:nvPr/>
        </p:nvSpPr>
        <p:spPr>
          <a:xfrm>
            <a:off x="6584520" y="3429794"/>
            <a:ext cx="613653" cy="54039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F8B7116-2C5F-4BE3-98C2-6360E8F8F751}"/>
              </a:ext>
            </a:extLst>
          </p:cNvPr>
          <p:cNvSpPr/>
          <p:nvPr/>
        </p:nvSpPr>
        <p:spPr>
          <a:xfrm>
            <a:off x="7015331" y="4401165"/>
            <a:ext cx="1972040" cy="19551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接點: 肘形 12">
            <a:extLst>
              <a:ext uri="{FF2B5EF4-FFF2-40B4-BE49-F238E27FC236}">
                <a16:creationId xmlns:a16="http://schemas.microsoft.com/office/drawing/2014/main" id="{1CB42F43-57E3-4BF1-8EB3-0D9C344A1F4D}"/>
              </a:ext>
            </a:extLst>
          </p:cNvPr>
          <p:cNvCxnSpPr>
            <a:cxnSpLocks/>
            <a:stCxn id="10" idx="3"/>
            <a:endCxn id="11" idx="0"/>
          </p:cNvCxnSpPr>
          <p:nvPr/>
        </p:nvCxnSpPr>
        <p:spPr>
          <a:xfrm>
            <a:off x="5767815" y="2885497"/>
            <a:ext cx="1123532" cy="54429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B5237C51-CC9F-4324-B5A7-E383BEBFFA2F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rot="16200000" flipH="1">
            <a:off x="7230861" y="3630675"/>
            <a:ext cx="430974" cy="1110004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8332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D9DB513-1556-4384-9A96-C094C992E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452" y="255271"/>
            <a:ext cx="6279244" cy="646870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5AD361C-DF76-44AD-AD82-386ECEA9A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84" y="255271"/>
            <a:ext cx="3420213" cy="646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54B9D72-7E1C-4391-8AB9-2AC80A34C36B}"/>
              </a:ext>
            </a:extLst>
          </p:cNvPr>
          <p:cNvSpPr/>
          <p:nvPr/>
        </p:nvSpPr>
        <p:spPr>
          <a:xfrm>
            <a:off x="616016" y="4335865"/>
            <a:ext cx="2572787" cy="22668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5E2804F-AA09-479C-A5F5-EA1361076F09}"/>
              </a:ext>
            </a:extLst>
          </p:cNvPr>
          <p:cNvSpPr/>
          <p:nvPr/>
        </p:nvSpPr>
        <p:spPr>
          <a:xfrm>
            <a:off x="6508940" y="5528204"/>
            <a:ext cx="4215390" cy="9569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39CE36C2-4A9F-476A-97FC-B8E27C026FD6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>
            <a:off x="3188804" y="5469297"/>
            <a:ext cx="3320136" cy="537401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8577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153" y="279336"/>
            <a:ext cx="7894398" cy="513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5557420" y="155480"/>
            <a:ext cx="2552129" cy="892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78127" y="4305890"/>
            <a:ext cx="3974180" cy="1231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80130D2-D922-45FD-A253-4D4BB8837C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30" t="16216" r="13359" b="9235"/>
          <a:stretch/>
        </p:blipFill>
        <p:spPr>
          <a:xfrm>
            <a:off x="8307189" y="92231"/>
            <a:ext cx="3355880" cy="349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4A87703-1D8E-4B11-976B-3AD52FC5ACCC}"/>
              </a:ext>
            </a:extLst>
          </p:cNvPr>
          <p:cNvSpPr txBox="1"/>
          <p:nvPr/>
        </p:nvSpPr>
        <p:spPr>
          <a:xfrm>
            <a:off x="5899155" y="279336"/>
            <a:ext cx="2210395" cy="6461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>
                <a:latin typeface="+mn-ea"/>
              </a:rPr>
              <a:t>若看到此畫面</a:t>
            </a:r>
            <a:r>
              <a:rPr lang="en-US" altLang="zh-TW">
                <a:latin typeface="+mn-ea"/>
              </a:rPr>
              <a:t>, </a:t>
            </a:r>
            <a:r>
              <a:rPr lang="zh-TW" altLang="en-US">
                <a:latin typeface="+mn-ea"/>
              </a:rPr>
              <a:t>請至手機上用 </a:t>
            </a:r>
            <a:r>
              <a:rPr lang="en-US" altLang="zh-TW">
                <a:latin typeface="+mn-ea"/>
              </a:rPr>
              <a:t>LINE </a:t>
            </a:r>
            <a:r>
              <a:rPr lang="zh-TW" altLang="en-US">
                <a:latin typeface="+mn-ea"/>
              </a:rPr>
              <a:t>確認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28FCF7F-285F-491B-8E42-2854FAD2EA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951"/>
          <a:stretch/>
        </p:blipFill>
        <p:spPr>
          <a:xfrm>
            <a:off x="8307188" y="3677090"/>
            <a:ext cx="3365369" cy="3143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A81F74F-49AA-4009-88B3-2764A0E480A7}"/>
              </a:ext>
            </a:extLst>
          </p:cNvPr>
          <p:cNvSpPr txBox="1"/>
          <p:nvPr/>
        </p:nvSpPr>
        <p:spPr>
          <a:xfrm>
            <a:off x="4658906" y="6166306"/>
            <a:ext cx="3552939" cy="6461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/>
              <a:t>若忘記 </a:t>
            </a:r>
            <a:r>
              <a:rPr lang="en-US" altLang="zh-TW"/>
              <a:t>LINE </a:t>
            </a:r>
            <a:r>
              <a:rPr lang="zh-TW" altLang="en-US"/>
              <a:t>密碼可至 </a:t>
            </a:r>
            <a:r>
              <a:rPr lang="en-US" altLang="zh-TW"/>
              <a:t>LINE APP 『</a:t>
            </a:r>
            <a:r>
              <a:rPr lang="zh-TW" altLang="en-US"/>
              <a:t>設定</a:t>
            </a:r>
            <a:r>
              <a:rPr lang="en-US" altLang="zh-TW"/>
              <a:t>/</a:t>
            </a:r>
            <a:r>
              <a:rPr lang="zh-TW" altLang="en-US"/>
              <a:t>我的帳號</a:t>
            </a:r>
            <a:r>
              <a:rPr lang="en-US" altLang="zh-TW"/>
              <a:t>』</a:t>
            </a:r>
            <a:r>
              <a:rPr lang="zh-TW" altLang="en-US"/>
              <a:t>重新設定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59C8AF-31F5-4A1E-A2D0-AE195A7F2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前置作業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6431A08-5875-4772-987B-51AF1960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21E7-2902-423A-A080-21AE097FD3F3}" type="slidenum">
              <a:rPr lang="zh-TW" altLang="en-US" smtClean="0"/>
              <a:pPr/>
              <a:t>8</a:t>
            </a:fld>
            <a:endParaRPr lang="zh-TW" altLang="en-US"/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9AC1F325-7669-4464-8C61-A0EB5D25DA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979215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25758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2759CE4-A84F-4D55-B8AA-375190A41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817" y="217228"/>
            <a:ext cx="3231190" cy="6303143"/>
          </a:xfrm>
          <a:prstGeom prst="rect">
            <a:avLst/>
          </a:prstGeom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253" y="61899"/>
            <a:ext cx="6780231" cy="673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2DA1CC6-27BA-4482-B258-69134A240642}"/>
              </a:ext>
            </a:extLst>
          </p:cNvPr>
          <p:cNvSpPr/>
          <p:nvPr/>
        </p:nvSpPr>
        <p:spPr>
          <a:xfrm>
            <a:off x="511539" y="4375044"/>
            <a:ext cx="3974180" cy="165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078521" y="6242193"/>
            <a:ext cx="3974180" cy="615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A0AC0FB-38CB-4C8A-A5CC-3D4C99C5BD47}"/>
              </a:ext>
            </a:extLst>
          </p:cNvPr>
          <p:cNvSpPr/>
          <p:nvPr/>
        </p:nvSpPr>
        <p:spPr>
          <a:xfrm>
            <a:off x="8110944" y="3402880"/>
            <a:ext cx="3018239" cy="7370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A8E851-4F97-4F46-8771-D082239690D8}"/>
              </a:ext>
            </a:extLst>
          </p:cNvPr>
          <p:cNvSpPr/>
          <p:nvPr/>
        </p:nvSpPr>
        <p:spPr>
          <a:xfrm>
            <a:off x="8110944" y="5785507"/>
            <a:ext cx="3018239" cy="64081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039E02EC-5D29-4DD1-9039-CB221092733E}"/>
              </a:ext>
            </a:extLst>
          </p:cNvPr>
          <p:cNvCxnSpPr>
            <a:cxnSpLocks/>
            <a:stCxn id="7" idx="1"/>
            <a:endCxn id="8" idx="1"/>
          </p:cNvCxnSpPr>
          <p:nvPr/>
        </p:nvCxnSpPr>
        <p:spPr>
          <a:xfrm rot="10800000" flipV="1">
            <a:off x="8110944" y="3771423"/>
            <a:ext cx="12697" cy="2334491"/>
          </a:xfrm>
          <a:prstGeom prst="bentConnector3">
            <a:avLst>
              <a:gd name="adj1" fmla="val 4782858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片 19">
            <a:extLst>
              <a:ext uri="{FF2B5EF4-FFF2-40B4-BE49-F238E27FC236}">
                <a16:creationId xmlns:a16="http://schemas.microsoft.com/office/drawing/2014/main" id="{8AF9A8A2-28BD-4130-A8BA-92574CD1A7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425"/>
          <a:stretch/>
        </p:blipFill>
        <p:spPr>
          <a:xfrm>
            <a:off x="773618" y="4577563"/>
            <a:ext cx="3450022" cy="1453381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E251625-4BA2-4D0C-A772-DB73DA02C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607" y="354770"/>
            <a:ext cx="4524375" cy="23622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4A001D6-DD23-4C41-B628-9C8379981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607" y="4146668"/>
            <a:ext cx="6523137" cy="16036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287250" y="6473915"/>
            <a:ext cx="304729" cy="384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46C2D4B-82CC-4251-8FE1-9B2F116AF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61" y="354770"/>
            <a:ext cx="4570942" cy="4112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F1E2FF2-CF7A-4F10-8599-DDFDFA005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304" y="5366277"/>
            <a:ext cx="3714456" cy="97504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DF7AE66-B0AD-43D9-8F81-F2816D65DA07}"/>
              </a:ext>
            </a:extLst>
          </p:cNvPr>
          <p:cNvSpPr/>
          <p:nvPr/>
        </p:nvSpPr>
        <p:spPr>
          <a:xfrm>
            <a:off x="5908465" y="489552"/>
            <a:ext cx="778590" cy="737761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3B3B1DC-513D-4CA2-A5C4-1F48B92F4940}"/>
              </a:ext>
            </a:extLst>
          </p:cNvPr>
          <p:cNvSpPr/>
          <p:nvPr/>
        </p:nvSpPr>
        <p:spPr>
          <a:xfrm>
            <a:off x="8313359" y="5105354"/>
            <a:ext cx="2050393" cy="57408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接點: 肘形 11">
            <a:extLst>
              <a:ext uri="{FF2B5EF4-FFF2-40B4-BE49-F238E27FC236}">
                <a16:creationId xmlns:a16="http://schemas.microsoft.com/office/drawing/2014/main" id="{E4053330-8FD9-44F6-9897-D9CEC88F5920}"/>
              </a:ext>
            </a:extLst>
          </p:cNvPr>
          <p:cNvCxnSpPr>
            <a:cxnSpLocks/>
            <a:stCxn id="10" idx="1"/>
            <a:endCxn id="11" idx="1"/>
          </p:cNvCxnSpPr>
          <p:nvPr/>
        </p:nvCxnSpPr>
        <p:spPr>
          <a:xfrm rot="10800000" flipH="1" flipV="1">
            <a:off x="5908465" y="858433"/>
            <a:ext cx="2404894" cy="4533964"/>
          </a:xfrm>
          <a:prstGeom prst="bentConnector3">
            <a:avLst>
              <a:gd name="adj1" fmla="val -2218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77126539-D01B-4D77-9428-2B6CEC58A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測試 </a:t>
            </a:r>
            <a:r>
              <a:rPr lang="en-US" altLang="zh-TW"/>
              <a:t>LINE </a:t>
            </a:r>
            <a:r>
              <a:rPr lang="zh-TW" altLang="en-US"/>
              <a:t>通知功能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6C0E8C80-F107-4247-BBD9-9109F57D60C1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92175" y="1825625"/>
            <a:ext cx="10407650" cy="43513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zh-TW" sz="2400"/>
              <a:t>Documentation </a:t>
            </a:r>
            <a:r>
              <a:rPr lang="zh-TW" altLang="en-US" sz="2400"/>
              <a:t>頁面中</a:t>
            </a:r>
            <a:r>
              <a:rPr lang="en-US" altLang="zh-TW" sz="2400"/>
              <a:t>,</a:t>
            </a:r>
            <a:r>
              <a:rPr lang="zh-TW" altLang="en-US" sz="2400"/>
              <a:t>可以看到我們的 </a:t>
            </a:r>
            <a:r>
              <a:rPr lang="en-US" altLang="zh-TW" sz="2400" b="1">
                <a:solidFill>
                  <a:schemeClr val="folHlink"/>
                </a:solidFill>
              </a:rPr>
              <a:t>key</a:t>
            </a:r>
            <a:r>
              <a:rPr lang="en-US" altLang="zh-TW" sz="2400"/>
              <a:t> </a:t>
            </a:r>
            <a:r>
              <a:rPr lang="zh-TW" altLang="en-US" sz="2400"/>
              <a:t>與 </a:t>
            </a:r>
            <a:r>
              <a:rPr lang="en-US" altLang="zh-TW" sz="2400" b="1">
                <a:solidFill>
                  <a:schemeClr val="folHlink"/>
                </a:solidFill>
              </a:rPr>
              <a:t>HTTP </a:t>
            </a:r>
            <a:r>
              <a:rPr lang="zh-TW" altLang="en-US" sz="2400" b="1">
                <a:solidFill>
                  <a:schemeClr val="folHlink"/>
                </a:solidFill>
              </a:rPr>
              <a:t>請求網址</a:t>
            </a:r>
            <a:endParaRPr lang="zh-TW" altLang="en-US" sz="2400"/>
          </a:p>
          <a:p>
            <a:pPr eaLnBrk="1" hangingPunct="1"/>
            <a:endParaRPr lang="zh-TW" altLang="en-US" sz="2400"/>
          </a:p>
        </p:txBody>
      </p:sp>
      <p:pic>
        <p:nvPicPr>
          <p:cNvPr id="100356" name="Picture 5">
            <a:extLst>
              <a:ext uri="{FF2B5EF4-FFF2-40B4-BE49-F238E27FC236}">
                <a16:creationId xmlns:a16="http://schemas.microsoft.com/office/drawing/2014/main" id="{A652A1C8-D205-4664-A78B-0F8A3CA5567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175" y="2322513"/>
            <a:ext cx="10777538" cy="437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5">
            <a:extLst>
              <a:ext uri="{FF2B5EF4-FFF2-40B4-BE49-F238E27FC236}">
                <a16:creationId xmlns:a16="http://schemas.microsoft.com/office/drawing/2014/main" id="{1DE1742C-9DF2-4274-8E55-6B5754E650B6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262" y="14288"/>
            <a:ext cx="10531475" cy="6856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圖片 1">
            <a:extLst>
              <a:ext uri="{FF2B5EF4-FFF2-40B4-BE49-F238E27FC236}">
                <a16:creationId xmlns:a16="http://schemas.microsoft.com/office/drawing/2014/main" id="{3D2090EC-319E-4F6A-944F-AD831BBB9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262063"/>
            <a:ext cx="1129665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圖片 1">
            <a:extLst>
              <a:ext uri="{FF2B5EF4-FFF2-40B4-BE49-F238E27FC236}">
                <a16:creationId xmlns:a16="http://schemas.microsoft.com/office/drawing/2014/main" id="{BDF8304D-F8C3-46CB-96D8-FB26D4157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52400"/>
            <a:ext cx="112299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726BE621-0C36-4840-AF8E-8A11FBEEBCD2}"/>
              </a:ext>
            </a:extLst>
          </p:cNvPr>
          <p:cNvSpPr/>
          <p:nvPr/>
        </p:nvSpPr>
        <p:spPr>
          <a:xfrm>
            <a:off x="4110038" y="3749675"/>
            <a:ext cx="1606550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B5F72D7-6CF3-4B19-B402-EC1B9C2F2446}"/>
              </a:ext>
            </a:extLst>
          </p:cNvPr>
          <p:cNvSpPr/>
          <p:nvPr/>
        </p:nvSpPr>
        <p:spPr>
          <a:xfrm>
            <a:off x="6410325" y="3749675"/>
            <a:ext cx="1333500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3430" name="文字方塊 1">
            <a:extLst>
              <a:ext uri="{FF2B5EF4-FFF2-40B4-BE49-F238E27FC236}">
                <a16:creationId xmlns:a16="http://schemas.microsoft.com/office/drawing/2014/main" id="{3AD2C00D-D62B-4671-B21D-0978E7113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1108" y="504825"/>
            <a:ext cx="817853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>
                <a:latin typeface="Consolas" panose="020B0609020204030204" pitchFamily="49" charset="0"/>
              </a:rPr>
              <a:t>Lab05</a:t>
            </a:r>
            <a:endParaRPr lang="zh-TW" altLang="en-US" sz="1800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圖片 1">
            <a:extLst>
              <a:ext uri="{FF2B5EF4-FFF2-40B4-BE49-F238E27FC236}">
                <a16:creationId xmlns:a16="http://schemas.microsoft.com/office/drawing/2014/main" id="{017787F7-DF7D-4B9F-909F-E24B0A6FF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258763"/>
            <a:ext cx="1115377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圖片 2">
            <a:extLst>
              <a:ext uri="{FF2B5EF4-FFF2-40B4-BE49-F238E27FC236}">
                <a16:creationId xmlns:a16="http://schemas.microsoft.com/office/drawing/2014/main" id="{5D872777-9A64-4E05-A9A2-E2163D4DF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781550"/>
            <a:ext cx="114109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3506FA02-AB24-475A-9F7C-D321C986DB22}"/>
              </a:ext>
            </a:extLst>
          </p:cNvPr>
          <p:cNvSpPr/>
          <p:nvPr/>
        </p:nvSpPr>
        <p:spPr>
          <a:xfrm>
            <a:off x="5338763" y="2779713"/>
            <a:ext cx="3094037" cy="371475"/>
          </a:xfrm>
          <a:prstGeom prst="roundRect">
            <a:avLst/>
          </a:prstGeom>
          <a:solidFill>
            <a:srgbClr val="2980B9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0B245B-9342-49AA-94C7-4FF5C282B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06 </a:t>
            </a:r>
            <a:r>
              <a:rPr lang="zh-TW" altLang="zh-TW"/>
              <a:t>PM2.5 空污警報燈</a:t>
            </a:r>
            <a:endParaRPr lang="id-ID" altLang="zh-TW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E4EF17A-3333-4CD8-9881-389AC7CFA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/>
              <a:t>Open Data 網路爬蟲</a:t>
            </a:r>
            <a:endParaRPr lang="zh-TW" alt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D52F00-AE4F-41FE-8C64-5332AFA6C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AQI  </a:t>
            </a:r>
            <a:r>
              <a:rPr lang="zh-TW" altLang="en-US"/>
              <a:t>空氣品質指標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429E38F-BF17-40BD-984F-01E2B066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99"/>
          <a:stretch/>
        </p:blipFill>
        <p:spPr>
          <a:xfrm>
            <a:off x="189507" y="1560281"/>
            <a:ext cx="5798917" cy="517159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7D327EC-AD68-4614-9257-926D671A3B66}"/>
              </a:ext>
            </a:extLst>
          </p:cNvPr>
          <p:cNvSpPr txBox="1"/>
          <p:nvPr/>
        </p:nvSpPr>
        <p:spPr>
          <a:xfrm>
            <a:off x="189507" y="1190949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waqi.info</a:t>
            </a:r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E9D76C9-0BAA-4F57-917E-5889A9578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424" y="1560281"/>
            <a:ext cx="5630755" cy="517159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3F60E03-B834-4C46-BAF2-14A9044B78BC}"/>
              </a:ext>
            </a:extLst>
          </p:cNvPr>
          <p:cNvSpPr/>
          <p:nvPr/>
        </p:nvSpPr>
        <p:spPr>
          <a:xfrm>
            <a:off x="4243707" y="2238703"/>
            <a:ext cx="336331" cy="42041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CBF8BA6-2E24-40B1-99D5-113C47CCF0A0}"/>
              </a:ext>
            </a:extLst>
          </p:cNvPr>
          <p:cNvSpPr/>
          <p:nvPr/>
        </p:nvSpPr>
        <p:spPr>
          <a:xfrm>
            <a:off x="8058962" y="3725664"/>
            <a:ext cx="336331" cy="42041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B86B369-1ED4-4C7D-9D18-BCADD3ED156D}"/>
              </a:ext>
            </a:extLst>
          </p:cNvPr>
          <p:cNvSpPr txBox="1"/>
          <p:nvPr/>
        </p:nvSpPr>
        <p:spPr>
          <a:xfrm>
            <a:off x="1813383" y="117055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會快速移到目前位置</a:t>
            </a:r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F4C2412E-6A21-4AE9-A621-A5C36583EE6E}"/>
              </a:ext>
            </a:extLst>
          </p:cNvPr>
          <p:cNvCxnSpPr>
            <a:stCxn id="11" idx="3"/>
            <a:endCxn id="10" idx="0"/>
          </p:cNvCxnSpPr>
          <p:nvPr/>
        </p:nvCxnSpPr>
        <p:spPr>
          <a:xfrm>
            <a:off x="4075541" y="1355218"/>
            <a:ext cx="336332" cy="883485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DAE2A72-E76C-4C9A-8093-B0738FC08D46}"/>
              </a:ext>
            </a:extLst>
          </p:cNvPr>
          <p:cNvSpPr txBox="1"/>
          <p:nvPr/>
        </p:nvSpPr>
        <p:spPr>
          <a:xfrm>
            <a:off x="8803801" y="117055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顯示詳細頁面</a:t>
            </a:r>
          </a:p>
        </p:txBody>
      </p: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A1F44DC1-3F99-448D-85CE-659CCEE055A5}"/>
              </a:ext>
            </a:extLst>
          </p:cNvPr>
          <p:cNvCxnSpPr>
            <a:cxnSpLocks/>
            <a:stCxn id="18" idx="1"/>
            <a:endCxn id="12" idx="0"/>
          </p:cNvCxnSpPr>
          <p:nvPr/>
        </p:nvCxnSpPr>
        <p:spPr>
          <a:xfrm rot="10800000" flipV="1">
            <a:off x="8227129" y="1355218"/>
            <a:ext cx="576673" cy="237044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4C0B8103-406F-4ECD-9F2F-B3B651E4EB74}"/>
              </a:ext>
            </a:extLst>
          </p:cNvPr>
          <p:cNvSpPr/>
          <p:nvPr/>
        </p:nvSpPr>
        <p:spPr>
          <a:xfrm>
            <a:off x="5457980" y="5426770"/>
            <a:ext cx="336331" cy="9740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7F02A0F0-208A-445C-B891-A6106D65FCBC}"/>
              </a:ext>
            </a:extLst>
          </p:cNvPr>
          <p:cNvSpPr txBox="1"/>
          <p:nvPr/>
        </p:nvSpPr>
        <p:spPr>
          <a:xfrm>
            <a:off x="3821539" y="5626676"/>
            <a:ext cx="1587062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或自行操作移到想要的位置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44D2AF96-6445-427B-A690-0E868C41D0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08" r="15083"/>
          <a:stretch/>
        </p:blipFill>
        <p:spPr>
          <a:xfrm>
            <a:off x="11599079" y="2717328"/>
            <a:ext cx="589685" cy="28575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1E4DD1A-1248-4A34-BEA9-8B6D4F43B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3" t="67830"/>
          <a:stretch/>
        </p:blipFill>
        <p:spPr>
          <a:xfrm>
            <a:off x="577049" y="4774895"/>
            <a:ext cx="5069998" cy="159437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E75F1A7-F349-482D-A5AD-3D77CB5D5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申請網路 </a:t>
            </a:r>
            <a:r>
              <a:rPr lang="en-US" altLang="zh-TW"/>
              <a:t>API </a:t>
            </a:r>
            <a:r>
              <a:rPr lang="zh-TW" altLang="en-US"/>
              <a:t>使用金鑰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2BE7E85-3427-4D44-A914-1E3B638FB6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6" t="13348" r="46" b="37237"/>
          <a:stretch/>
        </p:blipFill>
        <p:spPr>
          <a:xfrm>
            <a:off x="577048" y="1578288"/>
            <a:ext cx="5069998" cy="244329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4E18180-EC4E-44F3-9588-40EA589D1DA6}"/>
              </a:ext>
            </a:extLst>
          </p:cNvPr>
          <p:cNvSpPr txBox="1"/>
          <p:nvPr/>
        </p:nvSpPr>
        <p:spPr>
          <a:xfrm>
            <a:off x="4769883" y="3358707"/>
            <a:ext cx="877163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往下捲</a:t>
            </a: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5355B7A7-3F4E-4172-852B-1E86404EB29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208465" y="3728039"/>
            <a:ext cx="0" cy="13404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814CB038-1BB8-41CD-B1A6-9E50BEA69FB0}"/>
              </a:ext>
            </a:extLst>
          </p:cNvPr>
          <p:cNvSpPr/>
          <p:nvPr/>
        </p:nvSpPr>
        <p:spPr>
          <a:xfrm>
            <a:off x="3112047" y="4858234"/>
            <a:ext cx="1593119" cy="110755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0E1CCE3-514A-43DD-AC8A-6AB37EE1FC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76" t="12798"/>
          <a:stretch/>
        </p:blipFill>
        <p:spPr>
          <a:xfrm>
            <a:off x="6544955" y="1578288"/>
            <a:ext cx="5051475" cy="429377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F45FAD25-9B2B-4F41-B014-A63C115881D8}"/>
              </a:ext>
            </a:extLst>
          </p:cNvPr>
          <p:cNvSpPr/>
          <p:nvPr/>
        </p:nvSpPr>
        <p:spPr>
          <a:xfrm>
            <a:off x="8706929" y="3750675"/>
            <a:ext cx="1387051" cy="27091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1801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Thonny</a:t>
            </a:r>
            <a:r>
              <a:rPr lang="zh-TW" altLang="en-US" dirty="0"/>
              <a:t> 程式開發環境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BC920B7-9275-46FB-843B-86C815443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55"/>
          <a:stretch/>
        </p:blipFill>
        <p:spPr>
          <a:xfrm>
            <a:off x="1000741" y="2108517"/>
            <a:ext cx="10190518" cy="4749484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0146D60-10F2-49B1-AFE6-9376BBDCC476}"/>
              </a:ext>
            </a:extLst>
          </p:cNvPr>
          <p:cNvSpPr txBox="1"/>
          <p:nvPr/>
        </p:nvSpPr>
        <p:spPr>
          <a:xfrm>
            <a:off x="1000740" y="1614555"/>
            <a:ext cx="1278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thonny.org</a:t>
            </a:r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2FE0E1A-8EB8-462E-A7A9-506F4855851F}"/>
              </a:ext>
            </a:extLst>
          </p:cNvPr>
          <p:cNvSpPr txBox="1"/>
          <p:nvPr/>
        </p:nvSpPr>
        <p:spPr>
          <a:xfrm>
            <a:off x="6160277" y="1393632"/>
            <a:ext cx="4865499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在各位桌面上的 </a:t>
            </a:r>
            <a:r>
              <a:rPr lang="en-US" altLang="zh-TW"/>
              <a:t>FM617A </a:t>
            </a:r>
            <a:r>
              <a:rPr lang="zh-TW" altLang="en-US"/>
              <a:t>資料夾下有安裝檔案</a:t>
            </a:r>
            <a:endParaRPr lang="en-US" altLang="zh-TW"/>
          </a:p>
          <a:p>
            <a:r>
              <a:rPr lang="zh-TW" altLang="en-US"/>
              <a:t>課程開始前現場工作人員應該也幫大家裝好了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FE605FD-A39D-45E2-B110-084ED72C8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08" y="3709291"/>
            <a:ext cx="7034048" cy="273145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C24D361-9B2C-4E57-85C2-618C42995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66"/>
          <a:stretch/>
        </p:blipFill>
        <p:spPr>
          <a:xfrm>
            <a:off x="116540" y="635616"/>
            <a:ext cx="5939119" cy="312694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6E58C0D-B433-4B82-A725-D95750515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505" y="907677"/>
            <a:ext cx="6163495" cy="452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902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A9348E-B879-4ED1-AC4D-DA77A4989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找到觀測站的名稱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FFFBEBB-81E2-45EB-A266-0E3824FD3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B21E7-2902-423A-A080-21AE097FD3F3}" type="slidenum">
              <a:rPr lang="zh-TW" altLang="en-US" smtClean="0"/>
              <a:pPr/>
              <a:t>91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AA817B0-B35F-41A3-A766-159FB39BE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058"/>
            <a:ext cx="9249968" cy="197787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9EB8FFB-12AE-4D64-AC4A-3B803ECF5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7" y="3167062"/>
            <a:ext cx="9344025" cy="52387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C73F17E-5146-4694-A0D4-DDDC39FE91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089"/>
          <a:stretch/>
        </p:blipFill>
        <p:spPr>
          <a:xfrm>
            <a:off x="1315764" y="3784741"/>
            <a:ext cx="10382250" cy="3056869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299443A9-A880-4E97-A8D0-0082975989DB}"/>
              </a:ext>
            </a:extLst>
          </p:cNvPr>
          <p:cNvSpPr txBox="1"/>
          <p:nvPr/>
        </p:nvSpPr>
        <p:spPr>
          <a:xfrm>
            <a:off x="9249968" y="1752489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先進到觀測站的詳細頁面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8D4F85B-3948-4C6F-82AD-A144AAD47308}"/>
              </a:ext>
            </a:extLst>
          </p:cNvPr>
          <p:cNvSpPr txBox="1"/>
          <p:nvPr/>
        </p:nvSpPr>
        <p:spPr>
          <a:xfrm>
            <a:off x="9071292" y="3784741"/>
            <a:ext cx="2031325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以後萬一忘記權杖</a:t>
            </a:r>
            <a:endParaRPr lang="en-US" altLang="zh-TW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可再回郵件按確認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8A4E7FF-CCB4-4FE2-8779-35A28F24A2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08" r="15083"/>
          <a:stretch/>
        </p:blipFill>
        <p:spPr>
          <a:xfrm>
            <a:off x="308928" y="3560010"/>
            <a:ext cx="58968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815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6210EC45-51E9-4C3E-965A-6C7DF76CE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透過程式取得 </a:t>
            </a:r>
            <a:r>
              <a:rPr lang="en-US" altLang="zh-TW"/>
              <a:t>AQI </a:t>
            </a:r>
            <a:r>
              <a:rPr lang="zh-TW" altLang="en-US"/>
              <a:t>的第一步：</a:t>
            </a:r>
            <a:r>
              <a:rPr lang="en-US" altLang="zh-TW"/>
              <a:t>WiFi </a:t>
            </a:r>
            <a:r>
              <a:rPr lang="zh-TW" altLang="en-US"/>
              <a:t>連線</a:t>
            </a:r>
          </a:p>
        </p:txBody>
      </p:sp>
      <p:pic>
        <p:nvPicPr>
          <p:cNvPr id="82948" name="圖片 2">
            <a:extLst>
              <a:ext uri="{FF2B5EF4-FFF2-40B4-BE49-F238E27FC236}">
                <a16:creationId xmlns:a16="http://schemas.microsoft.com/office/drawing/2014/main" id="{1FA0B433-229C-4D13-A68A-1F973BA585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98"/>
          <a:stretch/>
        </p:blipFill>
        <p:spPr bwMode="auto">
          <a:xfrm>
            <a:off x="368785" y="1324927"/>
            <a:ext cx="11454432" cy="268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1">
            <a:extLst>
              <a:ext uri="{FF2B5EF4-FFF2-40B4-BE49-F238E27FC236}">
                <a16:creationId xmlns:a16="http://schemas.microsoft.com/office/drawing/2014/main" id="{CD103C4C-E7C3-4B00-B1B2-5135CD6A3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70"/>
          <a:stretch/>
        </p:blipFill>
        <p:spPr bwMode="auto">
          <a:xfrm>
            <a:off x="1341571" y="4066969"/>
            <a:ext cx="9508860" cy="254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270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C498966A-6898-493E-B546-3FAC78C7C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啟用並連接 </a:t>
            </a:r>
            <a:r>
              <a:rPr lang="en-US" altLang="zh-TW"/>
              <a:t>Wi-Fi </a:t>
            </a:r>
            <a:r>
              <a:rPr lang="zh-TW" altLang="en-US"/>
              <a:t>無線網路</a:t>
            </a:r>
          </a:p>
        </p:txBody>
      </p:sp>
      <p:pic>
        <p:nvPicPr>
          <p:cNvPr id="83971" name="圖片 1">
            <a:extLst>
              <a:ext uri="{FF2B5EF4-FFF2-40B4-BE49-F238E27FC236}">
                <a16:creationId xmlns:a16="http://schemas.microsoft.com/office/drawing/2014/main" id="{DC06792A-E465-4CDC-B259-34BF86DF6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06"/>
          <a:stretch/>
        </p:blipFill>
        <p:spPr bwMode="auto">
          <a:xfrm>
            <a:off x="1341571" y="1018483"/>
            <a:ext cx="9508860" cy="414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1AD086D-E624-4D5A-A58F-E6FCD4DD6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64410" b="13302"/>
          <a:stretch/>
        </p:blipFill>
        <p:spPr bwMode="auto">
          <a:xfrm>
            <a:off x="1341571" y="5589342"/>
            <a:ext cx="9069322" cy="120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F99C4D9-6215-4FCF-B50D-5AA5A84149E3}"/>
              </a:ext>
            </a:extLst>
          </p:cNvPr>
          <p:cNvSpPr txBox="1"/>
          <p:nvPr/>
        </p:nvSpPr>
        <p:spPr>
          <a:xfrm>
            <a:off x="1634684" y="5132679"/>
            <a:ext cx="3005255" cy="4000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000"/>
              <a:t>確認是不是有連上網路：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B4A7820-EFC8-47F1-A6ED-0A48A1A2D1CC}"/>
              </a:ext>
            </a:extLst>
          </p:cNvPr>
          <p:cNvSpPr/>
          <p:nvPr/>
        </p:nvSpPr>
        <p:spPr>
          <a:xfrm>
            <a:off x="2078166" y="6369828"/>
            <a:ext cx="744964" cy="36924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接點: 肘形 6">
            <a:extLst>
              <a:ext uri="{FF2B5EF4-FFF2-40B4-BE49-F238E27FC236}">
                <a16:creationId xmlns:a16="http://schemas.microsoft.com/office/drawing/2014/main" id="{88609FB3-A85E-407E-B512-8BCDFA904236}"/>
              </a:ext>
            </a:extLst>
          </p:cNvPr>
          <p:cNvCxnSpPr>
            <a:cxnSpLocks/>
            <a:stCxn id="8" idx="2"/>
            <a:endCxn id="6" idx="3"/>
          </p:cNvCxnSpPr>
          <p:nvPr/>
        </p:nvCxnSpPr>
        <p:spPr>
          <a:xfrm rot="5400000">
            <a:off x="5538517" y="3638010"/>
            <a:ext cx="201055" cy="563182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D91EADA2-C22D-4EF9-9199-8397C11E29FB}"/>
              </a:ext>
            </a:extLst>
          </p:cNvPr>
          <p:cNvSpPr txBox="1"/>
          <p:nvPr/>
        </p:nvSpPr>
        <p:spPr>
          <a:xfrm>
            <a:off x="7439531" y="5707215"/>
            <a:ext cx="2030855" cy="64618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b="1">
                <a:solidFill>
                  <a:schemeClr val="accent1"/>
                </a:solidFill>
              </a:rPr>
              <a:t>什麼都不做</a:t>
            </a:r>
            <a:r>
              <a:rPr lang="zh-TW" altLang="en-US"/>
              <a:t>的動作</a:t>
            </a:r>
            <a:endParaRPr lang="en-US" altLang="zh-TW"/>
          </a:p>
          <a:p>
            <a:r>
              <a:rPr lang="zh-TW" altLang="en-US"/>
              <a:t>單純為了</a:t>
            </a:r>
            <a:r>
              <a:rPr lang="zh-TW" altLang="en-US" b="1">
                <a:solidFill>
                  <a:schemeClr val="accent1"/>
                </a:solidFill>
              </a:rPr>
              <a:t>合乎語法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727FDFAE-EAAF-462D-B46C-B409DA0A7ABA}"/>
              </a:ext>
            </a:extLst>
          </p:cNvPr>
          <p:cNvSpPr/>
          <p:nvPr/>
        </p:nvSpPr>
        <p:spPr>
          <a:xfrm>
            <a:off x="5298141" y="1640541"/>
            <a:ext cx="1685365" cy="358588"/>
          </a:xfrm>
          <a:prstGeom prst="roundRect">
            <a:avLst/>
          </a:prstGeom>
          <a:solidFill>
            <a:srgbClr val="5B9BD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4387373-9DF0-4885-B963-84CC380A700C}"/>
              </a:ext>
            </a:extLst>
          </p:cNvPr>
          <p:cNvSpPr/>
          <p:nvPr/>
        </p:nvSpPr>
        <p:spPr>
          <a:xfrm>
            <a:off x="2814165" y="3827929"/>
            <a:ext cx="1685365" cy="358588"/>
          </a:xfrm>
          <a:prstGeom prst="roundRect">
            <a:avLst/>
          </a:prstGeom>
          <a:solidFill>
            <a:srgbClr val="5B9BD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46336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圖片 1">
            <a:extLst>
              <a:ext uri="{FF2B5EF4-FFF2-40B4-BE49-F238E27FC236}">
                <a16:creationId xmlns:a16="http://schemas.microsoft.com/office/drawing/2014/main" id="{AE83C6AD-DBFF-47D1-B5EC-C3EC73C2E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921877"/>
            <a:ext cx="112680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A6375B6-50E5-483C-8E3C-103339E7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扮演瀏覽器腳色的 </a:t>
            </a:r>
            <a:r>
              <a:rPr lang="en-US" altLang="zh-TW"/>
              <a:t>urequests </a:t>
            </a:r>
            <a:r>
              <a:rPr lang="zh-TW" altLang="en-US"/>
              <a:t>模組</a:t>
            </a:r>
          </a:p>
        </p:txBody>
      </p:sp>
    </p:spTree>
    <p:extLst>
      <p:ext uri="{BB962C8B-B14F-4D97-AF65-F5344CB8AC3E}">
        <p14:creationId xmlns:p14="http://schemas.microsoft.com/office/powerpoint/2010/main" val="27904906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D7F2C5EE-916A-4209-B4A4-3CB8B034D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zh-TW"/>
              <a:t>用程式取得網路資料</a:t>
            </a:r>
            <a:endParaRPr lang="zh-TW" altLang="en-US"/>
          </a:p>
        </p:txBody>
      </p:sp>
      <p:pic>
        <p:nvPicPr>
          <p:cNvPr id="4" name="圖片 1">
            <a:extLst>
              <a:ext uri="{FF2B5EF4-FFF2-40B4-BE49-F238E27FC236}">
                <a16:creationId xmlns:a16="http://schemas.microsoft.com/office/drawing/2014/main" id="{7DCB867B-5674-499A-84F2-D12252DBC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b="55526"/>
          <a:stretch/>
        </p:blipFill>
        <p:spPr bwMode="auto">
          <a:xfrm>
            <a:off x="5880847" y="2514811"/>
            <a:ext cx="6096000" cy="234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1">
            <a:extLst>
              <a:ext uri="{FF2B5EF4-FFF2-40B4-BE49-F238E27FC236}">
                <a16:creationId xmlns:a16="http://schemas.microsoft.com/office/drawing/2014/main" id="{18D4EDBE-10A8-49F4-8BD3-C9CFC69CC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48214" r="3261" b="4003"/>
          <a:stretch/>
        </p:blipFill>
        <p:spPr bwMode="auto">
          <a:xfrm>
            <a:off x="286870" y="2514811"/>
            <a:ext cx="5362918" cy="23446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C6A099E-C6AB-4D7C-9FA0-58F951FDA951}"/>
              </a:ext>
            </a:extLst>
          </p:cNvPr>
          <p:cNvSpPr txBox="1"/>
          <p:nvPr/>
        </p:nvSpPr>
        <p:spPr>
          <a:xfrm>
            <a:off x="286870" y="2043354"/>
            <a:ext cx="2031325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/>
              <a:t>用瀏覽器取得資料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5B3ED38-E02B-4A36-AA78-37CBA1E497F0}"/>
              </a:ext>
            </a:extLst>
          </p:cNvPr>
          <p:cNvSpPr txBox="1"/>
          <p:nvPr/>
        </p:nvSpPr>
        <p:spPr>
          <a:xfrm>
            <a:off x="5880847" y="2043354"/>
            <a:ext cx="526228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/>
              <a:t>get() </a:t>
            </a:r>
            <a:r>
              <a:rPr lang="zh-TW" altLang="en-US"/>
              <a:t>在連線網站時</a:t>
            </a:r>
            <a:r>
              <a:rPr lang="en-US" altLang="zh-TW"/>
              <a:t>, </a:t>
            </a:r>
            <a:r>
              <a:rPr lang="zh-TW" altLang="en-US"/>
              <a:t>也會同時取回網站傳回的資料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02AAC55-461A-4FE5-8988-8E4DCFAD7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用程式取得 </a:t>
            </a:r>
            <a:r>
              <a:rPr lang="en-US" altLang="zh-TW"/>
              <a:t>AQI </a:t>
            </a:r>
            <a:r>
              <a:rPr lang="zh-TW" altLang="en-US"/>
              <a:t>空氣指數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97D0F52-E950-4716-9C0C-36FD2C2B7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1635344"/>
            <a:ext cx="10372725" cy="535305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標題 3">
            <a:extLst>
              <a:ext uri="{FF2B5EF4-FFF2-40B4-BE49-F238E27FC236}">
                <a16:creationId xmlns:a16="http://schemas.microsoft.com/office/drawing/2014/main" id="{B39160F7-FBD2-4C47-9E7B-503F24578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113" y="0"/>
            <a:ext cx="10072687" cy="1325563"/>
          </a:xfrm>
        </p:spPr>
        <p:txBody>
          <a:bodyPr/>
          <a:lstStyle/>
          <a:p>
            <a:r>
              <a:rPr lang="en-US" altLang="zh-TW"/>
              <a:t>JSON </a:t>
            </a:r>
            <a:r>
              <a:rPr lang="zh-TW" altLang="en-US"/>
              <a:t>格式資料解析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3675889-5380-4966-A660-E71089383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16" y="1041782"/>
            <a:ext cx="8635967" cy="581845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716FD17-690E-4CBF-A174-241590417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94" t="2596" r="1" b="63478"/>
          <a:stretch/>
        </p:blipFill>
        <p:spPr>
          <a:xfrm>
            <a:off x="7997341" y="3111062"/>
            <a:ext cx="1574191" cy="824186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500CC11-2EE9-45F0-97CB-860B33F84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1" y="1552602"/>
            <a:ext cx="8090910" cy="5305397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3878051E-45CA-45E7-8541-1EBA7FE8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用程式讀取 </a:t>
            </a:r>
            <a:r>
              <a:rPr lang="en-US" altLang="zh-TW"/>
              <a:t>JSON </a:t>
            </a:r>
            <a:r>
              <a:rPr lang="zh-TW" altLang="en-US"/>
              <a:t>資料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79CBDF4-65F3-47EC-8764-547E559AF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956" y="1131519"/>
            <a:ext cx="4143375" cy="572452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圖片 1">
            <a:extLst>
              <a:ext uri="{FF2B5EF4-FFF2-40B4-BE49-F238E27FC236}">
                <a16:creationId xmlns:a16="http://schemas.microsoft.com/office/drawing/2014/main" id="{217894C7-0587-40A1-A261-D11AC0CD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866" y="951909"/>
            <a:ext cx="9178268" cy="59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3">
            <a:extLst>
              <a:ext uri="{FF2B5EF4-FFF2-40B4-BE49-F238E27FC236}">
                <a16:creationId xmlns:a16="http://schemas.microsoft.com/office/drawing/2014/main" id="{B13CDA95-B990-4762-ADC5-10E43466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杜邦線與排針</a:t>
            </a:r>
          </a:p>
        </p:txBody>
      </p:sp>
    </p:spTree>
    <p:extLst>
      <p:ext uri="{BB962C8B-B14F-4D97-AF65-F5344CB8AC3E}">
        <p14:creationId xmlns:p14="http://schemas.microsoft.com/office/powerpoint/2010/main" val="2103782150"/>
      </p:ext>
    </p:extLst>
  </p:cSld>
  <p:clrMapOvr>
    <a:masterClrMapping/>
  </p:clrMapOvr>
</p:sld>
</file>

<file path=ppt/theme/theme1.xml><?xml version="1.0" encoding="utf-8"?>
<a:theme xmlns:a="http://schemas.openxmlformats.org/drawingml/2006/main" name="meebox_w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3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ebox_wide.potx" id="{FB48B0C3-A3EE-4BB1-881F-10916A96BADB}" vid="{3FD93053-2F24-4998-B8FA-2578B2BF19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6486</TotalTime>
  <Words>2968</Words>
  <Application>Microsoft Office PowerPoint</Application>
  <PresentationFormat>寬螢幕</PresentationFormat>
  <Paragraphs>567</Paragraphs>
  <Slides>262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262</vt:i4>
      </vt:variant>
    </vt:vector>
  </HeadingPairs>
  <TitlesOfParts>
    <vt:vector size="269" baseType="lpstr">
      <vt:lpstr>微軟正黑體</vt:lpstr>
      <vt:lpstr>微軟正黑體 Light</vt:lpstr>
      <vt:lpstr>Arial</vt:lpstr>
      <vt:lpstr>Calibri</vt:lpstr>
      <vt:lpstr>Consolas</vt:lpstr>
      <vt:lpstr>Raleway</vt:lpstr>
      <vt:lpstr>meebox_wide</vt:lpstr>
      <vt:lpstr>用 Python 學物聯網 </vt:lpstr>
      <vt:lpstr>今日議程</vt:lpstr>
      <vt:lpstr>今日議程</vt:lpstr>
      <vt:lpstr>3 小時議程</vt:lpstr>
      <vt:lpstr>00 課程簡介與軟體環境設定</vt:lpstr>
      <vt:lpstr>實驗架構</vt:lpstr>
      <vt:lpstr>實驗流程</vt:lpstr>
      <vt:lpstr>前置作業</vt:lpstr>
      <vt:lpstr>Thonny 程式開發環境</vt:lpstr>
      <vt:lpstr>Thonny 程式開發環境</vt:lpstr>
      <vt:lpstr>Thonny 程式開發環境</vt:lpstr>
      <vt:lpstr>Thonny 程式開發環境</vt:lpstr>
      <vt:lpstr>Thonny 程式開發環境</vt:lpstr>
      <vt:lpstr>Thonny 程式開發環境</vt:lpstr>
      <vt:lpstr>Thonny 程式開發環境</vt:lpstr>
      <vt:lpstr>Thonny 程式開發環境</vt:lpstr>
      <vt:lpstr>Thonny 程式開發環境</vt:lpstr>
      <vt:lpstr>Thonny 程式開發環境</vt:lpstr>
      <vt:lpstr>設定開發環境</vt:lpstr>
      <vt:lpstr>調整字型大小</vt:lpstr>
      <vt:lpstr>調整使用介面按鈕大小</vt:lpstr>
      <vt:lpstr>前置作業</vt:lpstr>
      <vt:lpstr>安裝CH340驅動程式</vt:lpstr>
      <vt:lpstr>完成驅動程式安裝步驟</vt:lpstr>
      <vt:lpstr>連接 D1 mini 開發板</vt:lpstr>
      <vt:lpstr>動手做 - 連接 D1 mini 開發板</vt:lpstr>
      <vt:lpstr>PowerPoint 簡報</vt:lpstr>
      <vt:lpstr>前置作業</vt:lpstr>
      <vt:lpstr>安裝程式庫</vt:lpstr>
      <vt:lpstr>01 Python 程式語言簡介</vt:lpstr>
      <vt:lpstr>Python 物件</vt:lpstr>
      <vt:lpstr>Python 物件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01 控制 LED 亮暗 - 數位輸出</vt:lpstr>
      <vt:lpstr>LED 燈</vt:lpstr>
      <vt:lpstr>閃爍 LED 燈</vt:lpstr>
      <vt:lpstr>PowerPoint 簡報</vt:lpstr>
      <vt:lpstr>控制 D4 腳位的電位高低</vt:lpstr>
      <vt:lpstr>02 閃爍 LED</vt:lpstr>
      <vt:lpstr>PowerPoint 簡報</vt:lpstr>
      <vt:lpstr>動手做：閃爍 LED 燈</vt:lpstr>
      <vt:lpstr>它會強迫存檔才能執行</vt:lpstr>
      <vt:lpstr>停止執行程式</vt:lpstr>
      <vt:lpstr>03 防盜即時警報器</vt:lpstr>
      <vt:lpstr>認識振動感測模組</vt:lpstr>
      <vt:lpstr>杜邦線與排針</vt:lpstr>
      <vt:lpstr>請依線路圖接線</vt:lpstr>
      <vt:lpstr>PowerPoint 簡報</vt:lpstr>
      <vt:lpstr>PowerPoint 簡報</vt:lpstr>
      <vt:lpstr>程式設計</vt:lpstr>
      <vt:lpstr>PowerPoint 簡報</vt:lpstr>
      <vt:lpstr>04 發送手機簡訊</vt:lpstr>
      <vt:lpstr>PowerPoint 簡報</vt:lpstr>
      <vt:lpstr>PowerPoint 簡報</vt:lpstr>
      <vt:lpstr>PowerPoint 簡報</vt:lpstr>
      <vt:lpstr>PowerPoint 簡報</vt:lpstr>
      <vt:lpstr>PowerPoint 簡報</vt:lpstr>
      <vt:lpstr>WiFi 連線</vt:lpstr>
      <vt:lpstr>啟用並連接 Wi-Fi 無線網路</vt:lpstr>
      <vt:lpstr>取代瀏覽器連接網址的 urequests 模組</vt:lpstr>
      <vt:lpstr>PowerPoint 簡報</vt:lpstr>
      <vt:lpstr>PowerPoint 簡報</vt:lpstr>
      <vt:lpstr>PowerPoint 簡報</vt:lpstr>
      <vt:lpstr>05 使用  IFTTT  發送  LINE  通知</vt:lpstr>
      <vt:lpstr>IFTTT 服務簡介</vt:lpstr>
      <vt:lpstr>改由 D1 mini 從程式中觸發事件</vt:lpstr>
      <vt:lpstr>註冊 IFTTT 帳號 (ifttt.com)</vt:lpstr>
      <vt:lpstr>註冊 IFTTT 帳號</vt:lpstr>
      <vt:lpstr>建立新的 Applet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測試 LINE 通知功能</vt:lpstr>
      <vt:lpstr>PowerPoint 簡報</vt:lpstr>
      <vt:lpstr>PowerPoint 簡報</vt:lpstr>
      <vt:lpstr>PowerPoint 簡報</vt:lpstr>
      <vt:lpstr>PowerPoint 簡報</vt:lpstr>
      <vt:lpstr>06 PM2.5 空污警報燈</vt:lpstr>
      <vt:lpstr>AQI  空氣品質指標</vt:lpstr>
      <vt:lpstr>申請網路 API 使用金鑰</vt:lpstr>
      <vt:lpstr>PowerPoint 簡報</vt:lpstr>
      <vt:lpstr>找到觀測站的名稱</vt:lpstr>
      <vt:lpstr>透過程式取得 AQI 的第一步：WiFi 連線</vt:lpstr>
      <vt:lpstr>啟用並連接 Wi-Fi 無線網路</vt:lpstr>
      <vt:lpstr>扮演瀏覽器腳色的 urequests 模組</vt:lpstr>
      <vt:lpstr>用程式取得網路資料</vt:lpstr>
      <vt:lpstr>用程式取得 AQI 空氣指數</vt:lpstr>
      <vt:lpstr>JSON 格式資料解析</vt:lpstr>
      <vt:lpstr>用程式讀取 JSON 資料</vt:lpstr>
      <vt:lpstr>杜邦線與排針</vt:lpstr>
      <vt:lpstr>三色 LED 燈簡介</vt:lpstr>
      <vt:lpstr>數位輸出不能控制大小</vt:lpstr>
      <vt:lpstr>用時間控制大小變化的 PWM</vt:lpstr>
      <vt:lpstr>duty cycle 控制 PWM 產生的大小變化</vt:lpstr>
      <vt:lpstr>frequency (頻率) 控制 PWM 的變換速度</vt:lpstr>
      <vt:lpstr>MicroPython 中的 PWM</vt:lpstr>
      <vt:lpstr>PowerPoint 簡報</vt:lpstr>
      <vt:lpstr>PowerPoint 簡報</vt:lpstr>
      <vt:lpstr>PowerPoint 簡報</vt:lpstr>
      <vt:lpstr>PowerPoint 簡報</vt:lpstr>
      <vt:lpstr>PowerPoint 簡報</vt:lpstr>
      <vt:lpstr>07 RFID 刷卡紀錄</vt:lpstr>
      <vt:lpstr>認識 RFID  感測模組</vt:lpstr>
      <vt:lpstr>認識 RFID  感測模組</vt:lpstr>
      <vt:lpstr>PowerPoint 簡報</vt:lpstr>
      <vt:lpstr>杜邦線與排針</vt:lpstr>
      <vt:lpstr>請依線路圖接線</vt:lpstr>
      <vt:lpstr>PowerPoint 簡報</vt:lpstr>
      <vt:lpstr>安裝程式庫</vt:lpstr>
      <vt:lpstr>使用 RFID 程式庫</vt:lpstr>
      <vt:lpstr>PowerPoint 簡報</vt:lpstr>
      <vt:lpstr>PowerPoint 簡報</vt:lpstr>
      <vt:lpstr>PowerPoint 簡報</vt:lpstr>
      <vt:lpstr>08 使用 Google 試算表儲存資料</vt:lpstr>
      <vt:lpstr>PowerPoint 簡報</vt:lpstr>
      <vt:lpstr>IFTTT 服務簡介</vt:lpstr>
      <vt:lpstr>改由 D1 mini 從程式中觸發事件</vt:lpstr>
      <vt:lpstr>註冊 IFTTT 帳號 (ifttt.com)</vt:lpstr>
      <vt:lpstr>註冊 IFTTT 帳號</vt:lpstr>
      <vt:lpstr>建立新的 Applet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測試 Applet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09 雨量感測</vt:lpstr>
      <vt:lpstr>認識雨水感測模組</vt:lpstr>
      <vt:lpstr>請依線路圖接線</vt:lpstr>
      <vt:lpstr>用 ADC 偵測電壓變化</vt:lpstr>
      <vt:lpstr>PowerPoint 簡報</vt:lpstr>
      <vt:lpstr>PowerPoint 簡報</vt:lpstr>
      <vt:lpstr>PowerPoint 簡報</vt:lpstr>
      <vt:lpstr>PowerPoint 簡報</vt:lpstr>
      <vt:lpstr>10 繪製即時雨量圖</vt:lpstr>
      <vt:lpstr>註冊 Adafruit IO 帳號</vt:lpstr>
      <vt:lpstr>PowerPoint 簡報</vt:lpstr>
      <vt:lpstr>建立 Feed(資料來源)</vt:lpstr>
      <vt:lpstr>查看使用限制以及帳號、金鑰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11 溫度感測</vt:lpstr>
      <vt:lpstr>認識溫濕度感測器</vt:lpstr>
      <vt:lpstr>PowerPoint 簡報</vt:lpstr>
      <vt:lpstr>PowerPoint 簡報</vt:lpstr>
      <vt:lpstr>請依線路圖接線</vt:lpstr>
      <vt:lpstr>請依線路圖接線</vt:lpstr>
      <vt:lpstr>PowerPoint 簡報</vt:lpstr>
      <vt:lpstr>PowerPoint 簡報</vt:lpstr>
      <vt:lpstr>PowerPoint 簡報</vt:lpstr>
      <vt:lpstr>PowerPoint 簡報</vt:lpstr>
      <vt:lpstr>雲端溫濕度計</vt:lpstr>
      <vt:lpstr>物聯網裝置傳輸資料的難題</vt:lpstr>
      <vt:lpstr>使用 MQTT 突破網路限制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手機端 App-Android</vt:lpstr>
      <vt:lpstr>PowerPoint 簡報</vt:lpstr>
      <vt:lpstr>PowerPoint 簡報</vt:lpstr>
      <vt:lpstr>如果使用 iPhone</vt:lpstr>
      <vt:lpstr>13 遠端遙控家電</vt:lpstr>
      <vt:lpstr>認識繼電器</vt:lpstr>
      <vt:lpstr>PowerPoint 簡報</vt:lpstr>
      <vt:lpstr>PowerPoint 簡報</vt:lpstr>
      <vt:lpstr>請依線路圖接線</vt:lpstr>
      <vt:lpstr>請依線路圖接線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從手機端 App 發布指令-Android</vt:lpstr>
      <vt:lpstr>PowerPoint 簡報</vt:lpstr>
      <vt:lpstr>14 手機 APP 感測遙控</vt:lpstr>
      <vt:lpstr>實驗目標</vt:lpstr>
      <vt:lpstr>物聯網裝置傳輸資料的難題</vt:lpstr>
      <vt:lpstr>突破網路屏障的 Blynk 中介服務簡介</vt:lpstr>
      <vt:lpstr>Blynk 的虛擬腳位</vt:lpstr>
      <vt:lpstr>Blynk 程式庫</vt:lpstr>
      <vt:lpstr>Blynk 向裝置索取資料</vt:lpstr>
      <vt:lpstr>PowerPoint 簡報</vt:lpstr>
      <vt:lpstr>接受手機送來的資料</vt:lpstr>
      <vt:lpstr>認識繼電器</vt:lpstr>
      <vt:lpstr>PowerPoint 簡報</vt:lpstr>
      <vt:lpstr>PowerPoint 簡報</vt:lpstr>
      <vt:lpstr>請依線路圖接線</vt:lpstr>
      <vt:lpstr>請依線路圖接線</vt:lpstr>
      <vt:lpstr>PowerPoint 簡報</vt:lpstr>
      <vt:lpstr>實驗結果</vt:lpstr>
      <vt:lpstr>安裝 Blynk App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15 自製雲端平台</vt:lpstr>
      <vt:lpstr>請依線路圖接線</vt:lpstr>
      <vt:lpstr>把 D1 mini 控制板變網站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16 使用 HTML 網頁簡化操作</vt:lpstr>
      <vt:lpstr>PowerPoint 簡報</vt:lpstr>
      <vt:lpstr>PowerPoint 簡報</vt:lpstr>
      <vt:lpstr>PowerPoint 簡報</vt:lpstr>
      <vt:lpstr>上船網頁檔案到 D1 mini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邱裕雄</dc:creator>
  <cp:lastModifiedBy>ShinWei Hwang</cp:lastModifiedBy>
  <cp:revision>2207</cp:revision>
  <dcterms:created xsi:type="dcterms:W3CDTF">2016-10-10T14:48:34Z</dcterms:created>
  <dcterms:modified xsi:type="dcterms:W3CDTF">2021-03-20T09:19:23Z</dcterms:modified>
</cp:coreProperties>
</file>