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256" r:id="rId2"/>
    <p:sldId id="270" r:id="rId3"/>
    <p:sldId id="467" r:id="rId4"/>
    <p:sldId id="257" r:id="rId5"/>
    <p:sldId id="468" r:id="rId6"/>
    <p:sldId id="258" r:id="rId7"/>
    <p:sldId id="465" r:id="rId8"/>
    <p:sldId id="429" r:id="rId9"/>
    <p:sldId id="469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9" r:id="rId20"/>
    <p:sldId id="466" r:id="rId21"/>
    <p:sldId id="271" r:id="rId22"/>
    <p:sldId id="272" r:id="rId23"/>
    <p:sldId id="273" r:id="rId24"/>
    <p:sldId id="470" r:id="rId25"/>
    <p:sldId id="453" r:id="rId26"/>
    <p:sldId id="431" r:id="rId27"/>
    <p:sldId id="456" r:id="rId28"/>
    <p:sldId id="455" r:id="rId29"/>
    <p:sldId id="457" r:id="rId30"/>
    <p:sldId id="458" r:id="rId31"/>
    <p:sldId id="459" r:id="rId32"/>
    <p:sldId id="460" r:id="rId33"/>
    <p:sldId id="461" r:id="rId34"/>
    <p:sldId id="471" r:id="rId35"/>
    <p:sldId id="281" r:id="rId36"/>
    <p:sldId id="282" r:id="rId37"/>
    <p:sldId id="283" r:id="rId38"/>
    <p:sldId id="284" r:id="rId39"/>
    <p:sldId id="285" r:id="rId40"/>
    <p:sldId id="286" r:id="rId41"/>
    <p:sldId id="472" r:id="rId42"/>
    <p:sldId id="287" r:id="rId43"/>
    <p:sldId id="288" r:id="rId44"/>
    <p:sldId id="289" r:id="rId45"/>
    <p:sldId id="473" r:id="rId46"/>
    <p:sldId id="290" r:id="rId47"/>
    <p:sldId id="291" r:id="rId48"/>
    <p:sldId id="292" r:id="rId49"/>
    <p:sldId id="293" r:id="rId50"/>
    <p:sldId id="294" r:id="rId51"/>
    <p:sldId id="295" r:id="rId52"/>
    <p:sldId id="296" r:id="rId53"/>
    <p:sldId id="474" r:id="rId54"/>
    <p:sldId id="297" r:id="rId55"/>
    <p:sldId id="298" r:id="rId56"/>
    <p:sldId id="299" r:id="rId57"/>
    <p:sldId id="300" r:id="rId58"/>
    <p:sldId id="301" r:id="rId59"/>
    <p:sldId id="475" r:id="rId60"/>
    <p:sldId id="303" r:id="rId61"/>
    <p:sldId id="305" r:id="rId62"/>
    <p:sldId id="306" r:id="rId63"/>
    <p:sldId id="307" r:id="rId64"/>
    <p:sldId id="308" r:id="rId65"/>
  </p:sldIdLst>
  <p:sldSz cx="12192000" cy="6858000"/>
  <p:notesSz cx="7099300" cy="1023461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646464"/>
    <a:srgbClr val="444444"/>
    <a:srgbClr val="505050"/>
    <a:srgbClr val="9A9A9A"/>
    <a:srgbClr val="5A5A5A"/>
    <a:srgbClr val="E6E6E6"/>
    <a:srgbClr val="990033"/>
    <a:srgbClr val="A50021"/>
    <a:srgbClr val="6E6E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45" autoAdjust="0"/>
    <p:restoredTop sz="96370" autoAdjust="0"/>
  </p:normalViewPr>
  <p:slideViewPr>
    <p:cSldViewPr snapToGrid="0">
      <p:cViewPr varScale="1">
        <p:scale>
          <a:sx n="111" d="100"/>
          <a:sy n="111" d="100"/>
        </p:scale>
        <p:origin x="780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75" d="100"/>
          <a:sy n="75" d="100"/>
        </p:scale>
        <p:origin x="395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6A0175C0-CB68-4055-AE8F-FD0786E22FB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21F225EA-E973-4B98-AF6A-7F87F687E10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E96272E9-C52E-46C2-B5CC-C498431A0C3F}" type="datetimeFigureOut">
              <a:rPr lang="zh-TW" altLang="en-US" smtClean="0"/>
              <a:t>2021/3/4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92F2EE0-A6A4-4322-8994-7A3C9AB6ECA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49612179-8486-40CD-B0CE-F019E4CEDD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0ACCDBFE-3100-4F96-A51E-E2B87B62A7B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22939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53CE0D58-230B-4E54-9F15-D77B884A3053}" type="datetimeFigureOut">
              <a:rPr lang="zh-TW" altLang="en-US" smtClean="0"/>
              <a:t>2021/3/4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7B2905B6-8837-4093-9BF1-ACFD04C59C72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21108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AC6CBA66-0939-410E-8465-7297C60809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7C3435E-BE52-42D5-88FE-E583619009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3988" y="2349039"/>
            <a:ext cx="6974011" cy="116092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defRPr sz="5400" b="1" i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B2144C2-4725-495D-8951-C016B6E891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93988" y="3817688"/>
            <a:ext cx="6974011" cy="68528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600">
                <a:solidFill>
                  <a:schemeClr val="accent6">
                    <a:lumMod val="20000"/>
                    <a:lumOff val="80000"/>
                  </a:schemeClr>
                </a:solidFill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CC7C5483-9C33-4155-96E9-4FD3E461C055}"/>
              </a:ext>
            </a:extLst>
          </p:cNvPr>
          <p:cNvSpPr/>
          <p:nvPr userDrawn="1"/>
        </p:nvSpPr>
        <p:spPr>
          <a:xfrm>
            <a:off x="296406" y="2520720"/>
            <a:ext cx="2472743" cy="2472743"/>
          </a:xfrm>
          <a:prstGeom prst="rect">
            <a:avLst/>
          </a:prstGeom>
          <a:solidFill>
            <a:schemeClr val="accent5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5E71E08-0875-433D-9888-B786B80B160F}"/>
              </a:ext>
            </a:extLst>
          </p:cNvPr>
          <p:cNvSpPr/>
          <p:nvPr userDrawn="1"/>
        </p:nvSpPr>
        <p:spPr>
          <a:xfrm>
            <a:off x="1101281" y="1515528"/>
            <a:ext cx="2472743" cy="2472743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B3787F9-0671-4A71-9D96-678D313F837C}"/>
              </a:ext>
            </a:extLst>
          </p:cNvPr>
          <p:cNvSpPr/>
          <p:nvPr userDrawn="1"/>
        </p:nvSpPr>
        <p:spPr>
          <a:xfrm>
            <a:off x="0" y="5816799"/>
            <a:ext cx="12192000" cy="1041201"/>
          </a:xfrm>
          <a:prstGeom prst="rect">
            <a:avLst/>
          </a:prstGeom>
          <a:solidFill>
            <a:schemeClr val="bg1">
              <a:alpha val="1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278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3E31E8C-B8C8-456F-9CE6-EEBF64BAC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>
                <a:solidFill>
                  <a:schemeClr val="tx1">
                    <a:lumMod val="50000"/>
                    <a:lumOff val="50000"/>
                  </a:schemeClr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9A37D74-00BF-42CA-99F8-9170D93059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  <a:prstGeom prst="rect">
            <a:avLst/>
          </a:prstGeom>
        </p:spPr>
        <p:txBody>
          <a:bodyPr>
            <a:normAutofit/>
          </a:bodyPr>
          <a:lstStyle>
            <a:lvl1pPr marL="449263" indent="-449263">
              <a:lnSpc>
                <a:spcPts val="3600"/>
              </a:lnSpc>
              <a:spcBef>
                <a:spcPts val="600"/>
              </a:spcBef>
              <a:defRPr sz="24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  <a:lvl2pPr marL="801688" indent="-344488">
              <a:defRPr sz="20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2pPr>
            <a:lvl3pPr>
              <a:defRPr sz="18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3pPr>
            <a:lvl4pPr>
              <a:defRPr sz="16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4pPr>
            <a:lvl5pPr>
              <a:defRPr sz="1400"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5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cxnSp>
        <p:nvCxnSpPr>
          <p:cNvPr id="7" name="Straight Connector 9">
            <a:extLst>
              <a:ext uri="{FF2B5EF4-FFF2-40B4-BE49-F238E27FC236}">
                <a16:creationId xmlns:a16="http://schemas.microsoft.com/office/drawing/2014/main" id="{A366D834-F2C1-4B4A-99D4-6FB891385474}"/>
              </a:ext>
            </a:extLst>
          </p:cNvPr>
          <p:cNvCxnSpPr>
            <a:cxnSpLocks/>
          </p:cNvCxnSpPr>
          <p:nvPr userDrawn="1"/>
        </p:nvCxnSpPr>
        <p:spPr>
          <a:xfrm>
            <a:off x="1276709" y="991119"/>
            <a:ext cx="10077090" cy="0"/>
          </a:xfrm>
          <a:prstGeom prst="line">
            <a:avLst/>
          </a:prstGeom>
          <a:ln w="6350">
            <a:solidFill>
              <a:srgbClr val="7F7F7F">
                <a:alpha val="50196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3">
            <a:extLst>
              <a:ext uri="{FF2B5EF4-FFF2-40B4-BE49-F238E27FC236}">
                <a16:creationId xmlns:a16="http://schemas.microsoft.com/office/drawing/2014/main" id="{08777A04-728F-4703-B7E3-AF265FD12DF8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/>
        </p:blipFill>
        <p:spPr>
          <a:xfrm>
            <a:off x="11686783" y="6532574"/>
            <a:ext cx="505217" cy="252000"/>
          </a:xfrm>
          <a:prstGeom prst="rect">
            <a:avLst/>
          </a:prstGeom>
        </p:spPr>
      </p:pic>
      <p:sp>
        <p:nvSpPr>
          <p:cNvPr id="13" name="TextBox 15">
            <a:extLst>
              <a:ext uri="{FF2B5EF4-FFF2-40B4-BE49-F238E27FC236}">
                <a16:creationId xmlns:a16="http://schemas.microsoft.com/office/drawing/2014/main" id="{88C22CB5-8A70-4A20-BC02-7CAEEC279469}"/>
              </a:ext>
            </a:extLst>
          </p:cNvPr>
          <p:cNvSpPr txBox="1"/>
          <p:nvPr userDrawn="1"/>
        </p:nvSpPr>
        <p:spPr>
          <a:xfrm>
            <a:off x="11776720" y="6521571"/>
            <a:ext cx="436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EEF1883-7A0E-4F66-9932-E581691AD397}" type="slidenum">
              <a:rPr lang="zh-CN" altLang="en-US" sz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zh-CN" altLang="en-US" sz="1200">
              <a:solidFill>
                <a:prstClr val="white"/>
              </a:solidFill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563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>
            <a:extLst>
              <a:ext uri="{FF2B5EF4-FFF2-40B4-BE49-F238E27FC236}">
                <a16:creationId xmlns:a16="http://schemas.microsoft.com/office/drawing/2014/main" id="{38168CD5-1EB0-453C-B29D-781A8A1E0EA4}"/>
              </a:ext>
            </a:extLst>
          </p:cNvPr>
          <p:cNvPicPr preferRelativeResize="0">
            <a:picLocks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817"/>
          <a:stretch/>
        </p:blipFill>
        <p:spPr>
          <a:xfrm>
            <a:off x="11686783" y="6532574"/>
            <a:ext cx="505217" cy="252000"/>
          </a:xfrm>
          <a:prstGeom prst="rect">
            <a:avLst/>
          </a:prstGeom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DEC947A2-C510-44C5-8555-C8B1543D0B3E}"/>
              </a:ext>
            </a:extLst>
          </p:cNvPr>
          <p:cNvSpPr txBox="1"/>
          <p:nvPr userDrawn="1"/>
        </p:nvSpPr>
        <p:spPr>
          <a:xfrm>
            <a:off x="11776720" y="6521571"/>
            <a:ext cx="4363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2EEF1883-7A0E-4F66-9932-E581691AD397}" type="slidenum">
              <a:rPr lang="zh-CN" altLang="en-US" sz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zh-CN" altLang="en-US" sz="1200">
              <a:solidFill>
                <a:prstClr val="white"/>
              </a:solidFill>
              <a:latin typeface="Arial" panose="020B0604020202020204" pitchFamily="34" charset="0"/>
              <a:ea typeface="印品黑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690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4C5EA427-B56E-457F-9206-FB38E9D05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8000" y="288000"/>
            <a:ext cx="10076400" cy="61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260D7856-0A47-4EB6-A2DE-AED79ADD17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4000" y="1080000"/>
            <a:ext cx="11372400" cy="531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</p:spTree>
    <p:extLst>
      <p:ext uri="{BB962C8B-B14F-4D97-AF65-F5344CB8AC3E}">
        <p14:creationId xmlns:p14="http://schemas.microsoft.com/office/powerpoint/2010/main" val="2199768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zh-TW" altLang="en-US" sz="3600" kern="1200">
          <a:solidFill>
            <a:schemeClr val="tx1">
              <a:lumMod val="50000"/>
              <a:lumOff val="50000"/>
            </a:schemeClr>
          </a:solidFill>
          <a:latin typeface="Consolas" panose="020B0609020204030204" pitchFamily="49" charset="0"/>
          <a:ea typeface="Noto Sans CJK TC Regular" panose="020B0500000000000000" pitchFamily="34" charset="-120"/>
          <a:cs typeface="Arial" panose="020B0604020202020204" pitchFamily="34" charset="0"/>
        </a:defRPr>
      </a:lvl1pPr>
    </p:titleStyle>
    <p:bodyStyle>
      <a:lvl1pPr marL="449263" indent="-449263" algn="l" defTabSz="914400" rtl="0" eaLnBrk="1" latinLnBrk="0" hangingPunct="1">
        <a:lnSpc>
          <a:spcPts val="3600"/>
        </a:lnSpc>
        <a:spcBef>
          <a:spcPts val="6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onsolas" panose="020B0609020204030204" pitchFamily="49" charset="0"/>
          <a:ea typeface="Noto Sans Mono CJK TC Regular" panose="020B0500000000000000" pitchFamily="34" charset="-120"/>
          <a:cs typeface="Arial" panose="020B0604020202020204" pitchFamily="34" charset="0"/>
        </a:defRPr>
      </a:lvl1pPr>
      <a:lvl2pPr marL="801688" indent="-344488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onsolas" panose="020B0609020204030204" pitchFamily="49" charset="0"/>
          <a:ea typeface="Noto Sans Mono CJK TC Regular" panose="020B0500000000000000" pitchFamily="34" charset="-12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onsolas" panose="020B0609020204030204" pitchFamily="49" charset="0"/>
          <a:ea typeface="Noto Sans Mono CJK TC Regular" panose="020B0500000000000000" pitchFamily="34" charset="-12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Consolas" panose="020B0609020204030204" pitchFamily="49" charset="0"/>
          <a:ea typeface="Noto Sans Mono CJK TC Regular" panose="020B0500000000000000" pitchFamily="34" charset="-12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Consolas" panose="020B0609020204030204" pitchFamily="49" charset="0"/>
          <a:ea typeface="Noto Sans Mono CJK TC Regular" panose="020B0500000000000000" pitchFamily="34" charset="-120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.png"/><Relationship Id="rId7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micropython.org/download/esp8266/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標題 2">
            <a:extLst>
              <a:ext uri="{FF2B5EF4-FFF2-40B4-BE49-F238E27FC236}">
                <a16:creationId xmlns:a16="http://schemas.microsoft.com/office/drawing/2014/main" id="{CF32B400-DEAB-43C5-AB85-E69B68BA15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71080" y="3705545"/>
            <a:ext cx="6974011" cy="685284"/>
          </a:xfrm>
        </p:spPr>
        <p:txBody>
          <a:bodyPr anchor="ctr">
            <a:normAutofit fontScale="85000" lnSpcReduction="10000"/>
          </a:bodyPr>
          <a:lstStyle/>
          <a:p>
            <a:r>
              <a:rPr lang="en-US" altLang="zh-TW">
                <a:latin typeface="Consolas" panose="020B0609020204030204" pitchFamily="49" charset="0"/>
              </a:rPr>
              <a:t>Chapter 1</a:t>
            </a:r>
            <a:r>
              <a:rPr lang="zh-TW" altLang="en-US">
                <a:latin typeface="Consolas" panose="020B0609020204030204" pitchFamily="49" charset="0"/>
              </a:rPr>
              <a:t>：感測器與 </a:t>
            </a:r>
            <a:r>
              <a:rPr lang="en-US" altLang="zh-TW">
                <a:latin typeface="Consolas" panose="020B0609020204030204" pitchFamily="49" charset="0"/>
              </a:rPr>
              <a:t>Python </a:t>
            </a:r>
            <a:r>
              <a:rPr lang="zh-TW" altLang="en-US">
                <a:latin typeface="Consolas" panose="020B0609020204030204" pitchFamily="49" charset="0"/>
              </a:rPr>
              <a:t>簡介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D7B8813-EE1E-4411-B3CA-B09584FED696}"/>
              </a:ext>
            </a:extLst>
          </p:cNvPr>
          <p:cNvSpPr txBox="1"/>
          <p:nvPr/>
        </p:nvSpPr>
        <p:spPr>
          <a:xfrm>
            <a:off x="1244845" y="2612663"/>
            <a:ext cx="149592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TW" altLang="en-US" sz="4000" b="1" spc="1000">
                <a:solidFill>
                  <a:schemeClr val="bg1">
                    <a:lumMod val="85000"/>
                  </a:schemeClr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程式</a:t>
            </a:r>
            <a:endParaRPr lang="en-US" altLang="zh-TW" sz="4000" b="1" spc="1000">
              <a:solidFill>
                <a:schemeClr val="bg1">
                  <a:lumMod val="85000"/>
                </a:schemeClr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  <a:p>
            <a:pPr algn="ctr"/>
            <a:r>
              <a:rPr lang="zh-TW" altLang="en-US" sz="4000" b="1" spc="1000">
                <a:solidFill>
                  <a:schemeClr val="bg1">
                    <a:lumMod val="85000"/>
                  </a:schemeClr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課程</a:t>
            </a:r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5C7FAE3F-473D-4EC5-BC68-678B7D6DD349}"/>
              </a:ext>
            </a:extLst>
          </p:cNvPr>
          <p:cNvCxnSpPr>
            <a:cxnSpLocks/>
          </p:cNvCxnSpPr>
          <p:nvPr/>
        </p:nvCxnSpPr>
        <p:spPr>
          <a:xfrm>
            <a:off x="3693989" y="3618568"/>
            <a:ext cx="7528193" cy="0"/>
          </a:xfrm>
          <a:prstGeom prst="line">
            <a:avLst/>
          </a:prstGeom>
          <a:ln>
            <a:solidFill>
              <a:schemeClr val="bg1"/>
            </a:solidFill>
          </a:ln>
          <a:effectLst>
            <a:outerShdw blurRad="241300" dist="127000" dir="5400000" algn="ctr" rotWithShape="0">
              <a:srgbClr val="000000">
                <a:alpha val="88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E40DBD29-202E-4700-A054-91419CD038A4}"/>
              </a:ext>
            </a:extLst>
          </p:cNvPr>
          <p:cNvSpPr/>
          <p:nvPr/>
        </p:nvSpPr>
        <p:spPr>
          <a:xfrm>
            <a:off x="6017915" y="4866401"/>
            <a:ext cx="288034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200" spc="300">
                <a:solidFill>
                  <a:srgbClr val="FFFFFF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賴秉樑 </a:t>
            </a:r>
            <a:r>
              <a:rPr lang="en-US" altLang="zh-TW" sz="2200" spc="300">
                <a:solidFill>
                  <a:srgbClr val="FFFFFF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debugger</a:t>
            </a:r>
            <a:endParaRPr lang="zh-TW" altLang="en-US" sz="2200" spc="300">
              <a:solidFill>
                <a:srgbClr val="FFFFFF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14" name="標題 1">
            <a:extLst>
              <a:ext uri="{FF2B5EF4-FFF2-40B4-BE49-F238E27FC236}">
                <a16:creationId xmlns:a16="http://schemas.microsoft.com/office/drawing/2014/main" id="{15D9B71D-0785-433F-B222-A53A24D70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3988" y="2570670"/>
            <a:ext cx="7528194" cy="1042807"/>
          </a:xfrm>
        </p:spPr>
        <p:txBody>
          <a:bodyPr anchor="ctr"/>
          <a:lstStyle/>
          <a:p>
            <a:r>
              <a:rPr lang="en-US" altLang="zh-TW" sz="3600"/>
              <a:t>Python ╳ </a:t>
            </a:r>
            <a:r>
              <a:rPr lang="zh-TW" altLang="en-US" sz="3600"/>
              <a:t>物聯網 </a:t>
            </a:r>
            <a:r>
              <a:rPr lang="en-US" altLang="zh-TW" sz="3600"/>
              <a:t>╳</a:t>
            </a:r>
            <a:r>
              <a:rPr lang="zh-TW" altLang="en-US" sz="3600"/>
              <a:t> 人工智慧</a:t>
            </a:r>
          </a:p>
        </p:txBody>
      </p:sp>
    </p:spTree>
    <p:extLst>
      <p:ext uri="{BB962C8B-B14F-4D97-AF65-F5344CB8AC3E}">
        <p14:creationId xmlns:p14="http://schemas.microsoft.com/office/powerpoint/2010/main" val="25508971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>
            <a:noAutofit/>
          </a:bodyPr>
          <a:lstStyle/>
          <a:p>
            <a:r>
              <a:rPr lang="en-US" altLang="zh-TW"/>
              <a:t>1-3. </a:t>
            </a:r>
            <a:r>
              <a:rPr lang="zh-TW" altLang="en-US"/>
              <a:t>安裝 </a:t>
            </a:r>
            <a:r>
              <a:rPr lang="en-US" altLang="zh-TW" dirty="0"/>
              <a:t>Python </a:t>
            </a:r>
            <a:r>
              <a:rPr lang="zh-TW" altLang="en-US" dirty="0"/>
              <a:t>開發環境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>
            <a:noAutofit/>
          </a:bodyPr>
          <a:lstStyle/>
          <a:p>
            <a:r>
              <a:rPr lang="zh-TW" altLang="en-US" dirty="0"/>
              <a:t>開始學 </a:t>
            </a:r>
            <a:r>
              <a:rPr lang="en-US" altLang="zh-TW" dirty="0"/>
              <a:t>Python </a:t>
            </a:r>
            <a:r>
              <a:rPr lang="zh-TW" altLang="en-US" dirty="0"/>
              <a:t>控制硬體前，先安裝好 </a:t>
            </a:r>
            <a:r>
              <a:rPr lang="en-US" altLang="zh-TW" dirty="0"/>
              <a:t>Python </a:t>
            </a:r>
            <a:r>
              <a:rPr lang="zh-TW" altLang="en-US" dirty="0"/>
              <a:t>開發環境。</a:t>
            </a:r>
            <a:endParaRPr lang="en-US" altLang="zh-TW" dirty="0"/>
          </a:p>
          <a:p>
            <a:pPr lvl="1"/>
            <a:r>
              <a:rPr lang="zh-TW" altLang="en-US"/>
              <a:t>下載</a:t>
            </a:r>
            <a:r>
              <a:rPr lang="zh-TW" altLang="en-US" dirty="0"/>
              <a:t>與</a:t>
            </a:r>
            <a:r>
              <a:rPr lang="zh-TW" altLang="en-US"/>
              <a:t>安裝 </a:t>
            </a:r>
            <a:r>
              <a:rPr lang="en-US" altLang="zh-TW"/>
              <a:t>Thonny</a:t>
            </a:r>
            <a:r>
              <a:rPr lang="zh-TW" altLang="en-US"/>
              <a:t>。</a:t>
            </a:r>
            <a:endParaRPr lang="en-US" altLang="zh-TW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5628" y="2252844"/>
            <a:ext cx="7880743" cy="387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AD487A76-7D18-4583-8B86-A9A4F0297279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lab1-1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>
            <a:noAutofit/>
          </a:bodyPr>
          <a:lstStyle/>
          <a:p>
            <a:r>
              <a:rPr lang="en-US" altLang="zh-TW"/>
              <a:t>1-3. </a:t>
            </a:r>
            <a:r>
              <a:rPr lang="zh-TW" altLang="en-US"/>
              <a:t>安裝 </a:t>
            </a:r>
            <a:r>
              <a:rPr lang="en-US" altLang="zh-TW" dirty="0"/>
              <a:t>Python </a:t>
            </a:r>
            <a:r>
              <a:rPr lang="zh-TW" altLang="en-US" dirty="0"/>
              <a:t>開發環境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>
            <a:noAutofit/>
          </a:bodyPr>
          <a:lstStyle/>
          <a:p>
            <a:r>
              <a:rPr lang="zh-TW" altLang="en-US" dirty="0"/>
              <a:t>下載後</a:t>
            </a:r>
            <a:r>
              <a:rPr lang="zh-TW" altLang="en-US"/>
              <a:t>雙按執行</a:t>
            </a:r>
            <a:r>
              <a:rPr lang="zh-TW" altLang="en-US" dirty="0"/>
              <a:t>該檔案：</a:t>
            </a:r>
          </a:p>
        </p:txBody>
      </p:sp>
      <p:grpSp>
        <p:nvGrpSpPr>
          <p:cNvPr id="14" name="群組 13"/>
          <p:cNvGrpSpPr/>
          <p:nvPr/>
        </p:nvGrpSpPr>
        <p:grpSpPr>
          <a:xfrm>
            <a:off x="2874543" y="1546440"/>
            <a:ext cx="6442913" cy="5108304"/>
            <a:chOff x="2280513" y="1700776"/>
            <a:chExt cx="6079931" cy="4820512"/>
          </a:xfrm>
        </p:grpSpPr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211961" y="1700776"/>
              <a:ext cx="4148483" cy="2442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280513" y="3929000"/>
              <a:ext cx="4148483" cy="259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/>
              <a:t>1-3. </a:t>
            </a:r>
            <a:r>
              <a:rPr lang="zh-TW" altLang="en-US"/>
              <a:t>安裝 </a:t>
            </a:r>
            <a:r>
              <a:rPr lang="en-US" altLang="zh-TW" dirty="0"/>
              <a:t>Python </a:t>
            </a:r>
            <a:r>
              <a:rPr lang="zh-TW" altLang="en-US" dirty="0"/>
              <a:t>開發環境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>
              <a:buNone/>
            </a:pPr>
            <a:endParaRPr lang="zh-TW" altLang="en-US" sz="2400" dirty="0"/>
          </a:p>
        </p:txBody>
      </p:sp>
      <p:grpSp>
        <p:nvGrpSpPr>
          <p:cNvPr id="10" name="群組 9"/>
          <p:cNvGrpSpPr/>
          <p:nvPr/>
        </p:nvGrpSpPr>
        <p:grpSpPr>
          <a:xfrm>
            <a:off x="2574286" y="1157767"/>
            <a:ext cx="7043427" cy="5158237"/>
            <a:chOff x="1043608" y="1340768"/>
            <a:chExt cx="6710753" cy="4914604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3608" y="1340768"/>
              <a:ext cx="4352926" cy="24482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136119" y="3861048"/>
              <a:ext cx="4618242" cy="23943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/>
              <a:t>1-3. </a:t>
            </a:r>
            <a:r>
              <a:rPr lang="zh-TW" altLang="en-US"/>
              <a:t>安裝 </a:t>
            </a:r>
            <a:r>
              <a:rPr lang="en-US" altLang="zh-TW" dirty="0"/>
              <a:t>Python </a:t>
            </a:r>
            <a:r>
              <a:rPr lang="zh-TW" altLang="en-US" dirty="0"/>
              <a:t>開發環境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>
              <a:buNone/>
            </a:pPr>
            <a:endParaRPr lang="zh-TW" altLang="en-US" sz="2400" dirty="0"/>
          </a:p>
        </p:txBody>
      </p:sp>
      <p:grpSp>
        <p:nvGrpSpPr>
          <p:cNvPr id="8" name="群組 7"/>
          <p:cNvGrpSpPr/>
          <p:nvPr/>
        </p:nvGrpSpPr>
        <p:grpSpPr>
          <a:xfrm>
            <a:off x="3036413" y="1210894"/>
            <a:ext cx="6119174" cy="5184576"/>
            <a:chOff x="1907704" y="1556792"/>
            <a:chExt cx="4571727" cy="3873475"/>
          </a:xfrm>
        </p:grpSpPr>
        <p:pic>
          <p:nvPicPr>
            <p:cNvPr id="614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275856" y="1556792"/>
              <a:ext cx="3203575" cy="1974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07704" y="3356992"/>
              <a:ext cx="3486150" cy="2073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>
            <a:noAutofit/>
          </a:bodyPr>
          <a:lstStyle/>
          <a:p>
            <a:r>
              <a:rPr lang="en-US" altLang="zh-TW"/>
              <a:t>1-3. </a:t>
            </a:r>
            <a:r>
              <a:rPr lang="zh-TW" altLang="en-US"/>
              <a:t>安裝 </a:t>
            </a:r>
            <a:r>
              <a:rPr lang="en-US" altLang="zh-TW"/>
              <a:t>Python </a:t>
            </a:r>
            <a:r>
              <a:rPr lang="zh-TW" altLang="en-US"/>
              <a:t>開發環境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>
            <a:noAutofit/>
          </a:bodyPr>
          <a:lstStyle/>
          <a:p>
            <a:r>
              <a:rPr lang="zh-TW" altLang="en-US" dirty="0"/>
              <a:t>開始寫第一行程式</a:t>
            </a:r>
            <a:endParaRPr lang="en-US" altLang="zh-TW" dirty="0"/>
          </a:p>
          <a:p>
            <a:pPr lvl="1"/>
            <a:r>
              <a:rPr lang="zh-TW" altLang="en-US" dirty="0"/>
              <a:t>按 </a:t>
            </a:r>
            <a:r>
              <a:rPr lang="en-US" altLang="zh-TW" dirty="0"/>
              <a:t>Windows </a:t>
            </a:r>
            <a:r>
              <a:rPr lang="zh-TW" altLang="en-US" dirty="0"/>
              <a:t>開始功能表中的 </a:t>
            </a:r>
            <a:r>
              <a:rPr lang="en-US" altLang="zh-TW" dirty="0" err="1"/>
              <a:t>Thonny</a:t>
            </a:r>
            <a:r>
              <a:rPr lang="en-US" altLang="zh-TW" dirty="0"/>
              <a:t> </a:t>
            </a:r>
            <a:r>
              <a:rPr lang="zh-TW" altLang="en-US" dirty="0"/>
              <a:t>項目或桌面上的捷徑，開啟 </a:t>
            </a:r>
            <a:r>
              <a:rPr lang="en-US" altLang="zh-TW" dirty="0" err="1"/>
              <a:t>Thonny</a:t>
            </a:r>
            <a:r>
              <a:rPr lang="en-US" altLang="zh-TW" dirty="0"/>
              <a:t> </a:t>
            </a:r>
            <a:r>
              <a:rPr lang="zh-TW" altLang="en-US" dirty="0"/>
              <a:t>開發環境：</a:t>
            </a:r>
            <a:endParaRPr lang="en-US" altLang="zh-TW" dirty="0"/>
          </a:p>
        </p:txBody>
      </p:sp>
      <p:grpSp>
        <p:nvGrpSpPr>
          <p:cNvPr id="7" name="群組 6"/>
          <p:cNvGrpSpPr/>
          <p:nvPr/>
        </p:nvGrpSpPr>
        <p:grpSpPr>
          <a:xfrm>
            <a:off x="1864093" y="2674778"/>
            <a:ext cx="8463813" cy="2952328"/>
            <a:chOff x="611560" y="3068960"/>
            <a:chExt cx="7777807" cy="2713037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1560" y="3068960"/>
              <a:ext cx="3889375" cy="2713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99992" y="3068960"/>
              <a:ext cx="3889375" cy="2374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/>
              <a:t>1-3. </a:t>
            </a:r>
            <a:r>
              <a:rPr lang="zh-TW" altLang="en-US"/>
              <a:t>安裝 </a:t>
            </a:r>
            <a:r>
              <a:rPr lang="en-US" altLang="zh-TW"/>
              <a:t>Python </a:t>
            </a:r>
            <a:r>
              <a:rPr lang="zh-TW" altLang="en-US"/>
              <a:t>開發環境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>
              <a:buNone/>
            </a:pPr>
            <a:endParaRPr lang="en-US" altLang="zh-TW" sz="2400" dirty="0">
              <a:solidFill>
                <a:prstClr val="black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0640" y="1516293"/>
            <a:ext cx="7770720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>
            <a:noAutofit/>
          </a:bodyPr>
          <a:lstStyle/>
          <a:p>
            <a:r>
              <a:rPr lang="en-US" altLang="zh-TW"/>
              <a:t>1-3. </a:t>
            </a:r>
            <a:r>
              <a:rPr lang="zh-TW" altLang="en-US"/>
              <a:t>安裝 </a:t>
            </a:r>
            <a:r>
              <a:rPr lang="en-US" altLang="zh-TW"/>
              <a:t>Python </a:t>
            </a:r>
            <a:r>
              <a:rPr lang="zh-TW" altLang="en-US"/>
              <a:t>開發環境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>
            <a:noAutofit/>
          </a:bodyPr>
          <a:lstStyle/>
          <a:p>
            <a:r>
              <a:rPr lang="zh-TW" altLang="en-US" dirty="0"/>
              <a:t>請</a:t>
            </a:r>
            <a:r>
              <a:rPr lang="zh-TW" altLang="en-US"/>
              <a:t>如下在 </a:t>
            </a:r>
            <a:r>
              <a:rPr lang="en-US" altLang="zh-TW"/>
              <a:t>Shell </a:t>
            </a:r>
            <a:r>
              <a:rPr lang="zh-TW" altLang="en-US"/>
              <a:t>窗</a:t>
            </a:r>
            <a:r>
              <a:rPr lang="zh-TW" altLang="en-US" dirty="0"/>
              <a:t>格寫下第一行程式：</a:t>
            </a:r>
            <a:endParaRPr lang="en-US" altLang="zh-TW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45730" y="1925823"/>
            <a:ext cx="7100540" cy="4359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15714F32-9824-49BD-A806-6B49B1CED9D7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lab1-2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>
            <a:noAutofit/>
          </a:bodyPr>
          <a:lstStyle/>
          <a:p>
            <a:r>
              <a:rPr lang="en-US" altLang="zh-TW"/>
              <a:t>1-3. </a:t>
            </a:r>
            <a:r>
              <a:rPr lang="zh-TW" altLang="en-US"/>
              <a:t>安裝 </a:t>
            </a:r>
            <a:r>
              <a:rPr lang="en-US" altLang="zh-TW"/>
              <a:t>Python </a:t>
            </a:r>
            <a:r>
              <a:rPr lang="zh-TW" altLang="en-US"/>
              <a:t>開發環境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>
            <a:noAutofit/>
          </a:bodyPr>
          <a:lstStyle/>
          <a:p>
            <a:r>
              <a:rPr lang="zh-TW" altLang="en-US" dirty="0"/>
              <a:t>寫程式就像是寫劇本，用來控制電腦如何動作。</a:t>
            </a:r>
            <a:endParaRPr lang="en-US" altLang="zh-TW" dirty="0"/>
          </a:p>
          <a:p>
            <a:pPr lvl="1"/>
            <a:r>
              <a:rPr lang="zh-TW" altLang="en-US" dirty="0"/>
              <a:t>但這個控制需要將每一個步驟都寫下來，這樣電腦才能依照程式指令來完成動作。</a:t>
            </a:r>
            <a:endParaRPr lang="en-US" altLang="zh-TW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74494" y="2993367"/>
            <a:ext cx="7443012" cy="2390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>
            <a:noAutofit/>
          </a:bodyPr>
          <a:lstStyle/>
          <a:p>
            <a:r>
              <a:rPr lang="en-US" altLang="zh-TW"/>
              <a:t>1-3. </a:t>
            </a:r>
            <a:r>
              <a:rPr lang="zh-TW" altLang="en-US"/>
              <a:t>安裝 </a:t>
            </a:r>
            <a:r>
              <a:rPr lang="en-US" altLang="zh-TW"/>
              <a:t>Python </a:t>
            </a:r>
            <a:r>
              <a:rPr lang="zh-TW" altLang="en-US"/>
              <a:t>開發環境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>
            <a:noAutofit/>
          </a:bodyPr>
          <a:lstStyle/>
          <a:p>
            <a:r>
              <a:rPr lang="en-US" altLang="zh-TW" dirty="0"/>
              <a:t>Python </a:t>
            </a:r>
            <a:r>
              <a:rPr lang="zh-TW" altLang="en-US" dirty="0"/>
              <a:t>程式語言</a:t>
            </a:r>
            <a:endParaRPr lang="en-US" altLang="zh-TW" dirty="0"/>
          </a:p>
          <a:p>
            <a:pPr lvl="1"/>
            <a:r>
              <a:rPr lang="zh-TW" altLang="en-US" dirty="0"/>
              <a:t>在電腦的世界裡有不同的程式語言，每一種程式語言的語法與特性都不相同，各有其優缺點。</a:t>
            </a:r>
            <a:endParaRPr lang="en-US" altLang="zh-TW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2649" y="2938749"/>
            <a:ext cx="8186701" cy="2435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>
            <a:noAutofit/>
          </a:bodyPr>
          <a:lstStyle/>
          <a:p>
            <a:r>
              <a:rPr lang="en-US" altLang="zh-TW"/>
              <a:t>1-3. </a:t>
            </a:r>
            <a:r>
              <a:rPr lang="zh-TW" altLang="en-US"/>
              <a:t>安裝 </a:t>
            </a:r>
            <a:r>
              <a:rPr lang="en-US" altLang="zh-TW"/>
              <a:t>Python </a:t>
            </a:r>
            <a:r>
              <a:rPr lang="zh-TW" altLang="en-US"/>
              <a:t>開發環境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>
            <a:noAutofit/>
          </a:bodyPr>
          <a:lstStyle/>
          <a:p>
            <a:r>
              <a:rPr lang="en-US" altLang="zh-TW" err="1"/>
              <a:t>Thonny</a:t>
            </a:r>
            <a:r>
              <a:rPr lang="en-US" altLang="zh-TW"/>
              <a:t> </a:t>
            </a:r>
            <a:r>
              <a:rPr lang="zh-TW" altLang="en-US"/>
              <a:t>開發</a:t>
            </a:r>
            <a:r>
              <a:rPr lang="zh-TW" altLang="en-US" dirty="0"/>
              <a:t>環境基本操作</a:t>
            </a:r>
            <a:endParaRPr lang="en-US" altLang="zh-TW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5447" y="1997830"/>
            <a:ext cx="5910713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文字方塊 8"/>
          <p:cNvSpPr txBox="1"/>
          <p:nvPr/>
        </p:nvSpPr>
        <p:spPr>
          <a:xfrm>
            <a:off x="6674354" y="4881632"/>
            <a:ext cx="422943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TW" sz="2000" dirty="0">
                <a:solidFill>
                  <a:prstClr val="black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Shell </a:t>
            </a:r>
            <a:r>
              <a:rPr lang="zh-TW" altLang="en-US" sz="2000" dirty="0">
                <a:solidFill>
                  <a:prstClr val="black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窗格是一個交談介面，</a:t>
            </a:r>
            <a:br>
              <a:rPr lang="en-US" altLang="zh-TW" sz="2000" dirty="0">
                <a:solidFill>
                  <a:prstClr val="black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</a:br>
            <a:r>
              <a:rPr lang="zh-TW" altLang="en-US" sz="2000" dirty="0">
                <a:solidFill>
                  <a:prstClr val="black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寫下一行指令後，電腦會立刻執行，適合用來作為程式測試。</a:t>
            </a:r>
          </a:p>
          <a:p>
            <a:endParaRPr lang="zh-TW" altLang="en-US" dirty="0">
              <a:latin typeface="Noto Sans CJK TC Regular" panose="020B0500000000000000" pitchFamily="34" charset="-120"/>
              <a:ea typeface="Noto Sans CJK TC Regular" panose="020B0500000000000000" pitchFamily="34" charset="-12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DE75C26-E394-45FE-9A72-9EA773B6DC00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lab1-3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06A330C1-3C9A-42A9-84AC-4E342B707F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9800613"/>
              </p:ext>
            </p:extLst>
          </p:nvPr>
        </p:nvGraphicFramePr>
        <p:xfrm>
          <a:off x="0" y="-1"/>
          <a:ext cx="12192000" cy="687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0">
                  <a:extLst>
                    <a:ext uri="{9D8B030D-6E8A-4147-A177-3AD203B41FA5}">
                      <a16:colId xmlns:a16="http://schemas.microsoft.com/office/drawing/2014/main" val="1501479084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pPr marL="3603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本章重點</a:t>
                      </a:r>
                      <a:endParaRPr lang="en-US" altLang="zh-TW" sz="28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3714594"/>
                  </a:ext>
                </a:extLst>
              </a:tr>
              <a:tr h="1152000">
                <a:tc>
                  <a:txBody>
                    <a:bodyPr/>
                    <a:lstStyle/>
                    <a:p>
                      <a:pPr marL="3603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感測器與 </a:t>
                      </a:r>
                      <a:r>
                        <a:rPr lang="en-US" altLang="zh-TW" sz="28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D1 mini</a:t>
                      </a: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的基本介紹。</a:t>
                      </a:r>
                      <a:endParaRPr lang="zh-TW" altLang="en-US" sz="28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9279333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marL="3603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準備材料</a:t>
                      </a:r>
                      <a:endParaRPr lang="en-US" altLang="zh-TW" sz="28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6249438"/>
                  </a:ext>
                </a:extLst>
              </a:tr>
              <a:tr h="2628000">
                <a:tc>
                  <a:txBody>
                    <a:bodyPr/>
                    <a:lstStyle/>
                    <a:p>
                      <a:pPr algn="l"/>
                      <a:endParaRPr lang="zh-TW" altLang="en-US" sz="280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8268765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marL="3603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800" b="1" kern="120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學習目標</a:t>
                      </a:r>
                      <a:endParaRPr lang="en-US" altLang="zh-TW" sz="2800" b="1" kern="120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0390346"/>
                  </a:ext>
                </a:extLst>
              </a:tr>
              <a:tr h="1260000">
                <a:tc>
                  <a:txBody>
                    <a:bodyPr/>
                    <a:lstStyle/>
                    <a:p>
                      <a:pPr marL="874713" marR="0" lvl="0" indent="-51435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介紹感測器與 </a:t>
                      </a:r>
                      <a:r>
                        <a:rPr lang="en-US" altLang="zh-TW" sz="28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D1 mini</a:t>
                      </a: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。</a:t>
                      </a:r>
                    </a:p>
                    <a:p>
                      <a:pPr marL="874713" marR="0" lvl="0" indent="-514350" algn="l" defTabSz="914400" rtl="0" eaLnBrk="1" fontAlgn="auto" latinLnBrk="0" hangingPunct="1">
                        <a:lnSpc>
                          <a:spcPts val="36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eriod"/>
                        <a:tabLst/>
                        <a:defRPr/>
                      </a:pP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控制 </a:t>
                      </a:r>
                      <a:r>
                        <a:rPr lang="en-US" altLang="zh-TW" sz="28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D1 mini </a:t>
                      </a: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內建的 </a:t>
                      </a:r>
                      <a:r>
                        <a:rPr lang="en-US" altLang="zh-TW" sz="28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LED</a:t>
                      </a:r>
                      <a:r>
                        <a:rPr lang="zh-TW" altLang="en-US" sz="2800" b="0" kern="12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。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45918371"/>
                  </a:ext>
                </a:extLst>
              </a:tr>
            </a:tbl>
          </a:graphicData>
        </a:graphic>
      </p:graphicFrame>
      <p:grpSp>
        <p:nvGrpSpPr>
          <p:cNvPr id="14" name="群組 13">
            <a:extLst>
              <a:ext uri="{FF2B5EF4-FFF2-40B4-BE49-F238E27FC236}">
                <a16:creationId xmlns:a16="http://schemas.microsoft.com/office/drawing/2014/main" id="{69D1884C-EC79-4580-878F-0FA666CAB713}"/>
              </a:ext>
            </a:extLst>
          </p:cNvPr>
          <p:cNvGrpSpPr/>
          <p:nvPr/>
        </p:nvGrpSpPr>
        <p:grpSpPr>
          <a:xfrm>
            <a:off x="1648010" y="2288262"/>
            <a:ext cx="2857500" cy="2651412"/>
            <a:chOff x="8188840" y="2288262"/>
            <a:chExt cx="2857500" cy="2651412"/>
          </a:xfrm>
        </p:grpSpPr>
        <p:pic>
          <p:nvPicPr>
            <p:cNvPr id="15" name="Picture 12">
              <a:extLst>
                <a:ext uri="{FF2B5EF4-FFF2-40B4-BE49-F238E27FC236}">
                  <a16:creationId xmlns:a16="http://schemas.microsoft.com/office/drawing/2014/main" id="{A127D7E3-1226-4424-89B7-6DF2D090BF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8840" y="2288262"/>
              <a:ext cx="2857500" cy="2381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0DF42747-0765-4D09-84C2-8050D6B464A1}"/>
                </a:ext>
              </a:extLst>
            </p:cNvPr>
            <p:cNvSpPr/>
            <p:nvPr/>
          </p:nvSpPr>
          <p:spPr>
            <a:xfrm>
              <a:off x="8912448" y="4539564"/>
              <a:ext cx="172354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TW" altLang="en-US" sz="2000">
                  <a:solidFill>
                    <a:srgbClr val="000000"/>
                  </a:solidFill>
                  <a:latin typeface="Arial" panose="020B0604020202020204" pitchFamily="34" charset="0"/>
                  <a:ea typeface="Noto Sans CJK TC Regular" panose="020B0500000000000000" pitchFamily="34" charset="-120"/>
                  <a:cs typeface="Arial" panose="020B0604020202020204" pitchFamily="34" charset="0"/>
                </a:rPr>
                <a:t>可上網的電腦</a:t>
              </a:r>
              <a:endParaRPr lang="zh-TW" altLang="en-US" sz="2000">
                <a:latin typeface="Arial" panose="020B0604020202020204" pitchFamily="34" charset="0"/>
                <a:ea typeface="Noto Sans CJK TC Regular" panose="020B0500000000000000" pitchFamily="34" charset="-12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3">
            <a:extLst>
              <a:ext uri="{FF2B5EF4-FFF2-40B4-BE49-F238E27FC236}">
                <a16:creationId xmlns:a16="http://schemas.microsoft.com/office/drawing/2014/main" id="{C130BEF2-BE96-45A3-AC38-8AF6339BD9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86492" y="2662647"/>
            <a:ext cx="1255568" cy="1632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EA7DADA0-9470-4E29-B28E-369B0B34ACE8}"/>
              </a:ext>
            </a:extLst>
          </p:cNvPr>
          <p:cNvSpPr/>
          <p:nvPr/>
        </p:nvSpPr>
        <p:spPr>
          <a:xfrm>
            <a:off x="7174380" y="4539564"/>
            <a:ext cx="258275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000">
                <a:solidFill>
                  <a:srgbClr val="000000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rPr>
              <a:t>D1 mini (esp8266)</a:t>
            </a:r>
            <a:endParaRPr lang="zh-TW" altLang="en-US" sz="2000">
              <a:latin typeface="Consolas" panose="020B0609020204030204" pitchFamily="49" charset="0"/>
              <a:ea typeface="Noto Sans CJK TC Regular" panose="020B0500000000000000" pitchFamily="34" charset="-12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7551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>
            <a:noAutofit/>
          </a:bodyPr>
          <a:lstStyle/>
          <a:p>
            <a:r>
              <a:rPr lang="en-US" altLang="zh-TW"/>
              <a:t>1-3. </a:t>
            </a:r>
            <a:r>
              <a:rPr lang="zh-TW" altLang="en-US"/>
              <a:t>安裝 </a:t>
            </a:r>
            <a:r>
              <a:rPr lang="en-US" altLang="zh-TW"/>
              <a:t>Python </a:t>
            </a:r>
            <a:r>
              <a:rPr lang="zh-TW" altLang="en-US"/>
              <a:t>開發環境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>
            <a:noAutofit/>
          </a:bodyPr>
          <a:lstStyle/>
          <a:p>
            <a:r>
              <a:rPr lang="zh-TW" altLang="en-US" dirty="0"/>
              <a:t>如果</a:t>
            </a:r>
            <a:r>
              <a:rPr lang="zh-TW" altLang="en-US"/>
              <a:t>覺得 </a:t>
            </a:r>
            <a:r>
              <a:rPr lang="en-US" altLang="zh-TW"/>
              <a:t>Thonny  </a:t>
            </a:r>
            <a:br>
              <a:rPr lang="en-US" altLang="zh-TW"/>
            </a:br>
            <a:r>
              <a:rPr lang="zh-TW" altLang="en-US"/>
              <a:t>開發</a:t>
            </a:r>
            <a:r>
              <a:rPr lang="zh-TW" altLang="en-US" dirty="0"/>
              <a:t>環境的文字過小：</a:t>
            </a:r>
            <a:endParaRPr lang="en-US" altLang="zh-TW" dirty="0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5745" y="1077913"/>
            <a:ext cx="5328592" cy="5427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>
            <a:noAutofit/>
          </a:bodyPr>
          <a:lstStyle/>
          <a:p>
            <a:r>
              <a:rPr lang="en-US" altLang="zh-TW"/>
              <a:t>1-3. </a:t>
            </a:r>
            <a:r>
              <a:rPr lang="zh-TW" altLang="en-US"/>
              <a:t>安裝 </a:t>
            </a:r>
            <a:r>
              <a:rPr lang="en-US" altLang="zh-TW"/>
              <a:t>Python </a:t>
            </a:r>
            <a:r>
              <a:rPr lang="zh-TW" altLang="en-US"/>
              <a:t>開發環境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>
            <a:noAutofit/>
          </a:bodyPr>
          <a:lstStyle/>
          <a:p>
            <a:r>
              <a:rPr lang="zh-TW" altLang="en-US" dirty="0"/>
              <a:t>如果覺得介面上按鈕太小不好按 ：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83632" y="1827935"/>
            <a:ext cx="6624736" cy="4420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>
            <a:noAutofit/>
          </a:bodyPr>
          <a:lstStyle/>
          <a:p>
            <a:r>
              <a:rPr lang="en-US" altLang="zh-TW"/>
              <a:t>1-3. </a:t>
            </a:r>
            <a:r>
              <a:rPr lang="zh-TW" altLang="en-US"/>
              <a:t>安裝 </a:t>
            </a:r>
            <a:r>
              <a:rPr lang="en-US" altLang="zh-TW"/>
              <a:t>Python </a:t>
            </a:r>
            <a:r>
              <a:rPr lang="zh-TW" altLang="en-US"/>
              <a:t>開發環境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>
            <a:noAutofit/>
          </a:bodyPr>
          <a:lstStyle/>
          <a:p>
            <a:r>
              <a:rPr lang="zh-TW" altLang="en-US" dirty="0"/>
              <a:t>當撰寫好程式要儲存：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/>
              <a:t>若要</a:t>
            </a:r>
            <a:r>
              <a:rPr lang="zh-TW" altLang="en-US" dirty="0"/>
              <a:t>打開之前儲存的程式或範例程式檔：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2166" y="1691803"/>
            <a:ext cx="6387671" cy="1999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02164" y="4451822"/>
            <a:ext cx="6387671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>
            <a:noAutofit/>
          </a:bodyPr>
          <a:lstStyle/>
          <a:p>
            <a:r>
              <a:rPr lang="en-US" altLang="zh-TW"/>
              <a:t>1-3. </a:t>
            </a:r>
            <a:r>
              <a:rPr lang="zh-TW" altLang="en-US"/>
              <a:t>安裝 </a:t>
            </a:r>
            <a:r>
              <a:rPr lang="en-US" altLang="zh-TW"/>
              <a:t>Python </a:t>
            </a:r>
            <a:r>
              <a:rPr lang="zh-TW" altLang="en-US"/>
              <a:t>開發環境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>
            <a:noAutofit/>
          </a:bodyPr>
          <a:lstStyle/>
          <a:p>
            <a:r>
              <a:rPr lang="zh-TW" altLang="en-US" dirty="0"/>
              <a:t>若要讓</a:t>
            </a:r>
            <a:r>
              <a:rPr lang="zh-TW" altLang="en-US"/>
              <a:t>電腦執行，或</a:t>
            </a:r>
            <a:r>
              <a:rPr lang="zh-TW" altLang="en-US" dirty="0"/>
              <a:t>停止程式：</a:t>
            </a:r>
            <a:endParaRPr lang="en-US" altLang="zh-TW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21591" y="2400636"/>
            <a:ext cx="7548817" cy="2826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BCE31D-AB24-4276-88BA-1DAA74667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tx1">
                    <a:lumMod val="50000"/>
                    <a:lumOff val="50000"/>
                  </a:schemeClr>
                </a:solidFill>
              </a:rPr>
              <a:t>Outline</a:t>
            </a:r>
            <a:endParaRPr lang="zh-TW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869854B-B6DF-4F63-AF43-0CC2F4F5E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779697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zh-TW" sz="3200">
                <a:latin typeface="Consolas" panose="020B0609020204030204" pitchFamily="49" charset="0"/>
              </a:rPr>
              <a:t>1-1.</a:t>
            </a:r>
            <a:r>
              <a:rPr lang="en-US" altLang="zh-TW" sz="3200"/>
              <a:t> </a:t>
            </a:r>
            <a:r>
              <a:rPr lang="zh-TW" altLang="en-US" sz="3200"/>
              <a:t>感測器簡介：控制板 </a:t>
            </a:r>
            <a:r>
              <a:rPr lang="en-US" altLang="zh-TW" sz="3200"/>
              <a:t>x </a:t>
            </a:r>
            <a:r>
              <a:rPr lang="zh-TW" altLang="en-US" sz="3200"/>
              <a:t>感測器 </a:t>
            </a:r>
            <a:r>
              <a:rPr lang="en-US" altLang="zh-TW" sz="3200"/>
              <a:t>x </a:t>
            </a:r>
            <a:r>
              <a:rPr lang="zh-TW" altLang="en-US" sz="3200"/>
              <a:t>動作器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1-2. D1 mini </a:t>
            </a:r>
            <a:r>
              <a:rPr lang="zh-TW" altLang="en-US" sz="3200"/>
              <a:t>控制板簡介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1-3. </a:t>
            </a:r>
            <a:r>
              <a:rPr lang="zh-TW" altLang="en-US" sz="3200"/>
              <a:t>安裝 </a:t>
            </a:r>
            <a:r>
              <a:rPr lang="en-US" altLang="zh-TW" sz="3200"/>
              <a:t>Python </a:t>
            </a:r>
            <a:r>
              <a:rPr lang="zh-TW" altLang="en-US" sz="3200"/>
              <a:t>開發環境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>
                <a:solidFill>
                  <a:srgbClr val="FF0000"/>
                </a:solidFill>
              </a:rPr>
              <a:t>1-4. Python </a:t>
            </a:r>
            <a:r>
              <a:rPr lang="zh-TW" altLang="en-US" sz="3200">
                <a:solidFill>
                  <a:srgbClr val="FF0000"/>
                </a:solidFill>
              </a:rPr>
              <a:t>物件</a:t>
            </a:r>
            <a:r>
              <a:rPr lang="zh-TW" altLang="en-US" sz="320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3200">
                <a:solidFill>
                  <a:srgbClr val="FF0000"/>
                </a:solidFill>
              </a:rPr>
              <a:t>資料型別</a:t>
            </a:r>
            <a:r>
              <a:rPr lang="zh-TW" altLang="en-US" sz="320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3200">
                <a:solidFill>
                  <a:srgbClr val="FF0000"/>
                </a:solidFill>
              </a:rPr>
              <a:t>變數</a:t>
            </a:r>
            <a:r>
              <a:rPr lang="zh-TW" altLang="en-US" sz="3200">
                <a:solidFill>
                  <a:srgbClr val="FF0000"/>
                </a:solidFill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3200">
                <a:solidFill>
                  <a:srgbClr val="FF0000"/>
                </a:solidFill>
              </a:rPr>
              <a:t>匯入模組</a:t>
            </a:r>
            <a:endParaRPr lang="en-US" altLang="zh-TW" sz="3200">
              <a:solidFill>
                <a:srgbClr val="FF0000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1-5. </a:t>
            </a:r>
            <a:r>
              <a:rPr lang="zh-TW" altLang="en-US" sz="3200"/>
              <a:t>安裝與設定 </a:t>
            </a:r>
            <a:r>
              <a:rPr lang="en-US" altLang="zh-TW" sz="3200"/>
              <a:t>D1 mini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1-6. </a:t>
            </a:r>
            <a:r>
              <a:rPr lang="zh-TW" altLang="en-US" sz="3200"/>
              <a:t>認識硬體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1-7. D1 mini </a:t>
            </a:r>
            <a:r>
              <a:rPr lang="zh-TW" altLang="en-US" sz="3200"/>
              <a:t>的 </a:t>
            </a:r>
            <a:r>
              <a:rPr lang="en-US" altLang="zh-TW" sz="3200"/>
              <a:t>IO </a:t>
            </a:r>
            <a:r>
              <a:rPr lang="zh-TW" altLang="en-US" sz="3200"/>
              <a:t>腳位以及數位訊號輸出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1-8. </a:t>
            </a:r>
            <a:r>
              <a:rPr lang="zh-TW" altLang="en-US" sz="3200"/>
              <a:t>流程控制 </a:t>
            </a:r>
            <a:r>
              <a:rPr lang="en-US" altLang="zh-TW" sz="3200"/>
              <a:t>(while </a:t>
            </a:r>
            <a:r>
              <a:rPr lang="zh-TW" altLang="en-US" sz="3200"/>
              <a:t>迴圈</a:t>
            </a:r>
            <a:r>
              <a:rPr lang="en-US" altLang="zh-TW" sz="3200"/>
              <a:t>) </a:t>
            </a:r>
            <a:r>
              <a:rPr lang="zh-TW" altLang="en-US" sz="3200"/>
              <a:t>與區塊縮排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zh-TW" altLang="en-US" sz="3200"/>
              <a:t>補給站：安裝 </a:t>
            </a:r>
            <a:r>
              <a:rPr lang="en-US" altLang="zh-TW" sz="3200"/>
              <a:t>MicroPython </a:t>
            </a:r>
            <a:r>
              <a:rPr lang="zh-TW" altLang="en-US" sz="3200"/>
              <a:t>到 </a:t>
            </a:r>
            <a:r>
              <a:rPr lang="en-US" altLang="zh-TW" sz="3200"/>
              <a:t>D1 mini</a:t>
            </a:r>
          </a:p>
          <a:p>
            <a:pPr marL="0" indent="0">
              <a:spcAft>
                <a:spcPts val="600"/>
              </a:spcAft>
              <a:buNone/>
            </a:pP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endParaRPr lang="zh-TW" altLang="en-US" sz="3200"/>
          </a:p>
          <a:p>
            <a:pPr marL="0" indent="0">
              <a:spcAft>
                <a:spcPts val="600"/>
              </a:spcAft>
              <a:buNone/>
            </a:pPr>
            <a:endParaRPr lang="zh-TW" altLang="en-US" sz="3200"/>
          </a:p>
          <a:p>
            <a:pPr marL="0" indent="0">
              <a:buNone/>
            </a:pPr>
            <a:endParaRPr lang="zh-TW" altLang="en-US"/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336345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B9605C55-40DC-4464-8ABF-B8646F5A32F5}"/>
              </a:ext>
            </a:extLst>
          </p:cNvPr>
          <p:cNvGraphicFramePr>
            <a:graphicFrameLocks noGrp="1"/>
          </p:cNvGraphicFramePr>
          <p:nvPr/>
        </p:nvGraphicFramePr>
        <p:xfrm>
          <a:off x="0" y="0"/>
          <a:ext cx="12192000" cy="6858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19313">
                  <a:extLst>
                    <a:ext uri="{9D8B030D-6E8A-4147-A177-3AD203B41FA5}">
                      <a16:colId xmlns:a16="http://schemas.microsoft.com/office/drawing/2014/main" val="1439561975"/>
                    </a:ext>
                  </a:extLst>
                </a:gridCol>
                <a:gridCol w="6472687">
                  <a:extLst>
                    <a:ext uri="{9D8B030D-6E8A-4147-A177-3AD203B41FA5}">
                      <a16:colId xmlns:a16="http://schemas.microsoft.com/office/drawing/2014/main" val="873629817"/>
                    </a:ext>
                  </a:extLst>
                </a:gridCol>
              </a:tblGrid>
              <a:tr h="540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Python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C</a:t>
                      </a:r>
                      <a:endParaRPr lang="zh-TW" altLang="en-US" sz="3200">
                        <a:solidFill>
                          <a:srgbClr val="FF0000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2333284"/>
                  </a:ext>
                </a:extLst>
              </a:tr>
              <a:tr h="2543459">
                <a:tc>
                  <a:txBody>
                    <a:bodyPr/>
                    <a:lstStyle/>
                    <a:p>
                      <a:pPr marL="180975" indent="0"/>
                      <a:r>
                        <a:rPr lang="en-US" altLang="zh-TW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#</a:t>
                      </a:r>
                      <a:r>
                        <a:rPr lang="zh-TW" altLang="en-US" sz="2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　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印出 </a:t>
                      </a:r>
                      <a:r>
                        <a:rPr lang="en-US" altLang="zh-TW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Hello World!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 字串物件</a:t>
                      </a:r>
                      <a:endParaRPr lang="en-US" altLang="zh-TW" sz="2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print("Hello World!")</a:t>
                      </a:r>
                      <a:endParaRPr lang="zh-TW" altLang="en-US" sz="2000">
                        <a:solidFill>
                          <a:srgbClr val="00B0F0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i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/*</a:t>
                      </a:r>
                      <a:r>
                        <a:rPr lang="zh-TW" altLang="en-US" sz="2000" b="0" i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　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印出 </a:t>
                      </a:r>
                      <a:r>
                        <a:rPr lang="en-US" altLang="zh-TW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Hello World!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 字串物件</a:t>
                      </a:r>
                      <a:r>
                        <a:rPr lang="en-US" altLang="zh-TW" sz="2000" b="0" i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*/</a:t>
                      </a:r>
                      <a:endParaRPr lang="en-US" altLang="zh-TW" sz="20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  <a:p>
                      <a:r>
                        <a:rPr lang="en-US" altLang="zh-TW" sz="20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#</a:t>
                      </a:r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include &lt;stdio.h&gt;</a:t>
                      </a:r>
                    </a:p>
                    <a:p>
                      <a:endParaRPr lang="en-US" altLang="zh-TW" sz="2000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int main()</a:t>
                      </a: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{</a:t>
                      </a:r>
                    </a:p>
                    <a:p>
                      <a:r>
                        <a:rPr lang="en-US" altLang="zh-TW" sz="20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    printf("Hello, World!\n");</a:t>
                      </a: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    return 0;</a:t>
                      </a: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}</a:t>
                      </a:r>
                      <a:endParaRPr lang="zh-TW" altLang="en-US" sz="2000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7781220"/>
                  </a:ext>
                </a:extLst>
              </a:tr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C++</a:t>
                      </a:r>
                      <a:endParaRPr lang="zh-TW" altLang="en-US" sz="3200" b="1">
                        <a:solidFill>
                          <a:srgbClr val="FF0000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TW" sz="3200" b="1">
                          <a:solidFill>
                            <a:srgbClr val="FF000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Java</a:t>
                      </a:r>
                      <a:endParaRPr lang="zh-TW" altLang="en-US" sz="3200" b="1">
                        <a:solidFill>
                          <a:srgbClr val="FF0000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52705"/>
                  </a:ext>
                </a:extLst>
              </a:tr>
              <a:tr h="3156340">
                <a:tc>
                  <a:txBody>
                    <a:bodyPr/>
                    <a:lstStyle/>
                    <a:p>
                      <a:pPr marL="1809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//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印出 </a:t>
                      </a:r>
                      <a:r>
                        <a:rPr lang="en-US" altLang="zh-TW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Hello World!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 字串物件</a:t>
                      </a: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#include &lt;iostream&gt;</a:t>
                      </a:r>
                    </a:p>
                    <a:p>
                      <a:pPr marL="180975" indent="0"/>
                      <a:endParaRPr lang="en-US" altLang="zh-TW" sz="2000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using namespace std;</a:t>
                      </a:r>
                    </a:p>
                    <a:p>
                      <a:pPr marL="180975" indent="0"/>
                      <a:endParaRPr lang="en-US" altLang="zh-TW" sz="2000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int main()</a:t>
                      </a: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{</a:t>
                      </a: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   cout &lt;&lt; "Hello World" &lt;&lt; endl; </a:t>
                      </a: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   return 0;</a:t>
                      </a:r>
                    </a:p>
                    <a:p>
                      <a:pPr marL="180975" indent="0"/>
                      <a:r>
                        <a:rPr lang="en-US" altLang="zh-TW" sz="200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}</a:t>
                      </a:r>
                      <a:endParaRPr lang="zh-TW" altLang="en-US" sz="200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//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印出 </a:t>
                      </a:r>
                      <a:r>
                        <a:rPr lang="en-US" altLang="zh-TW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Hello World!</a:t>
                      </a:r>
                      <a:r>
                        <a:rPr lang="zh-TW" altLang="en-US" sz="2000" b="0" kern="12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+mn-cs"/>
                        </a:rPr>
                        <a:t> 字串物件</a:t>
                      </a: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public class HelloWorld{</a:t>
                      </a:r>
                    </a:p>
                    <a:p>
                      <a:endParaRPr lang="en-US" altLang="zh-TW" sz="2000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     public static void main(String []args){</a:t>
                      </a:r>
                    </a:p>
                    <a:p>
                      <a:r>
                        <a:rPr lang="en-US" altLang="zh-TW" sz="2000">
                          <a:solidFill>
                            <a:srgbClr val="00B0F0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        System.out.println("Hello World");</a:t>
                      </a: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     }</a:t>
                      </a:r>
                    </a:p>
                    <a:p>
                      <a:r>
                        <a:rPr lang="en-US" altLang="zh-TW" sz="2000">
                          <a:solidFill>
                            <a:schemeClr val="bg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}</a:t>
                      </a:r>
                      <a:endParaRPr lang="zh-TW" altLang="en-US" sz="2000">
                        <a:solidFill>
                          <a:schemeClr val="bg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1208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99498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>
            <a:extLst>
              <a:ext uri="{FF2B5EF4-FFF2-40B4-BE49-F238E27FC236}">
                <a16:creationId xmlns:a16="http://schemas.microsoft.com/office/drawing/2014/main" id="{236B3EA1-9B3C-4CEB-A15A-03ADE8AAB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物件</a:t>
            </a:r>
          </a:p>
        </p:txBody>
      </p:sp>
      <p:sp>
        <p:nvSpPr>
          <p:cNvPr id="4099" name="內容版面配置區 2">
            <a:extLst>
              <a:ext uri="{FF2B5EF4-FFF2-40B4-BE49-F238E27FC236}">
                <a16:creationId xmlns:a16="http://schemas.microsoft.com/office/drawing/2014/main" id="{3E786766-0A49-4B35-91B1-E557A67E91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658927"/>
          </a:xfrm>
        </p:spPr>
        <p:txBody>
          <a:bodyPr>
            <a:normAutofit/>
          </a:bodyPr>
          <a:lstStyle/>
          <a:p>
            <a:r>
              <a:rPr lang="zh-TW" altLang="en-US"/>
              <a:t>英文一般寫句子時，會以</a:t>
            </a:r>
            <a:r>
              <a:rPr lang="zh-TW" altLang="en-US">
                <a:solidFill>
                  <a:srgbClr val="FF0000"/>
                </a:solidFill>
              </a:rPr>
              <a:t>名詞</a:t>
            </a:r>
            <a:r>
              <a:rPr lang="zh-TW" altLang="en-US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altLang="zh-TW">
                <a:solidFill>
                  <a:srgbClr val="FF0000"/>
                </a:solidFill>
              </a:rPr>
              <a:t>+</a:t>
            </a:r>
            <a:r>
              <a:rPr lang="zh-TW" altLang="en-US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zh-TW" altLang="en-US">
                <a:solidFill>
                  <a:srgbClr val="FF0000"/>
                </a:solidFill>
              </a:rPr>
              <a:t>動詞</a:t>
            </a:r>
            <a:r>
              <a:rPr lang="zh-TW" altLang="en-US"/>
              <a:t>。</a:t>
            </a:r>
            <a:r>
              <a:rPr lang="en-US" altLang="zh-TW"/>
              <a:t>Python</a:t>
            </a:r>
            <a:r>
              <a:rPr lang="en-US" altLang="zh-TW">
                <a:latin typeface="Arial" panose="020B0604020202020204" pitchFamily="34" charset="0"/>
              </a:rPr>
              <a:t> </a:t>
            </a:r>
            <a:r>
              <a:rPr lang="zh-TW" altLang="en-US"/>
              <a:t>是以</a:t>
            </a:r>
            <a:r>
              <a:rPr lang="zh-TW" altLang="en-US">
                <a:solidFill>
                  <a:srgbClr val="FF0000"/>
                </a:solidFill>
              </a:rPr>
              <a:t>物件</a:t>
            </a:r>
            <a:r>
              <a:rPr lang="en-US" altLang="zh-TW">
                <a:solidFill>
                  <a:srgbClr val="FF0000"/>
                </a:solidFill>
                <a:latin typeface="Arial" panose="020B0604020202020204" pitchFamily="34" charset="0"/>
              </a:rPr>
              <a:t>.</a:t>
            </a:r>
            <a:r>
              <a:rPr lang="zh-TW" altLang="en-US">
                <a:solidFill>
                  <a:srgbClr val="FF0000"/>
                </a:solidFill>
              </a:rPr>
              <a:t>方法</a:t>
            </a:r>
            <a:r>
              <a:rPr lang="zh-TW" altLang="en-US"/>
              <a:t>來描述。</a:t>
            </a:r>
          </a:p>
          <a:p>
            <a:endParaRPr lang="en-US" altLang="zh-TW"/>
          </a:p>
          <a:p>
            <a:endParaRPr lang="en-US" altLang="zh-TW"/>
          </a:p>
          <a:p>
            <a:endParaRPr lang="en-US" altLang="zh-TW"/>
          </a:p>
          <a:p>
            <a:endParaRPr lang="en-US" altLang="zh-TW"/>
          </a:p>
          <a:p>
            <a:endParaRPr lang="en-US" altLang="zh-TW"/>
          </a:p>
          <a:p>
            <a:pPr>
              <a:spcBef>
                <a:spcPts val="0"/>
              </a:spcBef>
            </a:pPr>
            <a:r>
              <a:rPr lang="zh-TW" altLang="en-US"/>
              <a:t>方法後面會加上括號</a:t>
            </a:r>
            <a:r>
              <a:rPr lang="en-US" altLang="zh-TW"/>
              <a:t>()</a:t>
            </a:r>
            <a:r>
              <a:rPr lang="zh-TW" altLang="en-US"/>
              <a:t>，有些方法需要加入額外的參數。</a:t>
            </a:r>
            <a:endParaRPr lang="en-US" altLang="zh-TW"/>
          </a:p>
          <a:p>
            <a:pPr lvl="1"/>
            <a:r>
              <a:rPr lang="zh-TW" altLang="en-US"/>
              <a:t>例如：</a:t>
            </a:r>
            <a:r>
              <a:rPr lang="en-US" altLang="zh-TW"/>
              <a:t>car.go(100)</a:t>
            </a:r>
            <a:r>
              <a:rPr lang="zh-TW" altLang="en-US"/>
              <a:t>，車子加速到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en-US" altLang="zh-TW"/>
              <a:t>100</a:t>
            </a:r>
            <a:r>
              <a:rPr lang="zh-TW" altLang="en-US"/>
              <a:t>。</a:t>
            </a:r>
            <a:endParaRPr lang="en-US" altLang="zh-TW"/>
          </a:p>
          <a:p>
            <a:r>
              <a:rPr lang="zh-TW" altLang="en-US"/>
              <a:t>若方法有多個參數，以逗點分隔。</a:t>
            </a:r>
            <a:endParaRPr lang="en-US" altLang="zh-TW"/>
          </a:p>
          <a:p>
            <a:pPr lvl="1"/>
            <a:r>
              <a:rPr lang="zh-TW" altLang="en-US"/>
              <a:t>例如：</a:t>
            </a:r>
            <a:r>
              <a:rPr lang="en-US" altLang="zh-TW"/>
              <a:t>car.left(50, 30)</a:t>
            </a:r>
            <a:r>
              <a:rPr lang="zh-TW" altLang="en-US"/>
              <a:t>，以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en-US" altLang="zh-TW"/>
              <a:t>50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zh-TW" altLang="en-US"/>
              <a:t>的速度，向左轉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en-US" altLang="zh-TW"/>
              <a:t>30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zh-TW" altLang="en-US"/>
              <a:t>度。</a:t>
            </a:r>
          </a:p>
          <a:p>
            <a:pPr lvl="1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1AA114D-3F8E-49EC-9DF0-6A76F77CF99B}"/>
              </a:ext>
            </a:extLst>
          </p:cNvPr>
          <p:cNvSpPr/>
          <p:nvPr/>
        </p:nvSpPr>
        <p:spPr>
          <a:xfrm>
            <a:off x="977793" y="295582"/>
            <a:ext cx="99292" cy="53570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graphicFrame>
        <p:nvGraphicFramePr>
          <p:cNvPr id="7" name="表格 8">
            <a:extLst>
              <a:ext uri="{FF2B5EF4-FFF2-40B4-BE49-F238E27FC236}">
                <a16:creationId xmlns:a16="http://schemas.microsoft.com/office/drawing/2014/main" id="{E07C589F-F335-4A86-9BF5-BA5644697E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9512429"/>
              </p:ext>
            </p:extLst>
          </p:nvPr>
        </p:nvGraphicFramePr>
        <p:xfrm>
          <a:off x="1363803" y="2281687"/>
          <a:ext cx="9464394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6031">
                  <a:extLst>
                    <a:ext uri="{9D8B030D-6E8A-4147-A177-3AD203B41FA5}">
                      <a16:colId xmlns:a16="http://schemas.microsoft.com/office/drawing/2014/main" val="3140657777"/>
                    </a:ext>
                  </a:extLst>
                </a:gridCol>
                <a:gridCol w="3140015">
                  <a:extLst>
                    <a:ext uri="{9D8B030D-6E8A-4147-A177-3AD203B41FA5}">
                      <a16:colId xmlns:a16="http://schemas.microsoft.com/office/drawing/2014/main" val="2367743217"/>
                    </a:ext>
                  </a:extLst>
                </a:gridCol>
                <a:gridCol w="3568348">
                  <a:extLst>
                    <a:ext uri="{9D8B030D-6E8A-4147-A177-3AD203B41FA5}">
                      <a16:colId xmlns:a16="http://schemas.microsoft.com/office/drawing/2014/main" val="7144997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文章寫作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寫</a:t>
                      </a: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Python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程式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2400" b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5039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車子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car</a:t>
                      </a:r>
                      <a:endParaRPr lang="zh-TW" altLang="en-US" sz="2400" b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car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物件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098398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車子向前進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car.start()</a:t>
                      </a:r>
                      <a:endParaRPr lang="zh-TW" altLang="en-US" sz="2400" b="0">
                        <a:solidFill>
                          <a:schemeClr val="tx1"/>
                        </a:solidFill>
                        <a:latin typeface="Consolas" panose="020B0609020204030204" pitchFamily="49" charset="0"/>
                        <a:ea typeface="Noto Sans CJK TC Regular" panose="020B0500000000000000" pitchFamily="34" charset="-12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car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物件的</a:t>
                      </a: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start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</a:rPr>
                        <a:t>方法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76515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91824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>
            <a:extLst>
              <a:ext uri="{FF2B5EF4-FFF2-40B4-BE49-F238E27FC236}">
                <a16:creationId xmlns:a16="http://schemas.microsoft.com/office/drawing/2014/main" id="{236B3EA1-9B3C-4CEB-A15A-03ADE8AAB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練習</a:t>
            </a:r>
            <a:r>
              <a:rPr lang="zh-TW" altLang="en-US">
                <a:latin typeface="Noto Sans CJK TC Regular" panose="020B0500000000000000" pitchFamily="34" charset="-120"/>
              </a:rPr>
              <a:t>：</a:t>
            </a:r>
            <a:r>
              <a:rPr lang="zh-TW" altLang="en-US"/>
              <a:t>字串物件</a:t>
            </a:r>
            <a:endParaRPr lang="zh-TW" altLang="en-US" sz="240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F97955AB-F581-4468-A605-4F8B58EF2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4"/>
            <a:ext cx="11370672" cy="700808"/>
          </a:xfrm>
        </p:spPr>
        <p:txBody>
          <a:bodyPr>
            <a:normAutofit/>
          </a:bodyPr>
          <a:lstStyle/>
          <a:p>
            <a:r>
              <a:rPr lang="zh-TW" altLang="en-US"/>
              <a:t>在互動模式中，輸入下列敘述</a:t>
            </a:r>
            <a:r>
              <a:rPr lang="zh-TW" altLang="en-US">
                <a:latin typeface="Noto Sans CJK TC Regular" panose="020B0500000000000000" pitchFamily="34" charset="-120"/>
              </a:rPr>
              <a:t>：</a:t>
            </a:r>
            <a:r>
              <a:rPr lang="en-US" altLang="zh-TW"/>
              <a:t>(&gt;&gt;&gt;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zh-TW" altLang="en-US"/>
              <a:t>指的是在互動模式中，執行單行敘述</a:t>
            </a:r>
            <a:r>
              <a:rPr lang="en-US" altLang="zh-TW"/>
              <a:t>)</a:t>
            </a:r>
            <a:endParaRPr lang="zh-TW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7EA5937-2270-4F64-9894-96845C86CA71}"/>
              </a:ext>
            </a:extLst>
          </p:cNvPr>
          <p:cNvSpPr/>
          <p:nvPr/>
        </p:nvSpPr>
        <p:spPr>
          <a:xfrm>
            <a:off x="636701" y="1813617"/>
            <a:ext cx="10926618" cy="39240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>
              <a:spcBef>
                <a:spcPts val="1200"/>
              </a:spcBef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&gt;&gt;&gt; "Hello World!".upper()</a:t>
            </a:r>
          </a:p>
          <a:p>
            <a:pPr marL="180975">
              <a:spcBef>
                <a:spcPts val="1200"/>
              </a:spcBef>
            </a:pPr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</a:rPr>
              <a:t>'HELLO WORLD!'</a:t>
            </a:r>
          </a:p>
          <a:p>
            <a:pPr marL="180975">
              <a:spcBef>
                <a:spcPts val="1200"/>
              </a:spcBef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&gt;&gt;&gt; "Hello World!".find('r') </a:t>
            </a:r>
          </a:p>
          <a:p>
            <a:pPr marL="180975">
              <a:spcBef>
                <a:spcPts val="1200"/>
              </a:spcBef>
            </a:pPr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</a:rPr>
              <a:t>8</a:t>
            </a:r>
          </a:p>
          <a:p>
            <a:pPr marL="180975">
              <a:spcBef>
                <a:spcPts val="1200"/>
              </a:spcBef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&gt;&gt;&gt; "Hello World!".replace('r', 'u') </a:t>
            </a:r>
          </a:p>
          <a:p>
            <a:pPr marL="180975">
              <a:spcBef>
                <a:spcPts val="1200"/>
              </a:spcBef>
            </a:pPr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</a:rPr>
              <a:t>'Hello Would!'</a:t>
            </a:r>
          </a:p>
        </p:txBody>
      </p:sp>
      <p:sp>
        <p:nvSpPr>
          <p:cNvPr id="12" name="內容版面配置區 5">
            <a:extLst>
              <a:ext uri="{FF2B5EF4-FFF2-40B4-BE49-F238E27FC236}">
                <a16:creationId xmlns:a16="http://schemas.microsoft.com/office/drawing/2014/main" id="{703EA5D7-F8B4-44A6-9798-D94BA3DCB293}"/>
              </a:ext>
            </a:extLst>
          </p:cNvPr>
          <p:cNvSpPr txBox="1">
            <a:spLocks/>
          </p:cNvSpPr>
          <p:nvPr/>
        </p:nvSpPr>
        <p:spPr>
          <a:xfrm>
            <a:off x="410664" y="5949353"/>
            <a:ext cx="11370672" cy="7008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1950" indent="-361950" algn="l" defTabSz="914400" rtl="0" eaLnBrk="1" latinLnBrk="0" hangingPunct="1">
              <a:lnSpc>
                <a:spcPts val="4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  <a:lvl2pPr marL="896938" indent="-439738" algn="l" defTabSz="914400" rtl="0" eaLnBrk="1" latinLnBrk="0" hangingPunct="1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400" kern="12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3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>
                <a:solidFill>
                  <a:srgbClr val="FF0000"/>
                </a:solidFill>
                <a:latin typeface="Noto Sans CJK TC Regular" panose="020B0500000000000000" pitchFamily="34" charset="-120"/>
              </a:rPr>
              <a:t>不同的物件會有不同的方法。</a:t>
            </a:r>
            <a:r>
              <a:rPr lang="zh-TW" altLang="en-US" sz="2400">
                <a:latin typeface="Noto Sans CJK TC Regular" panose="020B0500000000000000" pitchFamily="34" charset="-120"/>
              </a:rPr>
              <a:t>例如：字串物件與整數物件。</a:t>
            </a:r>
            <a:endParaRPr lang="zh-TW" altLang="en-US" sz="240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8918DD92-F2A2-44B6-99B3-5ED07C7DC398}"/>
              </a:ext>
            </a:extLst>
          </p:cNvPr>
          <p:cNvSpPr txBox="1"/>
          <p:nvPr/>
        </p:nvSpPr>
        <p:spPr>
          <a:xfrm>
            <a:off x="6569468" y="1978151"/>
            <a:ext cx="44292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使用字串物件</a:t>
            </a:r>
            <a:r>
              <a:rPr lang="zh-TW" altLang="en-US" sz="2000">
                <a:solidFill>
                  <a:srgbClr val="A0A0A0"/>
                </a:solidFill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"Hello World!"</a:t>
            </a:r>
            <a:r>
              <a:rPr lang="zh-TW" altLang="en-US" sz="2000">
                <a:solidFill>
                  <a:srgbClr val="A0A0A0"/>
                </a:solidFill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的 </a:t>
            </a:r>
            <a:r>
              <a:rPr lang="en-US" altLang="zh-TW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upper()</a:t>
            </a:r>
            <a:r>
              <a:rPr lang="zh-TW" altLang="en-US" sz="2000">
                <a:solidFill>
                  <a:srgbClr val="A0A0A0"/>
                </a:solidFill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方法，將字串轉成大寫</a:t>
            </a: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0DAE0CA2-F51C-4FED-A7E1-1A4538999C83}"/>
              </a:ext>
            </a:extLst>
          </p:cNvPr>
          <p:cNvCxnSpPr>
            <a:cxnSpLocks/>
          </p:cNvCxnSpPr>
          <p:nvPr/>
        </p:nvCxnSpPr>
        <p:spPr>
          <a:xfrm>
            <a:off x="6009497" y="2320251"/>
            <a:ext cx="559971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0255CAFC-2DED-4CEB-B826-4FA0583DE865}"/>
              </a:ext>
            </a:extLst>
          </p:cNvPr>
          <p:cNvCxnSpPr>
            <a:cxnSpLocks/>
          </p:cNvCxnSpPr>
          <p:nvPr/>
        </p:nvCxnSpPr>
        <p:spPr>
          <a:xfrm>
            <a:off x="6414343" y="3463505"/>
            <a:ext cx="576000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CC9FB088-2AF6-4877-939D-824A13088E63}"/>
              </a:ext>
            </a:extLst>
          </p:cNvPr>
          <p:cNvSpPr txBox="1"/>
          <p:nvPr/>
        </p:nvSpPr>
        <p:spPr>
          <a:xfrm>
            <a:off x="7016977" y="3100685"/>
            <a:ext cx="371612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find()</a:t>
            </a:r>
            <a:r>
              <a:rPr lang="en-US" altLang="zh-TW" sz="2000">
                <a:solidFill>
                  <a:srgbClr val="A0A0A0"/>
                </a:solidFill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方法尋找</a:t>
            </a:r>
            <a:r>
              <a:rPr lang="zh-TW" altLang="en-US" sz="2000">
                <a:solidFill>
                  <a:srgbClr val="A0A0A0"/>
                </a:solidFill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rgbClr val="A0A0A0"/>
                </a:solidFill>
                <a:latin typeface="Consolas" panose="020B0609020204030204" pitchFamily="49" charset="0"/>
              </a:rPr>
              <a:t>'</a:t>
            </a:r>
            <a:r>
              <a:rPr lang="en-US" altLang="zh-TW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b</a:t>
            </a:r>
            <a:r>
              <a:rPr lang="en-US" altLang="zh-TW" sz="2000">
                <a:solidFill>
                  <a:srgbClr val="A0A0A0"/>
                </a:solidFill>
                <a:latin typeface="Consolas" panose="020B0609020204030204" pitchFamily="49" charset="0"/>
              </a:rPr>
              <a:t>'</a:t>
            </a:r>
            <a:r>
              <a:rPr lang="en-US" altLang="zh-TW" sz="2000">
                <a:solidFill>
                  <a:srgbClr val="A0A0A0"/>
                </a:solidFill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的位置 </a:t>
            </a:r>
            <a:r>
              <a:rPr lang="en-US" altLang="zh-TW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(</a:t>
            </a:r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從</a:t>
            </a:r>
            <a:r>
              <a:rPr lang="zh-TW" altLang="en-US" sz="2000">
                <a:solidFill>
                  <a:srgbClr val="A0A0A0"/>
                </a:solidFill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0</a:t>
            </a:r>
            <a:r>
              <a:rPr lang="en-US" altLang="zh-TW" sz="2000">
                <a:solidFill>
                  <a:srgbClr val="A0A0A0"/>
                </a:solidFill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開始</a:t>
            </a:r>
            <a:r>
              <a:rPr lang="en-US" altLang="zh-TW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)</a:t>
            </a:r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68EE0DF3-6892-4DED-9FEF-0A314C373665}"/>
              </a:ext>
            </a:extLst>
          </p:cNvPr>
          <p:cNvCxnSpPr>
            <a:cxnSpLocks/>
          </p:cNvCxnSpPr>
          <p:nvPr/>
        </p:nvCxnSpPr>
        <p:spPr>
          <a:xfrm>
            <a:off x="7969415" y="4639306"/>
            <a:ext cx="576000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6129D647-DD57-4394-8CF4-8686328DE674}"/>
              </a:ext>
            </a:extLst>
          </p:cNvPr>
          <p:cNvSpPr txBox="1"/>
          <p:nvPr/>
        </p:nvSpPr>
        <p:spPr>
          <a:xfrm>
            <a:off x="8572049" y="4276486"/>
            <a:ext cx="27817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replace()</a:t>
            </a:r>
            <a:r>
              <a:rPr lang="en-US" altLang="zh-TW" sz="2000">
                <a:solidFill>
                  <a:srgbClr val="A0A0A0"/>
                </a:solidFill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方法將所有的</a:t>
            </a:r>
            <a:r>
              <a:rPr lang="zh-TW" altLang="en-US" sz="2000">
                <a:solidFill>
                  <a:srgbClr val="A0A0A0"/>
                </a:solidFill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rgbClr val="A0A0A0"/>
                </a:solidFill>
                <a:latin typeface="Consolas" panose="020B0609020204030204" pitchFamily="49" charset="0"/>
              </a:rPr>
              <a:t>'r'</a:t>
            </a:r>
            <a:r>
              <a:rPr lang="en-US" altLang="zh-TW" sz="2000">
                <a:solidFill>
                  <a:srgbClr val="A0A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取代成</a:t>
            </a:r>
            <a:r>
              <a:rPr lang="zh-TW" altLang="en-US" sz="2000">
                <a:solidFill>
                  <a:srgbClr val="A0A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rgbClr val="A0A0A0"/>
                </a:solidFill>
                <a:latin typeface="Consolas" panose="020B0609020204030204" pitchFamily="49" charset="0"/>
              </a:rPr>
              <a:t>'</a:t>
            </a:r>
            <a:r>
              <a:rPr lang="en-US" altLang="zh-TW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b</a:t>
            </a:r>
            <a:r>
              <a:rPr lang="en-US" altLang="zh-TW" sz="2000">
                <a:solidFill>
                  <a:srgbClr val="A0A0A0"/>
                </a:solidFill>
                <a:latin typeface="Consolas" panose="020B0609020204030204" pitchFamily="49" charset="0"/>
              </a:rPr>
              <a:t>'</a:t>
            </a:r>
            <a:endParaRPr lang="en-US" altLang="zh-TW" sz="2000">
              <a:solidFill>
                <a:srgbClr val="A0A0A0"/>
              </a:solidFill>
              <a:latin typeface="Consolas" panose="020B0609020204030204" pitchFamily="49" charset="0"/>
              <a:ea typeface="Noto Sans CJK TC Light" panose="020B0300000000000000" pitchFamily="34" charset="-12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2B1EDA7-4C57-4DBC-8769-957134FE9A8E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lab1-4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5250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>
            <a:extLst>
              <a:ext uri="{FF2B5EF4-FFF2-40B4-BE49-F238E27FC236}">
                <a16:creationId xmlns:a16="http://schemas.microsoft.com/office/drawing/2014/main" id="{236B3EA1-9B3C-4CEB-A15A-03ADE8AAB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/>
          <a:lstStyle/>
          <a:p>
            <a:r>
              <a:rPr lang="zh-TW" altLang="en-US"/>
              <a:t>資料型別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680723A1-4DC0-49F1-B8ED-A26F7DF9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/>
          <a:lstStyle/>
          <a:p>
            <a:r>
              <a:rPr lang="zh-TW" altLang="en-US"/>
              <a:t>除字串物件以雙引號或單引號來表示，寫程式常有整數與浮點數</a:t>
            </a:r>
            <a:br>
              <a:rPr lang="en-US" altLang="zh-TW"/>
            </a:br>
            <a:r>
              <a:rPr lang="en-US" altLang="zh-TW"/>
              <a:t>(</a:t>
            </a:r>
            <a:r>
              <a:rPr lang="zh-TW" altLang="en-US"/>
              <a:t>小數</a:t>
            </a:r>
            <a:r>
              <a:rPr lang="en-US" altLang="zh-TW"/>
              <a:t>)</a:t>
            </a:r>
            <a:r>
              <a:rPr lang="zh-TW" altLang="en-US"/>
              <a:t> 物件，例如：</a:t>
            </a:r>
            <a:r>
              <a:rPr lang="en-US" altLang="zh-TW"/>
              <a:t>111 </a:t>
            </a:r>
            <a:r>
              <a:rPr lang="zh-TW" altLang="en-US"/>
              <a:t>與 </a:t>
            </a:r>
            <a:r>
              <a:rPr lang="en-US" altLang="zh-TW"/>
              <a:t>11.1</a:t>
            </a:r>
            <a:r>
              <a:rPr lang="zh-TW" altLang="en-US"/>
              <a:t>。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1AA114D-3F8E-49EC-9DF0-6A76F77CF99B}"/>
              </a:ext>
            </a:extLst>
          </p:cNvPr>
          <p:cNvSpPr/>
          <p:nvPr/>
        </p:nvSpPr>
        <p:spPr>
          <a:xfrm>
            <a:off x="977793" y="295582"/>
            <a:ext cx="99292" cy="53570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3DF8C2E-1E88-4D2F-96BB-615D8B68CC6A}"/>
              </a:ext>
            </a:extLst>
          </p:cNvPr>
          <p:cNvSpPr/>
          <p:nvPr/>
        </p:nvSpPr>
        <p:spPr>
          <a:xfrm>
            <a:off x="646540" y="2451970"/>
            <a:ext cx="10926618" cy="25920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>
              <a:spcBef>
                <a:spcPts val="1200"/>
              </a:spcBef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&gt;&gt;&gt; 111 + 111</a:t>
            </a:r>
          </a:p>
          <a:p>
            <a:pPr marL="180975">
              <a:spcBef>
                <a:spcPts val="1200"/>
              </a:spcBef>
            </a:pPr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</a:rPr>
              <a:t>222</a:t>
            </a:r>
            <a:endParaRPr lang="en-US" altLang="zh-TW" sz="2800">
              <a:solidFill>
                <a:srgbClr val="6E6E6E"/>
              </a:solidFill>
              <a:latin typeface="Consolas" panose="020B0609020204030204" pitchFamily="49" charset="0"/>
            </a:endParaRPr>
          </a:p>
          <a:p>
            <a:pPr marL="180975">
              <a:spcBef>
                <a:spcPts val="1200"/>
              </a:spcBef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&gt;&gt;&gt; "111" + "111"</a:t>
            </a:r>
          </a:p>
          <a:p>
            <a:pPr marL="180975">
              <a:spcBef>
                <a:spcPts val="1200"/>
              </a:spcBef>
            </a:pPr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</a:rPr>
              <a:t>'111111'</a:t>
            </a: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40F90292-D955-4213-B6AD-946372D30D56}"/>
              </a:ext>
            </a:extLst>
          </p:cNvPr>
          <p:cNvSpPr txBox="1">
            <a:spLocks/>
          </p:cNvSpPr>
          <p:nvPr/>
        </p:nvSpPr>
        <p:spPr>
          <a:xfrm>
            <a:off x="415887" y="5456802"/>
            <a:ext cx="11370672" cy="11056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1950" indent="-361950" algn="l" defTabSz="914400" rtl="0" eaLnBrk="1" latinLnBrk="0" hangingPunct="1">
              <a:lnSpc>
                <a:spcPts val="4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  <a:lvl2pPr marL="896938" indent="-439738" algn="l" defTabSz="914400" rtl="0" eaLnBrk="1" latinLnBrk="0" hangingPunct="1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400" kern="12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3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/>
              <a:t>上述</a:t>
            </a:r>
            <a:r>
              <a:rPr lang="zh-TW" altLang="en-US" sz="2400">
                <a:latin typeface="Arial" panose="020B0604020202020204" pitchFamily="34" charset="0"/>
              </a:rPr>
              <a:t> </a:t>
            </a:r>
            <a:r>
              <a:rPr lang="en-US" altLang="zh-TW" sz="2400"/>
              <a:t>+</a:t>
            </a:r>
            <a:r>
              <a:rPr lang="zh-TW" altLang="en-US" sz="2400">
                <a:latin typeface="Arial" panose="020B0604020202020204" pitchFamily="34" charset="0"/>
              </a:rPr>
              <a:t> 的</a:t>
            </a:r>
            <a:r>
              <a:rPr lang="zh-TW" altLang="en-US" sz="2400"/>
              <a:t>運算，因物件的資料不同而產生不同的結果。物件的種類，程式語言稱之為</a:t>
            </a:r>
            <a:r>
              <a:rPr lang="en-US" altLang="zh-TW" sz="2400">
                <a:latin typeface="新細明體" panose="02020500000000000000" pitchFamily="18" charset="-120"/>
                <a:ea typeface="新細明體" panose="02020500000000000000" pitchFamily="18" charset="-120"/>
              </a:rPr>
              <a:t>『</a:t>
            </a:r>
            <a:r>
              <a:rPr lang="zh-TW" altLang="en-US" sz="2400"/>
              <a:t>物件型態</a:t>
            </a:r>
            <a:r>
              <a:rPr lang="en-US" altLang="zh-TW" sz="2400">
                <a:latin typeface="新細明體" panose="02020500000000000000" pitchFamily="18" charset="-120"/>
                <a:ea typeface="新細明體" panose="02020500000000000000" pitchFamily="18" charset="-120"/>
              </a:rPr>
              <a:t>』</a:t>
            </a:r>
            <a:r>
              <a:rPr lang="zh-TW" altLang="en-US" sz="2400"/>
              <a:t>或</a:t>
            </a:r>
            <a:r>
              <a:rPr lang="en-US" altLang="zh-TW" sz="2400">
                <a:latin typeface="新細明體" panose="02020500000000000000" pitchFamily="18" charset="-120"/>
                <a:ea typeface="新細明體" panose="02020500000000000000" pitchFamily="18" charset="-120"/>
              </a:rPr>
              <a:t>『</a:t>
            </a:r>
            <a:r>
              <a:rPr lang="zh-TW" altLang="en-US" sz="2400">
                <a:solidFill>
                  <a:srgbClr val="FF0000"/>
                </a:solidFill>
              </a:rPr>
              <a:t>資料型態</a:t>
            </a:r>
            <a:r>
              <a:rPr lang="en-US" altLang="zh-TW" sz="2400">
                <a:latin typeface="新細明體" panose="02020500000000000000" pitchFamily="18" charset="-120"/>
                <a:ea typeface="新細明體" panose="02020500000000000000" pitchFamily="18" charset="-120"/>
              </a:rPr>
              <a:t>』</a:t>
            </a:r>
            <a:r>
              <a:rPr lang="en-US" altLang="zh-TW" sz="2400"/>
              <a:t>(Data Type)</a:t>
            </a:r>
            <a:r>
              <a:rPr lang="zh-TW" altLang="en-US" sz="2400"/>
              <a:t>。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9DA5066-44C7-41AB-A6A9-A5A7FF00AFF9}"/>
              </a:ext>
            </a:extLst>
          </p:cNvPr>
          <p:cNvSpPr txBox="1"/>
          <p:nvPr/>
        </p:nvSpPr>
        <p:spPr>
          <a:xfrm>
            <a:off x="4533631" y="2685514"/>
            <a:ext cx="35665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整數物件相加</a:t>
            </a:r>
          </a:p>
        </p:txBody>
      </p:sp>
      <p:cxnSp>
        <p:nvCxnSpPr>
          <p:cNvPr id="11" name="直線接點 10">
            <a:extLst>
              <a:ext uri="{FF2B5EF4-FFF2-40B4-BE49-F238E27FC236}">
                <a16:creationId xmlns:a16="http://schemas.microsoft.com/office/drawing/2014/main" id="{80BE4D65-D934-4CAE-A00A-6F65AEFCB30F}"/>
              </a:ext>
            </a:extLst>
          </p:cNvPr>
          <p:cNvCxnSpPr>
            <a:cxnSpLocks/>
          </p:cNvCxnSpPr>
          <p:nvPr/>
        </p:nvCxnSpPr>
        <p:spPr>
          <a:xfrm>
            <a:off x="3536830" y="2889595"/>
            <a:ext cx="996801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8656659-3CF2-4E4B-833F-D946786A1C7C}"/>
              </a:ext>
            </a:extLst>
          </p:cNvPr>
          <p:cNvSpPr txBox="1"/>
          <p:nvPr/>
        </p:nvSpPr>
        <p:spPr>
          <a:xfrm>
            <a:off x="5307133" y="3851803"/>
            <a:ext cx="35665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字串物件串聯</a:t>
            </a:r>
          </a:p>
        </p:txBody>
      </p:sp>
      <p:cxnSp>
        <p:nvCxnSpPr>
          <p:cNvPr id="13" name="直線接點 12">
            <a:extLst>
              <a:ext uri="{FF2B5EF4-FFF2-40B4-BE49-F238E27FC236}">
                <a16:creationId xmlns:a16="http://schemas.microsoft.com/office/drawing/2014/main" id="{10E89641-13F7-404C-9E89-123478D96A43}"/>
              </a:ext>
            </a:extLst>
          </p:cNvPr>
          <p:cNvCxnSpPr>
            <a:cxnSpLocks/>
          </p:cNvCxnSpPr>
          <p:nvPr/>
        </p:nvCxnSpPr>
        <p:spPr>
          <a:xfrm>
            <a:off x="4310332" y="4055884"/>
            <a:ext cx="996801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矩形 13">
            <a:extLst>
              <a:ext uri="{FF2B5EF4-FFF2-40B4-BE49-F238E27FC236}">
                <a16:creationId xmlns:a16="http://schemas.microsoft.com/office/drawing/2014/main" id="{036DAB8A-9938-4EAD-A0BD-726408F8C010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lab1-5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6943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>
            <a:extLst>
              <a:ext uri="{FF2B5EF4-FFF2-40B4-BE49-F238E27FC236}">
                <a16:creationId xmlns:a16="http://schemas.microsoft.com/office/drawing/2014/main" id="{236B3EA1-9B3C-4CEB-A15A-03ADE8AAB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練習</a:t>
            </a:r>
            <a:r>
              <a:rPr lang="zh-TW" altLang="en-US">
                <a:latin typeface="Noto Sans CJK TC Regular" panose="020B0500000000000000" pitchFamily="34" charset="-120"/>
              </a:rPr>
              <a:t>：要分清楚</a:t>
            </a:r>
            <a:r>
              <a:rPr lang="zh-TW" altLang="en-US"/>
              <a:t>資料型別</a:t>
            </a:r>
            <a:endParaRPr lang="zh-TW" altLang="en-US" sz="2400"/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F97955AB-F581-4468-A605-4F8B58EF2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4"/>
            <a:ext cx="11370672" cy="700808"/>
          </a:xfrm>
        </p:spPr>
        <p:txBody>
          <a:bodyPr/>
          <a:lstStyle/>
          <a:p>
            <a:r>
              <a:rPr lang="zh-TW" altLang="en-US"/>
              <a:t>兩個資料型別若不同，可能會導致程式錯誤。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7EA5937-2270-4F64-9894-96845C86CA71}"/>
              </a:ext>
            </a:extLst>
          </p:cNvPr>
          <p:cNvSpPr/>
          <p:nvPr/>
        </p:nvSpPr>
        <p:spPr>
          <a:xfrm>
            <a:off x="646540" y="1960273"/>
            <a:ext cx="10926618" cy="42840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>
              <a:spcBef>
                <a:spcPts val="600"/>
              </a:spcBef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&gt;&gt;&gt; 111 + "111"</a:t>
            </a:r>
            <a:endParaRPr lang="en-US" altLang="zh-TW" sz="2800">
              <a:solidFill>
                <a:srgbClr val="A0A0A0"/>
              </a:solidFill>
              <a:latin typeface="Consolas" panose="020B0609020204030204" pitchFamily="49" charset="0"/>
            </a:endParaRPr>
          </a:p>
          <a:p>
            <a:pPr marL="180975"/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</a:rPr>
              <a:t>Traceback (most recent call last):</a:t>
            </a:r>
          </a:p>
          <a:p>
            <a:pPr marL="180975"/>
            <a:endParaRPr lang="en-US" altLang="zh-TW" sz="2800">
              <a:solidFill>
                <a:srgbClr val="A0A0A0"/>
              </a:solidFill>
              <a:latin typeface="Consolas" panose="020B0609020204030204" pitchFamily="49" charset="0"/>
            </a:endParaRPr>
          </a:p>
          <a:p>
            <a:pPr marL="180975"/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</a:rPr>
              <a:t>  File "&lt;ipython-input-6-4832c22160be&gt;", line 1, in &lt;module&gt;</a:t>
            </a:r>
          </a:p>
          <a:p>
            <a:pPr marL="180975"/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</a:rPr>
              <a:t>    111 + "111"</a:t>
            </a:r>
          </a:p>
          <a:p>
            <a:pPr marL="180975"/>
            <a:endParaRPr lang="en-US" altLang="zh-TW" sz="2800">
              <a:solidFill>
                <a:srgbClr val="A0A0A0"/>
              </a:solidFill>
              <a:latin typeface="Consolas" panose="020B0609020204030204" pitchFamily="49" charset="0"/>
            </a:endParaRPr>
          </a:p>
          <a:p>
            <a:pPr marL="180975"/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</a:rPr>
              <a:t>TypeError: unsupported operand type(s) for +: 'int' and 'str'</a:t>
            </a:r>
            <a:endParaRPr lang="en-US" altLang="zh-TW" sz="2800">
              <a:solidFill>
                <a:srgbClr val="6E6E6E"/>
              </a:solidFill>
              <a:latin typeface="Consolas" panose="020B0609020204030204" pitchFamily="49" charset="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176493E-1568-42E2-A22C-E4C17996091B}"/>
              </a:ext>
            </a:extLst>
          </p:cNvPr>
          <p:cNvSpPr txBox="1"/>
          <p:nvPr/>
        </p:nvSpPr>
        <p:spPr>
          <a:xfrm>
            <a:off x="4568139" y="2193808"/>
            <a:ext cx="35665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不同型別的資料相加發生錯誤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66FE30FD-BA70-44FC-BE2A-5D4179205375}"/>
              </a:ext>
            </a:extLst>
          </p:cNvPr>
          <p:cNvCxnSpPr>
            <a:cxnSpLocks/>
          </p:cNvCxnSpPr>
          <p:nvPr/>
        </p:nvCxnSpPr>
        <p:spPr>
          <a:xfrm>
            <a:off x="4008168" y="2397889"/>
            <a:ext cx="559971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>
            <a:extLst>
              <a:ext uri="{FF2B5EF4-FFF2-40B4-BE49-F238E27FC236}">
                <a16:creationId xmlns:a16="http://schemas.microsoft.com/office/drawing/2014/main" id="{A927BE2C-D2BC-4DDA-9975-4601103E3DA3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lab1-6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53984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BCE31D-AB24-4276-88BA-1DAA74667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tx1">
                    <a:lumMod val="50000"/>
                    <a:lumOff val="50000"/>
                  </a:schemeClr>
                </a:solidFill>
              </a:rPr>
              <a:t>Outline</a:t>
            </a:r>
            <a:endParaRPr lang="zh-TW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869854B-B6DF-4F63-AF43-0CC2F4F5E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779697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zh-TW" sz="3200">
                <a:solidFill>
                  <a:srgbClr val="FF0000"/>
                </a:solidFill>
                <a:latin typeface="Consolas" panose="020B0609020204030204" pitchFamily="49" charset="0"/>
              </a:rPr>
              <a:t>1-1.</a:t>
            </a:r>
            <a:r>
              <a:rPr lang="en-US" altLang="zh-TW" sz="3200">
                <a:solidFill>
                  <a:srgbClr val="FF0000"/>
                </a:solidFill>
              </a:rPr>
              <a:t> </a:t>
            </a:r>
            <a:r>
              <a:rPr lang="zh-TW" altLang="en-US" sz="3200">
                <a:solidFill>
                  <a:srgbClr val="FF0000"/>
                </a:solidFill>
              </a:rPr>
              <a:t>感測器簡介：控制板 </a:t>
            </a:r>
            <a:r>
              <a:rPr lang="en-US" altLang="zh-TW" sz="3200">
                <a:solidFill>
                  <a:srgbClr val="FF0000"/>
                </a:solidFill>
              </a:rPr>
              <a:t>x </a:t>
            </a:r>
            <a:r>
              <a:rPr lang="zh-TW" altLang="en-US" sz="3200">
                <a:solidFill>
                  <a:srgbClr val="FF0000"/>
                </a:solidFill>
              </a:rPr>
              <a:t>感測器 </a:t>
            </a:r>
            <a:r>
              <a:rPr lang="en-US" altLang="zh-TW" sz="3200">
                <a:solidFill>
                  <a:srgbClr val="FF0000"/>
                </a:solidFill>
              </a:rPr>
              <a:t>x </a:t>
            </a:r>
            <a:r>
              <a:rPr lang="zh-TW" altLang="en-US" sz="3200">
                <a:solidFill>
                  <a:srgbClr val="FF0000"/>
                </a:solidFill>
              </a:rPr>
              <a:t>動作器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1-2. D1 mini </a:t>
            </a:r>
            <a:r>
              <a:rPr lang="zh-TW" altLang="en-US" sz="3200"/>
              <a:t>控制板簡介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1-3. </a:t>
            </a:r>
            <a:r>
              <a:rPr lang="zh-TW" altLang="en-US" sz="3200"/>
              <a:t>安裝 </a:t>
            </a:r>
            <a:r>
              <a:rPr lang="en-US" altLang="zh-TW" sz="3200"/>
              <a:t>Python </a:t>
            </a:r>
            <a:r>
              <a:rPr lang="zh-TW" altLang="en-US" sz="3200"/>
              <a:t>開發環境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1-4. Python </a:t>
            </a:r>
            <a:r>
              <a:rPr lang="zh-TW" altLang="en-US" sz="3200"/>
              <a:t>物件</a:t>
            </a:r>
            <a:r>
              <a:rPr lang="zh-TW" altLang="en-US" sz="320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3200"/>
              <a:t>資料型別</a:t>
            </a:r>
            <a:r>
              <a:rPr lang="zh-TW" altLang="en-US" sz="320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3200"/>
              <a:t>變數</a:t>
            </a:r>
            <a:r>
              <a:rPr lang="zh-TW" altLang="en-US" sz="320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3200"/>
              <a:t>匯入模組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1-5. </a:t>
            </a:r>
            <a:r>
              <a:rPr lang="zh-TW" altLang="en-US" sz="3200"/>
              <a:t>安裝與設定 </a:t>
            </a:r>
            <a:r>
              <a:rPr lang="en-US" altLang="zh-TW" sz="3200"/>
              <a:t>D1 mini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1-6. </a:t>
            </a:r>
            <a:r>
              <a:rPr lang="zh-TW" altLang="en-US" sz="3200"/>
              <a:t>認識硬體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1-7. D1 mini </a:t>
            </a:r>
            <a:r>
              <a:rPr lang="zh-TW" altLang="en-US" sz="3200"/>
              <a:t>的 </a:t>
            </a:r>
            <a:r>
              <a:rPr lang="en-US" altLang="zh-TW" sz="3200"/>
              <a:t>IO </a:t>
            </a:r>
            <a:r>
              <a:rPr lang="zh-TW" altLang="en-US" sz="3200"/>
              <a:t>腳位以及數位訊號輸出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1-8. </a:t>
            </a:r>
            <a:r>
              <a:rPr lang="zh-TW" altLang="en-US" sz="3200"/>
              <a:t>流程控制 </a:t>
            </a:r>
            <a:r>
              <a:rPr lang="en-US" altLang="zh-TW" sz="3200"/>
              <a:t>(while </a:t>
            </a:r>
            <a:r>
              <a:rPr lang="zh-TW" altLang="en-US" sz="3200"/>
              <a:t>迴圈</a:t>
            </a:r>
            <a:r>
              <a:rPr lang="en-US" altLang="zh-TW" sz="3200"/>
              <a:t>) </a:t>
            </a:r>
            <a:r>
              <a:rPr lang="zh-TW" altLang="en-US" sz="3200"/>
              <a:t>與區塊縮排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zh-TW" altLang="en-US" sz="3200"/>
              <a:t>補給站：安裝 </a:t>
            </a:r>
            <a:r>
              <a:rPr lang="en-US" altLang="zh-TW" sz="3200"/>
              <a:t>MicroPython </a:t>
            </a:r>
            <a:r>
              <a:rPr lang="zh-TW" altLang="en-US" sz="3200"/>
              <a:t>到 </a:t>
            </a:r>
            <a:r>
              <a:rPr lang="en-US" altLang="zh-TW" sz="3200"/>
              <a:t>D1 mini</a:t>
            </a:r>
          </a:p>
          <a:p>
            <a:pPr marL="0" indent="0">
              <a:spcAft>
                <a:spcPts val="600"/>
              </a:spcAft>
              <a:buNone/>
            </a:pP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endParaRPr lang="zh-TW" altLang="en-US" sz="3200"/>
          </a:p>
          <a:p>
            <a:pPr marL="0" indent="0">
              <a:spcAft>
                <a:spcPts val="600"/>
              </a:spcAft>
              <a:buNone/>
            </a:pPr>
            <a:endParaRPr lang="zh-TW" altLang="en-US" sz="3200"/>
          </a:p>
          <a:p>
            <a:pPr marL="0" indent="0">
              <a:buNone/>
            </a:pPr>
            <a:endParaRPr lang="zh-TW" altLang="en-US"/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314230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>
            <a:extLst>
              <a:ext uri="{FF2B5EF4-FFF2-40B4-BE49-F238E27FC236}">
                <a16:creationId xmlns:a16="http://schemas.microsoft.com/office/drawing/2014/main" id="{236B3EA1-9B3C-4CEB-A15A-03ADE8AAB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變數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680723A1-4DC0-49F1-B8ED-A26F7DF9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4"/>
            <a:ext cx="11370672" cy="1105616"/>
          </a:xfrm>
        </p:spPr>
        <p:txBody>
          <a:bodyPr/>
          <a:lstStyle/>
          <a:p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『</a:t>
            </a:r>
            <a:r>
              <a:rPr lang="zh-TW" altLang="en-US">
                <a:solidFill>
                  <a:srgbClr val="FF0000"/>
                </a:solidFill>
              </a:rPr>
              <a:t>變數</a:t>
            </a: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』</a:t>
            </a:r>
            <a:r>
              <a:rPr lang="en-US" altLang="zh-TW"/>
              <a:t>(variable)</a:t>
            </a: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 </a:t>
            </a:r>
            <a:r>
              <a:rPr lang="zh-TW" altLang="en-US"/>
              <a:t>就像是掛在物件的名牌，幫物件取名之後，讓我們方便識別物件與操作，其語法為</a:t>
            </a:r>
            <a:r>
              <a:rPr lang="zh-TW" altLang="en-US">
                <a:latin typeface="Noto Sans CJK TC Regular" panose="020B0500000000000000" pitchFamily="34" charset="-120"/>
              </a:rPr>
              <a:t>：</a:t>
            </a:r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1AA114D-3F8E-49EC-9DF0-6A76F77CF99B}"/>
              </a:ext>
            </a:extLst>
          </p:cNvPr>
          <p:cNvSpPr/>
          <p:nvPr/>
        </p:nvSpPr>
        <p:spPr>
          <a:xfrm>
            <a:off x="977793" y="295582"/>
            <a:ext cx="99292" cy="53570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40F90292-D955-4213-B6AD-946372D30D56}"/>
              </a:ext>
            </a:extLst>
          </p:cNvPr>
          <p:cNvSpPr txBox="1">
            <a:spLocks/>
          </p:cNvSpPr>
          <p:nvPr/>
        </p:nvSpPr>
        <p:spPr>
          <a:xfrm>
            <a:off x="414674" y="3316858"/>
            <a:ext cx="11370672" cy="5995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61950" indent="-361950" algn="l" defTabSz="914400" rtl="0" eaLnBrk="1" latinLnBrk="0" hangingPunct="1">
              <a:lnSpc>
                <a:spcPts val="40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1pPr>
            <a:lvl2pPr marL="896938" indent="-439738" algn="l" defTabSz="914400" rtl="0" eaLnBrk="1" latinLnBrk="0" hangingPunct="1">
              <a:lnSpc>
                <a:spcPts val="3200"/>
              </a:lnSpc>
              <a:spcBef>
                <a:spcPts val="600"/>
              </a:spcBef>
              <a:buFont typeface="Wingdings" panose="05000000000000000000" pitchFamily="2" charset="2"/>
              <a:buChar char="ü"/>
              <a:defRPr sz="2400" kern="12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ts val="32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/>
              <a:t>例如</a:t>
            </a:r>
            <a:r>
              <a:rPr lang="zh-TW" altLang="en-US">
                <a:latin typeface="Noto Sans CJK TC Regular" panose="020B0500000000000000" pitchFamily="34" charset="-120"/>
              </a:rPr>
              <a:t>：</a:t>
            </a:r>
            <a:endParaRPr lang="zh-TW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02952BF5-4D9D-4276-B74E-E05C82EBD2CC}"/>
              </a:ext>
            </a:extLst>
          </p:cNvPr>
          <p:cNvSpPr/>
          <p:nvPr/>
        </p:nvSpPr>
        <p:spPr>
          <a:xfrm>
            <a:off x="805799" y="2348873"/>
            <a:ext cx="10548000" cy="79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/>
            <a:r>
              <a:rPr lang="zh-TW" altLang="en-US" sz="28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變數名稱 </a:t>
            </a:r>
            <a:r>
              <a:rPr lang="en-US" altLang="zh-TW" sz="28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=</a:t>
            </a:r>
            <a:r>
              <a:rPr lang="zh-TW" altLang="en-US" sz="2800">
                <a:solidFill>
                  <a:schemeClr val="bg1"/>
                </a:solidFill>
                <a:latin typeface="Consolas" panose="020B0609020204030204" pitchFamily="49" charset="0"/>
                <a:ea typeface="Noto Sans CJK TC Regular" panose="020B0500000000000000" pitchFamily="34" charset="-120"/>
              </a:rPr>
              <a:t> 物件</a:t>
            </a:r>
            <a:endParaRPr lang="en-US" altLang="zh-TW" sz="2800">
              <a:solidFill>
                <a:schemeClr val="bg1"/>
              </a:solidFill>
              <a:latin typeface="Consolas" panose="020B0609020204030204" pitchFamily="49" charset="0"/>
              <a:ea typeface="Noto Sans CJK TC Regular" panose="020B0500000000000000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24807D0-BDF5-4F81-94BF-F8FAB60D0923}"/>
              </a:ext>
            </a:extLst>
          </p:cNvPr>
          <p:cNvSpPr/>
          <p:nvPr/>
        </p:nvSpPr>
        <p:spPr>
          <a:xfrm>
            <a:off x="646540" y="4030602"/>
            <a:ext cx="10926618" cy="25920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>
              <a:spcBef>
                <a:spcPts val="1200"/>
              </a:spcBef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&gt;&gt;&gt; n1 = 123456789</a:t>
            </a:r>
          </a:p>
          <a:p>
            <a:pPr marL="180975">
              <a:spcBef>
                <a:spcPts val="1200"/>
              </a:spcBef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&gt;&gt;&gt; n2 = 987654321</a:t>
            </a:r>
          </a:p>
          <a:p>
            <a:pPr marL="180975">
              <a:spcBef>
                <a:spcPts val="1200"/>
              </a:spcBef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&gt;&gt;&gt; n1 + n2</a:t>
            </a:r>
          </a:p>
          <a:p>
            <a:pPr marL="180975">
              <a:spcBef>
                <a:spcPts val="1200"/>
              </a:spcBef>
            </a:pPr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</a:rPr>
              <a:t>1111111110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0DBA92FD-8433-426C-9029-863079E6FBDC}"/>
              </a:ext>
            </a:extLst>
          </p:cNvPr>
          <p:cNvSpPr txBox="1"/>
          <p:nvPr/>
        </p:nvSpPr>
        <p:spPr>
          <a:xfrm>
            <a:off x="5284131" y="4230681"/>
            <a:ext cx="540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將整數物件</a:t>
            </a:r>
            <a:r>
              <a:rPr lang="zh-TW" altLang="en-US" sz="2400">
                <a:solidFill>
                  <a:srgbClr val="A0A0A0"/>
                </a:solidFill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123456789</a:t>
            </a:r>
            <a:r>
              <a:rPr lang="en-US" altLang="zh-TW" sz="2400">
                <a:solidFill>
                  <a:srgbClr val="A0A0A0"/>
                </a:solidFill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lang="zh-TW" altLang="en-US" sz="24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指派給變數</a:t>
            </a:r>
            <a:r>
              <a:rPr lang="zh-TW" altLang="en-US" sz="2400">
                <a:solidFill>
                  <a:srgbClr val="A0A0A0"/>
                </a:solidFill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n1</a:t>
            </a:r>
            <a:endParaRPr lang="zh-TW" altLang="en-US" sz="2400">
              <a:solidFill>
                <a:srgbClr val="A0A0A0"/>
              </a:solidFill>
              <a:latin typeface="Consolas" panose="020B0609020204030204" pitchFamily="49" charset="0"/>
              <a:ea typeface="Noto Sans CJK TC Light" panose="020B0300000000000000" pitchFamily="34" charset="-120"/>
            </a:endParaRP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908D52F5-32D7-4FCD-A05A-C55EEFB120F1}"/>
              </a:ext>
            </a:extLst>
          </p:cNvPr>
          <p:cNvCxnSpPr>
            <a:cxnSpLocks/>
          </p:cNvCxnSpPr>
          <p:nvPr/>
        </p:nvCxnSpPr>
        <p:spPr>
          <a:xfrm>
            <a:off x="4580626" y="4461514"/>
            <a:ext cx="703505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F95F3309-929A-4E5F-A29F-F4AB0120DE1C}"/>
              </a:ext>
            </a:extLst>
          </p:cNvPr>
          <p:cNvSpPr txBox="1"/>
          <p:nvPr/>
        </p:nvSpPr>
        <p:spPr>
          <a:xfrm>
            <a:off x="5284131" y="4818499"/>
            <a:ext cx="540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將整數物件</a:t>
            </a:r>
            <a:r>
              <a:rPr lang="zh-TW" altLang="en-US" sz="2400">
                <a:solidFill>
                  <a:srgbClr val="A0A0A0"/>
                </a:solidFill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987654321</a:t>
            </a:r>
            <a:r>
              <a:rPr lang="en-US" altLang="zh-TW" sz="2400">
                <a:solidFill>
                  <a:srgbClr val="A0A0A0"/>
                </a:solidFill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lang="zh-TW" altLang="en-US" sz="24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指派給變數</a:t>
            </a:r>
            <a:r>
              <a:rPr lang="zh-TW" altLang="en-US" sz="2400">
                <a:solidFill>
                  <a:srgbClr val="A0A0A0"/>
                </a:solidFill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lang="en-US" altLang="zh-TW" sz="24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n2</a:t>
            </a:r>
            <a:endParaRPr lang="zh-TW" altLang="en-US" sz="2400">
              <a:solidFill>
                <a:srgbClr val="A0A0A0"/>
              </a:solidFill>
              <a:latin typeface="Consolas" panose="020B0609020204030204" pitchFamily="49" charset="0"/>
              <a:ea typeface="Noto Sans CJK TC Light" panose="020B0300000000000000" pitchFamily="34" charset="-120"/>
            </a:endParaRPr>
          </a:p>
        </p:txBody>
      </p:sp>
      <p:cxnSp>
        <p:nvCxnSpPr>
          <p:cNvPr id="16" name="直線接點 15">
            <a:extLst>
              <a:ext uri="{FF2B5EF4-FFF2-40B4-BE49-F238E27FC236}">
                <a16:creationId xmlns:a16="http://schemas.microsoft.com/office/drawing/2014/main" id="{A0C42C9A-322C-468B-A3AE-702125ED2AD4}"/>
              </a:ext>
            </a:extLst>
          </p:cNvPr>
          <p:cNvCxnSpPr>
            <a:cxnSpLocks/>
          </p:cNvCxnSpPr>
          <p:nvPr/>
        </p:nvCxnSpPr>
        <p:spPr>
          <a:xfrm>
            <a:off x="4580626" y="5049332"/>
            <a:ext cx="703505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接點 16">
            <a:extLst>
              <a:ext uri="{FF2B5EF4-FFF2-40B4-BE49-F238E27FC236}">
                <a16:creationId xmlns:a16="http://schemas.microsoft.com/office/drawing/2014/main" id="{FB6F2FE7-8DD0-43C7-BE16-D8D157C03BBE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3171643" y="5605135"/>
            <a:ext cx="2112488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C9A8273C-E979-4D06-9603-B294231FC5E8}"/>
              </a:ext>
            </a:extLst>
          </p:cNvPr>
          <p:cNvSpPr txBox="1"/>
          <p:nvPr/>
        </p:nvSpPr>
        <p:spPr>
          <a:xfrm>
            <a:off x="5284131" y="5374302"/>
            <a:ext cx="5404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實際上是 </a:t>
            </a:r>
            <a:r>
              <a:rPr lang="en-US" altLang="zh-TW" sz="24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123456789</a:t>
            </a:r>
            <a:r>
              <a:rPr lang="zh-TW" altLang="en-US" sz="24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 </a:t>
            </a:r>
            <a:r>
              <a:rPr lang="en-US" altLang="zh-TW" sz="24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+</a:t>
            </a:r>
            <a:r>
              <a:rPr lang="zh-TW" altLang="en-US" sz="24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 </a:t>
            </a:r>
            <a:r>
              <a:rPr lang="en-US" altLang="zh-TW" sz="24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987654321</a:t>
            </a:r>
            <a:endParaRPr lang="zh-TW" altLang="en-US" sz="2400">
              <a:solidFill>
                <a:srgbClr val="A0A0A0"/>
              </a:solidFill>
              <a:latin typeface="Consolas" panose="020B0609020204030204" pitchFamily="49" charset="0"/>
              <a:ea typeface="Noto Sans CJK TC Light" panose="020B0300000000000000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BFCBF5C3-B644-4954-B925-7F71A8DEA381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lab1-7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72812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>
            <a:extLst>
              <a:ext uri="{FF2B5EF4-FFF2-40B4-BE49-F238E27FC236}">
                <a16:creationId xmlns:a16="http://schemas.microsoft.com/office/drawing/2014/main" id="{236B3EA1-9B3C-4CEB-A15A-03ADE8AAB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內建函式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680723A1-4DC0-49F1-B8ED-A26F7DF9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4"/>
            <a:ext cx="11370672" cy="1873997"/>
          </a:xfrm>
        </p:spPr>
        <p:txBody>
          <a:bodyPr>
            <a:normAutofit/>
          </a:bodyPr>
          <a:lstStyle/>
          <a:p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『</a:t>
            </a:r>
            <a:r>
              <a:rPr lang="zh-TW" altLang="en-US">
                <a:solidFill>
                  <a:srgbClr val="FF0000"/>
                </a:solidFill>
                <a:latin typeface="Noto Sans CJK TC Regular" panose="020B0500000000000000" pitchFamily="34" charset="-120"/>
              </a:rPr>
              <a:t>函式</a:t>
            </a: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』</a:t>
            </a:r>
            <a:r>
              <a:rPr lang="en-US" altLang="zh-TW"/>
              <a:t>(function)</a:t>
            </a:r>
            <a:r>
              <a:rPr lang="en-US" altLang="zh-TW">
                <a:latin typeface="Arial" panose="020B0604020202020204" pitchFamily="34" charset="0"/>
              </a:rPr>
              <a:t> </a:t>
            </a:r>
            <a:r>
              <a:rPr lang="zh-TW" altLang="en-US">
                <a:latin typeface="Noto Sans CJK TC Regular" panose="020B0500000000000000" pitchFamily="34" charset="-120"/>
              </a:rPr>
              <a:t>是一段預先寫好的程式，方便重複使用。而程式先將經常使用到的功能以函式的形式先寫好，稱為</a:t>
            </a: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『</a:t>
            </a:r>
            <a:r>
              <a:rPr lang="zh-TW" altLang="en-US">
                <a:solidFill>
                  <a:srgbClr val="FF0000"/>
                </a:solidFill>
                <a:latin typeface="Noto Sans CJK TC Regular" panose="020B0500000000000000" pitchFamily="34" charset="-120"/>
              </a:rPr>
              <a:t>內建函式</a:t>
            </a: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』</a:t>
            </a:r>
            <a:r>
              <a:rPr lang="zh-TW" altLang="en-US">
                <a:latin typeface="Noto Sans CJK TC Regular" panose="020B0500000000000000" pitchFamily="34" charset="-120"/>
              </a:rPr>
              <a:t>。</a:t>
            </a:r>
            <a:endParaRPr lang="en-US" altLang="zh-TW">
              <a:latin typeface="Noto Sans CJK TC Regular" panose="020B0500000000000000" pitchFamily="34" charset="-120"/>
            </a:endParaRPr>
          </a:p>
          <a:p>
            <a:r>
              <a:rPr lang="zh-TW" altLang="en-US"/>
              <a:t>例如</a:t>
            </a:r>
            <a:r>
              <a:rPr lang="zh-TW" altLang="en-US">
                <a:latin typeface="Noto Sans CJK TC Regular" panose="020B0500000000000000" pitchFamily="34" charset="-120"/>
              </a:rPr>
              <a:t>：</a:t>
            </a:r>
            <a:r>
              <a:rPr lang="en-US" altLang="zh-TW"/>
              <a:t>print()</a:t>
            </a:r>
            <a:r>
              <a:rPr lang="zh-TW" altLang="en-US">
                <a:latin typeface="Arial" panose="020B0604020202020204" pitchFamily="34" charset="0"/>
              </a:rPr>
              <a:t> </a:t>
            </a:r>
            <a:r>
              <a:rPr lang="zh-TW" altLang="en-US"/>
              <a:t>是最常用的顯示函數</a:t>
            </a:r>
            <a:r>
              <a:rPr lang="zh-TW" altLang="en-US">
                <a:latin typeface="Noto Sans CJK TC Regular" panose="020B0500000000000000" pitchFamily="34" charset="-120"/>
              </a:rPr>
              <a:t>：</a:t>
            </a:r>
            <a:endParaRPr lang="zh-TW" altLang="en-US"/>
          </a:p>
          <a:p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1AA114D-3F8E-49EC-9DF0-6A76F77CF99B}"/>
              </a:ext>
            </a:extLst>
          </p:cNvPr>
          <p:cNvSpPr/>
          <p:nvPr/>
        </p:nvSpPr>
        <p:spPr>
          <a:xfrm>
            <a:off x="977793" y="295582"/>
            <a:ext cx="99292" cy="53570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24807D0-BDF5-4F81-94BF-F8FAB60D0923}"/>
              </a:ext>
            </a:extLst>
          </p:cNvPr>
          <p:cNvSpPr/>
          <p:nvPr/>
        </p:nvSpPr>
        <p:spPr>
          <a:xfrm>
            <a:off x="646540" y="2952301"/>
            <a:ext cx="10926618" cy="3750423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>
              <a:spcBef>
                <a:spcPts val="1200"/>
              </a:spcBef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&gt;&gt;&gt; print("abc")</a:t>
            </a:r>
          </a:p>
          <a:p>
            <a:pPr marL="180975">
              <a:spcBef>
                <a:spcPts val="1200"/>
              </a:spcBef>
            </a:pPr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</a:rPr>
              <a:t>abc</a:t>
            </a:r>
          </a:p>
          <a:p>
            <a:pPr marL="180975">
              <a:spcBef>
                <a:spcPts val="1200"/>
              </a:spcBef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&gt;&gt;&gt; print("abc".upper())</a:t>
            </a:r>
          </a:p>
          <a:p>
            <a:pPr marL="180975">
              <a:spcBef>
                <a:spcPts val="1200"/>
              </a:spcBef>
            </a:pPr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</a:rPr>
              <a:t>ABC</a:t>
            </a:r>
          </a:p>
          <a:p>
            <a:pPr marL="180975">
              <a:spcBef>
                <a:spcPts val="1200"/>
              </a:spcBef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&gt;&gt;&gt; print(111 + 111)</a:t>
            </a:r>
          </a:p>
          <a:p>
            <a:pPr marL="180975">
              <a:spcBef>
                <a:spcPts val="1200"/>
              </a:spcBef>
            </a:pPr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</a:rPr>
              <a:t>222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8B035809-A762-4740-AB9C-3EDCB530C5F4}"/>
              </a:ext>
            </a:extLst>
          </p:cNvPr>
          <p:cNvSpPr txBox="1"/>
          <p:nvPr/>
        </p:nvSpPr>
        <p:spPr>
          <a:xfrm>
            <a:off x="4818306" y="3147558"/>
            <a:ext cx="213458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顯示字串物件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50CF3EE7-12F9-4A0B-9EA8-D46821713731}"/>
              </a:ext>
            </a:extLst>
          </p:cNvPr>
          <p:cNvCxnSpPr>
            <a:cxnSpLocks/>
          </p:cNvCxnSpPr>
          <p:nvPr/>
        </p:nvCxnSpPr>
        <p:spPr>
          <a:xfrm>
            <a:off x="4114801" y="3378391"/>
            <a:ext cx="703505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47EEA9D9-E07F-414F-96E6-7923E109899F}"/>
              </a:ext>
            </a:extLst>
          </p:cNvPr>
          <p:cNvSpPr txBox="1"/>
          <p:nvPr/>
        </p:nvSpPr>
        <p:spPr>
          <a:xfrm>
            <a:off x="6368184" y="4303077"/>
            <a:ext cx="44579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顯示字串物件</a:t>
            </a:r>
            <a:r>
              <a:rPr lang="en-US" altLang="zh-TW" sz="24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.</a:t>
            </a:r>
            <a:r>
              <a:rPr lang="zh-TW" altLang="en-US" sz="24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方法的執行結果</a:t>
            </a: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43D19DA5-2533-4B30-AE48-7DE0F978CD46}"/>
              </a:ext>
            </a:extLst>
          </p:cNvPr>
          <p:cNvCxnSpPr>
            <a:cxnSpLocks/>
          </p:cNvCxnSpPr>
          <p:nvPr/>
        </p:nvCxnSpPr>
        <p:spPr>
          <a:xfrm>
            <a:off x="5664679" y="4533910"/>
            <a:ext cx="703505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E5F3734-22B3-4651-B4D0-D3C6D87E4773}"/>
              </a:ext>
            </a:extLst>
          </p:cNvPr>
          <p:cNvSpPr txBox="1"/>
          <p:nvPr/>
        </p:nvSpPr>
        <p:spPr>
          <a:xfrm>
            <a:off x="5571678" y="5458596"/>
            <a:ext cx="445796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4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顯示整數物件運算的結果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53AD0B8E-804D-4B63-9D93-9CF618EB3C7C}"/>
              </a:ext>
            </a:extLst>
          </p:cNvPr>
          <p:cNvCxnSpPr>
            <a:cxnSpLocks/>
          </p:cNvCxnSpPr>
          <p:nvPr/>
        </p:nvCxnSpPr>
        <p:spPr>
          <a:xfrm>
            <a:off x="4868173" y="5689429"/>
            <a:ext cx="703505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E46CDB38-8BA6-41E4-8239-051E2B106D5D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lab1-8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48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>
            <a:extLst>
              <a:ext uri="{FF2B5EF4-FFF2-40B4-BE49-F238E27FC236}">
                <a16:creationId xmlns:a16="http://schemas.microsoft.com/office/drawing/2014/main" id="{236B3EA1-9B3C-4CEB-A15A-03ADE8AAB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匯入模組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680723A1-4DC0-49F1-B8ED-A26F7DF9C6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4"/>
            <a:ext cx="11370672" cy="2216988"/>
          </a:xfr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r>
              <a:rPr lang="zh-TW" altLang="en-US">
                <a:latin typeface="Noto Sans CJK TC Regular" panose="020B0500000000000000" pitchFamily="34" charset="-120"/>
              </a:rPr>
              <a:t>內建函式不就越多越好？若內建函式無限制增加，會導致啟動速度越來越慢，執行時佔用的記憶體越來越多。</a:t>
            </a:r>
            <a:endParaRPr lang="en-US" altLang="zh-TW">
              <a:latin typeface="Noto Sans CJK TC Regular" panose="020B0500000000000000" pitchFamily="34" charset="-120"/>
            </a:endParaRPr>
          </a:p>
          <a:p>
            <a:pPr>
              <a:spcBef>
                <a:spcPts val="600"/>
              </a:spcBef>
            </a:pP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『</a:t>
            </a:r>
            <a:r>
              <a:rPr lang="zh-TW" altLang="en-US">
                <a:solidFill>
                  <a:srgbClr val="FF0000"/>
                </a:solidFill>
                <a:latin typeface="Noto Sans CJK TC Regular" panose="020B0500000000000000" pitchFamily="34" charset="-120"/>
              </a:rPr>
              <a:t>模組</a:t>
            </a: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』</a:t>
            </a:r>
            <a:r>
              <a:rPr lang="en-US" altLang="zh-TW"/>
              <a:t>(module)</a:t>
            </a:r>
            <a:r>
              <a:rPr lang="zh-TW" altLang="en-US">
                <a:latin typeface="Noto Sans CJK TC Regular" panose="020B0500000000000000" pitchFamily="34" charset="-120"/>
              </a:rPr>
              <a:t>，就是將同一類的函式打包成模組，預設不會啟用。需要時，再用</a:t>
            </a:r>
            <a:r>
              <a:rPr lang="zh-TW" altLang="en-US">
                <a:solidFill>
                  <a:srgbClr val="FF0000"/>
                </a:solidFill>
                <a:latin typeface="Noto Sans CJK TC Regular" panose="020B0500000000000000" pitchFamily="34" charset="-120"/>
              </a:rPr>
              <a:t>匯入</a:t>
            </a:r>
            <a:r>
              <a:rPr lang="zh-TW" altLang="en-US">
                <a:latin typeface="Noto Sans CJK TC Regular" panose="020B0500000000000000" pitchFamily="34" charset="-120"/>
              </a:rPr>
              <a:t> </a:t>
            </a:r>
            <a:r>
              <a:rPr lang="en-US" altLang="zh-TW"/>
              <a:t>(import)</a:t>
            </a:r>
            <a:r>
              <a:rPr lang="en-US" altLang="zh-TW">
                <a:latin typeface="Noto Sans CJK TC Regular" panose="020B0500000000000000" pitchFamily="34" charset="-120"/>
              </a:rPr>
              <a:t> </a:t>
            </a:r>
            <a:r>
              <a:rPr lang="zh-TW" altLang="en-US">
                <a:latin typeface="Noto Sans CJK TC Regular" panose="020B0500000000000000" pitchFamily="34" charset="-120"/>
              </a:rPr>
              <a:t>的方式啟用。預先寫好的稱為</a:t>
            </a: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『</a:t>
            </a:r>
            <a:r>
              <a:rPr lang="zh-TW" altLang="en-US">
                <a:solidFill>
                  <a:srgbClr val="FF0000"/>
                </a:solidFill>
                <a:latin typeface="Noto Sans CJK TC Regular" panose="020B0500000000000000" pitchFamily="34" charset="-120"/>
              </a:rPr>
              <a:t>內建模組</a:t>
            </a:r>
            <a:r>
              <a:rPr lang="en-US" altLang="zh-TW">
                <a:latin typeface="新細明體" panose="02020500000000000000" pitchFamily="18" charset="-120"/>
                <a:ea typeface="新細明體" panose="02020500000000000000" pitchFamily="18" charset="-120"/>
              </a:rPr>
              <a:t>』</a:t>
            </a:r>
            <a:r>
              <a:rPr lang="zh-TW" altLang="en-US">
                <a:latin typeface="Noto Sans CJK TC Regular" panose="020B0500000000000000" pitchFamily="34" charset="-120"/>
              </a:rPr>
              <a:t>。</a:t>
            </a:r>
            <a:endParaRPr lang="en-US" altLang="zh-TW">
              <a:latin typeface="Noto Sans CJK TC Regular" panose="020B0500000000000000" pitchFamily="34" charset="-120"/>
            </a:endParaRPr>
          </a:p>
          <a:p>
            <a:pPr>
              <a:spcBef>
                <a:spcPts val="600"/>
              </a:spcBef>
            </a:pPr>
            <a:endParaRPr lang="zh-TW" altLang="en-US">
              <a:latin typeface="Noto Sans CJK TC Regular" panose="020B0500000000000000" pitchFamily="34" charset="-120"/>
            </a:endParaRPr>
          </a:p>
          <a:p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81AA114D-3F8E-49EC-9DF0-6A76F77CF99B}"/>
              </a:ext>
            </a:extLst>
          </p:cNvPr>
          <p:cNvSpPr/>
          <p:nvPr/>
        </p:nvSpPr>
        <p:spPr>
          <a:xfrm>
            <a:off x="977793" y="295582"/>
            <a:ext cx="99292" cy="53570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C24807D0-BDF5-4F81-94BF-F8FAB60D0923}"/>
              </a:ext>
            </a:extLst>
          </p:cNvPr>
          <p:cNvSpPr/>
          <p:nvPr/>
        </p:nvSpPr>
        <p:spPr>
          <a:xfrm>
            <a:off x="646830" y="3467818"/>
            <a:ext cx="10926618" cy="30600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>
              <a:spcBef>
                <a:spcPts val="1200"/>
              </a:spcBef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&gt;&gt;&gt;</a:t>
            </a:r>
            <a:r>
              <a:rPr lang="zh-TW" altLang="en-US" sz="2800">
                <a:solidFill>
                  <a:srgbClr val="6E6E6E"/>
                </a:solidFill>
                <a:latin typeface="Consolas" panose="020B0609020204030204" pitchFamily="49" charset="0"/>
              </a:rPr>
              <a:t> 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import time</a:t>
            </a:r>
          </a:p>
          <a:p>
            <a:pPr marL="180975">
              <a:spcBef>
                <a:spcPts val="1200"/>
              </a:spcBef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&gt;&gt;&gt;</a:t>
            </a:r>
            <a:r>
              <a:rPr lang="zh-TW" altLang="en-US" sz="2800">
                <a:solidFill>
                  <a:srgbClr val="6E6E6E"/>
                </a:solidFill>
                <a:latin typeface="Consolas" panose="020B0609020204030204" pitchFamily="49" charset="0"/>
              </a:rPr>
              <a:t> 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time.sleep(3)</a:t>
            </a:r>
          </a:p>
          <a:p>
            <a:pPr marL="180975">
              <a:spcBef>
                <a:spcPts val="1200"/>
              </a:spcBef>
            </a:pPr>
            <a:endParaRPr lang="en-US" altLang="zh-TW" sz="2800">
              <a:solidFill>
                <a:srgbClr val="A0A0A0"/>
              </a:solidFill>
              <a:latin typeface="Consolas" panose="020B0609020204030204" pitchFamily="49" charset="0"/>
            </a:endParaRPr>
          </a:p>
          <a:p>
            <a:pPr marL="180975">
              <a:spcBef>
                <a:spcPts val="1200"/>
              </a:spcBef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&gt;&gt;&gt; from time import sleep</a:t>
            </a:r>
          </a:p>
          <a:p>
            <a:pPr marL="180975">
              <a:spcBef>
                <a:spcPts val="1200"/>
              </a:spcBef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&gt;&gt;&gt; sleep(5)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43089086-F5E1-4E0C-90F4-B107C86D4C77}"/>
              </a:ext>
            </a:extLst>
          </p:cNvPr>
          <p:cNvSpPr txBox="1"/>
          <p:nvPr/>
        </p:nvSpPr>
        <p:spPr>
          <a:xfrm>
            <a:off x="4576768" y="3648969"/>
            <a:ext cx="33702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匯入時間相關的</a:t>
            </a:r>
            <a:r>
              <a:rPr lang="zh-TW" altLang="en-US" sz="2000">
                <a:solidFill>
                  <a:srgbClr val="A0A0A0"/>
                </a:solidFill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time</a:t>
            </a:r>
            <a:r>
              <a:rPr lang="zh-TW" altLang="en-US" sz="2000">
                <a:solidFill>
                  <a:srgbClr val="A0A0A0"/>
                </a:solidFill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模組</a:t>
            </a:r>
          </a:p>
        </p:txBody>
      </p:sp>
      <p:cxnSp>
        <p:nvCxnSpPr>
          <p:cNvPr id="8" name="直線接點 7">
            <a:extLst>
              <a:ext uri="{FF2B5EF4-FFF2-40B4-BE49-F238E27FC236}">
                <a16:creationId xmlns:a16="http://schemas.microsoft.com/office/drawing/2014/main" id="{A1DA0793-09C7-4420-9765-5FADE90A2AF6}"/>
              </a:ext>
            </a:extLst>
          </p:cNvPr>
          <p:cNvCxnSpPr>
            <a:cxnSpLocks/>
          </p:cNvCxnSpPr>
          <p:nvPr/>
        </p:nvCxnSpPr>
        <p:spPr>
          <a:xfrm>
            <a:off x="4016797" y="3844422"/>
            <a:ext cx="559971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字方塊 8">
            <a:extLst>
              <a:ext uri="{FF2B5EF4-FFF2-40B4-BE49-F238E27FC236}">
                <a16:creationId xmlns:a16="http://schemas.microsoft.com/office/drawing/2014/main" id="{1F8FE096-582F-4BCF-8378-55DCD6A792F3}"/>
              </a:ext>
            </a:extLst>
          </p:cNvPr>
          <p:cNvSpPr txBox="1"/>
          <p:nvPr/>
        </p:nvSpPr>
        <p:spPr>
          <a:xfrm>
            <a:off x="5220872" y="4220791"/>
            <a:ext cx="57174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執行</a:t>
            </a:r>
            <a:r>
              <a:rPr lang="zh-TW" altLang="en-US" sz="2000">
                <a:solidFill>
                  <a:srgbClr val="A0A0A0"/>
                </a:solidFill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time</a:t>
            </a:r>
            <a:r>
              <a:rPr lang="zh-TW" altLang="en-US" sz="2000">
                <a:solidFill>
                  <a:srgbClr val="A0A0A0"/>
                </a:solidFill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模組的</a:t>
            </a:r>
            <a:r>
              <a:rPr lang="zh-TW" altLang="en-US" sz="2000">
                <a:solidFill>
                  <a:srgbClr val="A0A0A0"/>
                </a:solidFill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sleep()</a:t>
            </a:r>
            <a:r>
              <a:rPr lang="en-US" altLang="zh-TW" sz="2000">
                <a:solidFill>
                  <a:srgbClr val="A0A0A0"/>
                </a:solidFill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函式，暫停</a:t>
            </a:r>
            <a:r>
              <a:rPr lang="zh-TW" altLang="en-US" sz="2000">
                <a:solidFill>
                  <a:srgbClr val="A0A0A0"/>
                </a:solidFill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3</a:t>
            </a:r>
            <a:r>
              <a:rPr lang="zh-TW" altLang="en-US" sz="2000">
                <a:solidFill>
                  <a:srgbClr val="A0A0A0"/>
                </a:solidFill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秒</a:t>
            </a:r>
          </a:p>
        </p:txBody>
      </p:sp>
      <p:cxnSp>
        <p:nvCxnSpPr>
          <p:cNvPr id="10" name="直線接點 9">
            <a:extLst>
              <a:ext uri="{FF2B5EF4-FFF2-40B4-BE49-F238E27FC236}">
                <a16:creationId xmlns:a16="http://schemas.microsoft.com/office/drawing/2014/main" id="{C4E719BC-2114-4873-8534-18E280F7D03A}"/>
              </a:ext>
            </a:extLst>
          </p:cNvPr>
          <p:cNvCxnSpPr>
            <a:cxnSpLocks/>
          </p:cNvCxnSpPr>
          <p:nvPr/>
        </p:nvCxnSpPr>
        <p:spPr>
          <a:xfrm>
            <a:off x="4660901" y="4416244"/>
            <a:ext cx="559971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74891A17-4253-4661-BE0D-3F209AF8EDD0}"/>
              </a:ext>
            </a:extLst>
          </p:cNvPr>
          <p:cNvSpPr txBox="1"/>
          <p:nvPr/>
        </p:nvSpPr>
        <p:spPr>
          <a:xfrm>
            <a:off x="6670110" y="5386183"/>
            <a:ext cx="45442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從</a:t>
            </a:r>
            <a:r>
              <a:rPr lang="zh-TW" altLang="en-US" sz="2000">
                <a:solidFill>
                  <a:srgbClr val="A0A0A0"/>
                </a:solidFill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time</a:t>
            </a:r>
            <a:r>
              <a:rPr lang="zh-TW" altLang="en-US" sz="2000">
                <a:solidFill>
                  <a:srgbClr val="A0A0A0"/>
                </a:solidFill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模組裡匯入</a:t>
            </a:r>
            <a:r>
              <a:rPr lang="zh-TW" altLang="en-US" sz="2000">
                <a:solidFill>
                  <a:srgbClr val="A0A0A0"/>
                </a:solidFill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sleep()</a:t>
            </a:r>
            <a:r>
              <a:rPr lang="en-US" altLang="zh-TW" sz="2000">
                <a:solidFill>
                  <a:srgbClr val="A0A0A0"/>
                </a:solidFill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函式</a:t>
            </a:r>
          </a:p>
        </p:txBody>
      </p:sp>
      <p:cxnSp>
        <p:nvCxnSpPr>
          <p:cNvPr id="12" name="直線接點 11">
            <a:extLst>
              <a:ext uri="{FF2B5EF4-FFF2-40B4-BE49-F238E27FC236}">
                <a16:creationId xmlns:a16="http://schemas.microsoft.com/office/drawing/2014/main" id="{3137E9CC-02FB-4FE5-AF6F-80E74896DC18}"/>
              </a:ext>
            </a:extLst>
          </p:cNvPr>
          <p:cNvCxnSpPr>
            <a:cxnSpLocks/>
          </p:cNvCxnSpPr>
          <p:nvPr/>
        </p:nvCxnSpPr>
        <p:spPr>
          <a:xfrm>
            <a:off x="6110139" y="5581636"/>
            <a:ext cx="559971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C95931DE-B94B-45A1-8CCD-8B2F17DFF6A4}"/>
              </a:ext>
            </a:extLst>
          </p:cNvPr>
          <p:cNvSpPr txBox="1"/>
          <p:nvPr/>
        </p:nvSpPr>
        <p:spPr>
          <a:xfrm>
            <a:off x="3863902" y="5944059"/>
            <a:ext cx="45442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執行</a:t>
            </a:r>
            <a:r>
              <a:rPr lang="zh-TW" altLang="en-US" sz="2000">
                <a:solidFill>
                  <a:srgbClr val="A0A0A0"/>
                </a:solidFill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sleep()</a:t>
            </a:r>
            <a:r>
              <a:rPr lang="en-US" altLang="zh-TW" sz="2000">
                <a:solidFill>
                  <a:srgbClr val="A0A0A0"/>
                </a:solidFill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函式，暫停</a:t>
            </a:r>
            <a:r>
              <a:rPr lang="zh-TW" altLang="en-US" sz="2000">
                <a:solidFill>
                  <a:srgbClr val="A0A0A0"/>
                </a:solidFill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lang="en-US" altLang="zh-TW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5</a:t>
            </a:r>
            <a:r>
              <a:rPr lang="zh-TW" altLang="en-US" sz="2000">
                <a:solidFill>
                  <a:srgbClr val="A0A0A0"/>
                </a:solidFill>
                <a:latin typeface="Arial" panose="020B0604020202020204" pitchFamily="34" charset="0"/>
                <a:ea typeface="Noto Sans CJK TC Light" panose="020B0300000000000000" pitchFamily="34" charset="-120"/>
                <a:cs typeface="Arial" panose="020B0604020202020204" pitchFamily="34" charset="0"/>
              </a:rPr>
              <a:t> </a:t>
            </a:r>
            <a:r>
              <a:rPr lang="zh-TW" altLang="en-US" sz="2000">
                <a:solidFill>
                  <a:srgbClr val="A0A0A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秒</a:t>
            </a:r>
          </a:p>
        </p:txBody>
      </p:sp>
      <p:cxnSp>
        <p:nvCxnSpPr>
          <p:cNvPr id="14" name="直線接點 13">
            <a:extLst>
              <a:ext uri="{FF2B5EF4-FFF2-40B4-BE49-F238E27FC236}">
                <a16:creationId xmlns:a16="http://schemas.microsoft.com/office/drawing/2014/main" id="{6CD872AF-614A-488A-B576-B7489AF74FEF}"/>
              </a:ext>
            </a:extLst>
          </p:cNvPr>
          <p:cNvCxnSpPr>
            <a:cxnSpLocks/>
          </p:cNvCxnSpPr>
          <p:nvPr/>
        </p:nvCxnSpPr>
        <p:spPr>
          <a:xfrm>
            <a:off x="3303931" y="6139512"/>
            <a:ext cx="559971" cy="0"/>
          </a:xfrm>
          <a:prstGeom prst="line">
            <a:avLst/>
          </a:prstGeom>
          <a:ln w="6350">
            <a:solidFill>
              <a:srgbClr val="A0A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>
            <a:extLst>
              <a:ext uri="{FF2B5EF4-FFF2-40B4-BE49-F238E27FC236}">
                <a16:creationId xmlns:a16="http://schemas.microsoft.com/office/drawing/2014/main" id="{9882EBA6-8F83-4FCB-84C8-FB5FFF9F946C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lab1-9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14660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>
            <a:extLst>
              <a:ext uri="{FF2B5EF4-FFF2-40B4-BE49-F238E27FC236}">
                <a16:creationId xmlns:a16="http://schemas.microsoft.com/office/drawing/2014/main" id="{236B3EA1-9B3C-4CEB-A15A-03ADE8AAB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zh-TW" altLang="en-US"/>
              <a:t>練習</a:t>
            </a:r>
            <a:r>
              <a:rPr lang="zh-TW" altLang="en-US">
                <a:latin typeface="Noto Sans CJK TC Regular" panose="020B0500000000000000" pitchFamily="34" charset="-120"/>
              </a:rPr>
              <a:t>：</a:t>
            </a:r>
            <a:r>
              <a:rPr lang="zh-TW" altLang="en-US"/>
              <a:t>匯入模組</a:t>
            </a:r>
            <a:endParaRPr lang="zh-TW" altLang="en-US" sz="240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DDFF50B-E4DD-40C7-A8CF-FFAE9144A279}"/>
              </a:ext>
            </a:extLst>
          </p:cNvPr>
          <p:cNvSpPr/>
          <p:nvPr/>
        </p:nvSpPr>
        <p:spPr>
          <a:xfrm>
            <a:off x="648412" y="2268744"/>
            <a:ext cx="10926618" cy="2988000"/>
          </a:xfrm>
          <a:prstGeom prst="rect">
            <a:avLst/>
          </a:prstGeom>
          <a:solidFill>
            <a:srgbClr val="CC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7E8EB93-E6E1-4BC6-BDCB-390D8B427EF4}"/>
              </a:ext>
            </a:extLst>
          </p:cNvPr>
          <p:cNvSpPr/>
          <p:nvPr/>
        </p:nvSpPr>
        <p:spPr>
          <a:xfrm>
            <a:off x="817849" y="2412744"/>
            <a:ext cx="10584000" cy="2700000"/>
          </a:xfrm>
          <a:prstGeom prst="rect">
            <a:avLst/>
          </a:prstGeom>
          <a:solidFill>
            <a:srgbClr val="F0F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</a:pPr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  <a:ea typeface="Noto Sans Mono CJK TC Regular" panose="020B0500000000000000" pitchFamily="34" charset="-120"/>
              </a:rPr>
              <a:t>#</a:t>
            </a:r>
            <a:r>
              <a:rPr lang="zh-TW" altLang="en-US" sz="2800">
                <a:solidFill>
                  <a:srgbClr val="A0A0A0"/>
                </a:solidFill>
                <a:latin typeface="Consolas" panose="020B0609020204030204" pitchFamily="49" charset="0"/>
                <a:ea typeface="Noto Sans Mono CJK TC Regular" panose="020B0500000000000000" pitchFamily="34" charset="-120"/>
              </a:rPr>
              <a:t>　暫停</a:t>
            </a:r>
            <a:r>
              <a:rPr lang="zh-TW" altLang="en-US" sz="2800">
                <a:solidFill>
                  <a:srgbClr val="A0A0A0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rPr>
              <a:t> </a:t>
            </a:r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  <a:ea typeface="Noto Sans Mono CJK TC Regular" panose="020B0500000000000000" pitchFamily="34" charset="-120"/>
              </a:rPr>
              <a:t>5</a:t>
            </a:r>
            <a:r>
              <a:rPr lang="en-US" altLang="zh-TW" sz="2800">
                <a:solidFill>
                  <a:srgbClr val="A0A0A0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rPr>
              <a:t> </a:t>
            </a:r>
            <a:r>
              <a:rPr lang="zh-TW" altLang="en-US" sz="2800">
                <a:solidFill>
                  <a:srgbClr val="A0A0A0"/>
                </a:solidFill>
                <a:latin typeface="Consolas" panose="020B0609020204030204" pitchFamily="49" charset="0"/>
                <a:ea typeface="Noto Sans Mono CJK TC Regular" panose="020B0500000000000000" pitchFamily="34" charset="-120"/>
              </a:rPr>
              <a:t>秒後，印出</a:t>
            </a:r>
            <a:r>
              <a:rPr lang="zh-TW" altLang="en-US" sz="2800">
                <a:solidFill>
                  <a:srgbClr val="A0A0A0"/>
                </a:solidFill>
                <a:latin typeface="Arial" panose="020B0604020202020204" pitchFamily="34" charset="0"/>
                <a:ea typeface="Noto Sans Mono CJK TC Regular" panose="020B0500000000000000" pitchFamily="34" charset="-120"/>
                <a:cs typeface="Arial" panose="020B0604020202020204" pitchFamily="34" charset="0"/>
              </a:rPr>
              <a:t> </a:t>
            </a:r>
            <a:r>
              <a:rPr lang="en-US" altLang="zh-TW" sz="2800">
                <a:solidFill>
                  <a:srgbClr val="A0A0A0"/>
                </a:solidFill>
                <a:latin typeface="Consolas" panose="020B0609020204030204" pitchFamily="49" charset="0"/>
                <a:ea typeface="Noto Sans Mono CJK TC Regular" panose="020B0500000000000000" pitchFamily="34" charset="-120"/>
              </a:rPr>
              <a:t>Hello World!</a:t>
            </a:r>
            <a:r>
              <a:rPr lang="zh-TW" altLang="en-US" sz="2800">
                <a:solidFill>
                  <a:srgbClr val="A0A0A0"/>
                </a:solidFill>
                <a:latin typeface="Consolas" panose="020B0609020204030204" pitchFamily="49" charset="0"/>
                <a:ea typeface="Noto Sans Mono CJK TC Regular" panose="020B0500000000000000" pitchFamily="34" charset="-120"/>
              </a:rPr>
              <a:t> </a:t>
            </a:r>
            <a:endParaRPr lang="en-US" altLang="zh-TW" sz="2800">
              <a:solidFill>
                <a:srgbClr val="A0A0A0"/>
              </a:solidFill>
              <a:latin typeface="Consolas" panose="020B0609020204030204" pitchFamily="49" charset="0"/>
              <a:ea typeface="Noto Sans Mono CJK TC Regular" panose="020B0500000000000000" pitchFamily="34" charset="-120"/>
            </a:endParaRPr>
          </a:p>
          <a:p>
            <a:pPr>
              <a:spcBef>
                <a:spcPts val="1200"/>
              </a:spcBef>
            </a:pPr>
            <a:r>
              <a:rPr lang="en-US" altLang="zh-TW" sz="2800" b="1">
                <a:solidFill>
                  <a:schemeClr val="tx1"/>
                </a:solidFill>
                <a:latin typeface="Consolas" panose="020B0609020204030204" pitchFamily="49" charset="0"/>
              </a:rPr>
              <a:t>from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 time </a:t>
            </a:r>
            <a:r>
              <a:rPr lang="en-US" altLang="zh-TW" sz="2800" b="1">
                <a:solidFill>
                  <a:schemeClr val="tx1"/>
                </a:solidFill>
                <a:latin typeface="Consolas" panose="020B0609020204030204" pitchFamily="49" charset="0"/>
              </a:rPr>
              <a:t>import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 sleep</a:t>
            </a:r>
          </a:p>
          <a:p>
            <a:pPr>
              <a:spcBef>
                <a:spcPts val="1200"/>
              </a:spcBef>
            </a:pP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sleep(</a:t>
            </a:r>
            <a:r>
              <a:rPr lang="en-US" altLang="zh-TW" sz="2800">
                <a:solidFill>
                  <a:srgbClr val="00B0F0"/>
                </a:solidFill>
                <a:latin typeface="Consolas" panose="020B0609020204030204" pitchFamily="49" charset="0"/>
              </a:rPr>
              <a:t>5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)</a:t>
            </a:r>
          </a:p>
          <a:p>
            <a:pPr>
              <a:spcBef>
                <a:spcPts val="1200"/>
              </a:spcBef>
            </a:pPr>
            <a:r>
              <a:rPr lang="en-US" altLang="zh-TW" sz="2800">
                <a:solidFill>
                  <a:srgbClr val="00B0F0"/>
                </a:solidFill>
                <a:latin typeface="Consolas" panose="020B0609020204030204" pitchFamily="49" charset="0"/>
              </a:rPr>
              <a:t>print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(</a:t>
            </a:r>
            <a:r>
              <a:rPr lang="en-US" altLang="zh-TW" sz="2800">
                <a:solidFill>
                  <a:srgbClr val="CC0000"/>
                </a:solidFill>
                <a:latin typeface="Consolas" panose="020B0609020204030204" pitchFamily="49" charset="0"/>
              </a:rPr>
              <a:t>"Hello World!"</a:t>
            </a:r>
            <a:r>
              <a:rPr lang="en-US" altLang="zh-TW" sz="2800">
                <a:solidFill>
                  <a:srgbClr val="6E6E6E"/>
                </a:solidFill>
                <a:latin typeface="Consolas" panose="020B0609020204030204" pitchFamily="49" charset="0"/>
              </a:rPr>
              <a:t>)</a:t>
            </a:r>
            <a:endParaRPr lang="zh-TW" altLang="en-US" sz="2800">
              <a:solidFill>
                <a:srgbClr val="6E6E6E"/>
              </a:solidFill>
              <a:latin typeface="Consolas" panose="020B0609020204030204" pitchFamily="49" charset="0"/>
            </a:endParaRPr>
          </a:p>
        </p:txBody>
      </p:sp>
      <p:graphicFrame>
        <p:nvGraphicFramePr>
          <p:cNvPr id="9" name="表格 4">
            <a:extLst>
              <a:ext uri="{FF2B5EF4-FFF2-40B4-BE49-F238E27FC236}">
                <a16:creationId xmlns:a16="http://schemas.microsoft.com/office/drawing/2014/main" id="{6343759A-8811-4791-BEF4-586BBD64D20B}"/>
              </a:ext>
            </a:extLst>
          </p:cNvPr>
          <p:cNvGraphicFramePr>
            <a:graphicFrameLocks noGrp="1"/>
          </p:cNvGraphicFramePr>
          <p:nvPr/>
        </p:nvGraphicFramePr>
        <p:xfrm>
          <a:off x="646540" y="1501625"/>
          <a:ext cx="10926618" cy="5156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83446">
                  <a:extLst>
                    <a:ext uri="{9D8B030D-6E8A-4147-A177-3AD203B41FA5}">
                      <a16:colId xmlns:a16="http://schemas.microsoft.com/office/drawing/2014/main" val="3675024615"/>
                    </a:ext>
                  </a:extLst>
                </a:gridCol>
                <a:gridCol w="9643172">
                  <a:extLst>
                    <a:ext uri="{9D8B030D-6E8A-4147-A177-3AD203B41FA5}">
                      <a16:colId xmlns:a16="http://schemas.microsoft.com/office/drawing/2014/main" val="1523668311"/>
                    </a:ext>
                  </a:extLst>
                </a:gridCol>
              </a:tblGrid>
              <a:tr h="504000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200" b="0"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程式</a:t>
                      </a:r>
                      <a:r>
                        <a:rPr lang="en-US" altLang="zh-TW" sz="2200" b="0"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endParaRPr lang="zh-TW" altLang="en-US" sz="2200" b="0">
                        <a:latin typeface="Arial" panose="020B0604020202020204" pitchFamily="34" charset="0"/>
                        <a:ea typeface="Noto Sans CJK TC Regular" panose="020B0500000000000000" pitchFamily="34" charset="-12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180975" indent="0" algn="just">
                        <a:lnSpc>
                          <a:spcPts val="3600"/>
                        </a:lnSpc>
                        <a:spcBef>
                          <a:spcPts val="600"/>
                        </a:spcBef>
                        <a:buNone/>
                      </a:pP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暫停 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5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秒後，印出 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Hello</a:t>
                      </a:r>
                      <a:r>
                        <a:rPr lang="zh-TW" altLang="en-US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Consolas" panose="020B0609020204030204" pitchFamily="49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World!</a:t>
                      </a:r>
                      <a:r>
                        <a:rPr lang="en-US" altLang="zh-TW" sz="2400" b="0">
                          <a:solidFill>
                            <a:schemeClr val="tx1"/>
                          </a:solidFill>
                          <a:latin typeface="Abel" panose="02000506030000020004" pitchFamily="50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 </a:t>
                      </a:r>
                      <a:r>
                        <a:rPr lang="zh-TW" altLang="en-US" sz="2400" b="0" kern="12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Noto Sans CJK TC Regular" panose="020B0500000000000000" pitchFamily="34" charset="-120"/>
                          <a:cs typeface="Arial" panose="020B0604020202020204" pitchFamily="34" charset="0"/>
                        </a:rPr>
                        <a:t>字串物件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666333"/>
                  </a:ext>
                </a:extLst>
              </a:tr>
            </a:tbl>
          </a:graphicData>
        </a:graphic>
      </p:graphicFrame>
      <p:sp>
        <p:nvSpPr>
          <p:cNvPr id="12" name="文字方塊 11">
            <a:extLst>
              <a:ext uri="{FF2B5EF4-FFF2-40B4-BE49-F238E27FC236}">
                <a16:creationId xmlns:a16="http://schemas.microsoft.com/office/drawing/2014/main" id="{EE71775D-C4C1-433C-965F-3E1591DFBB05}"/>
              </a:ext>
            </a:extLst>
          </p:cNvPr>
          <p:cNvSpPr txBox="1"/>
          <p:nvPr/>
        </p:nvSpPr>
        <p:spPr>
          <a:xfrm>
            <a:off x="3260292" y="5736560"/>
            <a:ext cx="570591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TW" altLang="en-US" sz="2400">
                <a:solidFill>
                  <a:srgbClr val="FF0000"/>
                </a:solidFill>
                <a:latin typeface="Consolas" panose="020B0609020204030204" pitchFamily="49" charset="0"/>
                <a:ea typeface="Noto Sans CJK TC Light" panose="020B0300000000000000" pitchFamily="34" charset="-120"/>
              </a:rPr>
              <a:t>指的是在程式編輯窗格中編輯與執行。</a:t>
            </a:r>
          </a:p>
        </p:txBody>
      </p:sp>
      <p:cxnSp>
        <p:nvCxnSpPr>
          <p:cNvPr id="15" name="直線接點 14">
            <a:extLst>
              <a:ext uri="{FF2B5EF4-FFF2-40B4-BE49-F238E27FC236}">
                <a16:creationId xmlns:a16="http://schemas.microsoft.com/office/drawing/2014/main" id="{42080C39-DA4A-479E-B6E2-2B085063D9EA}"/>
              </a:ext>
            </a:extLst>
          </p:cNvPr>
          <p:cNvCxnSpPr>
            <a:cxnSpLocks/>
            <a:stCxn id="7" idx="2"/>
            <a:endCxn id="12" idx="0"/>
          </p:cNvCxnSpPr>
          <p:nvPr/>
        </p:nvCxnSpPr>
        <p:spPr>
          <a:xfrm>
            <a:off x="6111721" y="5256744"/>
            <a:ext cx="1531" cy="479816"/>
          </a:xfrm>
          <a:prstGeom prst="line">
            <a:avLst/>
          </a:prstGeom>
          <a:ln w="63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>
            <a:extLst>
              <a:ext uri="{FF2B5EF4-FFF2-40B4-BE49-F238E27FC236}">
                <a16:creationId xmlns:a16="http://schemas.microsoft.com/office/drawing/2014/main" id="{7D8F07A6-2A39-4C1F-9612-3843F8684171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lab1-10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2818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BCE31D-AB24-4276-88BA-1DAA74667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tx1">
                    <a:lumMod val="50000"/>
                    <a:lumOff val="50000"/>
                  </a:schemeClr>
                </a:solidFill>
              </a:rPr>
              <a:t>Outline</a:t>
            </a:r>
            <a:endParaRPr lang="zh-TW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869854B-B6DF-4F63-AF43-0CC2F4F5E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779697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zh-TW" sz="3200">
                <a:latin typeface="Consolas" panose="020B0609020204030204" pitchFamily="49" charset="0"/>
              </a:rPr>
              <a:t>1-1.</a:t>
            </a:r>
            <a:r>
              <a:rPr lang="en-US" altLang="zh-TW" sz="3200"/>
              <a:t> </a:t>
            </a:r>
            <a:r>
              <a:rPr lang="zh-TW" altLang="en-US" sz="3200"/>
              <a:t>感測器簡介：控制板 </a:t>
            </a:r>
            <a:r>
              <a:rPr lang="en-US" altLang="zh-TW" sz="3200"/>
              <a:t>x </a:t>
            </a:r>
            <a:r>
              <a:rPr lang="zh-TW" altLang="en-US" sz="3200"/>
              <a:t>感測器 </a:t>
            </a:r>
            <a:r>
              <a:rPr lang="en-US" altLang="zh-TW" sz="3200"/>
              <a:t>x </a:t>
            </a:r>
            <a:r>
              <a:rPr lang="zh-TW" altLang="en-US" sz="3200"/>
              <a:t>動作器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1-2. D1 mini </a:t>
            </a:r>
            <a:r>
              <a:rPr lang="zh-TW" altLang="en-US" sz="3200"/>
              <a:t>控制板簡介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1-3. </a:t>
            </a:r>
            <a:r>
              <a:rPr lang="zh-TW" altLang="en-US" sz="3200"/>
              <a:t>安裝 </a:t>
            </a:r>
            <a:r>
              <a:rPr lang="en-US" altLang="zh-TW" sz="3200"/>
              <a:t>Python </a:t>
            </a:r>
            <a:r>
              <a:rPr lang="zh-TW" altLang="en-US" sz="3200"/>
              <a:t>開發環境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1-4. Python </a:t>
            </a:r>
            <a:r>
              <a:rPr lang="zh-TW" altLang="en-US" sz="3200"/>
              <a:t>物件</a:t>
            </a:r>
            <a:r>
              <a:rPr lang="zh-TW" altLang="en-US" sz="320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3200"/>
              <a:t>資料型別</a:t>
            </a:r>
            <a:r>
              <a:rPr lang="zh-TW" altLang="en-US" sz="320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3200"/>
              <a:t>變數</a:t>
            </a:r>
            <a:r>
              <a:rPr lang="zh-TW" altLang="en-US" sz="320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3200"/>
              <a:t>匯入模組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>
                <a:solidFill>
                  <a:srgbClr val="FF0000"/>
                </a:solidFill>
              </a:rPr>
              <a:t>1-5. </a:t>
            </a:r>
            <a:r>
              <a:rPr lang="zh-TW" altLang="en-US" sz="3200">
                <a:solidFill>
                  <a:srgbClr val="FF0000"/>
                </a:solidFill>
              </a:rPr>
              <a:t>安裝與設定 </a:t>
            </a:r>
            <a:r>
              <a:rPr lang="en-US" altLang="zh-TW" sz="3200">
                <a:solidFill>
                  <a:srgbClr val="FF0000"/>
                </a:solidFill>
              </a:rPr>
              <a:t>D1 mini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1-6. </a:t>
            </a:r>
            <a:r>
              <a:rPr lang="zh-TW" altLang="en-US" sz="3200"/>
              <a:t>認識硬體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1-7. D1 mini </a:t>
            </a:r>
            <a:r>
              <a:rPr lang="zh-TW" altLang="en-US" sz="3200"/>
              <a:t>的 </a:t>
            </a:r>
            <a:r>
              <a:rPr lang="en-US" altLang="zh-TW" sz="3200"/>
              <a:t>IO </a:t>
            </a:r>
            <a:r>
              <a:rPr lang="zh-TW" altLang="en-US" sz="3200"/>
              <a:t>腳位以及數位訊號輸出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1-8. </a:t>
            </a:r>
            <a:r>
              <a:rPr lang="zh-TW" altLang="en-US" sz="3200"/>
              <a:t>流程控制 </a:t>
            </a:r>
            <a:r>
              <a:rPr lang="en-US" altLang="zh-TW" sz="3200"/>
              <a:t>(while </a:t>
            </a:r>
            <a:r>
              <a:rPr lang="zh-TW" altLang="en-US" sz="3200"/>
              <a:t>迴圈</a:t>
            </a:r>
            <a:r>
              <a:rPr lang="en-US" altLang="zh-TW" sz="3200"/>
              <a:t>) </a:t>
            </a:r>
            <a:r>
              <a:rPr lang="zh-TW" altLang="en-US" sz="3200"/>
              <a:t>與區塊縮排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zh-TW" altLang="en-US" sz="3200"/>
              <a:t>補給站：安裝 </a:t>
            </a:r>
            <a:r>
              <a:rPr lang="en-US" altLang="zh-TW" sz="3200"/>
              <a:t>MicroPython </a:t>
            </a:r>
            <a:r>
              <a:rPr lang="zh-TW" altLang="en-US" sz="3200"/>
              <a:t>到 </a:t>
            </a:r>
            <a:r>
              <a:rPr lang="en-US" altLang="zh-TW" sz="3200"/>
              <a:t>D1 mini</a:t>
            </a:r>
          </a:p>
          <a:p>
            <a:pPr marL="0" indent="0">
              <a:spcAft>
                <a:spcPts val="600"/>
              </a:spcAft>
              <a:buNone/>
            </a:pP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endParaRPr lang="zh-TW" altLang="en-US" sz="3200"/>
          </a:p>
          <a:p>
            <a:pPr marL="0" indent="0">
              <a:spcAft>
                <a:spcPts val="600"/>
              </a:spcAft>
              <a:buNone/>
            </a:pPr>
            <a:endParaRPr lang="zh-TW" altLang="en-US" sz="3200"/>
          </a:p>
          <a:p>
            <a:pPr marL="0" indent="0">
              <a:buNone/>
            </a:pPr>
            <a:endParaRPr lang="zh-TW" altLang="en-US"/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00054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>
            <a:noAutofit/>
          </a:bodyPr>
          <a:lstStyle/>
          <a:p>
            <a:r>
              <a:rPr lang="en-US" altLang="zh-TW"/>
              <a:t>1-5. </a:t>
            </a:r>
            <a:r>
              <a:rPr lang="zh-TW" altLang="en-US" dirty="0"/>
              <a:t>安裝</a:t>
            </a:r>
            <a:r>
              <a:rPr lang="zh-TW" altLang="en-US"/>
              <a:t>與設定 </a:t>
            </a:r>
            <a:r>
              <a:rPr lang="en-US" altLang="zh-TW" dirty="0"/>
              <a:t>D1 mini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>
            <a:noAutofit/>
          </a:bodyPr>
          <a:lstStyle/>
          <a:p>
            <a:r>
              <a:rPr lang="zh-TW" altLang="en-US" dirty="0"/>
              <a:t>前面的程式都是在個人電腦上執行，但缺少對外連接的腳位，所以將改用 </a:t>
            </a:r>
            <a:r>
              <a:rPr lang="en-US" altLang="zh-TW" dirty="0"/>
              <a:t>D1 mini </a:t>
            </a:r>
            <a:r>
              <a:rPr lang="zh-TW" altLang="en-US" dirty="0"/>
              <a:t>來執行 </a:t>
            </a:r>
            <a:r>
              <a:rPr lang="en-US" altLang="zh-TW" dirty="0"/>
              <a:t>Python </a:t>
            </a:r>
            <a:r>
              <a:rPr lang="zh-TW" altLang="en-US" dirty="0"/>
              <a:t>程式。</a:t>
            </a:r>
            <a:endParaRPr lang="en-US" altLang="zh-TW" dirty="0"/>
          </a:p>
          <a:p>
            <a:r>
              <a:rPr lang="zh-TW" altLang="en-US" dirty="0"/>
              <a:t>下載與安裝驅動程式</a:t>
            </a:r>
            <a:endParaRPr lang="en-US" altLang="zh-TW" dirty="0"/>
          </a:p>
          <a:p>
            <a:pPr lvl="1"/>
            <a:r>
              <a:rPr lang="zh-TW" altLang="en-US" dirty="0"/>
              <a:t>連線下載 </a:t>
            </a:r>
            <a:r>
              <a:rPr lang="en-US" altLang="zh-TW" dirty="0"/>
              <a:t>D1 mini </a:t>
            </a:r>
            <a:r>
              <a:rPr lang="zh-TW" altLang="en-US" dirty="0"/>
              <a:t>驅動程式：</a:t>
            </a:r>
            <a:endParaRPr lang="en-US" altLang="zh-TW" dirty="0"/>
          </a:p>
        </p:txBody>
      </p:sp>
      <p:grpSp>
        <p:nvGrpSpPr>
          <p:cNvPr id="7" name="群組 6"/>
          <p:cNvGrpSpPr/>
          <p:nvPr/>
        </p:nvGrpSpPr>
        <p:grpSpPr>
          <a:xfrm>
            <a:off x="3588503" y="2960202"/>
            <a:ext cx="5014993" cy="3797067"/>
            <a:chOff x="2123728" y="3212976"/>
            <a:chExt cx="4608512" cy="3489303"/>
          </a:xfrm>
        </p:grpSpPr>
        <p:pic>
          <p:nvPicPr>
            <p:cNvPr id="2457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23728" y="3212976"/>
              <a:ext cx="4608512" cy="34893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矩形 5"/>
            <p:cNvSpPr/>
            <p:nvPr/>
          </p:nvSpPr>
          <p:spPr>
            <a:xfrm>
              <a:off x="2123728" y="3212976"/>
              <a:ext cx="1224136" cy="144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AEDD10FE-2334-4D8E-807E-F64C9B056163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lab1-11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>
            <a:noAutofit/>
          </a:bodyPr>
          <a:lstStyle/>
          <a:p>
            <a:r>
              <a:rPr lang="en-US" altLang="zh-TW"/>
              <a:t>1-5. </a:t>
            </a:r>
            <a:r>
              <a:rPr lang="zh-TW" altLang="en-US"/>
              <a:t>安裝與設定 </a:t>
            </a:r>
            <a:r>
              <a:rPr lang="en-US" altLang="zh-TW"/>
              <a:t>D1 mini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>
            <a:noAutofit/>
          </a:bodyPr>
          <a:lstStyle/>
          <a:p>
            <a:r>
              <a:rPr lang="zh-TW" altLang="en-US" dirty="0"/>
              <a:t>下載後雙按執行該檔案：</a:t>
            </a:r>
            <a:endParaRPr lang="en-US" altLang="zh-TW" dirty="0"/>
          </a:p>
        </p:txBody>
      </p:sp>
      <p:grpSp>
        <p:nvGrpSpPr>
          <p:cNvPr id="9" name="群組 8"/>
          <p:cNvGrpSpPr/>
          <p:nvPr/>
        </p:nvGrpSpPr>
        <p:grpSpPr>
          <a:xfrm>
            <a:off x="1269883" y="1943912"/>
            <a:ext cx="9652233" cy="4314103"/>
            <a:chOff x="539552" y="2204864"/>
            <a:chExt cx="6364298" cy="2844548"/>
          </a:xfrm>
        </p:grpSpPr>
        <p:pic>
          <p:nvPicPr>
            <p:cNvPr id="2560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39552" y="2204864"/>
              <a:ext cx="2706687" cy="22494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0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82763" y="2230012"/>
              <a:ext cx="3621087" cy="281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>
            <a:noAutofit/>
          </a:bodyPr>
          <a:lstStyle/>
          <a:p>
            <a:r>
              <a:rPr lang="en-US" altLang="zh-TW"/>
              <a:t>1-5. </a:t>
            </a:r>
            <a:r>
              <a:rPr lang="zh-TW" altLang="en-US"/>
              <a:t>安裝與設定 </a:t>
            </a:r>
            <a:r>
              <a:rPr lang="en-US" altLang="zh-TW"/>
              <a:t>D1 mini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>
            <a:noAutofit/>
          </a:bodyPr>
          <a:lstStyle/>
          <a:p>
            <a:pPr lvl="0"/>
            <a:r>
              <a:rPr lang="zh-TW" altLang="en-US"/>
              <a:t>連接 </a:t>
            </a:r>
            <a:r>
              <a:rPr lang="en-US" altLang="zh-TW" dirty="0"/>
              <a:t>D1 mini </a:t>
            </a:r>
          </a:p>
          <a:p>
            <a:r>
              <a:rPr lang="zh-TW" altLang="en-US" dirty="0"/>
              <a:t>將 </a:t>
            </a:r>
            <a:r>
              <a:rPr lang="en-US" altLang="zh-TW" dirty="0"/>
              <a:t>USB </a:t>
            </a:r>
            <a:r>
              <a:rPr lang="zh-TW" altLang="en-US" dirty="0"/>
              <a:t>連接線接上 </a:t>
            </a:r>
            <a:r>
              <a:rPr lang="en-US" altLang="zh-TW" dirty="0"/>
              <a:t>D1 mini </a:t>
            </a:r>
            <a:r>
              <a:rPr lang="zh-TW" altLang="en-US" dirty="0"/>
              <a:t>的 </a:t>
            </a:r>
            <a:r>
              <a:rPr lang="en-US" altLang="zh-TW" dirty="0"/>
              <a:t>USB </a:t>
            </a:r>
            <a:r>
              <a:rPr lang="zh-TW" altLang="en-US" dirty="0"/>
              <a:t>孔，另一端接上電腦：</a:t>
            </a:r>
            <a:endParaRPr lang="en-US" altLang="zh-TW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6062" y="2933206"/>
            <a:ext cx="8099876" cy="2277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>
            <a:noAutofit/>
          </a:bodyPr>
          <a:lstStyle/>
          <a:p>
            <a:r>
              <a:rPr lang="en-US" altLang="zh-TW"/>
              <a:t>1-5. </a:t>
            </a:r>
            <a:r>
              <a:rPr lang="zh-TW" altLang="en-US"/>
              <a:t>安裝與設定 </a:t>
            </a:r>
            <a:r>
              <a:rPr lang="en-US" altLang="zh-TW"/>
              <a:t>D1 mini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>
            <a:noAutofit/>
          </a:bodyPr>
          <a:lstStyle/>
          <a:p>
            <a:r>
              <a:rPr lang="zh-TW" altLang="en-US" dirty="0"/>
              <a:t>在電腦開始圖示上右鈕執行「裝置管理員」命令，或執行「開始 </a:t>
            </a:r>
            <a:r>
              <a:rPr lang="en-US" altLang="zh-TW" dirty="0"/>
              <a:t>/ </a:t>
            </a:r>
            <a:r>
              <a:rPr lang="zh-TW" altLang="en-US" dirty="0"/>
              <a:t>控制台 </a:t>
            </a:r>
            <a:r>
              <a:rPr lang="en-US" altLang="zh-TW" dirty="0"/>
              <a:t>/ </a:t>
            </a:r>
            <a:r>
              <a:rPr lang="zh-TW" altLang="en-US" dirty="0"/>
              <a:t>系統及安全性 </a:t>
            </a:r>
            <a:r>
              <a:rPr lang="en-US" altLang="zh-TW" dirty="0"/>
              <a:t>/ </a:t>
            </a:r>
            <a:r>
              <a:rPr lang="zh-TW" altLang="en-US" dirty="0"/>
              <a:t>系統 </a:t>
            </a:r>
            <a:r>
              <a:rPr lang="en-US" altLang="zh-TW" dirty="0"/>
              <a:t>/ </a:t>
            </a:r>
            <a:r>
              <a:rPr lang="zh-TW" altLang="en-US" dirty="0"/>
              <a:t>裝置管理員」命令，開啟裝置管理員，尋找 </a:t>
            </a:r>
            <a:r>
              <a:rPr lang="en-US" altLang="zh-TW" dirty="0"/>
              <a:t>D1 mini  </a:t>
            </a:r>
            <a:r>
              <a:rPr lang="zh-TW" altLang="en-US" dirty="0"/>
              <a:t>板使用的序列埠：</a:t>
            </a:r>
            <a:endParaRPr lang="en-US" altLang="zh-TW" dirty="0"/>
          </a:p>
        </p:txBody>
      </p:sp>
      <p:grpSp>
        <p:nvGrpSpPr>
          <p:cNvPr id="7" name="群組 6"/>
          <p:cNvGrpSpPr/>
          <p:nvPr/>
        </p:nvGrpSpPr>
        <p:grpSpPr>
          <a:xfrm>
            <a:off x="3410375" y="2528217"/>
            <a:ext cx="5371250" cy="4168667"/>
            <a:chOff x="1979712" y="2780928"/>
            <a:chExt cx="4968552" cy="3856130"/>
          </a:xfrm>
        </p:grpSpPr>
        <p:pic>
          <p:nvPicPr>
            <p:cNvPr id="2765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79712" y="2780928"/>
              <a:ext cx="4968552" cy="38561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" name="矩形 5"/>
            <p:cNvSpPr/>
            <p:nvPr/>
          </p:nvSpPr>
          <p:spPr>
            <a:xfrm>
              <a:off x="1979712" y="2780928"/>
              <a:ext cx="792088" cy="7200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>
            <a:noAutofit/>
          </a:bodyPr>
          <a:lstStyle/>
          <a:p>
            <a:r>
              <a:rPr lang="en-US" altLang="zh-TW"/>
              <a:t>1-5. </a:t>
            </a:r>
            <a:r>
              <a:rPr lang="zh-TW" altLang="en-US"/>
              <a:t>安裝與設定 </a:t>
            </a:r>
            <a:r>
              <a:rPr lang="en-US" altLang="zh-TW"/>
              <a:t>D1 mini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>
            <a:noAutofit/>
          </a:bodyPr>
          <a:lstStyle/>
          <a:p>
            <a:r>
              <a:rPr lang="zh-TW" altLang="en-US" dirty="0"/>
              <a:t>如下設定 </a:t>
            </a:r>
            <a:r>
              <a:rPr lang="en-US" altLang="zh-TW" dirty="0" err="1"/>
              <a:t>Thonny</a:t>
            </a:r>
            <a:r>
              <a:rPr lang="en-US" altLang="zh-TW" dirty="0"/>
              <a:t> </a:t>
            </a:r>
            <a:r>
              <a:rPr lang="zh-TW" altLang="en-US" dirty="0"/>
              <a:t>連線 </a:t>
            </a:r>
            <a:r>
              <a:rPr lang="en-US" altLang="zh-TW" dirty="0"/>
              <a:t>D1 mini</a:t>
            </a:r>
            <a:r>
              <a:rPr lang="zh-TW" altLang="en-US" dirty="0"/>
              <a:t>：</a:t>
            </a:r>
            <a:endParaRPr lang="en-US" altLang="zh-TW" dirty="0"/>
          </a:p>
        </p:txBody>
      </p:sp>
      <p:grpSp>
        <p:nvGrpSpPr>
          <p:cNvPr id="13" name="群組 12"/>
          <p:cNvGrpSpPr/>
          <p:nvPr/>
        </p:nvGrpSpPr>
        <p:grpSpPr>
          <a:xfrm>
            <a:off x="1608473" y="1827721"/>
            <a:ext cx="8975053" cy="4757019"/>
            <a:chOff x="683568" y="2060848"/>
            <a:chExt cx="7743864" cy="4104456"/>
          </a:xfrm>
        </p:grpSpPr>
        <p:grpSp>
          <p:nvGrpSpPr>
            <p:cNvPr id="12" name="群組 11"/>
            <p:cNvGrpSpPr/>
            <p:nvPr/>
          </p:nvGrpSpPr>
          <p:grpSpPr>
            <a:xfrm>
              <a:off x="4402425" y="2848214"/>
              <a:ext cx="4025007" cy="3317090"/>
              <a:chOff x="4618449" y="3208254"/>
              <a:chExt cx="4025007" cy="3317090"/>
            </a:xfrm>
          </p:grpSpPr>
          <p:pic>
            <p:nvPicPr>
              <p:cNvPr id="28674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42310"/>
              <a:stretch>
                <a:fillRect/>
              </a:stretch>
            </p:blipFill>
            <p:spPr bwMode="auto">
              <a:xfrm>
                <a:off x="4618449" y="3429000"/>
                <a:ext cx="4025007" cy="30963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36944" r="60642" b="58922"/>
              <a:stretch>
                <a:fillRect/>
              </a:stretch>
            </p:blipFill>
            <p:spPr bwMode="auto">
              <a:xfrm>
                <a:off x="4820719" y="3208254"/>
                <a:ext cx="1584176" cy="2219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0" name="群組 9"/>
            <p:cNvGrpSpPr/>
            <p:nvPr/>
          </p:nvGrpSpPr>
          <p:grpSpPr>
            <a:xfrm>
              <a:off x="683568" y="2060848"/>
              <a:ext cx="4025007" cy="2097675"/>
              <a:chOff x="899592" y="2636912"/>
              <a:chExt cx="4025007" cy="2097675"/>
            </a:xfrm>
          </p:grpSpPr>
          <p:pic>
            <p:nvPicPr>
              <p:cNvPr id="8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b="66460"/>
              <a:stretch>
                <a:fillRect/>
              </a:stretch>
            </p:blipFill>
            <p:spPr bwMode="auto">
              <a:xfrm>
                <a:off x="899592" y="2636912"/>
                <a:ext cx="4025007" cy="1800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42936" t="35102" r="6971" b="58410"/>
              <a:stretch>
                <a:fillRect/>
              </a:stretch>
            </p:blipFill>
            <p:spPr bwMode="auto">
              <a:xfrm>
                <a:off x="2599864" y="4386352"/>
                <a:ext cx="2016224" cy="3482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>
            <a:normAutofit/>
          </a:bodyPr>
          <a:lstStyle/>
          <a:p>
            <a:r>
              <a:rPr lang="en-US" altLang="zh-TW"/>
              <a:t>1-1. </a:t>
            </a:r>
            <a:r>
              <a:rPr lang="zh-TW" altLang="en-US"/>
              <a:t>感</a:t>
            </a:r>
            <a:r>
              <a:rPr lang="zh-TW" altLang="en-US" dirty="0"/>
              <a:t>測</a:t>
            </a:r>
            <a:r>
              <a:rPr lang="zh-TW" altLang="en-US"/>
              <a:t>器簡介：控制板 </a:t>
            </a:r>
            <a:r>
              <a:rPr lang="en-US" altLang="zh-TW"/>
              <a:t>x</a:t>
            </a:r>
            <a:r>
              <a:rPr lang="zh-TW" altLang="en-US"/>
              <a:t> 感測器 </a:t>
            </a:r>
            <a:r>
              <a:rPr lang="en-US" altLang="zh-TW"/>
              <a:t>x</a:t>
            </a:r>
            <a:r>
              <a:rPr lang="zh-TW" altLang="en-US"/>
              <a:t> 動作器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4338" y="1077913"/>
            <a:ext cx="11371262" cy="5719702"/>
          </a:xfrm>
        </p:spPr>
        <p:txBody>
          <a:bodyPr>
            <a:noAutofit/>
          </a:bodyPr>
          <a:lstStyle/>
          <a:p>
            <a:r>
              <a:rPr lang="zh-TW" altLang="en-US" sz="2400" dirty="0"/>
              <a:t>感測器 </a:t>
            </a:r>
            <a:r>
              <a:rPr lang="en-US" altLang="zh-TW" sz="2400" dirty="0"/>
              <a:t>(sensors</a:t>
            </a:r>
            <a:r>
              <a:rPr lang="en-US" altLang="zh-TW" sz="2400"/>
              <a:t>) </a:t>
            </a:r>
            <a:r>
              <a:rPr lang="zh-TW" altLang="en-US" sz="2400"/>
              <a:t>可偵測</a:t>
            </a:r>
            <a:r>
              <a:rPr lang="zh-TW" altLang="en-US" sz="2400" dirty="0"/>
              <a:t>外在</a:t>
            </a:r>
            <a:r>
              <a:rPr lang="zh-TW" altLang="en-US" sz="2400"/>
              <a:t>環境變化，</a:t>
            </a:r>
            <a:r>
              <a:rPr lang="zh-TW" altLang="en-US" sz="2400" dirty="0"/>
              <a:t>日常生活中</a:t>
            </a:r>
            <a:r>
              <a:rPr lang="zh-TW" altLang="en-US" sz="2400"/>
              <a:t>隨處可見</a:t>
            </a:r>
            <a:r>
              <a:rPr lang="zh-TW" altLang="en-US"/>
              <a:t>。</a:t>
            </a:r>
            <a:r>
              <a:rPr lang="zh-TW" altLang="en-US" sz="2400"/>
              <a:t>例如：倒車</a:t>
            </a:r>
            <a:r>
              <a:rPr lang="zh-TW" altLang="en-US" sz="2400" dirty="0"/>
              <a:t>雷達、計步器、防盜系統</a:t>
            </a:r>
            <a:r>
              <a:rPr lang="zh-TW" altLang="en-US" sz="2400"/>
              <a:t>等。我們將</a:t>
            </a:r>
            <a:r>
              <a:rPr lang="zh-TW" altLang="en-US" sz="2400" dirty="0"/>
              <a:t>使用以下架構實作出上述幾種應用：</a:t>
            </a:r>
            <a:endParaRPr lang="en-US" altLang="zh-TW" sz="2400" dirty="0"/>
          </a:p>
          <a:p>
            <a:endParaRPr lang="en-US" altLang="zh-TW" dirty="0"/>
          </a:p>
          <a:p>
            <a:endParaRPr lang="en-US" altLang="zh-TW"/>
          </a:p>
          <a:p>
            <a:endParaRPr lang="en-US" altLang="zh-TW"/>
          </a:p>
          <a:p>
            <a:endParaRPr lang="en-US" altLang="zh-TW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/>
          </a:p>
          <a:p>
            <a:r>
              <a:rPr lang="zh-TW" altLang="en-US" sz="2400"/>
              <a:t>控制</a:t>
            </a:r>
            <a:r>
              <a:rPr lang="zh-TW" altLang="en-US" sz="2400" dirty="0"/>
              <a:t>板可說是一個智慧中心，取得感測數值後送上網路。 這個智慧中心一般使用單晶片開發板來達成。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D05CC12-69BA-4090-9F51-772082963C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42426" y="2114202"/>
            <a:ext cx="7001787" cy="2000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CC307156-F741-4831-A0BD-F9AD6EEC8C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68624" y="4183721"/>
            <a:ext cx="1022845" cy="1329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F0DE3614-5CBD-4129-A0B1-CFD9816A3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11929" y="4395997"/>
            <a:ext cx="1120728" cy="650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411B2D51-EFBF-436F-8DAC-3FEF79E913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83124" y="2193321"/>
            <a:ext cx="807349" cy="83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9" name="群組 8">
            <a:extLst>
              <a:ext uri="{FF2B5EF4-FFF2-40B4-BE49-F238E27FC236}">
                <a16:creationId xmlns:a16="http://schemas.microsoft.com/office/drawing/2014/main" id="{1481BB0F-928D-4BA3-B5FD-C6914342C951}"/>
              </a:ext>
            </a:extLst>
          </p:cNvPr>
          <p:cNvGrpSpPr/>
          <p:nvPr/>
        </p:nvGrpSpPr>
        <p:grpSpPr>
          <a:xfrm>
            <a:off x="9066308" y="3856220"/>
            <a:ext cx="1040980" cy="767057"/>
            <a:chOff x="7375208" y="3936878"/>
            <a:chExt cx="2530792" cy="1683253"/>
          </a:xfrm>
        </p:grpSpPr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DDECB66A-2648-454F-8D15-3A97956E00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375208" y="3936878"/>
              <a:ext cx="2530792" cy="1683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圓角矩形 10">
              <a:extLst>
                <a:ext uri="{FF2B5EF4-FFF2-40B4-BE49-F238E27FC236}">
                  <a16:creationId xmlns:a16="http://schemas.microsoft.com/office/drawing/2014/main" id="{F82B689F-D829-48F7-821E-553D3BB40BD9}"/>
                </a:ext>
              </a:extLst>
            </p:cNvPr>
            <p:cNvSpPr/>
            <p:nvPr/>
          </p:nvSpPr>
          <p:spPr>
            <a:xfrm>
              <a:off x="7412736" y="4036632"/>
              <a:ext cx="859536" cy="28041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>
                <a:latin typeface="Noto Sans CJK TC Regular" panose="020B0500000000000000" pitchFamily="34" charset="-120"/>
                <a:ea typeface="Noto Sans CJK TC Regular" panose="020B0500000000000000" pitchFamily="34" charset="-120"/>
              </a:endParaRPr>
            </a:p>
          </p:txBody>
        </p:sp>
        <p:sp>
          <p:nvSpPr>
            <p:cNvPr id="12" name="圓角矩形 11">
              <a:extLst>
                <a:ext uri="{FF2B5EF4-FFF2-40B4-BE49-F238E27FC236}">
                  <a16:creationId xmlns:a16="http://schemas.microsoft.com/office/drawing/2014/main" id="{2D93ECED-C311-4D21-9E2E-2B04B459E889}"/>
                </a:ext>
              </a:extLst>
            </p:cNvPr>
            <p:cNvSpPr/>
            <p:nvPr/>
          </p:nvSpPr>
          <p:spPr>
            <a:xfrm>
              <a:off x="9229344" y="4036632"/>
              <a:ext cx="591312" cy="32308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 sz="1350">
                <a:latin typeface="Noto Sans CJK TC Regular" panose="020B0500000000000000" pitchFamily="34" charset="-120"/>
                <a:ea typeface="Noto Sans CJK TC Regular" panose="020B0500000000000000" pitchFamily="34" charset="-120"/>
              </a:endParaRPr>
            </a:p>
          </p:txBody>
        </p:sp>
      </p:grpSp>
      <p:pic>
        <p:nvPicPr>
          <p:cNvPr id="13" name="Picture 4" descr="D:\原FM622A\00交稿\Ch.4\01.JPG">
            <a:extLst>
              <a:ext uri="{FF2B5EF4-FFF2-40B4-BE49-F238E27FC236}">
                <a16:creationId xmlns:a16="http://schemas.microsoft.com/office/drawing/2014/main" id="{82CF9A5E-CFE8-43F4-93EA-3065470A2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92505" y="4136735"/>
            <a:ext cx="1243078" cy="1169345"/>
          </a:xfrm>
          <a:prstGeom prst="rect">
            <a:avLst/>
          </a:prstGeom>
          <a:noFill/>
        </p:spPr>
      </p:pic>
      <p:pic>
        <p:nvPicPr>
          <p:cNvPr id="14" name="Picture 5" descr="D:\原FM622A\00交稿\Ch.3\01.JPG">
            <a:extLst>
              <a:ext uri="{FF2B5EF4-FFF2-40B4-BE49-F238E27FC236}">
                <a16:creationId xmlns:a16="http://schemas.microsoft.com/office/drawing/2014/main" id="{E2AEFCE1-353E-4943-A1DB-834AA2858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04809" y="4253644"/>
            <a:ext cx="1334863" cy="935526"/>
          </a:xfrm>
          <a:prstGeom prst="rect">
            <a:avLst/>
          </a:prstGeom>
          <a:noFill/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278AFE8D-C71E-4122-9583-46FD2F3C006F}"/>
              </a:ext>
            </a:extLst>
          </p:cNvPr>
          <p:cNvSpPr txBox="1"/>
          <p:nvPr/>
        </p:nvSpPr>
        <p:spPr>
          <a:xfrm>
            <a:off x="2060534" y="5434255"/>
            <a:ext cx="12234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350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超音波感測器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52C7BBF0-32EC-4D6B-84AD-D15FB1286E49}"/>
              </a:ext>
            </a:extLst>
          </p:cNvPr>
          <p:cNvSpPr txBox="1"/>
          <p:nvPr/>
        </p:nvSpPr>
        <p:spPr>
          <a:xfrm>
            <a:off x="602338" y="5434255"/>
            <a:ext cx="122341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350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亮度感測模組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FE1368F0-5523-49E9-BF52-9249CBC3D0EA}"/>
              </a:ext>
            </a:extLst>
          </p:cNvPr>
          <p:cNvSpPr txBox="1"/>
          <p:nvPr/>
        </p:nvSpPr>
        <p:spPr>
          <a:xfrm>
            <a:off x="3347149" y="5434255"/>
            <a:ext cx="10502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350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傾斜感測器</a:t>
            </a:r>
          </a:p>
        </p:txBody>
      </p:sp>
      <p:pic>
        <p:nvPicPr>
          <p:cNvPr id="18" name="Picture 6" descr="D:\原FM622A\00交稿\Ch.5\01.JPG">
            <a:extLst>
              <a:ext uri="{FF2B5EF4-FFF2-40B4-BE49-F238E27FC236}">
                <a16:creationId xmlns:a16="http://schemas.microsoft.com/office/drawing/2014/main" id="{B7F6F13C-65E7-4FD7-829E-ADC7EAAFC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270386" y="2292550"/>
            <a:ext cx="1278899" cy="636054"/>
          </a:xfrm>
          <a:prstGeom prst="rect">
            <a:avLst/>
          </a:prstGeom>
          <a:noFill/>
        </p:spPr>
      </p:pic>
      <p:pic>
        <p:nvPicPr>
          <p:cNvPr id="19" name="Picture 7" descr="D:\原FM622A\00交稿\Ch.4\07.JPG">
            <a:extLst>
              <a:ext uri="{FF2B5EF4-FFF2-40B4-BE49-F238E27FC236}">
                <a16:creationId xmlns:a16="http://schemas.microsoft.com/office/drawing/2014/main" id="{D88EFA03-5500-44C2-97CF-B807DC89D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346597" y="3681069"/>
            <a:ext cx="1126477" cy="908485"/>
          </a:xfrm>
          <a:prstGeom prst="rect">
            <a:avLst/>
          </a:prstGeom>
          <a:noFill/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E6003A98-6D70-4C1E-AD95-CC450C002E38}"/>
              </a:ext>
            </a:extLst>
          </p:cNvPr>
          <p:cNvSpPr txBox="1"/>
          <p:nvPr/>
        </p:nvSpPr>
        <p:spPr>
          <a:xfrm>
            <a:off x="10382287" y="3037550"/>
            <a:ext cx="105509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RGB</a:t>
            </a:r>
            <a:r>
              <a:rPr lang="zh-TW" altLang="en-US" sz="1350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 </a:t>
            </a:r>
            <a:r>
              <a:rPr lang="en-US" altLang="zh-TW" sz="1350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LED</a:t>
            </a:r>
            <a:r>
              <a:rPr lang="zh-TW" altLang="en-US" sz="1350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燈</a:t>
            </a:r>
          </a:p>
        </p:txBody>
      </p:sp>
      <p:sp>
        <p:nvSpPr>
          <p:cNvPr id="21" name="文字方塊 20">
            <a:extLst>
              <a:ext uri="{FF2B5EF4-FFF2-40B4-BE49-F238E27FC236}">
                <a16:creationId xmlns:a16="http://schemas.microsoft.com/office/drawing/2014/main" id="{72FEBC3E-4232-4BC9-98E6-90D506032B53}"/>
              </a:ext>
            </a:extLst>
          </p:cNvPr>
          <p:cNvSpPr txBox="1"/>
          <p:nvPr/>
        </p:nvSpPr>
        <p:spPr>
          <a:xfrm>
            <a:off x="9234779" y="3037550"/>
            <a:ext cx="70403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350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蜂鳴器</a:t>
            </a:r>
          </a:p>
        </p:txBody>
      </p:sp>
      <p:sp>
        <p:nvSpPr>
          <p:cNvPr id="22" name="文字方塊 21">
            <a:extLst>
              <a:ext uri="{FF2B5EF4-FFF2-40B4-BE49-F238E27FC236}">
                <a16:creationId xmlns:a16="http://schemas.microsoft.com/office/drawing/2014/main" id="{B239021C-E572-45B7-8C30-635269492FA5}"/>
              </a:ext>
            </a:extLst>
          </p:cNvPr>
          <p:cNvSpPr txBox="1"/>
          <p:nvPr/>
        </p:nvSpPr>
        <p:spPr>
          <a:xfrm>
            <a:off x="9075376" y="4660750"/>
            <a:ext cx="102284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1350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LCD</a:t>
            </a:r>
            <a:r>
              <a:rPr lang="zh-TW" altLang="en-US" sz="1350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顯示器</a:t>
            </a:r>
          </a:p>
        </p:txBody>
      </p:sp>
      <p:sp>
        <p:nvSpPr>
          <p:cNvPr id="23" name="文字方塊 22">
            <a:extLst>
              <a:ext uri="{FF2B5EF4-FFF2-40B4-BE49-F238E27FC236}">
                <a16:creationId xmlns:a16="http://schemas.microsoft.com/office/drawing/2014/main" id="{B12B674E-5710-4DDC-B614-AB7CA241A3AD}"/>
              </a:ext>
            </a:extLst>
          </p:cNvPr>
          <p:cNvSpPr txBox="1"/>
          <p:nvPr/>
        </p:nvSpPr>
        <p:spPr>
          <a:xfrm>
            <a:off x="10471254" y="4660750"/>
            <a:ext cx="87716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1350" dirty="0">
                <a:latin typeface="Noto Sans CJK TC Regular" panose="020B0500000000000000" pitchFamily="34" charset="-120"/>
                <a:ea typeface="Noto Sans CJK TC Regular" panose="020B0500000000000000" pitchFamily="34" charset="-120"/>
              </a:rPr>
              <a:t>雷射模組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/>
              <a:t>1-5. </a:t>
            </a:r>
            <a:r>
              <a:rPr lang="zh-TW" altLang="en-US"/>
              <a:t>安裝與設定 </a:t>
            </a:r>
            <a:r>
              <a:rPr lang="en-US" altLang="zh-TW"/>
              <a:t>D1 mini</a:t>
            </a:r>
            <a:endParaRPr lang="zh-TW" altLang="en-US" dirty="0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04175" y="1629164"/>
            <a:ext cx="6383649" cy="4675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BCE31D-AB24-4276-88BA-1DAA74667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tx1">
                    <a:lumMod val="50000"/>
                    <a:lumOff val="50000"/>
                  </a:schemeClr>
                </a:solidFill>
              </a:rPr>
              <a:t>Outline</a:t>
            </a:r>
            <a:endParaRPr lang="zh-TW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869854B-B6DF-4F63-AF43-0CC2F4F5E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779697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zh-TW" sz="3200">
                <a:latin typeface="Consolas" panose="020B0609020204030204" pitchFamily="49" charset="0"/>
              </a:rPr>
              <a:t>1-1.</a:t>
            </a:r>
            <a:r>
              <a:rPr lang="en-US" altLang="zh-TW" sz="3200"/>
              <a:t> </a:t>
            </a:r>
            <a:r>
              <a:rPr lang="zh-TW" altLang="en-US" sz="3200"/>
              <a:t>感測器簡介：控制板 </a:t>
            </a:r>
            <a:r>
              <a:rPr lang="en-US" altLang="zh-TW" sz="3200"/>
              <a:t>x </a:t>
            </a:r>
            <a:r>
              <a:rPr lang="zh-TW" altLang="en-US" sz="3200"/>
              <a:t>感測器 </a:t>
            </a:r>
            <a:r>
              <a:rPr lang="en-US" altLang="zh-TW" sz="3200"/>
              <a:t>x </a:t>
            </a:r>
            <a:r>
              <a:rPr lang="zh-TW" altLang="en-US" sz="3200"/>
              <a:t>動作器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1-2. D1 mini </a:t>
            </a:r>
            <a:r>
              <a:rPr lang="zh-TW" altLang="en-US" sz="3200"/>
              <a:t>控制板簡介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1-3. </a:t>
            </a:r>
            <a:r>
              <a:rPr lang="zh-TW" altLang="en-US" sz="3200"/>
              <a:t>安裝 </a:t>
            </a:r>
            <a:r>
              <a:rPr lang="en-US" altLang="zh-TW" sz="3200"/>
              <a:t>Python </a:t>
            </a:r>
            <a:r>
              <a:rPr lang="zh-TW" altLang="en-US" sz="3200"/>
              <a:t>開發環境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1-4. Python </a:t>
            </a:r>
            <a:r>
              <a:rPr lang="zh-TW" altLang="en-US" sz="3200"/>
              <a:t>物件</a:t>
            </a:r>
            <a:r>
              <a:rPr lang="zh-TW" altLang="en-US" sz="320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3200"/>
              <a:t>資料型別</a:t>
            </a:r>
            <a:r>
              <a:rPr lang="zh-TW" altLang="en-US" sz="320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3200"/>
              <a:t>變數</a:t>
            </a:r>
            <a:r>
              <a:rPr lang="zh-TW" altLang="en-US" sz="320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3200"/>
              <a:t>匯入模組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1-5. </a:t>
            </a:r>
            <a:r>
              <a:rPr lang="zh-TW" altLang="en-US" sz="3200"/>
              <a:t>安裝與設定 </a:t>
            </a:r>
            <a:r>
              <a:rPr lang="en-US" altLang="zh-TW" sz="3200"/>
              <a:t>D1 mini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>
                <a:solidFill>
                  <a:srgbClr val="FF0000"/>
                </a:solidFill>
              </a:rPr>
              <a:t>1-6. </a:t>
            </a:r>
            <a:r>
              <a:rPr lang="zh-TW" altLang="en-US" sz="3200">
                <a:solidFill>
                  <a:srgbClr val="FF0000"/>
                </a:solidFill>
              </a:rPr>
              <a:t>認識硬體</a:t>
            </a:r>
            <a:endParaRPr lang="en-US" altLang="zh-TW" sz="3200">
              <a:solidFill>
                <a:srgbClr val="FF0000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1-7. D1 mini </a:t>
            </a:r>
            <a:r>
              <a:rPr lang="zh-TW" altLang="en-US" sz="3200"/>
              <a:t>的 </a:t>
            </a:r>
            <a:r>
              <a:rPr lang="en-US" altLang="zh-TW" sz="3200"/>
              <a:t>IO </a:t>
            </a:r>
            <a:r>
              <a:rPr lang="zh-TW" altLang="en-US" sz="3200"/>
              <a:t>腳位以及數位訊號輸出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1-8. </a:t>
            </a:r>
            <a:r>
              <a:rPr lang="zh-TW" altLang="en-US" sz="3200"/>
              <a:t>流程控制 </a:t>
            </a:r>
            <a:r>
              <a:rPr lang="en-US" altLang="zh-TW" sz="3200"/>
              <a:t>(while </a:t>
            </a:r>
            <a:r>
              <a:rPr lang="zh-TW" altLang="en-US" sz="3200"/>
              <a:t>迴圈</a:t>
            </a:r>
            <a:r>
              <a:rPr lang="en-US" altLang="zh-TW" sz="3200"/>
              <a:t>) </a:t>
            </a:r>
            <a:r>
              <a:rPr lang="zh-TW" altLang="en-US" sz="3200"/>
              <a:t>與區塊縮排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zh-TW" altLang="en-US" sz="3200"/>
              <a:t>補給站：安裝 </a:t>
            </a:r>
            <a:r>
              <a:rPr lang="en-US" altLang="zh-TW" sz="3200"/>
              <a:t>MicroPython </a:t>
            </a:r>
            <a:r>
              <a:rPr lang="zh-TW" altLang="en-US" sz="3200"/>
              <a:t>到 </a:t>
            </a:r>
            <a:r>
              <a:rPr lang="en-US" altLang="zh-TW" sz="3200"/>
              <a:t>D1 mini</a:t>
            </a:r>
          </a:p>
          <a:p>
            <a:pPr marL="0" indent="0">
              <a:spcAft>
                <a:spcPts val="600"/>
              </a:spcAft>
              <a:buNone/>
            </a:pP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endParaRPr lang="zh-TW" altLang="en-US" sz="3200"/>
          </a:p>
          <a:p>
            <a:pPr marL="0" indent="0">
              <a:spcAft>
                <a:spcPts val="600"/>
              </a:spcAft>
              <a:buNone/>
            </a:pPr>
            <a:endParaRPr lang="zh-TW" altLang="en-US" sz="3200"/>
          </a:p>
          <a:p>
            <a:pPr marL="0" indent="0">
              <a:buNone/>
            </a:pPr>
            <a:endParaRPr lang="zh-TW" altLang="en-US"/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2737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>
            <a:noAutofit/>
          </a:bodyPr>
          <a:lstStyle/>
          <a:p>
            <a:r>
              <a:rPr lang="en-US" altLang="zh-TW"/>
              <a:t>1-6. </a:t>
            </a:r>
            <a:r>
              <a:rPr lang="zh-TW" altLang="en-US" dirty="0"/>
              <a:t>認識硬體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14338" y="1077913"/>
            <a:ext cx="6771466" cy="5318125"/>
          </a:xfrm>
        </p:spPr>
        <p:txBody>
          <a:bodyPr/>
          <a:lstStyle/>
          <a:p>
            <a:r>
              <a:rPr lang="en-US" altLang="zh-TW" sz="2800" dirty="0"/>
              <a:t>LED </a:t>
            </a:r>
          </a:p>
          <a:p>
            <a:pPr lvl="1"/>
            <a:r>
              <a:rPr lang="en-US" altLang="zh-TW" sz="2400" dirty="0"/>
              <a:t>LED</a:t>
            </a:r>
            <a:r>
              <a:rPr lang="zh-TW" altLang="en-US" sz="2400" dirty="0"/>
              <a:t>又稱為發光二極體，有長短兩隻接腳。</a:t>
            </a:r>
            <a:endParaRPr lang="en-US" altLang="zh-TW" sz="2400" dirty="0"/>
          </a:p>
          <a:p>
            <a:pPr lvl="1"/>
            <a:r>
              <a:rPr lang="zh-TW" altLang="en-US" sz="2400" dirty="0"/>
              <a:t>長腳接高電位，短腳接低</a:t>
            </a:r>
            <a:r>
              <a:rPr lang="zh-TW" altLang="en-US" sz="2400"/>
              <a:t>電位，產生</a:t>
            </a:r>
            <a:r>
              <a:rPr lang="zh-TW" altLang="en-US" sz="2400" dirty="0"/>
              <a:t>高低電位差讓電流流過 </a:t>
            </a:r>
            <a:r>
              <a:rPr lang="en-US" altLang="zh-TW" sz="2400" dirty="0"/>
              <a:t>LED </a:t>
            </a:r>
            <a:r>
              <a:rPr lang="zh-TW" altLang="en-US" sz="2400" dirty="0"/>
              <a:t>即可發光。</a:t>
            </a:r>
            <a:endParaRPr lang="en-US" altLang="zh-TW" sz="2400" dirty="0"/>
          </a:p>
          <a:p>
            <a:endParaRPr lang="en-US" altLang="zh-TW" sz="2800"/>
          </a:p>
          <a:p>
            <a:endParaRPr lang="en-US" altLang="zh-TW" sz="2800"/>
          </a:p>
          <a:p>
            <a:endParaRPr lang="en-US" altLang="zh-TW" sz="2800"/>
          </a:p>
          <a:p>
            <a:endParaRPr lang="en-US" altLang="zh-TW" sz="2800" dirty="0"/>
          </a:p>
          <a:p>
            <a:r>
              <a:rPr lang="zh-TW" altLang="en-US" sz="2800" dirty="0"/>
              <a:t>電阻</a:t>
            </a:r>
          </a:p>
          <a:p>
            <a:pPr lvl="1"/>
            <a:r>
              <a:rPr lang="zh-TW" altLang="en-US" sz="2400" dirty="0"/>
              <a:t>用電阻來限制電路中的電流，避免因電流過大而燒壞元件。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2764" y="1418405"/>
            <a:ext cx="2448272" cy="2633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1085" y="5180874"/>
            <a:ext cx="3931631" cy="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>
            <a:noAutofit/>
          </a:bodyPr>
          <a:lstStyle/>
          <a:p>
            <a:r>
              <a:rPr lang="en-US" altLang="zh-TW"/>
              <a:t>1-6. </a:t>
            </a:r>
            <a:r>
              <a:rPr lang="zh-TW" altLang="en-US"/>
              <a:t>認識硬體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>
            <a:normAutofit/>
          </a:bodyPr>
          <a:lstStyle/>
          <a:p>
            <a:r>
              <a:rPr lang="zh-TW" altLang="en-US" sz="2800" dirty="0"/>
              <a:t>麵包板</a:t>
            </a:r>
          </a:p>
          <a:p>
            <a:pPr lvl="1"/>
            <a:r>
              <a:rPr lang="zh-TW" altLang="en-US" sz="2400" dirty="0"/>
              <a:t>麵包板的表面有很多的插孔。當零件接腳插入插孔時，實際上是插入下方相連的金屬夾，進而和同一條金屬夾上的其他插孔上的零件接通。</a:t>
            </a:r>
            <a:endParaRPr lang="en-US" altLang="zh-TW" sz="2400" dirty="0"/>
          </a:p>
        </p:txBody>
      </p:sp>
      <p:grpSp>
        <p:nvGrpSpPr>
          <p:cNvPr id="11" name="群組 10"/>
          <p:cNvGrpSpPr/>
          <p:nvPr/>
        </p:nvGrpSpPr>
        <p:grpSpPr>
          <a:xfrm>
            <a:off x="3711122" y="2697661"/>
            <a:ext cx="4769755" cy="3622902"/>
            <a:chOff x="1979711" y="3009689"/>
            <a:chExt cx="3978275" cy="3021723"/>
          </a:xfrm>
        </p:grpSpPr>
        <p:pic>
          <p:nvPicPr>
            <p:cNvPr id="31749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79711" y="3772403"/>
              <a:ext cx="3978275" cy="2259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50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49823" y="3009689"/>
              <a:ext cx="1808163" cy="1059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>
            <a:noAutofit/>
          </a:bodyPr>
          <a:lstStyle/>
          <a:p>
            <a:r>
              <a:rPr lang="en-US" altLang="zh-TW"/>
              <a:t>1-6. </a:t>
            </a:r>
            <a:r>
              <a:rPr lang="zh-TW" altLang="en-US"/>
              <a:t>認識硬體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>
            <a:normAutofit/>
          </a:bodyPr>
          <a:lstStyle/>
          <a:p>
            <a:r>
              <a:rPr lang="zh-TW" altLang="en-US" sz="2800" dirty="0"/>
              <a:t>杜邦線與排針</a:t>
            </a:r>
          </a:p>
          <a:p>
            <a:pPr lvl="1"/>
            <a:r>
              <a:rPr lang="zh-TW" altLang="en-US" sz="2400" dirty="0"/>
              <a:t>杜邦線是二端已經做好接頭的單心線，可用來連接電子元件。使用排針可將杜邦線或裝置上的母頭變成公頭：</a:t>
            </a:r>
            <a:endParaRPr lang="en-US" altLang="zh-TW" sz="2400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4567" y="2945193"/>
            <a:ext cx="7842865" cy="3323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BCE31D-AB24-4276-88BA-1DAA74667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tx1">
                    <a:lumMod val="50000"/>
                    <a:lumOff val="50000"/>
                  </a:schemeClr>
                </a:solidFill>
              </a:rPr>
              <a:t>Outline</a:t>
            </a:r>
            <a:endParaRPr lang="zh-TW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869854B-B6DF-4F63-AF43-0CC2F4F5E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779697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zh-TW" sz="3200">
                <a:latin typeface="Consolas" panose="020B0609020204030204" pitchFamily="49" charset="0"/>
              </a:rPr>
              <a:t>1-1.</a:t>
            </a:r>
            <a:r>
              <a:rPr lang="en-US" altLang="zh-TW" sz="3200"/>
              <a:t> </a:t>
            </a:r>
            <a:r>
              <a:rPr lang="zh-TW" altLang="en-US" sz="3200"/>
              <a:t>感測器簡介：控制板 </a:t>
            </a:r>
            <a:r>
              <a:rPr lang="en-US" altLang="zh-TW" sz="3200"/>
              <a:t>x </a:t>
            </a:r>
            <a:r>
              <a:rPr lang="zh-TW" altLang="en-US" sz="3200"/>
              <a:t>感測器 </a:t>
            </a:r>
            <a:r>
              <a:rPr lang="en-US" altLang="zh-TW" sz="3200"/>
              <a:t>x </a:t>
            </a:r>
            <a:r>
              <a:rPr lang="zh-TW" altLang="en-US" sz="3200"/>
              <a:t>動作器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1-2. D1 mini </a:t>
            </a:r>
            <a:r>
              <a:rPr lang="zh-TW" altLang="en-US" sz="3200"/>
              <a:t>控制板簡介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1-3. </a:t>
            </a:r>
            <a:r>
              <a:rPr lang="zh-TW" altLang="en-US" sz="3200"/>
              <a:t>安裝 </a:t>
            </a:r>
            <a:r>
              <a:rPr lang="en-US" altLang="zh-TW" sz="3200"/>
              <a:t>Python </a:t>
            </a:r>
            <a:r>
              <a:rPr lang="zh-TW" altLang="en-US" sz="3200"/>
              <a:t>開發環境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1-4. Python </a:t>
            </a:r>
            <a:r>
              <a:rPr lang="zh-TW" altLang="en-US" sz="3200"/>
              <a:t>物件</a:t>
            </a:r>
            <a:r>
              <a:rPr lang="zh-TW" altLang="en-US" sz="320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3200"/>
              <a:t>資料型別</a:t>
            </a:r>
            <a:r>
              <a:rPr lang="zh-TW" altLang="en-US" sz="320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3200"/>
              <a:t>變數</a:t>
            </a:r>
            <a:r>
              <a:rPr lang="zh-TW" altLang="en-US" sz="320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3200"/>
              <a:t>匯入模組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1-5. </a:t>
            </a:r>
            <a:r>
              <a:rPr lang="zh-TW" altLang="en-US" sz="3200"/>
              <a:t>安裝與設定 </a:t>
            </a:r>
            <a:r>
              <a:rPr lang="en-US" altLang="zh-TW" sz="3200"/>
              <a:t>D1 mini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1-6. </a:t>
            </a:r>
            <a:r>
              <a:rPr lang="zh-TW" altLang="en-US" sz="3200"/>
              <a:t>認識硬體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>
                <a:solidFill>
                  <a:srgbClr val="FF0000"/>
                </a:solidFill>
              </a:rPr>
              <a:t>1-7. D1 mini </a:t>
            </a:r>
            <a:r>
              <a:rPr lang="zh-TW" altLang="en-US" sz="3200">
                <a:solidFill>
                  <a:srgbClr val="FF0000"/>
                </a:solidFill>
              </a:rPr>
              <a:t>的 </a:t>
            </a:r>
            <a:r>
              <a:rPr lang="en-US" altLang="zh-TW" sz="3200">
                <a:solidFill>
                  <a:srgbClr val="FF0000"/>
                </a:solidFill>
              </a:rPr>
              <a:t>IO </a:t>
            </a:r>
            <a:r>
              <a:rPr lang="zh-TW" altLang="en-US" sz="3200">
                <a:solidFill>
                  <a:srgbClr val="FF0000"/>
                </a:solidFill>
              </a:rPr>
              <a:t>腳位以及數位訊號輸出</a:t>
            </a:r>
            <a:endParaRPr lang="en-US" altLang="zh-TW" sz="3200">
              <a:solidFill>
                <a:srgbClr val="FF0000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1-8. </a:t>
            </a:r>
            <a:r>
              <a:rPr lang="zh-TW" altLang="en-US" sz="3200"/>
              <a:t>流程控制 </a:t>
            </a:r>
            <a:r>
              <a:rPr lang="en-US" altLang="zh-TW" sz="3200"/>
              <a:t>(while </a:t>
            </a:r>
            <a:r>
              <a:rPr lang="zh-TW" altLang="en-US" sz="3200"/>
              <a:t>迴圈</a:t>
            </a:r>
            <a:r>
              <a:rPr lang="en-US" altLang="zh-TW" sz="3200"/>
              <a:t>) </a:t>
            </a:r>
            <a:r>
              <a:rPr lang="zh-TW" altLang="en-US" sz="3200"/>
              <a:t>與區塊縮排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zh-TW" altLang="en-US" sz="3200"/>
              <a:t>補給站：安裝 </a:t>
            </a:r>
            <a:r>
              <a:rPr lang="en-US" altLang="zh-TW" sz="3200"/>
              <a:t>MicroPython </a:t>
            </a:r>
            <a:r>
              <a:rPr lang="zh-TW" altLang="en-US" sz="3200"/>
              <a:t>到 </a:t>
            </a:r>
            <a:r>
              <a:rPr lang="en-US" altLang="zh-TW" sz="3200"/>
              <a:t>D1 mini</a:t>
            </a:r>
          </a:p>
          <a:p>
            <a:pPr marL="0" indent="0">
              <a:spcAft>
                <a:spcPts val="600"/>
              </a:spcAft>
              <a:buNone/>
            </a:pP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endParaRPr lang="zh-TW" altLang="en-US" sz="3200"/>
          </a:p>
          <a:p>
            <a:pPr marL="0" indent="0">
              <a:spcAft>
                <a:spcPts val="600"/>
              </a:spcAft>
              <a:buNone/>
            </a:pPr>
            <a:endParaRPr lang="zh-TW" altLang="en-US" sz="3200"/>
          </a:p>
          <a:p>
            <a:pPr marL="0" indent="0">
              <a:buNone/>
            </a:pPr>
            <a:endParaRPr lang="zh-TW" altLang="en-US"/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75707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>
            <a:noAutofit/>
          </a:bodyPr>
          <a:lstStyle/>
          <a:p>
            <a:r>
              <a:rPr lang="en-US" altLang="zh-TW"/>
              <a:t>1-7. </a:t>
            </a:r>
            <a:r>
              <a:rPr lang="en-US" altLang="zh-TW" dirty="0"/>
              <a:t>D1 mini </a:t>
            </a:r>
            <a:r>
              <a:rPr lang="zh-TW" altLang="en-US" dirty="0"/>
              <a:t>的 </a:t>
            </a:r>
            <a:r>
              <a:rPr lang="en-US" altLang="zh-TW"/>
              <a:t>IO </a:t>
            </a:r>
            <a:r>
              <a:rPr lang="zh-TW" altLang="en-US"/>
              <a:t>腳位以及</a:t>
            </a:r>
            <a:r>
              <a:rPr lang="zh-TW" altLang="en-US" dirty="0"/>
              <a:t>數位訊號輸出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>
            <a:normAutofit/>
          </a:bodyPr>
          <a:lstStyle/>
          <a:p>
            <a:r>
              <a:rPr lang="zh-TW" altLang="en-US" sz="2800" dirty="0"/>
              <a:t>電子世界中訊號只分高電位跟低電位兩個值，稱為數位訊號。</a:t>
            </a:r>
            <a:endParaRPr lang="en-US" altLang="zh-TW" sz="2800" dirty="0"/>
          </a:p>
          <a:p>
            <a:pPr lvl="1"/>
            <a:r>
              <a:rPr lang="en-US" altLang="zh-TW" sz="2400" dirty="0"/>
              <a:t>D1 mini </a:t>
            </a:r>
            <a:r>
              <a:rPr lang="zh-TW" altLang="en-US" sz="2400" dirty="0"/>
              <a:t>兩側 </a:t>
            </a:r>
            <a:r>
              <a:rPr lang="en-US" altLang="zh-TW" sz="2400" dirty="0"/>
              <a:t>D0</a:t>
            </a:r>
            <a:r>
              <a:rPr lang="zh-TW" altLang="en-US" sz="2400" dirty="0"/>
              <a:t>～</a:t>
            </a:r>
            <a:r>
              <a:rPr lang="en-US" altLang="zh-TW" sz="2400" dirty="0"/>
              <a:t>D8</a:t>
            </a:r>
            <a:r>
              <a:rPr lang="zh-TW" altLang="en-US" sz="2400" dirty="0"/>
              <a:t> 的 </a:t>
            </a:r>
            <a:r>
              <a:rPr lang="en-US" altLang="zh-TW" sz="2400" dirty="0"/>
              <a:t>9 </a:t>
            </a:r>
            <a:r>
              <a:rPr lang="zh-TW" altLang="en-US" sz="2400" dirty="0"/>
              <a:t>個腳位，可用程式控制高、低電位，所以被稱為數位 </a:t>
            </a:r>
            <a:r>
              <a:rPr lang="en-US" altLang="zh-TW" sz="2400" dirty="0"/>
              <a:t>IO (</a:t>
            </a:r>
            <a:r>
              <a:rPr lang="en-US" altLang="zh-TW" sz="2400" dirty="0" err="1"/>
              <a:t>Input/Output</a:t>
            </a:r>
            <a:r>
              <a:rPr lang="en-US" altLang="zh-TW" sz="2400"/>
              <a:t>) </a:t>
            </a:r>
            <a:r>
              <a:rPr lang="zh-TW" altLang="en-US" sz="2400"/>
              <a:t>腳位</a:t>
            </a:r>
            <a:r>
              <a:rPr lang="zh-TW" altLang="en-US" sz="2400" dirty="0"/>
              <a:t>。</a:t>
            </a:r>
            <a:endParaRPr lang="en-US" altLang="zh-TW" sz="2400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 b="14347"/>
          <a:stretch>
            <a:fillRect/>
          </a:stretch>
        </p:blipFill>
        <p:spPr bwMode="auto">
          <a:xfrm>
            <a:off x="4690846" y="2810257"/>
            <a:ext cx="2810307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>
            <a:noAutofit/>
          </a:bodyPr>
          <a:lstStyle/>
          <a:p>
            <a:r>
              <a:rPr lang="en-US" altLang="zh-TW"/>
              <a:t>1-7. D1 mini </a:t>
            </a:r>
            <a:r>
              <a:rPr lang="zh-TW" altLang="en-US"/>
              <a:t>的 </a:t>
            </a:r>
            <a:r>
              <a:rPr lang="en-US" altLang="zh-TW"/>
              <a:t>IO </a:t>
            </a:r>
            <a:r>
              <a:rPr lang="zh-TW" altLang="en-US"/>
              <a:t>腳位以及數位訊號輸出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>
            <a:normAutofit/>
          </a:bodyPr>
          <a:lstStyle/>
          <a:p>
            <a:r>
              <a:rPr lang="zh-TW" altLang="en-US" sz="2800" dirty="0"/>
              <a:t>在程式中會以 </a:t>
            </a:r>
            <a:r>
              <a:rPr lang="en-US" altLang="zh-TW" sz="2800" dirty="0"/>
              <a:t>1 </a:t>
            </a:r>
            <a:r>
              <a:rPr lang="zh-TW" altLang="en-US" sz="2800" dirty="0"/>
              <a:t>代表高電位，</a:t>
            </a:r>
            <a:r>
              <a:rPr lang="en-US" altLang="zh-TW" sz="2800" dirty="0"/>
              <a:t>0 </a:t>
            </a:r>
            <a:r>
              <a:rPr lang="zh-TW" altLang="en-US" sz="2800" dirty="0"/>
              <a:t>代表低電位。</a:t>
            </a:r>
            <a:endParaRPr lang="en-US" altLang="zh-TW" sz="2800" dirty="0"/>
          </a:p>
          <a:p>
            <a:pPr lvl="1"/>
            <a:r>
              <a:rPr lang="en-US" altLang="zh-TW" sz="2400" dirty="0"/>
              <a:t>D1 mini </a:t>
            </a:r>
            <a:r>
              <a:rPr lang="zh-TW" altLang="en-US" sz="2400" dirty="0"/>
              <a:t>兩側數位 </a:t>
            </a:r>
            <a:r>
              <a:rPr lang="en-US" altLang="zh-TW" sz="2400" dirty="0"/>
              <a:t>IO </a:t>
            </a:r>
            <a:r>
              <a:rPr lang="zh-TW" altLang="en-US" sz="2400" dirty="0"/>
              <a:t>腳位內側標示是 </a:t>
            </a:r>
            <a:r>
              <a:rPr lang="en-US" altLang="zh-TW" sz="2400" dirty="0"/>
              <a:t>D0 </a:t>
            </a:r>
            <a:r>
              <a:rPr lang="zh-TW" altLang="en-US" sz="2400" dirty="0"/>
              <a:t>～ </a:t>
            </a:r>
            <a:r>
              <a:rPr lang="en-US" altLang="zh-TW" sz="2400"/>
              <a:t>D8</a:t>
            </a:r>
            <a:r>
              <a:rPr lang="zh-TW" altLang="en-US" sz="2400"/>
              <a:t>，但</a:t>
            </a:r>
            <a:r>
              <a:rPr lang="zh-TW" altLang="en-US" sz="2400" dirty="0"/>
              <a:t>實際上真正編號在 </a:t>
            </a:r>
            <a:r>
              <a:rPr lang="en-US" altLang="zh-TW" sz="2400" dirty="0"/>
              <a:t>D1 mini </a:t>
            </a:r>
            <a:r>
              <a:rPr lang="zh-TW" altLang="en-US" sz="2400" dirty="0"/>
              <a:t>晶片內部：</a:t>
            </a:r>
            <a:endParaRPr lang="en-US" altLang="zh-TW" sz="2400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 t="4098"/>
          <a:stretch>
            <a:fillRect/>
          </a:stretch>
        </p:blipFill>
        <p:spPr bwMode="auto">
          <a:xfrm>
            <a:off x="4492432" y="2762211"/>
            <a:ext cx="3207135" cy="3475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>
            <a:noAutofit/>
          </a:bodyPr>
          <a:lstStyle/>
          <a:p>
            <a:r>
              <a:rPr lang="en-US" altLang="zh-TW"/>
              <a:t>1-7. D1 mini </a:t>
            </a:r>
            <a:r>
              <a:rPr lang="zh-TW" altLang="en-US"/>
              <a:t>的 </a:t>
            </a:r>
            <a:r>
              <a:rPr lang="en-US" altLang="zh-TW"/>
              <a:t>IO </a:t>
            </a:r>
            <a:r>
              <a:rPr lang="zh-TW" altLang="en-US"/>
              <a:t>腳位以及數位訊號輸出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/>
          <a:lstStyle/>
          <a:p>
            <a:r>
              <a:rPr lang="en-US" altLang="zh-TW" dirty="0"/>
              <a:t>Lab01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線路圖</a:t>
            </a:r>
          </a:p>
          <a:p>
            <a:r>
              <a:rPr lang="zh-TW" altLang="en-US" dirty="0"/>
              <a:t>無需接線</a:t>
            </a:r>
            <a:endParaRPr lang="en-US" altLang="zh-TW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9566" y="2101347"/>
            <a:ext cx="7012867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>
            <a:noAutofit/>
          </a:bodyPr>
          <a:lstStyle/>
          <a:p>
            <a:r>
              <a:rPr lang="en-US" altLang="zh-TW"/>
              <a:t>1-7. D1 mini </a:t>
            </a:r>
            <a:r>
              <a:rPr lang="zh-TW" altLang="en-US"/>
              <a:t>的 </a:t>
            </a:r>
            <a:r>
              <a:rPr lang="en-US" altLang="zh-TW"/>
              <a:t>IO </a:t>
            </a:r>
            <a:r>
              <a:rPr lang="zh-TW" altLang="en-US"/>
              <a:t>腳位以及數位訊號輸出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>
            <a:noAutofit/>
          </a:bodyPr>
          <a:lstStyle/>
          <a:p>
            <a:r>
              <a:rPr lang="zh-TW" altLang="en-US" sz="2800" dirty="0"/>
              <a:t>設計原理</a:t>
            </a:r>
          </a:p>
          <a:p>
            <a:pPr lvl="1"/>
            <a:r>
              <a:rPr lang="en-US" altLang="zh-TW" sz="2400" dirty="0"/>
              <a:t>D1 mini </a:t>
            </a:r>
            <a:r>
              <a:rPr lang="zh-TW" altLang="en-US" sz="2400" dirty="0"/>
              <a:t>板上已內建一個藍色 </a:t>
            </a:r>
            <a:r>
              <a:rPr lang="en-US" altLang="zh-TW" sz="2400" dirty="0"/>
              <a:t>LED </a:t>
            </a:r>
            <a:r>
              <a:rPr lang="zh-TW" altLang="en-US" sz="2400" dirty="0"/>
              <a:t>燈，短腳接到腳位 </a:t>
            </a:r>
            <a:r>
              <a:rPr lang="en-US" altLang="zh-TW" sz="2400" dirty="0"/>
              <a:t>D4</a:t>
            </a:r>
            <a:r>
              <a:rPr lang="zh-TW" altLang="en-US" sz="2400" dirty="0"/>
              <a:t>，長腳接到高電位處。在程式中將 </a:t>
            </a:r>
            <a:r>
              <a:rPr lang="en-US" altLang="zh-TW" sz="2400" dirty="0"/>
              <a:t>D1 mini</a:t>
            </a:r>
            <a:r>
              <a:rPr lang="zh-TW" altLang="en-US" sz="2400" dirty="0"/>
              <a:t> </a:t>
            </a:r>
            <a:r>
              <a:rPr lang="en-US" altLang="zh-TW" sz="2400" dirty="0"/>
              <a:t>2 </a:t>
            </a:r>
            <a:r>
              <a:rPr lang="zh-TW" altLang="en-US" sz="2400" dirty="0"/>
              <a:t>號腳位設為低電位，即可點亮 </a:t>
            </a:r>
            <a:r>
              <a:rPr lang="en-US" altLang="zh-TW" sz="2400" dirty="0"/>
              <a:t>LED </a:t>
            </a:r>
            <a:r>
              <a:rPr lang="zh-TW" altLang="en-US" sz="2400" dirty="0"/>
              <a:t>燈。</a:t>
            </a:r>
            <a:endParaRPr lang="en-US" altLang="zh-TW" sz="2400" dirty="0"/>
          </a:p>
          <a:p>
            <a:pPr lvl="1"/>
            <a:r>
              <a:rPr lang="zh-TW" altLang="en-US" sz="2400" dirty="0"/>
              <a:t>為了在程式中控制 </a:t>
            </a:r>
            <a:r>
              <a:rPr lang="en-US" altLang="zh-TW" sz="2400" dirty="0"/>
              <a:t>D1 mini </a:t>
            </a:r>
            <a:r>
              <a:rPr lang="zh-TW" altLang="en-US" sz="2400" dirty="0"/>
              <a:t>的腳位，必須先從 </a:t>
            </a:r>
            <a:r>
              <a:rPr lang="en-US" altLang="zh-TW" sz="2400" dirty="0"/>
              <a:t>machine </a:t>
            </a:r>
            <a:r>
              <a:rPr lang="zh-TW" altLang="en-US" sz="2400" dirty="0"/>
              <a:t>模組匯入 </a:t>
            </a:r>
            <a:r>
              <a:rPr lang="en-US" altLang="zh-TW" sz="2400" dirty="0"/>
              <a:t>Pin </a:t>
            </a:r>
            <a:r>
              <a:rPr lang="zh-TW" altLang="en-US" sz="2400" dirty="0"/>
              <a:t>物件：</a:t>
            </a:r>
            <a:endParaRPr lang="en-US" altLang="zh-TW" sz="2400" dirty="0"/>
          </a:p>
        </p:txBody>
      </p:sp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7069" y="4091692"/>
            <a:ext cx="7937862" cy="36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F1138969-EC39-41BF-9A6D-3C1F6E5B9653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lab1-12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BCE31D-AB24-4276-88BA-1DAA74667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tx1">
                    <a:lumMod val="50000"/>
                    <a:lumOff val="50000"/>
                  </a:schemeClr>
                </a:solidFill>
              </a:rPr>
              <a:t>Outline</a:t>
            </a:r>
            <a:endParaRPr lang="zh-TW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869854B-B6DF-4F63-AF43-0CC2F4F5E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779697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zh-TW" sz="3200">
                <a:latin typeface="Consolas" panose="020B0609020204030204" pitchFamily="49" charset="0"/>
              </a:rPr>
              <a:t>1-1.</a:t>
            </a:r>
            <a:r>
              <a:rPr lang="en-US" altLang="zh-TW" sz="3200"/>
              <a:t> </a:t>
            </a:r>
            <a:r>
              <a:rPr lang="zh-TW" altLang="en-US" sz="3200"/>
              <a:t>感測器簡介：控制板 </a:t>
            </a:r>
            <a:r>
              <a:rPr lang="en-US" altLang="zh-TW" sz="3200"/>
              <a:t>x </a:t>
            </a:r>
            <a:r>
              <a:rPr lang="zh-TW" altLang="en-US" sz="3200"/>
              <a:t>感測器 </a:t>
            </a:r>
            <a:r>
              <a:rPr lang="en-US" altLang="zh-TW" sz="3200"/>
              <a:t>x </a:t>
            </a:r>
            <a:r>
              <a:rPr lang="zh-TW" altLang="en-US" sz="3200"/>
              <a:t>動作器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>
                <a:solidFill>
                  <a:srgbClr val="FF0000"/>
                </a:solidFill>
              </a:rPr>
              <a:t>1-2. D1 mini </a:t>
            </a:r>
            <a:r>
              <a:rPr lang="zh-TW" altLang="en-US" sz="3200">
                <a:solidFill>
                  <a:srgbClr val="FF0000"/>
                </a:solidFill>
              </a:rPr>
              <a:t>控制板簡介</a:t>
            </a:r>
            <a:endParaRPr lang="en-US" altLang="zh-TW" sz="3200">
              <a:solidFill>
                <a:srgbClr val="FF0000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1-3. </a:t>
            </a:r>
            <a:r>
              <a:rPr lang="zh-TW" altLang="en-US" sz="3200"/>
              <a:t>安裝 </a:t>
            </a:r>
            <a:r>
              <a:rPr lang="en-US" altLang="zh-TW" sz="3200"/>
              <a:t>Python </a:t>
            </a:r>
            <a:r>
              <a:rPr lang="zh-TW" altLang="en-US" sz="3200"/>
              <a:t>開發環境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1-4. Python </a:t>
            </a:r>
            <a:r>
              <a:rPr lang="zh-TW" altLang="en-US" sz="3200"/>
              <a:t>物件</a:t>
            </a:r>
            <a:r>
              <a:rPr lang="zh-TW" altLang="en-US" sz="320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3200"/>
              <a:t>資料型別</a:t>
            </a:r>
            <a:r>
              <a:rPr lang="zh-TW" altLang="en-US" sz="320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3200"/>
              <a:t>變數</a:t>
            </a:r>
            <a:r>
              <a:rPr lang="zh-TW" altLang="en-US" sz="320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3200"/>
              <a:t>匯入模組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1-5. </a:t>
            </a:r>
            <a:r>
              <a:rPr lang="zh-TW" altLang="en-US" sz="3200"/>
              <a:t>安裝與設定 </a:t>
            </a:r>
            <a:r>
              <a:rPr lang="en-US" altLang="zh-TW" sz="3200"/>
              <a:t>D1 mini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1-6. </a:t>
            </a:r>
            <a:r>
              <a:rPr lang="zh-TW" altLang="en-US" sz="3200"/>
              <a:t>認識硬體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1-7. D1 mini </a:t>
            </a:r>
            <a:r>
              <a:rPr lang="zh-TW" altLang="en-US" sz="3200"/>
              <a:t>的 </a:t>
            </a:r>
            <a:r>
              <a:rPr lang="en-US" altLang="zh-TW" sz="3200"/>
              <a:t>IO </a:t>
            </a:r>
            <a:r>
              <a:rPr lang="zh-TW" altLang="en-US" sz="3200"/>
              <a:t>腳位以及數位訊號輸出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1-8. </a:t>
            </a:r>
            <a:r>
              <a:rPr lang="zh-TW" altLang="en-US" sz="3200"/>
              <a:t>流程控制 </a:t>
            </a:r>
            <a:r>
              <a:rPr lang="en-US" altLang="zh-TW" sz="3200"/>
              <a:t>(while </a:t>
            </a:r>
            <a:r>
              <a:rPr lang="zh-TW" altLang="en-US" sz="3200"/>
              <a:t>迴圈</a:t>
            </a:r>
            <a:r>
              <a:rPr lang="en-US" altLang="zh-TW" sz="3200"/>
              <a:t>) </a:t>
            </a:r>
            <a:r>
              <a:rPr lang="zh-TW" altLang="en-US" sz="3200"/>
              <a:t>與區塊縮排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zh-TW" altLang="en-US" sz="3200"/>
              <a:t>補給站：安裝 </a:t>
            </a:r>
            <a:r>
              <a:rPr lang="en-US" altLang="zh-TW" sz="3200"/>
              <a:t>MicroPython </a:t>
            </a:r>
            <a:r>
              <a:rPr lang="zh-TW" altLang="en-US" sz="3200"/>
              <a:t>到 </a:t>
            </a:r>
            <a:r>
              <a:rPr lang="en-US" altLang="zh-TW" sz="3200"/>
              <a:t>D1 mini</a:t>
            </a:r>
          </a:p>
          <a:p>
            <a:pPr marL="0" indent="0">
              <a:spcAft>
                <a:spcPts val="600"/>
              </a:spcAft>
              <a:buNone/>
            </a:pP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endParaRPr lang="zh-TW" altLang="en-US" sz="3200"/>
          </a:p>
          <a:p>
            <a:pPr marL="0" indent="0">
              <a:spcAft>
                <a:spcPts val="600"/>
              </a:spcAft>
              <a:buNone/>
            </a:pPr>
            <a:endParaRPr lang="zh-TW" altLang="en-US" sz="3200"/>
          </a:p>
          <a:p>
            <a:pPr marL="0" indent="0">
              <a:buNone/>
            </a:pPr>
            <a:endParaRPr lang="zh-TW" altLang="en-US"/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243789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>
            <a:noAutofit/>
          </a:bodyPr>
          <a:lstStyle/>
          <a:p>
            <a:r>
              <a:rPr lang="en-US" altLang="zh-TW"/>
              <a:t>1-7. D1 mini </a:t>
            </a:r>
            <a:r>
              <a:rPr lang="zh-TW" altLang="en-US"/>
              <a:t>的 </a:t>
            </a:r>
            <a:r>
              <a:rPr lang="en-US" altLang="zh-TW"/>
              <a:t>IO </a:t>
            </a:r>
            <a:r>
              <a:rPr lang="zh-TW" altLang="en-US"/>
              <a:t>腳位以及數位訊號輸出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>
            <a:noAutofit/>
          </a:bodyPr>
          <a:lstStyle/>
          <a:p>
            <a:r>
              <a:rPr lang="zh-TW" altLang="en-US" sz="2800" dirty="0"/>
              <a:t>如下建立 </a:t>
            </a:r>
            <a:r>
              <a:rPr lang="en-US" altLang="zh-TW" sz="2800" dirty="0"/>
              <a:t>2 </a:t>
            </a:r>
            <a:r>
              <a:rPr lang="zh-TW" altLang="en-US" sz="2800" dirty="0"/>
              <a:t>號腳位的 </a:t>
            </a:r>
            <a:r>
              <a:rPr lang="en-US" altLang="zh-TW" sz="2800" dirty="0"/>
              <a:t>Pin </a:t>
            </a:r>
            <a:r>
              <a:rPr lang="zh-TW" altLang="en-US" sz="2800" dirty="0"/>
              <a:t>物件：</a:t>
            </a:r>
            <a:endParaRPr lang="en-US" altLang="zh-TW" sz="2800" dirty="0"/>
          </a:p>
          <a:p>
            <a:endParaRPr lang="en-US" altLang="zh-TW" sz="2800" dirty="0"/>
          </a:p>
          <a:p>
            <a:endParaRPr lang="en-US" altLang="zh-TW" sz="2800" dirty="0"/>
          </a:p>
          <a:p>
            <a:r>
              <a:rPr lang="zh-TW" altLang="en-US" sz="2800" dirty="0"/>
              <a:t>接著即可</a:t>
            </a:r>
            <a:r>
              <a:rPr lang="zh-TW" altLang="en-US" sz="2800"/>
              <a:t>使用 </a:t>
            </a:r>
            <a:r>
              <a:rPr lang="en-US" altLang="zh-TW" sz="2800"/>
              <a:t>value() </a:t>
            </a:r>
            <a:r>
              <a:rPr lang="zh-TW" altLang="en-US" sz="2800"/>
              <a:t>方法，來</a:t>
            </a:r>
            <a:r>
              <a:rPr lang="zh-TW" altLang="en-US" sz="2800" dirty="0"/>
              <a:t>指定腳位電位高低：</a:t>
            </a:r>
            <a:endParaRPr lang="en-US" altLang="zh-TW" sz="2800" dirty="0"/>
          </a:p>
          <a:p>
            <a:endParaRPr lang="en-US" altLang="zh-TW" dirty="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9556" y="1874267"/>
            <a:ext cx="7992888" cy="366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99556" y="3563223"/>
            <a:ext cx="7992888" cy="755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5D7E46EA-98E8-4F5D-B842-34D17C4C5FB3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lab1-12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>
            <a:noAutofit/>
          </a:bodyPr>
          <a:lstStyle/>
          <a:p>
            <a:r>
              <a:rPr lang="en-US" altLang="zh-TW"/>
              <a:t>1-7. D1 mini </a:t>
            </a:r>
            <a:r>
              <a:rPr lang="zh-TW" altLang="en-US"/>
              <a:t>的 </a:t>
            </a:r>
            <a:r>
              <a:rPr lang="en-US" altLang="zh-TW"/>
              <a:t>IO </a:t>
            </a:r>
            <a:r>
              <a:rPr lang="zh-TW" altLang="en-US"/>
              <a:t>腳位以及數位訊號輸出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>
            <a:noAutofit/>
          </a:bodyPr>
          <a:lstStyle/>
          <a:p>
            <a:r>
              <a:rPr lang="zh-TW" altLang="en-US" dirty="0"/>
              <a:t>程式設計</a:t>
            </a:r>
            <a:endParaRPr lang="en-US" altLang="zh-TW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8160" y="4349358"/>
            <a:ext cx="4412835" cy="2218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95769" y="1155551"/>
            <a:ext cx="5904656" cy="3913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BFA12925-629A-4E1C-9D97-63E72E2E6581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lab1-13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>
            <a:noAutofit/>
          </a:bodyPr>
          <a:lstStyle/>
          <a:p>
            <a:r>
              <a:rPr lang="en-US" altLang="zh-TW"/>
              <a:t>1-7. D1 mini </a:t>
            </a:r>
            <a:r>
              <a:rPr lang="zh-TW" altLang="en-US"/>
              <a:t>的 </a:t>
            </a:r>
            <a:r>
              <a:rPr lang="en-US" altLang="zh-TW"/>
              <a:t>IO </a:t>
            </a:r>
            <a:r>
              <a:rPr lang="zh-TW" altLang="en-US"/>
              <a:t>腳位以及數位訊號輸出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>
            <a:noAutofit/>
          </a:bodyPr>
          <a:lstStyle/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實測</a:t>
            </a:r>
          </a:p>
          <a:p>
            <a:pPr lvl="1"/>
            <a:r>
              <a:rPr lang="zh-TW" altLang="en-US" dirty="0"/>
              <a:t>請按 </a:t>
            </a:r>
            <a:r>
              <a:rPr lang="en-US" altLang="zh-TW" dirty="0"/>
              <a:t>F5</a:t>
            </a:r>
            <a:r>
              <a:rPr lang="zh-TW" altLang="en-US" dirty="0"/>
              <a:t> 執行程式，即可看到 </a:t>
            </a:r>
            <a:r>
              <a:rPr lang="en-US" altLang="zh-TW"/>
              <a:t>LED </a:t>
            </a:r>
            <a:r>
              <a:rPr lang="zh-TW" altLang="en-US"/>
              <a:t>點</a:t>
            </a:r>
            <a:r>
              <a:rPr lang="zh-TW" altLang="en-US" dirty="0"/>
              <a:t>亮 </a:t>
            </a:r>
            <a:r>
              <a:rPr lang="en-US" altLang="zh-TW" dirty="0"/>
              <a:t>3 </a:t>
            </a:r>
            <a:r>
              <a:rPr lang="zh-TW" altLang="en-US" dirty="0"/>
              <a:t>秒</a:t>
            </a:r>
            <a:r>
              <a:rPr lang="zh-TW" altLang="en-US"/>
              <a:t>後熄滅。</a:t>
            </a:r>
            <a:endParaRPr lang="en-US" altLang="zh-TW" dirty="0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83440" y="1312789"/>
            <a:ext cx="6025119" cy="4232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BCE31D-AB24-4276-88BA-1DAA74667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tx1">
                    <a:lumMod val="50000"/>
                    <a:lumOff val="50000"/>
                  </a:schemeClr>
                </a:solidFill>
              </a:rPr>
              <a:t>Outline</a:t>
            </a:r>
            <a:endParaRPr lang="zh-TW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869854B-B6DF-4F63-AF43-0CC2F4F5E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779697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zh-TW" sz="3200">
                <a:latin typeface="Consolas" panose="020B0609020204030204" pitchFamily="49" charset="0"/>
              </a:rPr>
              <a:t>1-1.</a:t>
            </a:r>
            <a:r>
              <a:rPr lang="en-US" altLang="zh-TW" sz="3200"/>
              <a:t> </a:t>
            </a:r>
            <a:r>
              <a:rPr lang="zh-TW" altLang="en-US" sz="3200"/>
              <a:t>感測器簡介：控制板 </a:t>
            </a:r>
            <a:r>
              <a:rPr lang="en-US" altLang="zh-TW" sz="3200"/>
              <a:t>x </a:t>
            </a:r>
            <a:r>
              <a:rPr lang="zh-TW" altLang="en-US" sz="3200"/>
              <a:t>感測器 </a:t>
            </a:r>
            <a:r>
              <a:rPr lang="en-US" altLang="zh-TW" sz="3200"/>
              <a:t>x </a:t>
            </a:r>
            <a:r>
              <a:rPr lang="zh-TW" altLang="en-US" sz="3200"/>
              <a:t>動作器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1-2. D1 mini </a:t>
            </a:r>
            <a:r>
              <a:rPr lang="zh-TW" altLang="en-US" sz="3200"/>
              <a:t>控制板簡介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1-3. </a:t>
            </a:r>
            <a:r>
              <a:rPr lang="zh-TW" altLang="en-US" sz="3200"/>
              <a:t>安裝 </a:t>
            </a:r>
            <a:r>
              <a:rPr lang="en-US" altLang="zh-TW" sz="3200"/>
              <a:t>Python </a:t>
            </a:r>
            <a:r>
              <a:rPr lang="zh-TW" altLang="en-US" sz="3200"/>
              <a:t>開發環境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1-4. Python </a:t>
            </a:r>
            <a:r>
              <a:rPr lang="zh-TW" altLang="en-US" sz="3200"/>
              <a:t>物件</a:t>
            </a:r>
            <a:r>
              <a:rPr lang="zh-TW" altLang="en-US" sz="320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3200"/>
              <a:t>資料型別</a:t>
            </a:r>
            <a:r>
              <a:rPr lang="zh-TW" altLang="en-US" sz="320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3200"/>
              <a:t>變數</a:t>
            </a:r>
            <a:r>
              <a:rPr lang="zh-TW" altLang="en-US" sz="320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3200"/>
              <a:t>匯入模組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1-5. </a:t>
            </a:r>
            <a:r>
              <a:rPr lang="zh-TW" altLang="en-US" sz="3200"/>
              <a:t>安裝與設定 </a:t>
            </a:r>
            <a:r>
              <a:rPr lang="en-US" altLang="zh-TW" sz="3200"/>
              <a:t>D1 mini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1-6. </a:t>
            </a:r>
            <a:r>
              <a:rPr lang="zh-TW" altLang="en-US" sz="3200"/>
              <a:t>認識硬體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1-7. D1 mini </a:t>
            </a:r>
            <a:r>
              <a:rPr lang="zh-TW" altLang="en-US" sz="3200"/>
              <a:t>的 </a:t>
            </a:r>
            <a:r>
              <a:rPr lang="en-US" altLang="zh-TW" sz="3200"/>
              <a:t>IO </a:t>
            </a:r>
            <a:r>
              <a:rPr lang="zh-TW" altLang="en-US" sz="3200"/>
              <a:t>腳位以及數位訊號輸出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>
                <a:solidFill>
                  <a:srgbClr val="FF0000"/>
                </a:solidFill>
              </a:rPr>
              <a:t>1-8. </a:t>
            </a:r>
            <a:r>
              <a:rPr lang="zh-TW" altLang="en-US" sz="3200">
                <a:solidFill>
                  <a:srgbClr val="FF0000"/>
                </a:solidFill>
              </a:rPr>
              <a:t>流程控制 </a:t>
            </a:r>
            <a:r>
              <a:rPr lang="en-US" altLang="zh-TW" sz="3200">
                <a:solidFill>
                  <a:srgbClr val="FF0000"/>
                </a:solidFill>
              </a:rPr>
              <a:t>(while </a:t>
            </a:r>
            <a:r>
              <a:rPr lang="zh-TW" altLang="en-US" sz="3200">
                <a:solidFill>
                  <a:srgbClr val="FF0000"/>
                </a:solidFill>
              </a:rPr>
              <a:t>迴圈</a:t>
            </a:r>
            <a:r>
              <a:rPr lang="en-US" altLang="zh-TW" sz="3200">
                <a:solidFill>
                  <a:srgbClr val="FF0000"/>
                </a:solidFill>
              </a:rPr>
              <a:t>) </a:t>
            </a:r>
            <a:r>
              <a:rPr lang="zh-TW" altLang="en-US" sz="3200">
                <a:solidFill>
                  <a:srgbClr val="FF0000"/>
                </a:solidFill>
              </a:rPr>
              <a:t>與區塊縮排</a:t>
            </a:r>
            <a:endParaRPr lang="en-US" altLang="zh-TW" sz="3200">
              <a:solidFill>
                <a:srgbClr val="FF0000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zh-TW" altLang="en-US" sz="3200"/>
              <a:t>補給站：安裝 </a:t>
            </a:r>
            <a:r>
              <a:rPr lang="en-US" altLang="zh-TW" sz="3200"/>
              <a:t>MicroPython </a:t>
            </a:r>
            <a:r>
              <a:rPr lang="zh-TW" altLang="en-US" sz="3200"/>
              <a:t>到 </a:t>
            </a:r>
            <a:r>
              <a:rPr lang="en-US" altLang="zh-TW" sz="3200"/>
              <a:t>D1 mini</a:t>
            </a:r>
          </a:p>
          <a:p>
            <a:pPr marL="0" indent="0">
              <a:spcAft>
                <a:spcPts val="600"/>
              </a:spcAft>
              <a:buNone/>
            </a:pP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endParaRPr lang="zh-TW" altLang="en-US" sz="3200"/>
          </a:p>
          <a:p>
            <a:pPr marL="0" indent="0">
              <a:spcAft>
                <a:spcPts val="600"/>
              </a:spcAft>
              <a:buNone/>
            </a:pPr>
            <a:endParaRPr lang="zh-TW" altLang="en-US" sz="3200"/>
          </a:p>
          <a:p>
            <a:pPr marL="0" indent="0">
              <a:buNone/>
            </a:pPr>
            <a:endParaRPr lang="zh-TW" altLang="en-US"/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91972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>
            <a:noAutofit/>
          </a:bodyPr>
          <a:lstStyle/>
          <a:p>
            <a:r>
              <a:rPr lang="en-US" altLang="zh-TW"/>
              <a:t>1-8. </a:t>
            </a:r>
            <a:r>
              <a:rPr lang="zh-TW" altLang="en-US"/>
              <a:t>流程</a:t>
            </a:r>
            <a:r>
              <a:rPr lang="zh-TW" altLang="en-US" dirty="0"/>
              <a:t>控制 </a:t>
            </a:r>
            <a:r>
              <a:rPr lang="en-US" altLang="zh-TW" dirty="0"/>
              <a:t>(while </a:t>
            </a:r>
            <a:r>
              <a:rPr lang="zh-TW" altLang="en-US"/>
              <a:t>迴圈</a:t>
            </a:r>
            <a:r>
              <a:rPr lang="en-US" altLang="zh-TW"/>
              <a:t>) </a:t>
            </a:r>
            <a:r>
              <a:rPr lang="zh-TW" altLang="en-US"/>
              <a:t>與</a:t>
            </a:r>
            <a:r>
              <a:rPr lang="zh-TW" altLang="en-US" dirty="0"/>
              <a:t>區塊縮排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>
            <a:noAutofit/>
          </a:bodyPr>
          <a:lstStyle/>
          <a:p>
            <a:r>
              <a:rPr lang="zh-TW" altLang="en-US" dirty="0"/>
              <a:t>如果要做出一直閃爍的效果，可利用 </a:t>
            </a:r>
            <a:r>
              <a:rPr lang="en-US" altLang="zh-TW" dirty="0"/>
              <a:t>while </a:t>
            </a:r>
            <a:r>
              <a:rPr lang="zh-TW" altLang="en-US" dirty="0"/>
              <a:t>迴圈來依照條件重複執行。其語法如下：</a:t>
            </a:r>
            <a:endParaRPr lang="en-US" altLang="zh-TW" dirty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5054" y="2926135"/>
            <a:ext cx="8181892" cy="1999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>
            <a:noAutofit/>
          </a:bodyPr>
          <a:lstStyle/>
          <a:p>
            <a:r>
              <a:rPr lang="en-US" altLang="zh-TW"/>
              <a:t>1-8. </a:t>
            </a:r>
            <a:r>
              <a:rPr lang="zh-TW" altLang="en-US"/>
              <a:t>流程控制 </a:t>
            </a:r>
            <a:r>
              <a:rPr lang="en-US" altLang="zh-TW"/>
              <a:t>(while </a:t>
            </a:r>
            <a:r>
              <a:rPr lang="zh-TW" altLang="en-US"/>
              <a:t>迴圈</a:t>
            </a:r>
            <a:r>
              <a:rPr lang="en-US" altLang="zh-TW"/>
              <a:t>) </a:t>
            </a:r>
            <a:r>
              <a:rPr lang="zh-TW" altLang="en-US"/>
              <a:t>與區塊縮排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>
            <a:noAutofit/>
          </a:bodyPr>
          <a:lstStyle/>
          <a:p>
            <a:r>
              <a:rPr lang="zh-TW" altLang="en-US" dirty="0"/>
              <a:t>大多數狀況下會希望程式永遠重複執行，此時條件式就可用 </a:t>
            </a:r>
            <a:r>
              <a:rPr lang="en-US" altLang="zh-TW" dirty="0"/>
              <a:t>True </a:t>
            </a:r>
            <a:r>
              <a:rPr lang="zh-TW" altLang="en-US" dirty="0"/>
              <a:t>來代替</a:t>
            </a:r>
            <a:r>
              <a:rPr lang="zh-TW" altLang="en-US"/>
              <a:t>，例如</a:t>
            </a:r>
            <a:r>
              <a:rPr lang="zh-TW" altLang="en-US">
                <a:latin typeface="PMingLiU" panose="02020500000000000000" pitchFamily="18" charset="-120"/>
                <a:ea typeface="PMingLiU" panose="02020500000000000000" pitchFamily="18" charset="-120"/>
              </a:rPr>
              <a:t>：</a:t>
            </a:r>
            <a:r>
              <a:rPr lang="zh-TW" altLang="en-US"/>
              <a:t>內建 </a:t>
            </a:r>
            <a:r>
              <a:rPr lang="en-US" altLang="zh-TW" dirty="0"/>
              <a:t>LED </a:t>
            </a:r>
            <a:r>
              <a:rPr lang="zh-TW" altLang="en-US" dirty="0"/>
              <a:t>一直閃爍的效果，便可用以下程式碼：</a:t>
            </a:r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屬於 </a:t>
            </a:r>
            <a:r>
              <a:rPr lang="en-US" altLang="zh-TW" dirty="0"/>
              <a:t>while </a:t>
            </a:r>
            <a:r>
              <a:rPr lang="zh-TW" altLang="en-US" dirty="0"/>
              <a:t>的程式區塊要「以 </a:t>
            </a:r>
            <a:r>
              <a:rPr lang="en-US" altLang="zh-TW"/>
              <a:t>4 </a:t>
            </a:r>
            <a:r>
              <a:rPr lang="zh-TW" altLang="en-US"/>
              <a:t>個</a:t>
            </a:r>
            <a:r>
              <a:rPr lang="zh-TW" altLang="en-US" dirty="0"/>
              <a:t>空格向右縮排」</a:t>
            </a:r>
            <a:endParaRPr lang="en-US" altLang="zh-TW" dirty="0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35560" y="2381480"/>
            <a:ext cx="7920880" cy="1602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>
            <a:noAutofit/>
          </a:bodyPr>
          <a:lstStyle/>
          <a:p>
            <a:r>
              <a:rPr lang="en-US" altLang="zh-TW"/>
              <a:t>1-8. </a:t>
            </a:r>
            <a:r>
              <a:rPr lang="zh-TW" altLang="en-US"/>
              <a:t>流程控制 </a:t>
            </a:r>
            <a:r>
              <a:rPr lang="en-US" altLang="zh-TW"/>
              <a:t>(while </a:t>
            </a:r>
            <a:r>
              <a:rPr lang="zh-TW" altLang="en-US"/>
              <a:t>迴圈</a:t>
            </a:r>
            <a:r>
              <a:rPr lang="en-US" altLang="zh-TW"/>
              <a:t>) </a:t>
            </a:r>
            <a:r>
              <a:rPr lang="zh-TW" altLang="en-US"/>
              <a:t>與區塊縮排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>
            <a:noAutofit/>
          </a:bodyPr>
          <a:lstStyle/>
          <a:p>
            <a:r>
              <a:rPr lang="zh-TW" altLang="en-US" dirty="0"/>
              <a:t>區塊縮排是 </a:t>
            </a:r>
            <a:r>
              <a:rPr lang="en-US" altLang="zh-TW" dirty="0"/>
              <a:t>Python </a:t>
            </a:r>
            <a:r>
              <a:rPr lang="zh-TW" altLang="en-US" dirty="0"/>
              <a:t>的特色，可讓程式碼更加簡潔</a:t>
            </a:r>
            <a:r>
              <a:rPr lang="zh-TW" altLang="en-US"/>
              <a:t>易讀。</a:t>
            </a:r>
            <a:endParaRPr lang="en-US" altLang="zh-TW" dirty="0"/>
          </a:p>
          <a:p>
            <a:r>
              <a:rPr lang="zh-TW" altLang="en-US"/>
              <a:t>其他</a:t>
            </a:r>
            <a:r>
              <a:rPr lang="zh-TW" altLang="en-US" dirty="0"/>
              <a:t>程式語言大多是用括號或是關鍵字來決定區塊：</a:t>
            </a:r>
            <a:endParaRPr lang="en-US" altLang="zh-TW" dirty="0"/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8105" y="2639906"/>
            <a:ext cx="7295789" cy="34723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>
            <a:noAutofit/>
          </a:bodyPr>
          <a:lstStyle/>
          <a:p>
            <a:r>
              <a:rPr lang="en-US" altLang="zh-TW"/>
              <a:t>1-8. </a:t>
            </a:r>
            <a:r>
              <a:rPr lang="zh-TW" altLang="en-US"/>
              <a:t>流程控制 </a:t>
            </a:r>
            <a:r>
              <a:rPr lang="en-US" altLang="zh-TW"/>
              <a:t>(while </a:t>
            </a:r>
            <a:r>
              <a:rPr lang="zh-TW" altLang="en-US"/>
              <a:t>迴圈</a:t>
            </a:r>
            <a:r>
              <a:rPr lang="en-US" altLang="zh-TW"/>
              <a:t>) </a:t>
            </a:r>
            <a:r>
              <a:rPr lang="zh-TW" altLang="en-US"/>
              <a:t>與區塊縮排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>
            <a:noAutofit/>
          </a:bodyPr>
          <a:lstStyle/>
          <a:p>
            <a:r>
              <a:rPr lang="en-US" altLang="zh-TW" dirty="0"/>
              <a:t>Lab02</a:t>
            </a:r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endParaRPr lang="en-US" altLang="zh-TW" dirty="0"/>
          </a:p>
          <a:p>
            <a:r>
              <a:rPr lang="zh-TW" altLang="en-US" dirty="0"/>
              <a:t>線路圖</a:t>
            </a:r>
          </a:p>
          <a:p>
            <a:r>
              <a:rPr lang="zh-TW" altLang="en-US" dirty="0"/>
              <a:t>無需接線。</a:t>
            </a:r>
            <a:endParaRPr lang="en-US" altLang="zh-TW" dirty="0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91719" y="2109973"/>
            <a:ext cx="7408561" cy="226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>
            <a:noAutofit/>
          </a:bodyPr>
          <a:lstStyle/>
          <a:p>
            <a:r>
              <a:rPr lang="en-US" altLang="zh-TW"/>
              <a:t>1-8. </a:t>
            </a:r>
            <a:r>
              <a:rPr lang="zh-TW" altLang="en-US"/>
              <a:t>流程控制 </a:t>
            </a:r>
            <a:r>
              <a:rPr lang="en-US" altLang="zh-TW"/>
              <a:t>(while </a:t>
            </a:r>
            <a:r>
              <a:rPr lang="zh-TW" altLang="en-US"/>
              <a:t>迴圈</a:t>
            </a:r>
            <a:r>
              <a:rPr lang="en-US" altLang="zh-TW"/>
              <a:t>) </a:t>
            </a:r>
            <a:r>
              <a:rPr lang="zh-TW" altLang="en-US"/>
              <a:t>與區塊縮排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>
            <a:noAutofit/>
          </a:bodyPr>
          <a:lstStyle/>
          <a:p>
            <a:r>
              <a:rPr lang="zh-TW" altLang="en-US"/>
              <a:t>程式設計</a:t>
            </a:r>
            <a:endParaRPr lang="en-US" altLang="zh-TW"/>
          </a:p>
          <a:p>
            <a:pPr lvl="1"/>
            <a:r>
              <a:rPr lang="zh-TW" altLang="en-US"/>
              <a:t>在 </a:t>
            </a:r>
            <a:r>
              <a:rPr lang="en-US" altLang="zh-TW" err="1"/>
              <a:t>Thonny</a:t>
            </a:r>
            <a:r>
              <a:rPr lang="en-US" altLang="zh-TW"/>
              <a:t> </a:t>
            </a:r>
            <a:r>
              <a:rPr lang="zh-TW" altLang="en-US"/>
              <a:t>程式</a:t>
            </a:r>
            <a:r>
              <a:rPr lang="zh-TW" altLang="en-US" dirty="0"/>
              <a:t>編輯區輸入程式碼，輸入完畢後 </a:t>
            </a:r>
            <a:r>
              <a:rPr lang="en-US" altLang="zh-TW" dirty="0" err="1"/>
              <a:t>ctrl+</a:t>
            </a:r>
            <a:r>
              <a:rPr lang="en-US" altLang="zh-TW" err="1"/>
              <a:t>s</a:t>
            </a:r>
            <a:r>
              <a:rPr lang="en-US" altLang="zh-TW"/>
              <a:t> </a:t>
            </a:r>
            <a:r>
              <a:rPr lang="zh-TW" altLang="en-US"/>
              <a:t>存檔。</a:t>
            </a:r>
            <a:endParaRPr lang="en-US" altLang="zh-TW"/>
          </a:p>
          <a:p>
            <a:pPr lvl="1"/>
            <a:endParaRPr lang="en-US" altLang="zh-TW"/>
          </a:p>
          <a:p>
            <a:pPr lvl="1"/>
            <a:endParaRPr lang="en-US" altLang="zh-TW"/>
          </a:p>
          <a:p>
            <a:pPr lvl="1"/>
            <a:endParaRPr lang="en-US" altLang="zh-TW"/>
          </a:p>
          <a:p>
            <a:pPr lvl="1"/>
            <a:endParaRPr lang="en-US" altLang="zh-TW"/>
          </a:p>
          <a:p>
            <a:pPr lvl="1"/>
            <a:endParaRPr lang="en-US" altLang="zh-TW"/>
          </a:p>
          <a:p>
            <a:pPr lvl="1"/>
            <a:endParaRPr lang="en-US" altLang="zh-TW"/>
          </a:p>
          <a:p>
            <a:pPr lvl="1"/>
            <a:endParaRPr lang="en-US" altLang="zh-TW"/>
          </a:p>
          <a:p>
            <a:pPr lvl="1"/>
            <a:endParaRPr lang="en-US" altLang="zh-TW"/>
          </a:p>
          <a:p>
            <a:pPr lvl="1"/>
            <a:endParaRPr lang="en-US" altLang="zh-TW"/>
          </a:p>
          <a:p>
            <a:pPr lvl="1"/>
            <a:endParaRPr lang="en-US" altLang="zh-TW"/>
          </a:p>
          <a:p>
            <a:pPr lvl="1"/>
            <a:endParaRPr lang="en-US" altLang="zh-TW"/>
          </a:p>
          <a:p>
            <a:r>
              <a:rPr lang="zh-TW" altLang="en-US"/>
              <a:t>實測</a:t>
            </a:r>
          </a:p>
          <a:p>
            <a:pPr lvl="1"/>
            <a:r>
              <a:rPr lang="zh-TW" altLang="en-US"/>
              <a:t>請按 </a:t>
            </a:r>
            <a:r>
              <a:rPr lang="en-US" altLang="zh-TW"/>
              <a:t>F5 </a:t>
            </a:r>
            <a:r>
              <a:rPr lang="zh-TW" altLang="en-US"/>
              <a:t>執行程式，即可看到 </a:t>
            </a:r>
            <a:r>
              <a:rPr lang="en-US" altLang="zh-TW"/>
              <a:t>LED </a:t>
            </a:r>
            <a:r>
              <a:rPr lang="zh-TW" altLang="en-US"/>
              <a:t>每 </a:t>
            </a:r>
            <a:r>
              <a:rPr lang="en-US" altLang="zh-TW"/>
              <a:t>0.5 </a:t>
            </a:r>
            <a:r>
              <a:rPr lang="zh-TW" altLang="en-US"/>
              <a:t>秒閃爍一次。</a:t>
            </a:r>
            <a:endParaRPr lang="en-US" altLang="zh-TW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8593" y="2139551"/>
            <a:ext cx="6934813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D2F917C0-4DD7-4756-871B-317E1E433570}"/>
              </a:ext>
            </a:extLst>
          </p:cNvPr>
          <p:cNvSpPr/>
          <p:nvPr/>
        </p:nvSpPr>
        <p:spPr>
          <a:xfrm>
            <a:off x="10715939" y="236273"/>
            <a:ext cx="1223963" cy="360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altLang="zh-TW">
                <a:latin typeface="Consolas" panose="020B0609020204030204" pitchFamily="49" charset="0"/>
              </a:rPr>
              <a:t>lab1-14</a:t>
            </a:r>
            <a:endParaRPr lang="zh-TW" altLang="en-US">
              <a:latin typeface="Consolas" panose="020B0609020204030204" pitchFamily="49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BCE31D-AB24-4276-88BA-1DAA74667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tx1">
                    <a:lumMod val="50000"/>
                    <a:lumOff val="50000"/>
                  </a:schemeClr>
                </a:solidFill>
              </a:rPr>
              <a:t>Outline</a:t>
            </a:r>
            <a:endParaRPr lang="zh-TW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869854B-B6DF-4F63-AF43-0CC2F4F5E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779697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zh-TW" sz="3200">
                <a:latin typeface="Consolas" panose="020B0609020204030204" pitchFamily="49" charset="0"/>
              </a:rPr>
              <a:t>1-1.</a:t>
            </a:r>
            <a:r>
              <a:rPr lang="en-US" altLang="zh-TW" sz="3200"/>
              <a:t> </a:t>
            </a:r>
            <a:r>
              <a:rPr lang="zh-TW" altLang="en-US" sz="3200"/>
              <a:t>感測器簡介：控制板 </a:t>
            </a:r>
            <a:r>
              <a:rPr lang="en-US" altLang="zh-TW" sz="3200"/>
              <a:t>x </a:t>
            </a:r>
            <a:r>
              <a:rPr lang="zh-TW" altLang="en-US" sz="3200"/>
              <a:t>感測器 </a:t>
            </a:r>
            <a:r>
              <a:rPr lang="en-US" altLang="zh-TW" sz="3200"/>
              <a:t>x </a:t>
            </a:r>
            <a:r>
              <a:rPr lang="zh-TW" altLang="en-US" sz="3200"/>
              <a:t>動作器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1-2. D1 mini </a:t>
            </a:r>
            <a:r>
              <a:rPr lang="zh-TW" altLang="en-US" sz="3200"/>
              <a:t>控制板簡介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1-3. </a:t>
            </a:r>
            <a:r>
              <a:rPr lang="zh-TW" altLang="en-US" sz="3200"/>
              <a:t>安裝 </a:t>
            </a:r>
            <a:r>
              <a:rPr lang="en-US" altLang="zh-TW" sz="3200"/>
              <a:t>Python </a:t>
            </a:r>
            <a:r>
              <a:rPr lang="zh-TW" altLang="en-US" sz="3200"/>
              <a:t>開發環境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1-4. Python </a:t>
            </a:r>
            <a:r>
              <a:rPr lang="zh-TW" altLang="en-US" sz="3200"/>
              <a:t>物件</a:t>
            </a:r>
            <a:r>
              <a:rPr lang="zh-TW" altLang="en-US" sz="320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3200"/>
              <a:t>資料型別</a:t>
            </a:r>
            <a:r>
              <a:rPr lang="zh-TW" altLang="en-US" sz="320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3200"/>
              <a:t>變數</a:t>
            </a:r>
            <a:r>
              <a:rPr lang="zh-TW" altLang="en-US" sz="320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3200"/>
              <a:t>匯入模組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1-5. </a:t>
            </a:r>
            <a:r>
              <a:rPr lang="zh-TW" altLang="en-US" sz="3200"/>
              <a:t>安裝與設定 </a:t>
            </a:r>
            <a:r>
              <a:rPr lang="en-US" altLang="zh-TW" sz="3200"/>
              <a:t>D1 mini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1-6. </a:t>
            </a:r>
            <a:r>
              <a:rPr lang="zh-TW" altLang="en-US" sz="3200"/>
              <a:t>認識硬體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1-7. D1 mini </a:t>
            </a:r>
            <a:r>
              <a:rPr lang="zh-TW" altLang="en-US" sz="3200"/>
              <a:t>的 </a:t>
            </a:r>
            <a:r>
              <a:rPr lang="en-US" altLang="zh-TW" sz="3200"/>
              <a:t>IO </a:t>
            </a:r>
            <a:r>
              <a:rPr lang="zh-TW" altLang="en-US" sz="3200"/>
              <a:t>腳位以及數位訊號輸出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1-8. </a:t>
            </a:r>
            <a:r>
              <a:rPr lang="zh-TW" altLang="en-US" sz="3200"/>
              <a:t>流程控制 </a:t>
            </a:r>
            <a:r>
              <a:rPr lang="en-US" altLang="zh-TW" sz="3200"/>
              <a:t>(while </a:t>
            </a:r>
            <a:r>
              <a:rPr lang="zh-TW" altLang="en-US" sz="3200"/>
              <a:t>迴圈</a:t>
            </a:r>
            <a:r>
              <a:rPr lang="en-US" altLang="zh-TW" sz="3200"/>
              <a:t>) </a:t>
            </a:r>
            <a:r>
              <a:rPr lang="zh-TW" altLang="en-US" sz="3200"/>
              <a:t>與區塊縮排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zh-TW" altLang="en-US" sz="3200">
                <a:solidFill>
                  <a:srgbClr val="FF0000"/>
                </a:solidFill>
              </a:rPr>
              <a:t>補給站：安裝 </a:t>
            </a:r>
            <a:r>
              <a:rPr lang="en-US" altLang="zh-TW" sz="3200">
                <a:solidFill>
                  <a:srgbClr val="FF0000"/>
                </a:solidFill>
              </a:rPr>
              <a:t>MicroPython </a:t>
            </a:r>
            <a:r>
              <a:rPr lang="zh-TW" altLang="en-US" sz="3200">
                <a:solidFill>
                  <a:srgbClr val="FF0000"/>
                </a:solidFill>
              </a:rPr>
              <a:t>到 </a:t>
            </a:r>
            <a:r>
              <a:rPr lang="en-US" altLang="zh-TW" sz="3200">
                <a:solidFill>
                  <a:srgbClr val="FF0000"/>
                </a:solidFill>
              </a:rPr>
              <a:t>D1 mini</a:t>
            </a:r>
          </a:p>
          <a:p>
            <a:pPr marL="0" indent="0">
              <a:spcAft>
                <a:spcPts val="600"/>
              </a:spcAft>
              <a:buNone/>
            </a:pP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endParaRPr lang="zh-TW" altLang="en-US" sz="3200"/>
          </a:p>
          <a:p>
            <a:pPr marL="0" indent="0">
              <a:spcAft>
                <a:spcPts val="600"/>
              </a:spcAft>
              <a:buNone/>
            </a:pPr>
            <a:endParaRPr lang="zh-TW" altLang="en-US" sz="3200"/>
          </a:p>
          <a:p>
            <a:pPr marL="0" indent="0">
              <a:buNone/>
            </a:pPr>
            <a:endParaRPr lang="zh-TW" altLang="en-US"/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06788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>
            <a:normAutofit/>
          </a:bodyPr>
          <a:lstStyle/>
          <a:p>
            <a:r>
              <a:rPr lang="en-US" altLang="zh-TW"/>
              <a:t>1-2.</a:t>
            </a:r>
            <a:r>
              <a:rPr lang="zh-TW" altLang="en-US"/>
              <a:t> </a:t>
            </a:r>
            <a:r>
              <a:rPr lang="en-US" altLang="zh-TW" dirty="0"/>
              <a:t>D1 </a:t>
            </a:r>
            <a:r>
              <a:rPr lang="en-US" altLang="zh-TW"/>
              <a:t>mini </a:t>
            </a:r>
            <a:r>
              <a:rPr lang="zh-TW" altLang="en-US"/>
              <a:t>控制</a:t>
            </a:r>
            <a:r>
              <a:rPr lang="zh-TW" altLang="en-US" dirty="0"/>
              <a:t>板簡介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>
            <a:noAutofit/>
          </a:bodyPr>
          <a:lstStyle/>
          <a:p>
            <a:r>
              <a:rPr lang="en-US" altLang="zh-TW" dirty="0"/>
              <a:t>D1 mini </a:t>
            </a:r>
            <a:r>
              <a:rPr lang="zh-TW" altLang="en-US" dirty="0"/>
              <a:t>是一片單晶片開發板，能執行透過程式描述的運作流程，並且藉由兩側</a:t>
            </a:r>
            <a:r>
              <a:rPr lang="zh-TW" altLang="en-US"/>
              <a:t>的輸出</a:t>
            </a:r>
            <a:r>
              <a:rPr lang="en-US" altLang="zh-TW"/>
              <a:t>/</a:t>
            </a:r>
            <a:r>
              <a:rPr lang="zh-TW" altLang="en-US"/>
              <a:t>輸入</a:t>
            </a:r>
            <a:r>
              <a:rPr lang="zh-TW" altLang="en-US" dirty="0"/>
              <a:t>腳位控制外部的</a:t>
            </a:r>
            <a:r>
              <a:rPr lang="zh-TW" altLang="en-US"/>
              <a:t>電子元件，或</a:t>
            </a:r>
            <a:r>
              <a:rPr lang="zh-TW" altLang="en-US" dirty="0"/>
              <a:t>從外部電子元件獲取資訊。</a:t>
            </a:r>
            <a:endParaRPr lang="en-US" altLang="zh-TW" dirty="0"/>
          </a:p>
          <a:p>
            <a:r>
              <a:rPr lang="en-US" altLang="zh-TW" dirty="0"/>
              <a:t>D1 </a:t>
            </a:r>
            <a:r>
              <a:rPr lang="en-US" altLang="zh-TW"/>
              <a:t>mini </a:t>
            </a:r>
            <a:r>
              <a:rPr lang="zh-TW" altLang="en-US"/>
              <a:t>還</a:t>
            </a:r>
            <a:r>
              <a:rPr lang="zh-TW" altLang="en-US" dirty="0"/>
              <a:t>具備 </a:t>
            </a:r>
            <a:r>
              <a:rPr lang="en-US" altLang="zh-TW" dirty="0"/>
              <a:t>Wi-Fi </a:t>
            </a:r>
            <a:r>
              <a:rPr lang="zh-TW" altLang="en-US" dirty="0"/>
              <a:t>連網能力，可將電子元件資訊傳送出去，也可透過網路從遠端控制 </a:t>
            </a:r>
            <a:r>
              <a:rPr lang="en-US" altLang="zh-TW" dirty="0"/>
              <a:t>D1 mini </a:t>
            </a:r>
            <a:r>
              <a:rPr lang="zh-TW" altLang="en-US" dirty="0"/>
              <a:t>。</a:t>
            </a:r>
            <a:endParaRPr lang="en-US" altLang="zh-TW" dirty="0"/>
          </a:p>
          <a:p>
            <a:r>
              <a:rPr lang="en-US" altLang="zh-TW"/>
              <a:t>D1 </a:t>
            </a:r>
            <a:r>
              <a:rPr lang="en-US" altLang="zh-TW" dirty="0"/>
              <a:t>mini </a:t>
            </a:r>
            <a:r>
              <a:rPr lang="zh-TW" altLang="en-US" dirty="0"/>
              <a:t>可透過易學易用的 </a:t>
            </a:r>
            <a:r>
              <a:rPr lang="en-US" altLang="zh-TW" dirty="0"/>
              <a:t>Python</a:t>
            </a:r>
            <a:r>
              <a:rPr lang="zh-TW" altLang="en-US" dirty="0"/>
              <a:t>，這是目前當紅的程式語言！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0614" y="3634895"/>
            <a:ext cx="3410772" cy="30405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>
            <a:noAutofit/>
          </a:bodyPr>
          <a:lstStyle/>
          <a:p>
            <a:r>
              <a:rPr lang="zh-TW" altLang="en-US"/>
              <a:t>補給站：安裝 </a:t>
            </a:r>
            <a:r>
              <a:rPr lang="en-US" altLang="zh-TW"/>
              <a:t>MicroPython </a:t>
            </a:r>
            <a:r>
              <a:rPr lang="zh-TW" altLang="en-US"/>
              <a:t>到 </a:t>
            </a:r>
            <a:r>
              <a:rPr lang="en-US" altLang="zh-TW"/>
              <a:t>D1 mini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zh-TW" altLang="en-US"/>
              <a:t>下載</a:t>
            </a:r>
            <a:r>
              <a:rPr lang="zh-TW" altLang="en-US" dirty="0"/>
              <a:t>安裝 </a:t>
            </a:r>
            <a:r>
              <a:rPr lang="en-US" altLang="zh-TW" dirty="0"/>
              <a:t>D1 mini </a:t>
            </a:r>
            <a:r>
              <a:rPr lang="zh-TW" altLang="en-US" dirty="0"/>
              <a:t>控制板驅動程式，並檢查連接</a:t>
            </a:r>
            <a:r>
              <a:rPr lang="zh-TW" altLang="en-US"/>
              <a:t>埠編號。</a:t>
            </a:r>
            <a:endParaRPr lang="zh-TW" altLang="en-US" dirty="0"/>
          </a:p>
          <a:p>
            <a:pPr marL="457200" indent="-457200">
              <a:buFont typeface="+mj-lt"/>
              <a:buAutoNum type="arabicPeriod"/>
            </a:pPr>
            <a:r>
              <a:rPr lang="zh-TW" altLang="en-US"/>
              <a:t>連線</a:t>
            </a:r>
            <a:r>
              <a:rPr lang="zh-TW" altLang="en-US" dirty="0"/>
              <a:t>下載 </a:t>
            </a:r>
            <a:r>
              <a:rPr lang="en-US" altLang="zh-TW" err="1"/>
              <a:t>MicroPython</a:t>
            </a:r>
            <a:r>
              <a:rPr lang="en-US" altLang="zh-TW"/>
              <a:t> </a:t>
            </a:r>
            <a:r>
              <a:rPr lang="zh-TW" altLang="en-US"/>
              <a:t>韌體</a:t>
            </a:r>
            <a:r>
              <a:rPr lang="zh-TW" altLang="en-US">
                <a:latin typeface="PMingLiU" panose="02020500000000000000" pitchFamily="18" charset="-120"/>
                <a:ea typeface="PMingLiU" panose="02020500000000000000" pitchFamily="18" charset="-120"/>
              </a:rPr>
              <a:t>：</a:t>
            </a:r>
            <a:br>
              <a:rPr lang="en-US" altLang="zh-TW"/>
            </a:br>
            <a:r>
              <a:rPr lang="en-US" altLang="zh-TW">
                <a:hlinkClick r:id="rId2"/>
              </a:rPr>
              <a:t>https://micropython.org/download/esp8266/</a:t>
            </a:r>
            <a:r>
              <a:rPr lang="zh-TW" altLang="en-US"/>
              <a:t>。</a:t>
            </a:r>
            <a:endParaRPr lang="zh-TW" altLang="en-US" dirty="0"/>
          </a:p>
          <a:p>
            <a:pPr marL="457200" indent="-457200">
              <a:buFont typeface="+mj-lt"/>
              <a:buAutoNum type="arabicPeriod"/>
            </a:pPr>
            <a:r>
              <a:rPr lang="zh-TW" altLang="en-US"/>
              <a:t>至 </a:t>
            </a:r>
            <a:r>
              <a:rPr lang="en-US" altLang="zh-TW" dirty="0" err="1"/>
              <a:t>Thonny</a:t>
            </a:r>
            <a:r>
              <a:rPr lang="en-US" altLang="zh-TW" dirty="0"/>
              <a:t> </a:t>
            </a:r>
            <a:r>
              <a:rPr lang="zh-TW" altLang="en-US"/>
              <a:t>功能表點選工具 </a:t>
            </a:r>
            <a:r>
              <a:rPr lang="en-US" altLang="zh-TW" dirty="0"/>
              <a:t>/ </a:t>
            </a:r>
            <a:r>
              <a:rPr lang="zh-TW" altLang="en-US" dirty="0"/>
              <a:t>管理</a:t>
            </a:r>
            <a:r>
              <a:rPr lang="zh-TW" altLang="en-US"/>
              <a:t>外掛模組</a:t>
            </a:r>
            <a:r>
              <a:rPr lang="en-US" altLang="zh-TW"/>
              <a:t>...</a:t>
            </a:r>
            <a:r>
              <a:rPr lang="zh-TW" altLang="en-US"/>
              <a:t>，輸入 </a:t>
            </a:r>
            <a:r>
              <a:rPr lang="en-US" altLang="zh-TW" err="1"/>
              <a:t>esptool</a:t>
            </a:r>
            <a:r>
              <a:rPr lang="en-US" altLang="zh-TW"/>
              <a:t> </a:t>
            </a:r>
            <a:r>
              <a:rPr lang="zh-TW" altLang="en-US"/>
              <a:t>後，按下從 </a:t>
            </a:r>
            <a:r>
              <a:rPr lang="en-US" altLang="zh-TW"/>
              <a:t>PyPI </a:t>
            </a:r>
            <a:r>
              <a:rPr lang="zh-TW" altLang="en-US"/>
              <a:t>尋找套件。</a:t>
            </a:r>
            <a:endParaRPr lang="en-US" altLang="zh-TW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7748" y="3282308"/>
            <a:ext cx="4536504" cy="335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>
            <a:noAutofit/>
          </a:bodyPr>
          <a:lstStyle/>
          <a:p>
            <a:r>
              <a:rPr lang="zh-TW" altLang="en-US"/>
              <a:t>補給站：安裝 </a:t>
            </a:r>
            <a:r>
              <a:rPr lang="en-US" altLang="zh-TW"/>
              <a:t>MicroPython </a:t>
            </a:r>
            <a:r>
              <a:rPr lang="zh-TW" altLang="en-US"/>
              <a:t>到 </a:t>
            </a:r>
            <a:r>
              <a:rPr lang="en-US" altLang="zh-TW"/>
              <a:t>D1 mini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 startAt="4"/>
            </a:pPr>
            <a:r>
              <a:rPr lang="zh-TW" altLang="en-US"/>
              <a:t>按下</a:t>
            </a:r>
            <a:r>
              <a:rPr lang="zh-TW" altLang="en-US" dirty="0"/>
              <a:t>安裝，完成後</a:t>
            </a:r>
            <a:r>
              <a:rPr lang="zh-TW" altLang="en-US"/>
              <a:t>按下關閉。</a:t>
            </a:r>
            <a:endParaRPr lang="en-US" altLang="zh-TW" dirty="0"/>
          </a:p>
        </p:txBody>
      </p:sp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44413" y="1898312"/>
            <a:ext cx="5703174" cy="4358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>
            <a:noAutofit/>
          </a:bodyPr>
          <a:lstStyle/>
          <a:p>
            <a:r>
              <a:rPr lang="zh-TW" altLang="en-US"/>
              <a:t>補給站：安裝 </a:t>
            </a:r>
            <a:r>
              <a:rPr lang="en-US" altLang="zh-TW"/>
              <a:t>MicroPython </a:t>
            </a:r>
            <a:r>
              <a:rPr lang="zh-TW" altLang="en-US"/>
              <a:t>到 </a:t>
            </a:r>
            <a:r>
              <a:rPr lang="en-US" altLang="zh-TW"/>
              <a:t>D1 mini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 startAt="5"/>
            </a:pPr>
            <a:r>
              <a:rPr lang="zh-TW" altLang="en-US"/>
              <a:t>安裝</a:t>
            </a:r>
            <a:r>
              <a:rPr lang="zh-TW" altLang="en-US" dirty="0"/>
              <a:t>完 </a:t>
            </a:r>
            <a:r>
              <a:rPr lang="en-US" altLang="zh-TW" dirty="0" err="1"/>
              <a:t>esptool</a:t>
            </a:r>
            <a:r>
              <a:rPr lang="en-US" altLang="zh-TW" dirty="0"/>
              <a:t> </a:t>
            </a:r>
            <a:r>
              <a:rPr lang="zh-TW" altLang="en-US" dirty="0"/>
              <a:t>後回到 </a:t>
            </a:r>
            <a:r>
              <a:rPr lang="en-US" altLang="zh-TW" dirty="0" err="1"/>
              <a:t>Thonny</a:t>
            </a:r>
            <a:r>
              <a:rPr lang="en-US" altLang="zh-TW" dirty="0"/>
              <a:t> </a:t>
            </a:r>
            <a:r>
              <a:rPr lang="zh-TW" altLang="en-US" dirty="0"/>
              <a:t>功能表點選工具 </a:t>
            </a:r>
            <a:r>
              <a:rPr lang="en-US" altLang="zh-TW" dirty="0"/>
              <a:t>/ </a:t>
            </a:r>
            <a:r>
              <a:rPr lang="zh-TW" altLang="en-US" dirty="0"/>
              <a:t>選項 </a:t>
            </a:r>
            <a:r>
              <a:rPr lang="en-US" altLang="zh-TW"/>
              <a:t>/ </a:t>
            </a:r>
            <a:r>
              <a:rPr lang="zh-TW" altLang="en-US"/>
              <a:t>直譯器</a:t>
            </a:r>
            <a:r>
              <a:rPr lang="zh-TW" altLang="en-US" dirty="0"/>
              <a:t>，選擇 </a:t>
            </a:r>
            <a:r>
              <a:rPr lang="en-US" altLang="zh-TW" dirty="0" err="1"/>
              <a:t>MicroPython</a:t>
            </a:r>
            <a:r>
              <a:rPr lang="en-US" altLang="zh-TW" dirty="0"/>
              <a:t>(ESP8266) </a:t>
            </a:r>
            <a:r>
              <a:rPr lang="zh-TW" altLang="en-US" dirty="0"/>
              <a:t>選項，連接埠選擇裝置管理員中顯示的埠號，之後按下開啟對話框，安裝或</a:t>
            </a:r>
            <a:r>
              <a:rPr lang="zh-TW" altLang="en-US"/>
              <a:t>升級設備</a:t>
            </a:r>
            <a:r>
              <a:rPr lang="en-US" altLang="zh-TW"/>
              <a:t>...</a:t>
            </a:r>
            <a:r>
              <a:rPr lang="zh-TW" altLang="en-US"/>
              <a:t>按鈕</a:t>
            </a:r>
            <a:r>
              <a:rPr lang="zh-TW" altLang="en-US" dirty="0"/>
              <a:t>。</a:t>
            </a:r>
            <a:endParaRPr lang="en-US" altLang="zh-TW" dirty="0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81947" y="2782818"/>
            <a:ext cx="5028105" cy="3552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>
            <a:noAutofit/>
          </a:bodyPr>
          <a:lstStyle/>
          <a:p>
            <a:r>
              <a:rPr lang="zh-TW" altLang="en-US"/>
              <a:t>補給站：安裝 </a:t>
            </a:r>
            <a:r>
              <a:rPr lang="en-US" altLang="zh-TW"/>
              <a:t>MicroPython </a:t>
            </a:r>
            <a:r>
              <a:rPr lang="zh-TW" altLang="en-US"/>
              <a:t>到 </a:t>
            </a:r>
            <a:r>
              <a:rPr lang="en-US" altLang="zh-TW"/>
              <a:t>D1 mini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zh-TW" altLang="en-US"/>
              <a:t>選擇 </a:t>
            </a:r>
            <a:r>
              <a:rPr lang="en-US" altLang="zh-TW"/>
              <a:t>Port</a:t>
            </a:r>
            <a:r>
              <a:rPr lang="zh-TW" altLang="en-US"/>
              <a:t>，以及</a:t>
            </a:r>
            <a:r>
              <a:rPr lang="zh-TW" altLang="en-US" dirty="0"/>
              <a:t>方才</a:t>
            </a:r>
            <a:r>
              <a:rPr lang="zh-TW" altLang="en-US"/>
              <a:t>下載的 </a:t>
            </a:r>
            <a:r>
              <a:rPr lang="en-US" altLang="zh-TW"/>
              <a:t>MicroPython </a:t>
            </a:r>
            <a:r>
              <a:rPr lang="zh-TW" altLang="en-US" dirty="0"/>
              <a:t>韌體的路徑</a:t>
            </a:r>
            <a:r>
              <a:rPr lang="zh-TW" altLang="en-US"/>
              <a:t>後按下 </a:t>
            </a:r>
            <a:r>
              <a:rPr lang="en-US" altLang="zh-TW" dirty="0"/>
              <a:t>Install</a:t>
            </a:r>
            <a:r>
              <a:rPr lang="zh-TW" altLang="en-US" dirty="0"/>
              <a:t>，燒錄完畢按下確認。</a:t>
            </a:r>
            <a:endParaRPr lang="en-US" altLang="zh-TW" dirty="0"/>
          </a:p>
        </p:txBody>
      </p:sp>
      <p:grpSp>
        <p:nvGrpSpPr>
          <p:cNvPr id="8" name="群組 7"/>
          <p:cNvGrpSpPr/>
          <p:nvPr/>
        </p:nvGrpSpPr>
        <p:grpSpPr>
          <a:xfrm>
            <a:off x="1733074" y="2662639"/>
            <a:ext cx="8725851" cy="3289976"/>
            <a:chOff x="467544" y="2564904"/>
            <a:chExt cx="8258307" cy="3113694"/>
          </a:xfrm>
        </p:grpSpPr>
        <p:pic>
          <p:nvPicPr>
            <p:cNvPr id="4813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7544" y="2564904"/>
              <a:ext cx="4194287" cy="13508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31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61998" y="4077072"/>
              <a:ext cx="3605378" cy="16015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32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860032" y="2636912"/>
              <a:ext cx="3865819" cy="2952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6708" y="287492"/>
            <a:ext cx="10077091" cy="618286"/>
          </a:xfrm>
        </p:spPr>
        <p:txBody>
          <a:bodyPr>
            <a:noAutofit/>
          </a:bodyPr>
          <a:lstStyle/>
          <a:p>
            <a:r>
              <a:rPr lang="zh-TW" altLang="en-US"/>
              <a:t>補給站：安裝 </a:t>
            </a:r>
            <a:r>
              <a:rPr lang="en-US" altLang="zh-TW" dirty="0" err="1"/>
              <a:t>MicroPython</a:t>
            </a:r>
            <a:r>
              <a:rPr lang="en-US" altLang="zh-TW" dirty="0"/>
              <a:t> </a:t>
            </a:r>
            <a:r>
              <a:rPr lang="zh-TW" altLang="en-US" dirty="0"/>
              <a:t>到 </a:t>
            </a:r>
            <a:r>
              <a:rPr lang="en-US" altLang="zh-TW"/>
              <a:t>D1 mini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317167"/>
          </a:xfrm>
        </p:spPr>
        <p:txBody>
          <a:bodyPr>
            <a:noAutofit/>
          </a:bodyPr>
          <a:lstStyle/>
          <a:p>
            <a:pPr marL="457200" indent="-457200">
              <a:buFont typeface="+mj-lt"/>
              <a:buAutoNum type="arabicPeriod" startAt="7"/>
            </a:pPr>
            <a:r>
              <a:rPr lang="zh-TW" altLang="en-US"/>
              <a:t>若 </a:t>
            </a:r>
            <a:r>
              <a:rPr lang="en-US" altLang="zh-TW" dirty="0"/>
              <a:t>Shell </a:t>
            </a:r>
            <a:r>
              <a:rPr lang="zh-TW" altLang="en-US" dirty="0"/>
              <a:t>窗格</a:t>
            </a:r>
            <a:r>
              <a:rPr lang="zh-TW" altLang="en-US"/>
              <a:t>中出現 </a:t>
            </a:r>
            <a:r>
              <a:rPr lang="en-US" altLang="zh-TW"/>
              <a:t>MicroPython </a:t>
            </a:r>
            <a:r>
              <a:rPr lang="zh-TW" altLang="en-US"/>
              <a:t>字樣，代表</a:t>
            </a:r>
            <a:r>
              <a:rPr lang="zh-TW" altLang="en-US" dirty="0"/>
              <a:t>燒</a:t>
            </a:r>
            <a:r>
              <a:rPr lang="zh-TW" altLang="en-US"/>
              <a:t>錄成功。</a:t>
            </a:r>
            <a:endParaRPr lang="en-US" altLang="zh-TW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9797" y="2714676"/>
            <a:ext cx="8072406" cy="2044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實驗流程</a:t>
            </a:r>
          </a:p>
        </p:txBody>
      </p:sp>
      <p:sp>
        <p:nvSpPr>
          <p:cNvPr id="28" name="圓角矩形 27"/>
          <p:cNvSpPr/>
          <p:nvPr/>
        </p:nvSpPr>
        <p:spPr>
          <a:xfrm>
            <a:off x="4814155" y="1822180"/>
            <a:ext cx="2543506" cy="127175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Gen Jyuu GothicX Bold" pitchFamily="34" charset="-120"/>
              </a:rPr>
              <a:t>撰寫程式碼</a:t>
            </a:r>
          </a:p>
        </p:txBody>
      </p:sp>
      <p:sp>
        <p:nvSpPr>
          <p:cNvPr id="30" name="圓角矩形 29"/>
          <p:cNvSpPr/>
          <p:nvPr/>
        </p:nvSpPr>
        <p:spPr>
          <a:xfrm>
            <a:off x="7926854" y="1822180"/>
            <a:ext cx="2543506" cy="127175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Gen Jyuu GothicX Bold" pitchFamily="34" charset="-120"/>
              </a:rPr>
              <a:t>將</a:t>
            </a:r>
            <a:r>
              <a:rPr lang="en-US" altLang="zh-TW" dirty="0">
                <a:solidFill>
                  <a:schemeClr val="tx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Gen Jyuu GothicX Bold" pitchFamily="34" charset="-120"/>
              </a:rPr>
              <a:t>D1mini</a:t>
            </a:r>
            <a:r>
              <a:rPr lang="zh-TW" altLang="en-US" dirty="0">
                <a:solidFill>
                  <a:schemeClr val="tx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Gen Jyuu GothicX Bold" pitchFamily="34" charset="-120"/>
              </a:rPr>
              <a:t>連接至電腦</a:t>
            </a:r>
            <a:endParaRPr lang="en-US" altLang="zh-TW" dirty="0">
              <a:solidFill>
                <a:schemeClr val="tx1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  <a:cs typeface="Gen Jyuu GothicX Bold" pitchFamily="34" charset="-120"/>
            </a:endParaRPr>
          </a:p>
          <a:p>
            <a:pPr algn="ctr"/>
            <a:r>
              <a:rPr lang="zh-TW" altLang="en-US" dirty="0">
                <a:solidFill>
                  <a:schemeClr val="tx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Gen Jyuu GothicX Bold" pitchFamily="34" charset="-120"/>
              </a:rPr>
              <a:t>並執行程式碼</a:t>
            </a:r>
            <a:endParaRPr lang="en-US" altLang="zh-TW" dirty="0">
              <a:solidFill>
                <a:schemeClr val="tx1"/>
              </a:solidFill>
              <a:latin typeface="Noto Sans CJK TC Regular" panose="020B0500000000000000" pitchFamily="34" charset="-120"/>
              <a:ea typeface="Noto Sans CJK TC Regular" panose="020B0500000000000000" pitchFamily="34" charset="-120"/>
              <a:cs typeface="Gen Jyuu GothicX Bold" pitchFamily="34" charset="-120"/>
            </a:endParaRPr>
          </a:p>
        </p:txBody>
      </p:sp>
      <p:cxnSp>
        <p:nvCxnSpPr>
          <p:cNvPr id="32" name="直線單箭頭接點 31"/>
          <p:cNvCxnSpPr/>
          <p:nvPr/>
        </p:nvCxnSpPr>
        <p:spPr>
          <a:xfrm>
            <a:off x="7383859" y="2486635"/>
            <a:ext cx="550140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圖片 34">
            <a:extLst>
              <a:ext uri="{FF2B5EF4-FFF2-40B4-BE49-F238E27FC236}">
                <a16:creationId xmlns:a16="http://schemas.microsoft.com/office/drawing/2014/main" id="{DB5AF6BF-1BFC-4E62-84D2-E01424E5B549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93510" y="4116468"/>
            <a:ext cx="3377251" cy="1081856"/>
          </a:xfrm>
          <a:prstGeom prst="rect">
            <a:avLst/>
          </a:prstGeom>
        </p:spPr>
      </p:pic>
      <p:pic>
        <p:nvPicPr>
          <p:cNvPr id="3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9200" y="3758388"/>
            <a:ext cx="3013415" cy="1798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4" cstate="print"/>
          <a:srcRect t="14150" r="32755" b="-1574"/>
          <a:stretch>
            <a:fillRect/>
          </a:stretch>
        </p:blipFill>
        <p:spPr bwMode="auto">
          <a:xfrm>
            <a:off x="1184390" y="3630384"/>
            <a:ext cx="3093915" cy="2885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圓角矩形 38"/>
          <p:cNvSpPr/>
          <p:nvPr/>
        </p:nvSpPr>
        <p:spPr>
          <a:xfrm>
            <a:off x="1708601" y="1822180"/>
            <a:ext cx="2543506" cy="127175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Noto Sans CJK TC Regular" panose="020B0500000000000000" pitchFamily="34" charset="-120"/>
                <a:ea typeface="Noto Sans CJK TC Regular" panose="020B0500000000000000" pitchFamily="34" charset="-120"/>
                <a:cs typeface="Gen Jyuu GothicX Bold" pitchFamily="34" charset="-120"/>
              </a:rPr>
              <a:t>連接電子元件與電路</a:t>
            </a:r>
          </a:p>
        </p:txBody>
      </p:sp>
      <p:cxnSp>
        <p:nvCxnSpPr>
          <p:cNvPr id="40" name="直線單箭頭接點 39"/>
          <p:cNvCxnSpPr/>
          <p:nvPr/>
        </p:nvCxnSpPr>
        <p:spPr>
          <a:xfrm>
            <a:off x="4278305" y="2486635"/>
            <a:ext cx="550140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前置作業</a:t>
            </a:r>
          </a:p>
        </p:txBody>
      </p:sp>
      <p:sp>
        <p:nvSpPr>
          <p:cNvPr id="5" name="圓角矩形 4"/>
          <p:cNvSpPr/>
          <p:nvPr/>
        </p:nvSpPr>
        <p:spPr>
          <a:xfrm>
            <a:off x="1627094" y="3048459"/>
            <a:ext cx="2543506" cy="1271753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latin typeface="Consolas" panose="020B0609020204030204" pitchFamily="49" charset="0"/>
                <a:ea typeface="Noto Sans CJK TC Regular" panose="020B0500000000000000" pitchFamily="34" charset="-120"/>
                <a:cs typeface="Gen Jyuu GothicX Bold" pitchFamily="34" charset="-120"/>
              </a:rPr>
              <a:t>安裝 </a:t>
            </a:r>
            <a:r>
              <a:rPr lang="en-US" altLang="zh-TW">
                <a:latin typeface="Consolas" panose="020B0609020204030204" pitchFamily="49" charset="0"/>
                <a:ea typeface="Noto Sans CJK TC Regular" panose="020B0500000000000000" pitchFamily="34" charset="-120"/>
                <a:cs typeface="Gen Jyuu GothicX Bold" pitchFamily="34" charset="-120"/>
              </a:rPr>
              <a:t>Thonny</a:t>
            </a:r>
            <a:endParaRPr lang="en-US" altLang="zh-TW" dirty="0">
              <a:latin typeface="Consolas" panose="020B0609020204030204" pitchFamily="49" charset="0"/>
              <a:ea typeface="Noto Sans CJK TC Regular" panose="020B0500000000000000" pitchFamily="34" charset="-120"/>
              <a:cs typeface="Gen Jyuu GothicX Bold" pitchFamily="34" charset="-120"/>
            </a:endParaRPr>
          </a:p>
          <a:p>
            <a:pPr algn="ctr"/>
            <a:r>
              <a:rPr lang="zh-TW" altLang="en-US" dirty="0">
                <a:latin typeface="Consolas" panose="020B0609020204030204" pitchFamily="49" charset="0"/>
                <a:ea typeface="Noto Sans CJK TC Regular" panose="020B0500000000000000" pitchFamily="34" charset="-120"/>
                <a:cs typeface="Gen Jyuu GothicX Bold" pitchFamily="34" charset="-120"/>
              </a:rPr>
              <a:t>程式開發環境</a:t>
            </a:r>
          </a:p>
        </p:txBody>
      </p:sp>
      <p:sp>
        <p:nvSpPr>
          <p:cNvPr id="6" name="圓角矩形 5"/>
          <p:cNvSpPr/>
          <p:nvPr/>
        </p:nvSpPr>
        <p:spPr>
          <a:xfrm>
            <a:off x="4720741" y="3048459"/>
            <a:ext cx="2543506" cy="127175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Gen Jyuu GothicX Bold" pitchFamily="34" charset="-120"/>
              </a:rPr>
              <a:t>安裝 </a:t>
            </a:r>
            <a:r>
              <a:rPr lang="en-US" altLang="zh-TW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Gen Jyuu GothicX Bold" pitchFamily="34" charset="-120"/>
              </a:rPr>
              <a:t>CH340</a:t>
            </a:r>
            <a:endParaRPr lang="en-US" altLang="zh-TW" dirty="0">
              <a:solidFill>
                <a:schemeClr val="tx1"/>
              </a:solidFill>
              <a:latin typeface="Consolas" panose="020B0609020204030204" pitchFamily="49" charset="0"/>
              <a:ea typeface="Noto Sans CJK TC Regular" panose="020B0500000000000000" pitchFamily="34" charset="-120"/>
              <a:cs typeface="Gen Jyuu GothicX Bold" pitchFamily="34" charset="-120"/>
            </a:endParaRPr>
          </a:p>
          <a:p>
            <a:pPr algn="ctr"/>
            <a:r>
              <a:rPr lang="zh-TW" altLang="en-US" dirty="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Gen Jyuu GothicX Bold" pitchFamily="34" charset="-120"/>
              </a:rPr>
              <a:t>驅動程式</a:t>
            </a:r>
          </a:p>
        </p:txBody>
      </p:sp>
      <p:sp>
        <p:nvSpPr>
          <p:cNvPr id="8" name="圓角矩形 7"/>
          <p:cNvSpPr/>
          <p:nvPr/>
        </p:nvSpPr>
        <p:spPr>
          <a:xfrm>
            <a:off x="7807243" y="3048459"/>
            <a:ext cx="2543506" cy="127175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Gen Jyuu GothicX Bold" pitchFamily="34" charset="-120"/>
              </a:rPr>
              <a:t>安裝電子零件相關</a:t>
            </a:r>
            <a:endParaRPr lang="en-US" altLang="zh-TW" dirty="0">
              <a:solidFill>
                <a:schemeClr val="tx1"/>
              </a:solidFill>
              <a:latin typeface="Consolas" panose="020B0609020204030204" pitchFamily="49" charset="0"/>
              <a:ea typeface="Noto Sans CJK TC Regular" panose="020B0500000000000000" pitchFamily="34" charset="-120"/>
              <a:cs typeface="Gen Jyuu GothicX Bold" pitchFamily="34" charset="-120"/>
            </a:endParaRPr>
          </a:p>
          <a:p>
            <a:pPr algn="ctr"/>
            <a:r>
              <a:rPr lang="zh-TW" altLang="en-US" dirty="0">
                <a:solidFill>
                  <a:schemeClr val="tx1"/>
                </a:solidFill>
                <a:latin typeface="Consolas" panose="020B0609020204030204" pitchFamily="49" charset="0"/>
                <a:ea typeface="Noto Sans CJK TC Regular" panose="020B0500000000000000" pitchFamily="34" charset="-120"/>
                <a:cs typeface="Gen Jyuu GothicX Bold" pitchFamily="34" charset="-120"/>
              </a:rPr>
              <a:t>的函式庫</a:t>
            </a:r>
          </a:p>
        </p:txBody>
      </p:sp>
      <p:cxnSp>
        <p:nvCxnSpPr>
          <p:cNvPr id="10" name="直線單箭頭接點 9"/>
          <p:cNvCxnSpPr>
            <a:stCxn id="5" idx="3"/>
            <a:endCxn id="6" idx="1"/>
          </p:cNvCxnSpPr>
          <p:nvPr/>
        </p:nvCxnSpPr>
        <p:spPr>
          <a:xfrm>
            <a:off x="4170601" y="3684335"/>
            <a:ext cx="550140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>
            <a:off x="7264247" y="3712914"/>
            <a:ext cx="550140" cy="0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4BCE31D-AB24-4276-88BA-1DAA746671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>
                <a:solidFill>
                  <a:schemeClr val="tx1">
                    <a:lumMod val="50000"/>
                    <a:lumOff val="50000"/>
                  </a:schemeClr>
                </a:solidFill>
              </a:rPr>
              <a:t>Outline</a:t>
            </a:r>
            <a:endParaRPr lang="zh-TW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869854B-B6DF-4F63-AF43-0CC2F4F5EB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4" y="1078303"/>
            <a:ext cx="11370672" cy="5779697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altLang="zh-TW" sz="3200">
                <a:latin typeface="Consolas" panose="020B0609020204030204" pitchFamily="49" charset="0"/>
              </a:rPr>
              <a:t>1-1.</a:t>
            </a:r>
            <a:r>
              <a:rPr lang="en-US" altLang="zh-TW" sz="3200"/>
              <a:t> </a:t>
            </a:r>
            <a:r>
              <a:rPr lang="zh-TW" altLang="en-US" sz="3200"/>
              <a:t>感測器簡介：控制板 </a:t>
            </a:r>
            <a:r>
              <a:rPr lang="en-US" altLang="zh-TW" sz="3200"/>
              <a:t>x </a:t>
            </a:r>
            <a:r>
              <a:rPr lang="zh-TW" altLang="en-US" sz="3200"/>
              <a:t>感測器 </a:t>
            </a:r>
            <a:r>
              <a:rPr lang="en-US" altLang="zh-TW" sz="3200"/>
              <a:t>x </a:t>
            </a:r>
            <a:r>
              <a:rPr lang="zh-TW" altLang="en-US" sz="3200"/>
              <a:t>動作器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1-2. D1 mini </a:t>
            </a:r>
            <a:r>
              <a:rPr lang="zh-TW" altLang="en-US" sz="3200"/>
              <a:t>控制板簡介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>
                <a:solidFill>
                  <a:srgbClr val="FF0000"/>
                </a:solidFill>
              </a:rPr>
              <a:t>1-3. </a:t>
            </a:r>
            <a:r>
              <a:rPr lang="zh-TW" altLang="en-US" sz="3200">
                <a:solidFill>
                  <a:srgbClr val="FF0000"/>
                </a:solidFill>
              </a:rPr>
              <a:t>安裝 </a:t>
            </a:r>
            <a:r>
              <a:rPr lang="en-US" altLang="zh-TW" sz="3200">
                <a:solidFill>
                  <a:srgbClr val="FF0000"/>
                </a:solidFill>
              </a:rPr>
              <a:t>Python </a:t>
            </a:r>
            <a:r>
              <a:rPr lang="zh-TW" altLang="en-US" sz="3200">
                <a:solidFill>
                  <a:srgbClr val="FF0000"/>
                </a:solidFill>
              </a:rPr>
              <a:t>開發環境</a:t>
            </a:r>
            <a:endParaRPr lang="en-US" altLang="zh-TW" sz="3200">
              <a:solidFill>
                <a:srgbClr val="FF0000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1-4. Python </a:t>
            </a:r>
            <a:r>
              <a:rPr lang="zh-TW" altLang="en-US" sz="3200"/>
              <a:t>物件</a:t>
            </a:r>
            <a:r>
              <a:rPr lang="zh-TW" altLang="en-US" sz="320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3200"/>
              <a:t>資料型別</a:t>
            </a:r>
            <a:r>
              <a:rPr lang="zh-TW" altLang="en-US" sz="320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3200"/>
              <a:t>變數</a:t>
            </a:r>
            <a:r>
              <a:rPr lang="zh-TW" altLang="en-US" sz="3200">
                <a:latin typeface="PMingLiU" panose="02020500000000000000" pitchFamily="18" charset="-120"/>
                <a:ea typeface="PMingLiU" panose="02020500000000000000" pitchFamily="18" charset="-120"/>
              </a:rPr>
              <a:t>、</a:t>
            </a:r>
            <a:r>
              <a:rPr lang="zh-TW" altLang="en-US" sz="3200"/>
              <a:t>匯入模組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1-5. </a:t>
            </a:r>
            <a:r>
              <a:rPr lang="zh-TW" altLang="en-US" sz="3200"/>
              <a:t>安裝與設定 </a:t>
            </a:r>
            <a:r>
              <a:rPr lang="en-US" altLang="zh-TW" sz="3200"/>
              <a:t>D1 mini</a:t>
            </a:r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1-6. </a:t>
            </a:r>
            <a:r>
              <a:rPr lang="zh-TW" altLang="en-US" sz="3200"/>
              <a:t>認識硬體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1-7. D1 mini </a:t>
            </a:r>
            <a:r>
              <a:rPr lang="zh-TW" altLang="en-US" sz="3200"/>
              <a:t>的 </a:t>
            </a:r>
            <a:r>
              <a:rPr lang="en-US" altLang="zh-TW" sz="3200"/>
              <a:t>IO </a:t>
            </a:r>
            <a:r>
              <a:rPr lang="zh-TW" altLang="en-US" sz="3200"/>
              <a:t>腳位以及數位訊號輸出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en-US" altLang="zh-TW" sz="3200"/>
              <a:t>1-8. </a:t>
            </a:r>
            <a:r>
              <a:rPr lang="zh-TW" altLang="en-US" sz="3200"/>
              <a:t>流程控制 </a:t>
            </a:r>
            <a:r>
              <a:rPr lang="en-US" altLang="zh-TW" sz="3200"/>
              <a:t>(while </a:t>
            </a:r>
            <a:r>
              <a:rPr lang="zh-TW" altLang="en-US" sz="3200"/>
              <a:t>迴圈</a:t>
            </a:r>
            <a:r>
              <a:rPr lang="en-US" altLang="zh-TW" sz="3200"/>
              <a:t>) </a:t>
            </a:r>
            <a:r>
              <a:rPr lang="zh-TW" altLang="en-US" sz="3200"/>
              <a:t>與區塊縮排</a:t>
            </a: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r>
              <a:rPr lang="zh-TW" altLang="en-US" sz="3200"/>
              <a:t>補給站：安裝 </a:t>
            </a:r>
            <a:r>
              <a:rPr lang="en-US" altLang="zh-TW" sz="3200"/>
              <a:t>MicroPython </a:t>
            </a:r>
            <a:r>
              <a:rPr lang="zh-TW" altLang="en-US" sz="3200"/>
              <a:t>到 </a:t>
            </a:r>
            <a:r>
              <a:rPr lang="en-US" altLang="zh-TW" sz="3200"/>
              <a:t>D1 mini</a:t>
            </a:r>
          </a:p>
          <a:p>
            <a:pPr marL="0" indent="0">
              <a:spcAft>
                <a:spcPts val="600"/>
              </a:spcAft>
              <a:buNone/>
            </a:pPr>
            <a:endParaRPr lang="en-US" altLang="zh-TW" sz="3200"/>
          </a:p>
          <a:p>
            <a:pPr marL="0" indent="0">
              <a:spcAft>
                <a:spcPts val="600"/>
              </a:spcAft>
              <a:buNone/>
            </a:pPr>
            <a:endParaRPr lang="zh-TW" altLang="en-US" sz="3200"/>
          </a:p>
          <a:p>
            <a:pPr marL="0" indent="0">
              <a:spcAft>
                <a:spcPts val="600"/>
              </a:spcAft>
              <a:buNone/>
            </a:pPr>
            <a:endParaRPr lang="zh-TW" altLang="en-US" sz="3200"/>
          </a:p>
          <a:p>
            <a:pPr marL="0" indent="0">
              <a:buNone/>
            </a:pPr>
            <a:endParaRPr lang="zh-TW" altLang="en-US"/>
          </a:p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142943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8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345DC898-E018-424A-A484-04C7C1332930}">
  <we:reference id="wa104380862" version="1.5.0.0" store="zh-TW" storeType="OMEX"/>
  <we:alternateReferences>
    <we:reference id="wa104380862" version="1.5.0.0" store="WA104380862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42780</TotalTime>
  <Words>3213</Words>
  <Application>Microsoft Office PowerPoint</Application>
  <PresentationFormat>寬螢幕</PresentationFormat>
  <Paragraphs>455</Paragraphs>
  <Slides>64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64</vt:i4>
      </vt:variant>
    </vt:vector>
  </HeadingPairs>
  <TitlesOfParts>
    <vt:vector size="72" baseType="lpstr">
      <vt:lpstr>Noto Sans CJK TC Regular</vt:lpstr>
      <vt:lpstr>PMingLiU</vt:lpstr>
      <vt:lpstr>PMingLiU</vt:lpstr>
      <vt:lpstr>Abel</vt:lpstr>
      <vt:lpstr>Arial</vt:lpstr>
      <vt:lpstr>Calibri</vt:lpstr>
      <vt:lpstr>Consolas</vt:lpstr>
      <vt:lpstr>Office 佈景主題</vt:lpstr>
      <vt:lpstr>Python ╳ 物聯網 ╳ 人工智慧</vt:lpstr>
      <vt:lpstr>PowerPoint 簡報</vt:lpstr>
      <vt:lpstr>Outline</vt:lpstr>
      <vt:lpstr>1-1. 感測器簡介：控制板 x 感測器 x 動作器</vt:lpstr>
      <vt:lpstr>Outline</vt:lpstr>
      <vt:lpstr>1-2. D1 mini 控制板簡介</vt:lpstr>
      <vt:lpstr>實驗流程</vt:lpstr>
      <vt:lpstr>前置作業</vt:lpstr>
      <vt:lpstr>Outline</vt:lpstr>
      <vt:lpstr>1-3. 安裝 Python 開發環境</vt:lpstr>
      <vt:lpstr>1-3. 安裝 Python 開發環境</vt:lpstr>
      <vt:lpstr>1-3. 安裝 Python 開發環境</vt:lpstr>
      <vt:lpstr>1-3. 安裝 Python 開發環境</vt:lpstr>
      <vt:lpstr>1-3. 安裝 Python 開發環境</vt:lpstr>
      <vt:lpstr>1-3. 安裝 Python 開發環境</vt:lpstr>
      <vt:lpstr>1-3. 安裝 Python 開發環境</vt:lpstr>
      <vt:lpstr>1-3. 安裝 Python 開發環境</vt:lpstr>
      <vt:lpstr>1-3. 安裝 Python 開發環境</vt:lpstr>
      <vt:lpstr>1-3. 安裝 Python 開發環境</vt:lpstr>
      <vt:lpstr>1-3. 安裝 Python 開發環境</vt:lpstr>
      <vt:lpstr>1-3. 安裝 Python 開發環境</vt:lpstr>
      <vt:lpstr>1-3. 安裝 Python 開發環境</vt:lpstr>
      <vt:lpstr>1-3. 安裝 Python 開發環境</vt:lpstr>
      <vt:lpstr>Outline</vt:lpstr>
      <vt:lpstr>PowerPoint 簡報</vt:lpstr>
      <vt:lpstr>物件</vt:lpstr>
      <vt:lpstr>練習：字串物件</vt:lpstr>
      <vt:lpstr>資料型別</vt:lpstr>
      <vt:lpstr>練習：要分清楚資料型別</vt:lpstr>
      <vt:lpstr>變數</vt:lpstr>
      <vt:lpstr>內建函式</vt:lpstr>
      <vt:lpstr>匯入模組</vt:lpstr>
      <vt:lpstr>練習：匯入模組</vt:lpstr>
      <vt:lpstr>Outline</vt:lpstr>
      <vt:lpstr>1-5. 安裝與設定 D1 mini</vt:lpstr>
      <vt:lpstr>1-5. 安裝與設定 D1 mini</vt:lpstr>
      <vt:lpstr>1-5. 安裝與設定 D1 mini</vt:lpstr>
      <vt:lpstr>1-5. 安裝與設定 D1 mini</vt:lpstr>
      <vt:lpstr>1-5. 安裝與設定 D1 mini</vt:lpstr>
      <vt:lpstr>1-5. 安裝與設定 D1 mini</vt:lpstr>
      <vt:lpstr>Outline</vt:lpstr>
      <vt:lpstr>1-6. 認識硬體</vt:lpstr>
      <vt:lpstr>1-6. 認識硬體</vt:lpstr>
      <vt:lpstr>1-6. 認識硬體</vt:lpstr>
      <vt:lpstr>Outline</vt:lpstr>
      <vt:lpstr>1-7. D1 mini 的 IO 腳位以及數位訊號輸出</vt:lpstr>
      <vt:lpstr>1-7. D1 mini 的 IO 腳位以及數位訊號輸出</vt:lpstr>
      <vt:lpstr>1-7. D1 mini 的 IO 腳位以及數位訊號輸出</vt:lpstr>
      <vt:lpstr>1-7. D1 mini 的 IO 腳位以及數位訊號輸出</vt:lpstr>
      <vt:lpstr>1-7. D1 mini 的 IO 腳位以及數位訊號輸出</vt:lpstr>
      <vt:lpstr>1-7. D1 mini 的 IO 腳位以及數位訊號輸出</vt:lpstr>
      <vt:lpstr>1-7. D1 mini 的 IO 腳位以及數位訊號輸出</vt:lpstr>
      <vt:lpstr>Outline</vt:lpstr>
      <vt:lpstr>1-8. 流程控制 (while 迴圈) 與區塊縮排</vt:lpstr>
      <vt:lpstr>1-8. 流程控制 (while 迴圈) 與區塊縮排</vt:lpstr>
      <vt:lpstr>1-8. 流程控制 (while 迴圈) 與區塊縮排</vt:lpstr>
      <vt:lpstr>1-8. 流程控制 (while 迴圈) 與區塊縮排</vt:lpstr>
      <vt:lpstr>1-8. 流程控制 (while 迴圈) 與區塊縮排</vt:lpstr>
      <vt:lpstr>Outline</vt:lpstr>
      <vt:lpstr>補給站：安裝 MicroPython 到 D1 mini</vt:lpstr>
      <vt:lpstr>補給站：安裝 MicroPython 到 D1 mini</vt:lpstr>
      <vt:lpstr>補給站：安裝 MicroPython 到 D1 mini</vt:lpstr>
      <vt:lpstr>補給站：安裝 MicroPython 到 D1 mini</vt:lpstr>
      <vt:lpstr>補給站：安裝 MicroPython 到 D1 mini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allwow-1F</dc:creator>
  <cp:lastModifiedBy>larry</cp:lastModifiedBy>
  <cp:revision>486</cp:revision>
  <cp:lastPrinted>2020-03-05T00:19:29Z</cp:lastPrinted>
  <dcterms:created xsi:type="dcterms:W3CDTF">2020-03-03T02:29:39Z</dcterms:created>
  <dcterms:modified xsi:type="dcterms:W3CDTF">2021-03-04T02:32:42Z</dcterms:modified>
</cp:coreProperties>
</file>