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Ch02 </a:t>
            </a:r>
            <a:r>
              <a:rPr lang="zh-TW" altLang="en-US" dirty="0"/>
              <a:t>顯示文字與圖形</a:t>
            </a:r>
            <a:br>
              <a:rPr lang="en-US" altLang="zh-TW"/>
            </a:br>
            <a:r>
              <a:rPr lang="zh-TW" altLang="en-US"/>
              <a:t> </a:t>
            </a:r>
            <a:r>
              <a:rPr lang="en-US" altLang="zh-TW" dirty="0"/>
              <a:t>– OLED </a:t>
            </a:r>
            <a:r>
              <a:rPr lang="zh-TW" altLang="en-US" dirty="0"/>
              <a:t>模組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2-2  </a:t>
            </a:r>
            <a:r>
              <a:rPr lang="zh-TW" altLang="en-US" dirty="0"/>
              <a:t>在 </a:t>
            </a:r>
            <a:r>
              <a:rPr lang="en-US" altLang="zh-TW" dirty="0"/>
              <a:t>OLED </a:t>
            </a:r>
            <a:r>
              <a:rPr lang="zh-TW" altLang="en-US" dirty="0"/>
              <a:t>顯示文字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303" y="2348880"/>
            <a:ext cx="67653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1809131-C5FF-4BF6-9022-6EF5E1EC1799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lab2-1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2-2  </a:t>
            </a:r>
            <a:r>
              <a:rPr lang="zh-TW" altLang="en-US" dirty="0"/>
              <a:t>在 </a:t>
            </a:r>
            <a:r>
              <a:rPr lang="en-US" altLang="zh-TW" dirty="0"/>
              <a:t>OLED </a:t>
            </a:r>
            <a:r>
              <a:rPr lang="zh-TW" altLang="en-US" dirty="0"/>
              <a:t>顯示文字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902" y="2348880"/>
            <a:ext cx="4840197" cy="264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2-3  </a:t>
            </a:r>
            <a:r>
              <a:rPr lang="zh-TW" altLang="en-US" dirty="0"/>
              <a:t>顯示不斷更新的資料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設計感測器應用時，通常需要顯示持續變化的資料值。</a:t>
            </a:r>
            <a:endParaRPr lang="en-US" altLang="zh-TW" sz="2400" dirty="0"/>
          </a:p>
          <a:p>
            <a:pPr lvl="0"/>
            <a:r>
              <a:rPr lang="en-US" altLang="zh-TW" sz="2400" b="1" dirty="0">
                <a:solidFill>
                  <a:prstClr val="black"/>
                </a:solidFill>
              </a:rPr>
              <a:t>Lab04</a:t>
            </a: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r>
              <a:rPr lang="zh-TW" altLang="en-US" sz="2400" b="1" dirty="0">
                <a:solidFill>
                  <a:prstClr val="black"/>
                </a:solidFill>
              </a:rPr>
              <a:t>線路圖：</a:t>
            </a:r>
          </a:p>
          <a:p>
            <a:pPr marL="0" lvl="0">
              <a:buNone/>
            </a:pPr>
            <a:r>
              <a:rPr lang="zh-TW" altLang="en-US" sz="2400" dirty="0"/>
              <a:t>同 </a:t>
            </a:r>
            <a:r>
              <a:rPr lang="en-US" altLang="zh-TW" sz="2400" dirty="0"/>
              <a:t>Lab 03 </a:t>
            </a:r>
            <a:endParaRPr lang="zh-TW" altLang="en-US" sz="2400" dirty="0"/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507" y="2564904"/>
            <a:ext cx="651098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2-3  </a:t>
            </a:r>
            <a:r>
              <a:rPr lang="zh-TW" altLang="en-US" dirty="0"/>
              <a:t>顯示不斷更新的資料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2400" b="1" dirty="0">
                <a:solidFill>
                  <a:prstClr val="black"/>
                </a:solidFill>
              </a:rPr>
              <a:t>設計原理</a:t>
            </a:r>
          </a:p>
          <a:p>
            <a:pPr marL="0">
              <a:buNone/>
            </a:pPr>
            <a:r>
              <a:rPr lang="zh-TW" altLang="en-US" sz="2400" dirty="0"/>
              <a:t>使用 </a:t>
            </a:r>
            <a:r>
              <a:rPr lang="en-US" altLang="zh-TW" sz="2400" dirty="0" err="1"/>
              <a:t>utime</a:t>
            </a:r>
            <a:r>
              <a:rPr lang="en-US" altLang="zh-TW" sz="2400" dirty="0"/>
              <a:t> </a:t>
            </a:r>
            <a:r>
              <a:rPr lang="zh-TW" altLang="en-US" sz="2400" dirty="0"/>
              <a:t>函式庫底下的</a:t>
            </a:r>
            <a:r>
              <a:rPr lang="en-US" altLang="zh-TW" sz="2400" dirty="0" err="1"/>
              <a:t>ticks_ms</a:t>
            </a:r>
            <a:r>
              <a:rPr lang="en-US" altLang="zh-TW" sz="2400" dirty="0"/>
              <a:t>()</a:t>
            </a:r>
            <a:r>
              <a:rPr lang="zh-TW" altLang="en-US" sz="2400" dirty="0"/>
              <a:t> 函式，</a:t>
            </a:r>
            <a:br>
              <a:rPr lang="en-US" altLang="zh-TW" sz="2400" dirty="0"/>
            </a:br>
            <a:r>
              <a:rPr lang="zh-TW" altLang="en-US" sz="2400" dirty="0"/>
              <a:t>取得 </a:t>
            </a:r>
            <a:r>
              <a:rPr lang="en-US" altLang="zh-TW" sz="2400" dirty="0"/>
              <a:t>D1 mini </a:t>
            </a:r>
            <a:r>
              <a:rPr lang="zh-TW" altLang="en-US" sz="2400" dirty="0"/>
              <a:t>開機後系統經過的時間：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變數 </a:t>
            </a:r>
            <a:r>
              <a:rPr lang="en-US" altLang="zh-TW" sz="2400" dirty="0" err="1"/>
              <a:t>system_time</a:t>
            </a:r>
            <a:r>
              <a:rPr lang="en-US" altLang="zh-TW" sz="2400" dirty="0"/>
              <a:t> </a:t>
            </a:r>
            <a:r>
              <a:rPr lang="zh-TW" altLang="en-US" sz="2400" dirty="0"/>
              <a:t>得到數值，但 </a:t>
            </a:r>
            <a:r>
              <a:rPr lang="en-US" altLang="zh-TW" sz="2400" dirty="0" err="1"/>
              <a:t>oled.text</a:t>
            </a:r>
            <a:r>
              <a:rPr lang="en-US" altLang="zh-TW" sz="2400" dirty="0"/>
              <a:t>() </a:t>
            </a:r>
            <a:r>
              <a:rPr lang="zh-TW" altLang="en-US" sz="2400" dirty="0"/>
              <a:t>只能顯示文字資料，</a:t>
            </a:r>
            <a:br>
              <a:rPr lang="en-US" altLang="zh-TW" sz="2400" dirty="0"/>
            </a:br>
            <a:r>
              <a:rPr lang="zh-TW" altLang="en-US" sz="2400" dirty="0"/>
              <a:t>須用 </a:t>
            </a:r>
            <a:r>
              <a:rPr lang="en-US" altLang="zh-TW" sz="2400" dirty="0" err="1"/>
              <a:t>str</a:t>
            </a:r>
            <a:r>
              <a:rPr lang="en-US" altLang="zh-TW" sz="2400" dirty="0"/>
              <a:t>()  </a:t>
            </a:r>
            <a:r>
              <a:rPr lang="zh-TW" altLang="en-US" sz="2400" dirty="0"/>
              <a:t>將數值轉為文字型態。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99" y="2924944"/>
            <a:ext cx="791120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544EAE5-6829-4F3D-90BC-F9C154979BA1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lab2-2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2-3  </a:t>
            </a:r>
            <a:r>
              <a:rPr lang="zh-TW" altLang="en-US" dirty="0"/>
              <a:t>顯示不斷更新的資料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用 </a:t>
            </a:r>
            <a:r>
              <a:rPr lang="en-US" altLang="zh-TW" sz="2400" dirty="0"/>
              <a:t>while </a:t>
            </a:r>
            <a:r>
              <a:rPr lang="zh-TW" altLang="en-US" sz="2400" dirty="0"/>
              <a:t>迴圈來重複執行程式，連續顯示慢慢增加的毫秒數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控制板和 </a:t>
            </a:r>
            <a:r>
              <a:rPr lang="en-US" altLang="zh-TW" sz="2400" dirty="0"/>
              <a:t>OLED </a:t>
            </a:r>
            <a:r>
              <a:rPr lang="zh-TW" altLang="en-US" sz="2400" dirty="0"/>
              <a:t>通訊需要時間，</a:t>
            </a:r>
            <a:br>
              <a:rPr lang="en-US" altLang="zh-TW" sz="2400" dirty="0"/>
            </a:br>
            <a:r>
              <a:rPr lang="zh-TW" altLang="en-US" sz="2400" dirty="0"/>
              <a:t>故在迴圈內加入 </a:t>
            </a:r>
            <a:r>
              <a:rPr lang="en-US" altLang="zh-TW" sz="2400" dirty="0"/>
              <a:t>100 </a:t>
            </a:r>
            <a:r>
              <a:rPr lang="zh-TW" altLang="en-US" sz="2400" dirty="0"/>
              <a:t>毫秒的時間延遲。</a:t>
            </a:r>
            <a:endParaRPr lang="en-US" altLang="zh-TW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920880" cy="164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6A6FC7A-B440-445D-9B41-47252809547B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lab2-2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2-3  </a:t>
            </a:r>
            <a:r>
              <a:rPr lang="zh-TW" altLang="en-US" dirty="0"/>
              <a:t>顯示不斷更新的資料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但執行後會發現字全部疊在一起：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因此每次顯示新資料前必須先清除畫面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en-US" altLang="zh-TW" sz="2400" dirty="0" err="1"/>
              <a:t>oled.fill</a:t>
            </a:r>
            <a:r>
              <a:rPr lang="en-US" altLang="zh-TW" sz="2400" dirty="0"/>
              <a:t>() </a:t>
            </a:r>
            <a:r>
              <a:rPr lang="zh-TW" altLang="en-US" sz="2400" dirty="0"/>
              <a:t>的功能是把整個螢幕的像素填滿或清除</a:t>
            </a:r>
            <a:endParaRPr lang="en-US" altLang="zh-TW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429" y="2132856"/>
            <a:ext cx="343514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8064896" cy="39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2-3  </a:t>
            </a:r>
            <a:r>
              <a:rPr lang="zh-TW" altLang="en-US" dirty="0"/>
              <a:t>顯示不斷更新的資料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加上說明文字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分成兩行，避免文字太長，超出 </a:t>
            </a:r>
            <a:r>
              <a:rPr lang="en-US" altLang="zh-TW" sz="2400" dirty="0"/>
              <a:t>OLED </a:t>
            </a:r>
            <a:r>
              <a:rPr lang="zh-TW" altLang="en-US" sz="2400" dirty="0"/>
              <a:t>顯示範圍 </a:t>
            </a:r>
            <a:r>
              <a:rPr lang="en-US" altLang="zh-TW" sz="2400" dirty="0"/>
              <a:t>: 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en-US" altLang="zh-TW" sz="2400" dirty="0"/>
              <a:t>OLED </a:t>
            </a:r>
            <a:r>
              <a:rPr lang="zh-TW" altLang="en-US" sz="2400" dirty="0"/>
              <a:t>內建字體高度 </a:t>
            </a:r>
            <a:r>
              <a:rPr lang="en-US" altLang="zh-TW" sz="2400" dirty="0"/>
              <a:t>8 </a:t>
            </a:r>
            <a:r>
              <a:rPr lang="zh-TW" altLang="en-US" sz="2400" dirty="0"/>
              <a:t>像素，建議第二行 </a:t>
            </a:r>
            <a:r>
              <a:rPr lang="en-US" altLang="zh-TW" sz="2400" dirty="0"/>
              <a:t>Y </a:t>
            </a:r>
            <a:r>
              <a:rPr lang="zh-TW" altLang="en-US" sz="2400" dirty="0"/>
              <a:t>座標從 </a:t>
            </a:r>
            <a:r>
              <a:rPr lang="en-US" altLang="zh-TW" sz="2400" dirty="0"/>
              <a:t>8 </a:t>
            </a:r>
            <a:r>
              <a:rPr lang="zh-TW" altLang="en-US" sz="2400" dirty="0"/>
              <a:t>開始</a:t>
            </a:r>
            <a:r>
              <a:rPr lang="en-US" altLang="zh-TW" sz="2400" dirty="0"/>
              <a:t> 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064896" cy="36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8064896" cy="71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2-3  </a:t>
            </a:r>
            <a:r>
              <a:rPr lang="zh-TW" altLang="en-US" dirty="0"/>
              <a:t>顯示不斷更新的資料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以下程式把時間資料顯示在 </a:t>
            </a:r>
            <a:r>
              <a:rPr lang="en-US" altLang="zh-TW" sz="2400" dirty="0"/>
              <a:t>Y </a:t>
            </a:r>
            <a:r>
              <a:rPr lang="zh-TW" altLang="en-US" sz="2400" dirty="0"/>
              <a:t>座標 </a:t>
            </a:r>
            <a:r>
              <a:rPr lang="en-US" altLang="zh-TW" sz="2400" dirty="0"/>
              <a:t>16</a:t>
            </a:r>
            <a:r>
              <a:rPr lang="zh-TW" altLang="en-US" sz="2400" dirty="0"/>
              <a:t>。顯示結果如下圖 </a:t>
            </a:r>
            <a:r>
              <a:rPr lang="en-US" altLang="zh-TW" sz="2400" dirty="0"/>
              <a:t>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248" y="2132856"/>
            <a:ext cx="383150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2-3  </a:t>
            </a:r>
            <a:r>
              <a:rPr lang="zh-TW" altLang="en-US" dirty="0"/>
              <a:t>顯示不斷更新的資料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2400" b="1" dirty="0">
                <a:solidFill>
                  <a:prstClr val="black"/>
                </a:solidFill>
              </a:rPr>
              <a:t>程式設計</a:t>
            </a:r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endParaRPr lang="en-US" altLang="zh-TW" sz="2400" b="1" dirty="0">
              <a:solidFill>
                <a:prstClr val="black"/>
              </a:solidFill>
            </a:endParaRPr>
          </a:p>
          <a:p>
            <a:pPr lvl="0"/>
            <a:r>
              <a:rPr lang="zh-TW" altLang="en-US" sz="2400" b="1" dirty="0">
                <a:solidFill>
                  <a:prstClr val="black"/>
                </a:solidFill>
              </a:rPr>
              <a:t>實測</a:t>
            </a:r>
          </a:p>
          <a:p>
            <a:pPr marL="0" lvl="0">
              <a:buNone/>
            </a:pPr>
            <a:r>
              <a:rPr lang="zh-TW" altLang="en-US" sz="2400" dirty="0"/>
              <a:t>執行程式，</a:t>
            </a:r>
            <a:r>
              <a:rPr lang="en-US" altLang="zh-TW" sz="2400" dirty="0"/>
              <a:t>OLED </a:t>
            </a:r>
            <a:r>
              <a:rPr lang="zh-TW" altLang="en-US" sz="2400" dirty="0"/>
              <a:t>上出現不斷更新的系統開機後毫秒數。</a:t>
            </a:r>
          </a:p>
          <a:p>
            <a:pPr lvl="0"/>
            <a:endParaRPr lang="zh-TW" altLang="en-US" sz="2400" b="1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64858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4231200-6E28-4FE8-BB7F-C1ACD9D873C6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lab2-2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2-4  </a:t>
            </a:r>
            <a:r>
              <a:rPr lang="zh-TW" altLang="en-US" dirty="0"/>
              <a:t>畫個愛心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TW" sz="2400" b="1" dirty="0"/>
              <a:t>Lab05</a:t>
            </a:r>
          </a:p>
          <a:p>
            <a:pPr lvl="0"/>
            <a:endParaRPr lang="en-US" altLang="zh-TW" sz="2400" b="1" dirty="0"/>
          </a:p>
          <a:p>
            <a:pPr lvl="0"/>
            <a:endParaRPr lang="en-US" altLang="zh-TW" sz="2400" b="1" dirty="0"/>
          </a:p>
          <a:p>
            <a:pPr lvl="0"/>
            <a:endParaRPr lang="en-US" altLang="zh-TW" sz="2400" b="1" dirty="0"/>
          </a:p>
          <a:p>
            <a:pPr lvl="0"/>
            <a:endParaRPr lang="en-US" altLang="zh-TW" sz="2400" b="1" dirty="0"/>
          </a:p>
          <a:p>
            <a:pPr lvl="0"/>
            <a:endParaRPr lang="en-US" altLang="zh-TW" sz="2400" b="1" dirty="0"/>
          </a:p>
          <a:p>
            <a:pPr lvl="0"/>
            <a:r>
              <a:rPr lang="zh-TW" altLang="en-US" sz="2400" b="1" dirty="0"/>
              <a:t>線路圖</a:t>
            </a:r>
          </a:p>
          <a:p>
            <a:pPr lvl="0">
              <a:buNone/>
            </a:pPr>
            <a:r>
              <a:rPr lang="zh-TW" altLang="en-US" sz="2400" dirty="0"/>
              <a:t>同 </a:t>
            </a:r>
            <a:r>
              <a:rPr lang="en-US" altLang="zh-TW" sz="2400" dirty="0"/>
              <a:t>Lab 03 </a:t>
            </a:r>
            <a:r>
              <a:rPr lang="zh-TW" altLang="en-US" sz="2400" dirty="0"/>
              <a:t>。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856" y="2060848"/>
            <a:ext cx="6738289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2-1  </a:t>
            </a:r>
            <a:r>
              <a:rPr lang="zh-TW" altLang="en-US" dirty="0"/>
              <a:t>認識 </a:t>
            </a:r>
            <a:r>
              <a:rPr lang="en-US" altLang="zh-TW" dirty="0"/>
              <a:t>OLED </a:t>
            </a:r>
            <a:r>
              <a:rPr lang="zh-TW" altLang="en-US" dirty="0"/>
              <a:t>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en-US" altLang="zh-TW" sz="2400" dirty="0"/>
              <a:t>OLED</a:t>
            </a:r>
            <a:r>
              <a:rPr lang="zh-TW" altLang="en-US" sz="2400" dirty="0"/>
              <a:t> </a:t>
            </a:r>
            <a:r>
              <a:rPr lang="en-US" altLang="zh-TW" sz="2400" dirty="0"/>
              <a:t>(Organic LED, </a:t>
            </a:r>
            <a:r>
              <a:rPr lang="zh-TW" altLang="en-US" sz="2400" dirty="0"/>
              <a:t>有機 </a:t>
            </a:r>
            <a:r>
              <a:rPr lang="en-US" altLang="zh-TW" sz="2400" dirty="0"/>
              <a:t>LED)</a:t>
            </a:r>
            <a:r>
              <a:rPr lang="zh-TW" altLang="en-US" sz="2400" dirty="0"/>
              <a:t>，目前普遍用於手機和電視螢幕。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這裡使用 </a:t>
            </a:r>
            <a:r>
              <a:rPr lang="en-US" altLang="zh-TW" sz="2400" dirty="0"/>
              <a:t>0.96 </a:t>
            </a:r>
            <a:r>
              <a:rPr lang="zh-TW" altLang="en-US" sz="2400" dirty="0"/>
              <a:t>吋 </a:t>
            </a:r>
            <a:r>
              <a:rPr lang="en-US" altLang="zh-TW" sz="2400" dirty="0"/>
              <a:t>OLED</a:t>
            </a:r>
            <a:r>
              <a:rPr lang="zh-TW" altLang="en-US" sz="2400" dirty="0"/>
              <a:t>模組，驅動晶片為 </a:t>
            </a:r>
            <a:r>
              <a:rPr lang="en-US" altLang="zh-TW" sz="2400" dirty="0"/>
              <a:t>SSD1306</a:t>
            </a:r>
            <a:r>
              <a:rPr lang="zh-TW" altLang="en-US" sz="2400" dirty="0"/>
              <a:t>，解析度 </a:t>
            </a:r>
            <a:r>
              <a:rPr lang="en-US" altLang="zh-TW" sz="2400" dirty="0"/>
              <a:t>128x64 </a:t>
            </a:r>
            <a:r>
              <a:rPr lang="zh-TW" altLang="en-US" sz="2400" dirty="0"/>
              <a:t>像素。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309" y="1412776"/>
            <a:ext cx="65473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2-4  </a:t>
            </a:r>
            <a:r>
              <a:rPr lang="zh-TW" altLang="en-US" dirty="0"/>
              <a:t>畫個愛心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要在 </a:t>
            </a:r>
            <a:r>
              <a:rPr lang="en-US" altLang="zh-TW" sz="2400" dirty="0"/>
              <a:t>OLED </a:t>
            </a:r>
            <a:r>
              <a:rPr lang="zh-TW" altLang="en-US" sz="2400" dirty="0"/>
              <a:t>模組上畫自訂圖案，必須先定義圖案的像素資料，並轉換成 </a:t>
            </a:r>
            <a:r>
              <a:rPr lang="en-US" altLang="zh-TW" sz="2400" dirty="0"/>
              <a:t>OLED </a:t>
            </a:r>
            <a:r>
              <a:rPr lang="zh-TW" altLang="en-US" sz="2400" dirty="0"/>
              <a:t>可用來繪圖的影格緩衝區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framebuffer</a:t>
            </a:r>
            <a:r>
              <a:rPr lang="en-US" altLang="zh-TW" sz="2400" dirty="0"/>
              <a:t>) </a:t>
            </a:r>
            <a:r>
              <a:rPr lang="zh-TW" altLang="en-US" sz="2400" dirty="0"/>
              <a:t>物件。</a:t>
            </a:r>
          </a:p>
          <a:p>
            <a:pPr marL="0">
              <a:buNone/>
            </a:pPr>
            <a:r>
              <a:rPr lang="zh-TW" altLang="en-US" sz="2400" dirty="0"/>
              <a:t>例如：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將有像素的格子視為 </a:t>
            </a:r>
            <a:r>
              <a:rPr lang="en-US" altLang="zh-TW" sz="2400" dirty="0"/>
              <a:t>1</a:t>
            </a:r>
            <a:r>
              <a:rPr lang="zh-TW" altLang="en-US" sz="2400" dirty="0"/>
              <a:t>，沒像素的視為 </a:t>
            </a:r>
            <a:r>
              <a:rPr lang="en-US" altLang="zh-TW" sz="2400" dirty="0"/>
              <a:t>0</a:t>
            </a:r>
            <a:r>
              <a:rPr lang="zh-TW" altLang="en-US" sz="2400" dirty="0"/>
              <a:t>，可轉成以下表格 </a:t>
            </a:r>
            <a:r>
              <a:rPr lang="en-US" altLang="zh-TW" sz="2400" dirty="0"/>
              <a:t>: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866" y="2924944"/>
            <a:ext cx="2412268" cy="242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2-4  </a:t>
            </a:r>
            <a:r>
              <a:rPr lang="zh-TW" altLang="en-US" dirty="0"/>
              <a:t>畫個愛心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zh-TW" alt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128792" cy="625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2-4  </a:t>
            </a:r>
            <a:r>
              <a:rPr lang="zh-TW" altLang="en-US" dirty="0"/>
              <a:t>畫個愛心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每一行或每一列的 </a:t>
            </a:r>
            <a:r>
              <a:rPr lang="en-US" altLang="zh-TW" sz="2400" dirty="0"/>
              <a:t>0 </a:t>
            </a:r>
            <a:r>
              <a:rPr lang="zh-TW" altLang="en-US" sz="2400" dirty="0"/>
              <a:t>或 </a:t>
            </a:r>
            <a:r>
              <a:rPr lang="en-US" altLang="zh-TW" sz="2400" dirty="0"/>
              <a:t>1</a:t>
            </a:r>
            <a:r>
              <a:rPr lang="zh-TW" altLang="en-US" sz="2400" dirty="0"/>
              <a:t>可組合成 </a:t>
            </a:r>
            <a:r>
              <a:rPr lang="en-US" altLang="zh-TW" sz="2400" dirty="0"/>
              <a:t>2 </a:t>
            </a:r>
            <a:r>
              <a:rPr lang="zh-TW" altLang="en-US" sz="2400" dirty="0"/>
              <a:t>進位數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方向有兩種，最低位元優先排列 </a:t>
            </a:r>
            <a:r>
              <a:rPr lang="en-US" altLang="zh-TW" sz="2400" dirty="0"/>
              <a:t>(Least Significant Bit, LSB) </a:t>
            </a:r>
            <a:r>
              <a:rPr lang="zh-TW" altLang="en-US" sz="2400" dirty="0"/>
              <a:t>以及最高位元優先排列 </a:t>
            </a:r>
            <a:r>
              <a:rPr lang="en-US" altLang="zh-TW" sz="2400" dirty="0"/>
              <a:t>(Most Significant Bit, MSB) </a:t>
            </a:r>
            <a:r>
              <a:rPr lang="zh-TW" altLang="en-US" sz="2400" dirty="0"/>
              <a:t>。</a:t>
            </a:r>
            <a:br>
              <a:rPr lang="en-US" altLang="zh-TW" sz="2400" dirty="0"/>
            </a:br>
            <a:r>
              <a:rPr lang="zh-TW" altLang="en-US" sz="2400" dirty="0"/>
              <a:t>若是水平方向，</a:t>
            </a:r>
            <a:br>
              <a:rPr lang="en-US" altLang="zh-TW" sz="2400" dirty="0"/>
            </a:br>
            <a:r>
              <a:rPr lang="en-US" altLang="zh-TW" sz="2400" dirty="0"/>
              <a:t>LSB </a:t>
            </a:r>
            <a:r>
              <a:rPr lang="zh-TW" altLang="en-US" sz="2400" dirty="0"/>
              <a:t>排法會和圖案本身一樣，使第 </a:t>
            </a:r>
            <a:r>
              <a:rPr lang="en-US" altLang="zh-TW" sz="2400" dirty="0"/>
              <a:t>0 </a:t>
            </a:r>
            <a:r>
              <a:rPr lang="zh-TW" altLang="en-US" sz="2400" dirty="0"/>
              <a:t>列的 </a:t>
            </a:r>
            <a:r>
              <a:rPr lang="en-US" altLang="zh-TW" sz="2400" dirty="0"/>
              <a:t>2 </a:t>
            </a:r>
            <a:r>
              <a:rPr lang="zh-TW" altLang="en-US" sz="2400" dirty="0"/>
              <a:t>進位值是 </a:t>
            </a:r>
            <a:r>
              <a:rPr lang="en-US" altLang="zh-TW" sz="2400" dirty="0"/>
              <a:t>01000100</a:t>
            </a:r>
            <a:r>
              <a:rPr lang="zh-TW" altLang="en-US" sz="2400" dirty="0"/>
              <a:t>，換算成 </a:t>
            </a:r>
            <a:r>
              <a:rPr lang="en-US" altLang="zh-TW" sz="2400" dirty="0"/>
              <a:t>16 </a:t>
            </a:r>
            <a:r>
              <a:rPr lang="zh-TW" altLang="en-US" sz="2400" dirty="0"/>
              <a:t>進位值即為 </a:t>
            </a:r>
            <a:r>
              <a:rPr lang="en-US" altLang="zh-TW" sz="2400" dirty="0"/>
              <a:t>0x44 </a:t>
            </a:r>
            <a:r>
              <a:rPr lang="zh-TW" altLang="en-US" sz="2400" dirty="0"/>
              <a:t>。 </a:t>
            </a:r>
            <a:br>
              <a:rPr lang="en-US" altLang="zh-TW" sz="2400" dirty="0"/>
            </a:br>
            <a:endParaRPr lang="en-US" altLang="zh-TW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2-4  </a:t>
            </a:r>
            <a:r>
              <a:rPr lang="zh-TW" altLang="en-US" dirty="0"/>
              <a:t>畫個愛心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這裡使用水平方向 </a:t>
            </a:r>
            <a:r>
              <a:rPr lang="en-US" altLang="zh-TW" sz="2400" dirty="0"/>
              <a:t>LSB </a:t>
            </a:r>
            <a:r>
              <a:rPr lang="zh-TW" altLang="en-US" sz="2400" dirty="0"/>
              <a:t>排法。</a:t>
            </a:r>
            <a:br>
              <a:rPr lang="en-US" altLang="zh-TW" sz="2400" dirty="0"/>
            </a:br>
            <a:r>
              <a:rPr lang="zh-TW" altLang="en-US" sz="2400" dirty="0"/>
              <a:t>換算出的 </a:t>
            </a:r>
            <a:r>
              <a:rPr lang="en-US" altLang="zh-TW" sz="2400" dirty="0"/>
              <a:t>8 </a:t>
            </a:r>
            <a:r>
              <a:rPr lang="zh-TW" altLang="en-US" sz="2400" dirty="0"/>
              <a:t>個 </a:t>
            </a:r>
            <a:r>
              <a:rPr lang="en-US" altLang="zh-TW" sz="2400" dirty="0"/>
              <a:t>16 </a:t>
            </a:r>
            <a:r>
              <a:rPr lang="zh-TW" altLang="en-US" sz="2400" dirty="0"/>
              <a:t>進位值，就是 </a:t>
            </a:r>
            <a:r>
              <a:rPr lang="en-US" altLang="zh-TW" sz="2400" dirty="0"/>
              <a:t>8x8 </a:t>
            </a:r>
            <a:r>
              <a:rPr lang="zh-TW" altLang="en-US" sz="2400" dirty="0"/>
              <a:t>愛心圖案的像素資料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en-US" altLang="zh-TW" sz="2400" dirty="0" err="1"/>
              <a:t>pic_list</a:t>
            </a:r>
            <a:r>
              <a:rPr lang="en-US" altLang="zh-TW" sz="2400" dirty="0"/>
              <a:t> </a:t>
            </a:r>
            <a:r>
              <a:rPr lang="zh-TW" altLang="en-US" sz="2400" dirty="0"/>
              <a:t>是個串列，用 </a:t>
            </a:r>
            <a:r>
              <a:rPr lang="en-US" altLang="zh-TW" sz="2400" dirty="0"/>
              <a:t>[] </a:t>
            </a:r>
            <a:r>
              <a:rPr lang="zh-TW" altLang="en-US" sz="2400" dirty="0"/>
              <a:t>中括號將內含值包起來。</a:t>
            </a:r>
            <a:br>
              <a:rPr lang="en-US" altLang="zh-TW" sz="2400" dirty="0"/>
            </a:br>
            <a:r>
              <a:rPr lang="en-US" altLang="zh-TW" sz="2400" dirty="0"/>
              <a:t>0x44 </a:t>
            </a:r>
            <a:r>
              <a:rPr lang="zh-TW" altLang="en-US" sz="2400" dirty="0"/>
              <a:t>是陣列裡的第 </a:t>
            </a:r>
            <a:r>
              <a:rPr lang="en-US" altLang="zh-TW" sz="2400" dirty="0"/>
              <a:t>0 </a:t>
            </a:r>
            <a:r>
              <a:rPr lang="zh-TW" altLang="en-US" sz="2400" dirty="0"/>
              <a:t>項，直到第 </a:t>
            </a:r>
            <a:r>
              <a:rPr lang="en-US" altLang="zh-TW" sz="2400" dirty="0"/>
              <a:t>7 </a:t>
            </a:r>
            <a:r>
              <a:rPr lang="zh-TW" altLang="en-US" sz="2400" dirty="0"/>
              <a:t>項為 </a:t>
            </a:r>
            <a:r>
              <a:rPr lang="en-US" altLang="zh-TW" sz="2400" dirty="0"/>
              <a:t>0x10</a:t>
            </a:r>
            <a:r>
              <a:rPr lang="zh-TW" altLang="en-US" sz="2400" dirty="0"/>
              <a:t>，一共 </a:t>
            </a:r>
            <a:r>
              <a:rPr lang="en-US" altLang="zh-TW" sz="2400" dirty="0"/>
              <a:t>8 </a:t>
            </a:r>
            <a:r>
              <a:rPr lang="zh-TW" altLang="en-US" sz="2400" dirty="0"/>
              <a:t>項。</a:t>
            </a:r>
            <a:endParaRPr lang="en-US" altLang="zh-TW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2564904"/>
            <a:ext cx="7992888" cy="39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968EBE-976E-426A-A64E-87322852C0AE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lab2-3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2-4  </a:t>
            </a:r>
            <a:r>
              <a:rPr lang="zh-TW" altLang="en-US" dirty="0"/>
              <a:t>畫個愛心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將 </a:t>
            </a:r>
            <a:r>
              <a:rPr lang="en-US" altLang="zh-TW" sz="2400" dirty="0" err="1"/>
              <a:t>pic_list</a:t>
            </a:r>
            <a:r>
              <a:rPr lang="en-US" altLang="zh-TW" sz="2400" dirty="0"/>
              <a:t> </a:t>
            </a:r>
            <a:r>
              <a:rPr lang="zh-TW" altLang="en-US" sz="2400" dirty="0"/>
              <a:t>轉換成位元組陣列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bytearray</a:t>
            </a:r>
            <a:r>
              <a:rPr lang="en-US" altLang="zh-TW" sz="2400" dirty="0"/>
              <a:t>)</a:t>
            </a:r>
            <a:r>
              <a:rPr lang="zh-TW" altLang="en-US" sz="2400" dirty="0"/>
              <a:t>，再轉為影格緩衝區  </a:t>
            </a:r>
          </a:p>
          <a:p>
            <a:pPr marL="0">
              <a:buNone/>
            </a:pPr>
            <a:r>
              <a:rPr lang="en-US" altLang="zh-TW" sz="2400" dirty="0"/>
              <a:t>(</a:t>
            </a:r>
            <a:r>
              <a:rPr lang="en-US" altLang="zh-TW" sz="2400" dirty="0" err="1"/>
              <a:t>framebuffer</a:t>
            </a:r>
            <a:r>
              <a:rPr lang="en-US" altLang="zh-TW" sz="2400" dirty="0"/>
              <a:t>) </a:t>
            </a:r>
            <a:r>
              <a:rPr lang="zh-TW" altLang="en-US" sz="2400" dirty="0"/>
              <a:t>物件 </a:t>
            </a:r>
            <a:r>
              <a:rPr lang="en-US" altLang="zh-TW" sz="2400" dirty="0"/>
              <a:t>: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78428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1782913-4925-4596-9DF1-D6AFCFC44E47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lab2-3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2-4  </a:t>
            </a:r>
            <a:r>
              <a:rPr lang="zh-TW" altLang="en-US" dirty="0"/>
              <a:t>畫個愛心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在 </a:t>
            </a:r>
            <a:r>
              <a:rPr lang="en-US" altLang="zh-TW" sz="2400" dirty="0" err="1"/>
              <a:t>framebuf.FrameBuffer</a:t>
            </a:r>
            <a:r>
              <a:rPr lang="en-US" altLang="zh-TW" sz="2400" dirty="0"/>
              <a:t>()</a:t>
            </a:r>
            <a:r>
              <a:rPr lang="zh-TW" altLang="en-US" sz="2400" dirty="0"/>
              <a:t>方法中，</a:t>
            </a:r>
            <a:br>
              <a:rPr lang="en-US" altLang="zh-TW" sz="2400" dirty="0"/>
            </a:br>
            <a:r>
              <a:rPr lang="zh-TW" altLang="en-US" sz="2400" dirty="0"/>
              <a:t>第 </a:t>
            </a:r>
            <a:r>
              <a:rPr lang="en-US" altLang="zh-TW" sz="2400" dirty="0"/>
              <a:t>1 </a:t>
            </a:r>
            <a:r>
              <a:rPr lang="zh-TW" altLang="en-US" sz="2400" dirty="0"/>
              <a:t>個參數是包含像素資料的位元組陣列，</a:t>
            </a:r>
            <a:br>
              <a:rPr lang="en-US" altLang="zh-TW" sz="2400" dirty="0"/>
            </a:br>
            <a:r>
              <a:rPr lang="zh-TW" altLang="en-US" sz="2400" dirty="0"/>
              <a:t>第 </a:t>
            </a:r>
            <a:r>
              <a:rPr lang="en-US" altLang="zh-TW" sz="2400" dirty="0"/>
              <a:t>2</a:t>
            </a:r>
            <a:r>
              <a:rPr lang="zh-TW" altLang="en-US" sz="2400" dirty="0"/>
              <a:t>、</a:t>
            </a:r>
            <a:r>
              <a:rPr lang="en-US" altLang="zh-TW" sz="2400" dirty="0"/>
              <a:t>3 </a:t>
            </a:r>
            <a:r>
              <a:rPr lang="zh-TW" altLang="en-US" sz="2400" dirty="0"/>
              <a:t>個參數是圖案寬和高。</a:t>
            </a:r>
            <a:br>
              <a:rPr lang="en-US" altLang="zh-TW" sz="2400" dirty="0"/>
            </a:br>
            <a:r>
              <a:rPr lang="zh-TW" altLang="en-US" sz="2400" dirty="0"/>
              <a:t>第 </a:t>
            </a:r>
            <a:r>
              <a:rPr lang="en-US" altLang="zh-TW" sz="2400" dirty="0"/>
              <a:t>4 </a:t>
            </a:r>
            <a:r>
              <a:rPr lang="zh-TW" altLang="en-US" sz="2400" dirty="0"/>
              <a:t>參數則是圖案像素資料是單色</a:t>
            </a:r>
            <a:r>
              <a:rPr lang="en-US" altLang="zh-TW" sz="2400" dirty="0"/>
              <a:t>(MONO)</a:t>
            </a:r>
            <a:r>
              <a:rPr lang="zh-TW" altLang="en-US" sz="2400" dirty="0"/>
              <a:t>、水平</a:t>
            </a:r>
            <a:r>
              <a:rPr lang="en-US" altLang="zh-TW" sz="2400" dirty="0"/>
              <a:t>(H)</a:t>
            </a:r>
            <a:r>
              <a:rPr lang="zh-TW" altLang="en-US" sz="2400" dirty="0"/>
              <a:t> 並以最低位元優先排列 </a:t>
            </a:r>
            <a:r>
              <a:rPr lang="en-US" altLang="zh-TW" sz="2400" dirty="0"/>
              <a:t>(LSB)</a:t>
            </a:r>
            <a:r>
              <a:rPr lang="zh-TW" altLang="en-US" sz="2400" dirty="0"/>
              <a:t>。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83" y="4005064"/>
            <a:ext cx="672703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2-4  </a:t>
            </a:r>
            <a:r>
              <a:rPr lang="zh-TW" altLang="en-US" dirty="0"/>
              <a:t>畫個愛心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若以不同方向或順序產生圖像資料，要搭配正確的參數才能畫出正確結果。例如若改用前面的垂直 </a:t>
            </a:r>
            <a:r>
              <a:rPr lang="en-US" altLang="zh-TW" sz="2400" dirty="0"/>
              <a:t>LSB </a:t>
            </a:r>
            <a:r>
              <a:rPr lang="zh-TW" altLang="en-US" sz="2400" dirty="0"/>
              <a:t>排列方式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而呼叫 </a:t>
            </a:r>
            <a:r>
              <a:rPr lang="en-US" altLang="zh-TW" sz="2400" dirty="0" err="1"/>
              <a:t>framebuf.FrameBuffer</a:t>
            </a:r>
            <a:r>
              <a:rPr lang="en-US" altLang="zh-TW" sz="2400" dirty="0"/>
              <a:t>() </a:t>
            </a:r>
            <a:r>
              <a:rPr lang="zh-TW" altLang="en-US" sz="2400" dirty="0"/>
              <a:t>方法時就變成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最後轉換完成的 </a:t>
            </a:r>
            <a:r>
              <a:rPr lang="en-US" altLang="zh-TW" sz="2400" dirty="0" err="1"/>
              <a:t>framebuffer</a:t>
            </a:r>
            <a:r>
              <a:rPr lang="en-US" altLang="zh-TW" sz="2400" dirty="0"/>
              <a:t> </a:t>
            </a:r>
            <a:r>
              <a:rPr lang="zh-TW" altLang="en-US" sz="2400" dirty="0"/>
              <a:t>物件便可用 </a:t>
            </a:r>
            <a:r>
              <a:rPr lang="en-US" altLang="zh-TW" sz="2400" dirty="0" err="1"/>
              <a:t>oled.blit</a:t>
            </a:r>
            <a:r>
              <a:rPr lang="en-US" altLang="zh-TW" sz="2400" dirty="0"/>
              <a:t>() </a:t>
            </a:r>
            <a:r>
              <a:rPr lang="zh-TW" altLang="en-US" sz="2400" dirty="0"/>
              <a:t>方法送到 </a:t>
            </a:r>
            <a:r>
              <a:rPr lang="en-US" altLang="zh-TW" sz="2400" dirty="0"/>
              <a:t>OLED </a:t>
            </a:r>
            <a:r>
              <a:rPr lang="zh-TW" altLang="en-US" sz="2400" dirty="0"/>
              <a:t>顯示出來 </a:t>
            </a:r>
            <a:r>
              <a:rPr lang="en-US" altLang="zh-TW" sz="2400" dirty="0"/>
              <a:t>: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848872" cy="65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60138"/>
            <a:ext cx="7848872" cy="67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45224"/>
            <a:ext cx="7848872" cy="67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2-4  </a:t>
            </a:r>
            <a:r>
              <a:rPr lang="zh-TW" altLang="en-US" dirty="0"/>
              <a:t>畫個愛心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  <a:endParaRPr lang="en-US" altLang="zh-TW" sz="2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71094"/>
            <a:ext cx="6388960" cy="420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5B0257C-BC66-48AF-AB1F-0B1A8F7DC69B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lab2-4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2-4  </a:t>
            </a:r>
            <a:r>
              <a:rPr lang="zh-TW" altLang="en-US" dirty="0"/>
              <a:t>畫個愛心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en-US" altLang="zh-TW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740" y="2204864"/>
            <a:ext cx="4680520" cy="25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2-5  </a:t>
            </a:r>
            <a:r>
              <a:rPr lang="zh-TW" altLang="en-US" dirty="0"/>
              <a:t>其它繪圖功能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/>
              <a:t>OLED </a:t>
            </a:r>
            <a:r>
              <a:rPr lang="zh-TW" altLang="en-US" sz="2400" dirty="0"/>
              <a:t>還有許多內建繪圖功能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許多方法後面的 </a:t>
            </a:r>
            <a:r>
              <a:rPr lang="en-US" altLang="zh-TW" sz="2400" dirty="0"/>
              <a:t>1 </a:t>
            </a:r>
            <a:r>
              <a:rPr lang="zh-TW" altLang="en-US" sz="2400" dirty="0"/>
              <a:t>代表畫出顏色，若設為 </a:t>
            </a:r>
            <a:r>
              <a:rPr lang="en-US" altLang="zh-TW" sz="2400" dirty="0"/>
              <a:t>0 </a:t>
            </a:r>
            <a:r>
              <a:rPr lang="zh-TW" altLang="en-US" sz="2400" dirty="0"/>
              <a:t>就等於清除顏色 。</a:t>
            </a:r>
            <a:endParaRPr lang="en-US" altLang="zh-TW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632848" cy="326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E69BA66-13B9-4DC6-9C51-2ABDD9F58F8C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lab2-5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2-1  </a:t>
            </a:r>
            <a:r>
              <a:rPr lang="zh-TW" altLang="en-US" dirty="0"/>
              <a:t>認識 </a:t>
            </a:r>
            <a:r>
              <a:rPr lang="en-US" altLang="zh-TW" dirty="0"/>
              <a:t>OLED </a:t>
            </a:r>
            <a:r>
              <a:rPr lang="zh-TW" altLang="en-US" dirty="0"/>
              <a:t>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/>
              <a:t>D1  mini </a:t>
            </a:r>
            <a:r>
              <a:rPr lang="zh-TW" altLang="en-US" sz="2400" dirty="0"/>
              <a:t>必需透過 </a:t>
            </a:r>
            <a:r>
              <a:rPr lang="en-US" altLang="zh-TW" sz="2400" dirty="0"/>
              <a:t>I2C </a:t>
            </a:r>
            <a:r>
              <a:rPr lang="zh-TW" altLang="en-US" sz="2400" dirty="0"/>
              <a:t>通訊協定來控制這種 </a:t>
            </a:r>
            <a:r>
              <a:rPr lang="en-US" altLang="zh-TW" sz="2400" dirty="0"/>
              <a:t>OLED </a:t>
            </a:r>
            <a:r>
              <a:rPr lang="zh-TW" altLang="en-US" sz="2400" dirty="0"/>
              <a:t>模組。</a:t>
            </a:r>
            <a:endParaRPr lang="en-US" altLang="zh-TW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04864"/>
            <a:ext cx="3920803" cy="40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675588-6821-44A9-915E-8C5C6484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/>
              <a:t>I2C </a:t>
            </a:r>
            <a:r>
              <a:rPr lang="zh-TW" altLang="en-US" sz="4400"/>
              <a:t>通訊協定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D87E7F-4B27-4485-9919-10ABE7667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0" i="0">
                <a:solidFill>
                  <a:srgbClr val="303233"/>
                </a:solidFill>
                <a:effectLst/>
                <a:latin typeface="Lato"/>
              </a:rPr>
              <a:t>兩個裝置之間需要用兩條線來當作通訊的橋梁，這兩條橋的名字分別是</a:t>
            </a:r>
            <a:r>
              <a:rPr lang="zh-TW" altLang="en-US" b="0" i="0">
                <a:solidFill>
                  <a:srgbClr val="303233"/>
                </a:solidFill>
                <a:effectLst/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：</a:t>
            </a:r>
            <a:endParaRPr lang="en-US" altLang="zh-TW" b="0" i="0">
              <a:solidFill>
                <a:srgbClr val="303233"/>
              </a:solidFill>
              <a:effectLst/>
              <a:latin typeface="Lato"/>
            </a:endParaRPr>
          </a:p>
          <a:p>
            <a:pPr lvl="1"/>
            <a:r>
              <a:rPr lang="en-US" altLang="zh-TW" b="0" i="0">
                <a:solidFill>
                  <a:srgbClr val="303233"/>
                </a:solidFill>
                <a:effectLst/>
                <a:latin typeface="Lato"/>
              </a:rPr>
              <a:t>SDA</a:t>
            </a:r>
            <a:r>
              <a:rPr lang="zh-TW" altLang="en-US" b="0" i="0">
                <a:solidFill>
                  <a:srgbClr val="303233"/>
                </a:solidFill>
                <a:effectLst/>
                <a:latin typeface="Lato"/>
              </a:rPr>
              <a:t> </a:t>
            </a:r>
            <a:r>
              <a:rPr lang="en-US" altLang="zh-TW" b="0" i="0">
                <a:solidFill>
                  <a:srgbClr val="303233"/>
                </a:solidFill>
                <a:effectLst/>
                <a:latin typeface="Lato"/>
              </a:rPr>
              <a:t>(Serial Data Line, holds Data or address signal)</a:t>
            </a:r>
            <a:r>
              <a:rPr lang="zh-TW" altLang="en-US" b="0" i="0">
                <a:solidFill>
                  <a:srgbClr val="303233"/>
                </a:solidFill>
                <a:effectLst/>
                <a:latin typeface="Lato"/>
              </a:rPr>
              <a:t>，簡單來說就是用來傳輸資料的線路，雙向傳輸，收發都靠這條。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b="0" i="0">
                <a:solidFill>
                  <a:srgbClr val="303233"/>
                </a:solidFill>
                <a:effectLst/>
                <a:latin typeface="Lato"/>
              </a:rPr>
              <a:t>SCL</a:t>
            </a:r>
            <a:r>
              <a:rPr lang="zh-TW" altLang="en-US" b="0" i="0">
                <a:solidFill>
                  <a:srgbClr val="303233"/>
                </a:solidFill>
                <a:effectLst/>
                <a:latin typeface="Lato"/>
              </a:rPr>
              <a:t> </a:t>
            </a:r>
            <a:r>
              <a:rPr lang="en-US" altLang="zh-TW" b="0" i="0">
                <a:solidFill>
                  <a:srgbClr val="303233"/>
                </a:solidFill>
                <a:effectLst/>
                <a:latin typeface="Lato"/>
              </a:rPr>
              <a:t>(Serial Clock Line, holds Clock signal)</a:t>
            </a:r>
            <a:r>
              <a:rPr lang="zh-TW" altLang="en-US" b="0" i="0">
                <a:solidFill>
                  <a:srgbClr val="303233"/>
                </a:solidFill>
                <a:effectLst/>
                <a:latin typeface="Lato"/>
              </a:rPr>
              <a:t>，用來同步通訊時序的線，這條線的震盪速度就代表傳輸速度。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99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2-2  </a:t>
            </a:r>
            <a:r>
              <a:rPr lang="zh-TW" altLang="en-US" dirty="0"/>
              <a:t>在 </a:t>
            </a:r>
            <a:r>
              <a:rPr lang="en-US" altLang="zh-TW" dirty="0"/>
              <a:t>OLED </a:t>
            </a:r>
            <a:r>
              <a:rPr lang="zh-TW" altLang="en-US" dirty="0"/>
              <a:t>顯示文字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Lab03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pPr>
              <a:buNone/>
            </a:pPr>
            <a:endParaRPr lang="en-US" altLang="zh-TW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54" y="2204864"/>
            <a:ext cx="75796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2-2  </a:t>
            </a:r>
            <a:r>
              <a:rPr lang="zh-TW" altLang="en-US" dirty="0"/>
              <a:t>在 </a:t>
            </a:r>
            <a:r>
              <a:rPr lang="en-US" altLang="zh-TW" dirty="0"/>
              <a:t>OLED </a:t>
            </a:r>
            <a:r>
              <a:rPr lang="zh-TW" altLang="en-US" dirty="0"/>
              <a:t>顯示文字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線路圖</a:t>
            </a:r>
          </a:p>
        </p:txBody>
      </p:sp>
      <p:grpSp>
        <p:nvGrpSpPr>
          <p:cNvPr id="4" name="群組 7"/>
          <p:cNvGrpSpPr/>
          <p:nvPr/>
        </p:nvGrpSpPr>
        <p:grpSpPr>
          <a:xfrm>
            <a:off x="3779912" y="1412776"/>
            <a:ext cx="4824536" cy="4129905"/>
            <a:chOff x="2987824" y="3429000"/>
            <a:chExt cx="3782566" cy="323795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3429000"/>
              <a:ext cx="3782566" cy="3237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2987824" y="3429000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504404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2-2  </a:t>
            </a:r>
            <a:r>
              <a:rPr lang="zh-TW" altLang="en-US" dirty="0"/>
              <a:t>在 </a:t>
            </a:r>
            <a:r>
              <a:rPr lang="en-US" altLang="zh-TW" dirty="0"/>
              <a:t>OLED </a:t>
            </a:r>
            <a:r>
              <a:rPr lang="zh-TW" altLang="en-US" dirty="0"/>
              <a:t>顯示文字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先建立 </a:t>
            </a:r>
            <a:r>
              <a:rPr lang="en-US" altLang="zh-TW" sz="2400" dirty="0"/>
              <a:t>I2C </a:t>
            </a:r>
            <a:r>
              <a:rPr lang="zh-TW" altLang="en-US" sz="2400" dirty="0"/>
              <a:t>物件，用 </a:t>
            </a:r>
            <a:r>
              <a:rPr lang="en-US" altLang="zh-TW" sz="2400" dirty="0"/>
              <a:t>I2C </a:t>
            </a:r>
            <a:r>
              <a:rPr lang="zh-TW" altLang="en-US" sz="2400" dirty="0"/>
              <a:t>物件建立 </a:t>
            </a:r>
            <a:r>
              <a:rPr lang="en-US" altLang="zh-TW" sz="2400" dirty="0"/>
              <a:t>OLED </a:t>
            </a:r>
            <a:r>
              <a:rPr lang="zh-TW" altLang="en-US" sz="2400" dirty="0"/>
              <a:t>物件。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第一步 匯入相關函式庫 </a:t>
            </a:r>
            <a:r>
              <a:rPr lang="en-US" altLang="zh-TW" sz="2400" dirty="0"/>
              <a:t>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61" y="3140968"/>
            <a:ext cx="790647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2-2  </a:t>
            </a:r>
            <a:r>
              <a:rPr lang="zh-TW" altLang="en-US" dirty="0"/>
              <a:t>在 </a:t>
            </a:r>
            <a:r>
              <a:rPr lang="en-US" altLang="zh-TW" dirty="0"/>
              <a:t>OLED </a:t>
            </a:r>
            <a:r>
              <a:rPr lang="zh-TW" altLang="en-US" dirty="0"/>
              <a:t>顯示文字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建立 </a:t>
            </a:r>
            <a:r>
              <a:rPr lang="en-US" altLang="zh-TW" sz="2400" dirty="0"/>
              <a:t>I2C </a:t>
            </a:r>
            <a:r>
              <a:rPr lang="zh-TW" altLang="en-US" sz="2400" dirty="0"/>
              <a:t>物件 </a:t>
            </a:r>
            <a:r>
              <a:rPr lang="en-US" altLang="zh-TW" sz="2400" dirty="0"/>
              <a:t>: 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建立 </a:t>
            </a:r>
            <a:r>
              <a:rPr lang="en-US" altLang="zh-TW" sz="2400" dirty="0"/>
              <a:t>OLED </a:t>
            </a:r>
            <a:r>
              <a:rPr lang="zh-TW" altLang="en-US" sz="2400" dirty="0"/>
              <a:t>物件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如此便能用 </a:t>
            </a:r>
            <a:r>
              <a:rPr lang="en-US" altLang="zh-TW" sz="2400" dirty="0" err="1"/>
              <a:t>oled.text</a:t>
            </a:r>
            <a:r>
              <a:rPr lang="en-US" altLang="zh-TW" sz="2400" dirty="0"/>
              <a:t>()  </a:t>
            </a:r>
            <a:r>
              <a:rPr lang="zh-TW" altLang="en-US" sz="2400" dirty="0"/>
              <a:t>方法在 </a:t>
            </a:r>
            <a:r>
              <a:rPr lang="en-US" altLang="zh-TW" sz="2400" dirty="0"/>
              <a:t>OLED </a:t>
            </a:r>
            <a:r>
              <a:rPr lang="zh-TW" altLang="en-US" sz="2400" dirty="0"/>
              <a:t>上顯示文字 </a:t>
            </a:r>
            <a:r>
              <a:rPr lang="en-US" altLang="zh-TW" sz="2400" dirty="0"/>
              <a:t>:  </a:t>
            </a:r>
            <a:endParaRPr lang="zh-TW" alt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060848"/>
            <a:ext cx="74903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356992"/>
            <a:ext cx="74903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4725144"/>
            <a:ext cx="74903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2-2  </a:t>
            </a:r>
            <a:r>
              <a:rPr lang="zh-TW" altLang="en-US" dirty="0"/>
              <a:t>在 </a:t>
            </a:r>
            <a:r>
              <a:rPr lang="en-US" altLang="zh-TW" dirty="0"/>
              <a:t>OLED </a:t>
            </a:r>
            <a:r>
              <a:rPr lang="zh-TW" altLang="en-US" dirty="0"/>
              <a:t>顯示文字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/>
              <a:t>OLED </a:t>
            </a:r>
            <a:r>
              <a:rPr lang="zh-TW" altLang="en-US" sz="2400" dirty="0"/>
              <a:t>的座標軸如下 </a:t>
            </a:r>
            <a:r>
              <a:rPr lang="en-US" altLang="zh-TW" sz="2400" dirty="0"/>
              <a:t>: </a:t>
            </a:r>
            <a:endParaRPr lang="zh-TW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616624" cy="426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932</Words>
  <Application>Microsoft Office PowerPoint</Application>
  <PresentationFormat>如螢幕大小 (4:3)</PresentationFormat>
  <Paragraphs>161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Lato</vt:lpstr>
      <vt:lpstr>Noto Sans CJK TC Regular</vt:lpstr>
      <vt:lpstr>Arial</vt:lpstr>
      <vt:lpstr>Calibri</vt:lpstr>
      <vt:lpstr>Consolas</vt:lpstr>
      <vt:lpstr>Office 佈景主題</vt:lpstr>
      <vt:lpstr>Ch02 顯示文字與圖形  – OLED 模組</vt:lpstr>
      <vt:lpstr>2-1  認識 OLED 模組</vt:lpstr>
      <vt:lpstr>2-1  認識 OLED 模組</vt:lpstr>
      <vt:lpstr>I2C 通訊協定</vt:lpstr>
      <vt:lpstr>2-2  在 OLED 顯示文字</vt:lpstr>
      <vt:lpstr>2-2  在 OLED 顯示文字</vt:lpstr>
      <vt:lpstr>2-2  在 OLED 顯示文字</vt:lpstr>
      <vt:lpstr>2-2  在 OLED 顯示文字</vt:lpstr>
      <vt:lpstr>2-2  在 OLED 顯示文字</vt:lpstr>
      <vt:lpstr>2-2  在 OLED 顯示文字</vt:lpstr>
      <vt:lpstr>2-2  在 OLED 顯示文字</vt:lpstr>
      <vt:lpstr>2-3  顯示不斷更新的資料</vt:lpstr>
      <vt:lpstr>2-3  顯示不斷更新的資料</vt:lpstr>
      <vt:lpstr>2-3  顯示不斷更新的資料</vt:lpstr>
      <vt:lpstr>2-3  顯示不斷更新的資料</vt:lpstr>
      <vt:lpstr>2-3  顯示不斷更新的資料</vt:lpstr>
      <vt:lpstr>2-3  顯示不斷更新的資料</vt:lpstr>
      <vt:lpstr>2-3  顯示不斷更新的資料</vt:lpstr>
      <vt:lpstr>2-4  畫個愛心</vt:lpstr>
      <vt:lpstr>2-4  畫個愛心</vt:lpstr>
      <vt:lpstr>2-4  畫個愛心</vt:lpstr>
      <vt:lpstr>2-4  畫個愛心</vt:lpstr>
      <vt:lpstr>2-4  畫個愛心</vt:lpstr>
      <vt:lpstr>2-4  畫個愛心</vt:lpstr>
      <vt:lpstr>2-4  畫個愛心</vt:lpstr>
      <vt:lpstr>2-4  畫個愛心</vt:lpstr>
      <vt:lpstr>2-4  畫個愛心</vt:lpstr>
      <vt:lpstr>2-4  畫個愛心</vt:lpstr>
      <vt:lpstr>2-5  其它繪圖功能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Ch01 感測器與 Python 簡介</dc:title>
  <dc:creator>ACER</dc:creator>
  <cp:lastModifiedBy>larry</cp:lastModifiedBy>
  <cp:revision>50</cp:revision>
  <dcterms:created xsi:type="dcterms:W3CDTF">2020-04-01T06:19:32Z</dcterms:created>
  <dcterms:modified xsi:type="dcterms:W3CDTF">2021-03-11T03:19:56Z</dcterms:modified>
</cp:coreProperties>
</file>