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6" r:id="rId19"/>
    <p:sldId id="273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2021/3/25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2021/3/25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Ch03 </a:t>
            </a:r>
            <a:r>
              <a:rPr lang="zh-TW" altLang="en-US" dirty="0"/>
              <a:t>判斷障礙物距離</a:t>
            </a:r>
            <a:br>
              <a:rPr lang="zh-TW" altLang="en-US" dirty="0"/>
            </a:br>
            <a:r>
              <a:rPr lang="zh-TW" altLang="en-US" dirty="0"/>
              <a:t> </a:t>
            </a:r>
            <a:r>
              <a:rPr lang="en-US" altLang="zh-TW" dirty="0"/>
              <a:t>–  </a:t>
            </a:r>
            <a:r>
              <a:rPr lang="zh-TW" altLang="en-US" dirty="0"/>
              <a:t>超音波模組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3-2  </a:t>
            </a:r>
            <a:r>
              <a:rPr lang="zh-TW" altLang="en-US" dirty="0"/>
              <a:t>讀取障礙物距離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呼叫 </a:t>
            </a:r>
            <a:r>
              <a:rPr lang="en-US" altLang="zh-TW" sz="2400" dirty="0" err="1"/>
              <a:t>sonar.distance_cm</a:t>
            </a:r>
            <a:r>
              <a:rPr lang="en-US" altLang="zh-TW" sz="2400" dirty="0"/>
              <a:t>() </a:t>
            </a:r>
            <a:r>
              <a:rPr lang="zh-TW" altLang="en-US" sz="2400" dirty="0"/>
              <a:t>方法，讀取偵測到的障礙物距離 </a:t>
            </a:r>
            <a:r>
              <a:rPr lang="en-US" altLang="zh-TW" sz="2400" dirty="0"/>
              <a:t>: 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變數 </a:t>
            </a:r>
            <a:r>
              <a:rPr lang="en-US" altLang="zh-TW" sz="2400" dirty="0"/>
              <a:t>distance </a:t>
            </a:r>
            <a:r>
              <a:rPr lang="zh-TW" altLang="en-US" sz="2400" dirty="0"/>
              <a:t>會儲存超音波模組的測距數值，單位為公分。</a:t>
            </a:r>
          </a:p>
          <a:p>
            <a:pPr marL="0">
              <a:buNone/>
            </a:pPr>
            <a:endParaRPr lang="zh-TW" altLang="en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7848872" cy="74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6C2B378-44FA-4E4D-B271-58EBE56187E4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lab3-2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3-2  </a:t>
            </a:r>
            <a:r>
              <a:rPr lang="zh-TW" altLang="en-US" dirty="0"/>
              <a:t>讀取障礙物距離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程式設計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2397015" y="1700808"/>
            <a:ext cx="6279441" cy="4536504"/>
            <a:chOff x="2698750" y="2557463"/>
            <a:chExt cx="3746500" cy="2706612"/>
          </a:xfrm>
        </p:grpSpPr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8750" y="2557463"/>
              <a:ext cx="3746500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8750" y="4221088"/>
              <a:ext cx="3746500" cy="1042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0D17EF2D-9208-4B96-A449-61E079DB8160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lab3-3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3-2  </a:t>
            </a:r>
            <a:r>
              <a:rPr lang="zh-TW" altLang="en-US" dirty="0"/>
              <a:t>讀取障礙物距離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實測</a:t>
            </a:r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pPr marL="0">
              <a:buNone/>
            </a:pPr>
            <a:r>
              <a:rPr lang="zh-TW" altLang="en-US" sz="2400" dirty="0"/>
              <a:t>編輯器的互動環境視窗會顯示類似以下結果 </a:t>
            </a:r>
            <a:r>
              <a:rPr lang="en-US" altLang="zh-TW" sz="2400" dirty="0"/>
              <a:t>: </a:t>
            </a:r>
            <a:endParaRPr lang="zh-TW" altLang="en-US" sz="24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2548" y="1628800"/>
            <a:ext cx="355890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4"/>
            <a:ext cx="685495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3-3  </a:t>
            </a:r>
            <a:r>
              <a:rPr lang="zh-TW" altLang="en-US" dirty="0"/>
              <a:t>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使用無源蜂鳴器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dirty="0"/>
              <a:t>Lab07</a:t>
            </a:r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pPr marL="0" lvl="0">
              <a:buNone/>
            </a:pPr>
            <a:r>
              <a:rPr lang="zh-TW" altLang="en-US" sz="2400" dirty="0">
                <a:solidFill>
                  <a:prstClr val="black"/>
                </a:solidFill>
              </a:rPr>
              <a:t>無源蜂鳴器使用壓電效應，當中的壓電陶瓷片會在以特定頻率通電後依該頻率震動、進而發出聲音</a:t>
            </a:r>
            <a:endParaRPr lang="en-US" altLang="zh-TW" sz="2400" dirty="0">
              <a:solidFill>
                <a:prstClr val="black"/>
              </a:solidFill>
            </a:endParaRPr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971" y="1988840"/>
            <a:ext cx="653405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085184"/>
            <a:ext cx="2902438" cy="144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3-3  </a:t>
            </a:r>
            <a:r>
              <a:rPr lang="zh-TW" altLang="en-US" dirty="0"/>
              <a:t>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使用無源蜂鳴器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接線圖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875" y="5110224"/>
            <a:ext cx="6882251" cy="12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59" y="1556792"/>
            <a:ext cx="5263609" cy="348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3-3  </a:t>
            </a:r>
            <a:r>
              <a:rPr lang="zh-TW" altLang="en-US" dirty="0"/>
              <a:t>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使用無源蜂鳴器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設計原理</a:t>
            </a:r>
          </a:p>
          <a:p>
            <a:pPr marL="0">
              <a:buNone/>
            </a:pPr>
            <a:r>
              <a:rPr lang="zh-TW" altLang="en-US" sz="2400" dirty="0">
                <a:solidFill>
                  <a:prstClr val="black"/>
                </a:solidFill>
              </a:rPr>
              <a:t>用 </a:t>
            </a:r>
            <a:r>
              <a:rPr lang="en-US" altLang="zh-TW" sz="2400" dirty="0">
                <a:solidFill>
                  <a:prstClr val="black"/>
                </a:solidFill>
              </a:rPr>
              <a:t>PWM (Pulse Width Modulation, </a:t>
            </a:r>
            <a:r>
              <a:rPr lang="zh-TW" altLang="en-US" sz="2400" dirty="0">
                <a:solidFill>
                  <a:prstClr val="black"/>
                </a:solidFill>
              </a:rPr>
              <a:t>脈衝寬度調變 </a:t>
            </a:r>
            <a:r>
              <a:rPr lang="en-US" altLang="zh-TW" sz="2400" dirty="0">
                <a:solidFill>
                  <a:prstClr val="black"/>
                </a:solidFill>
              </a:rPr>
              <a:t>) </a:t>
            </a:r>
            <a:r>
              <a:rPr lang="zh-TW" altLang="en-US" sz="2400" dirty="0">
                <a:solidFill>
                  <a:prstClr val="black"/>
                </a:solidFill>
              </a:rPr>
              <a:t>調整蜂鳴器頻率，讓無源蜂鳴器發出聲音。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831" y="3573016"/>
            <a:ext cx="803833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3-3  </a:t>
            </a:r>
            <a:r>
              <a:rPr lang="zh-TW" altLang="en-US" dirty="0"/>
              <a:t>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使用無源蜂鳴器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en-US" altLang="zh-TW" sz="2400" dirty="0">
                <a:solidFill>
                  <a:prstClr val="black"/>
                </a:solidFill>
              </a:rPr>
              <a:t>PWM </a:t>
            </a:r>
            <a:r>
              <a:rPr lang="zh-TW" altLang="en-US" sz="2400" dirty="0">
                <a:solidFill>
                  <a:prstClr val="black"/>
                </a:solidFill>
              </a:rPr>
              <a:t>有兩種參數：</a:t>
            </a:r>
            <a:br>
              <a:rPr lang="en-US" altLang="zh-TW" sz="2400" dirty="0">
                <a:solidFill>
                  <a:prstClr val="black"/>
                </a:solidFill>
              </a:rPr>
            </a:br>
            <a:r>
              <a:rPr lang="en-US" altLang="zh-TW" sz="2400" dirty="0">
                <a:solidFill>
                  <a:prstClr val="black"/>
                </a:solidFill>
              </a:rPr>
              <a:t>1. </a:t>
            </a:r>
            <a:r>
              <a:rPr lang="zh-TW" altLang="en-US" sz="2400" dirty="0">
                <a:solidFill>
                  <a:prstClr val="black"/>
                </a:solidFill>
              </a:rPr>
              <a:t>工作週期的值越高，產生的平均電壓就越高。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012" y="2846086"/>
            <a:ext cx="6049976" cy="369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3-3  </a:t>
            </a:r>
            <a:r>
              <a:rPr lang="zh-TW" altLang="en-US" dirty="0"/>
              <a:t>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使用無源蜂鳴器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00050" lvl="1">
              <a:buNone/>
            </a:pPr>
            <a:r>
              <a:rPr lang="en-US" altLang="zh-TW" sz="2400" dirty="0">
                <a:solidFill>
                  <a:prstClr val="black"/>
                </a:solidFill>
              </a:rPr>
              <a:t>2. </a:t>
            </a:r>
            <a:r>
              <a:rPr lang="zh-TW" altLang="en-US" sz="2400" dirty="0">
                <a:solidFill>
                  <a:prstClr val="black"/>
                </a:solidFill>
              </a:rPr>
              <a:t>頻率，也就是每秒電壓變高與變低的次數 </a:t>
            </a:r>
            <a:r>
              <a:rPr lang="en-US" altLang="zh-TW" sz="2400" dirty="0">
                <a:solidFill>
                  <a:prstClr val="black"/>
                </a:solidFill>
              </a:rPr>
              <a:t>:</a:t>
            </a: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r>
              <a:rPr lang="zh-TW" altLang="en-US" sz="2400" dirty="0">
                <a:solidFill>
                  <a:prstClr val="black"/>
                </a:solidFill>
              </a:rPr>
              <a:t>當無源蜂鳴器的壓電片以特定頻率振動時，就會發出該頻率的聲音。</a:t>
            </a:r>
            <a:endParaRPr lang="en-US" altLang="zh-TW" sz="2400" dirty="0">
              <a:solidFill>
                <a:prstClr val="black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2060848"/>
            <a:ext cx="6264696" cy="290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3-3  </a:t>
            </a:r>
            <a:r>
              <a:rPr lang="zh-TW" altLang="en-US" dirty="0"/>
              <a:t>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使用無源蜂鳴器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>
                <a:solidFill>
                  <a:prstClr val="black"/>
                </a:solidFill>
              </a:rPr>
              <a:t>由於壓電片要有「通電 </a:t>
            </a:r>
            <a:r>
              <a:rPr lang="en-US" altLang="zh-TW" sz="2400" dirty="0">
                <a:solidFill>
                  <a:prstClr val="black"/>
                </a:solidFill>
              </a:rPr>
              <a:t>- </a:t>
            </a:r>
            <a:r>
              <a:rPr lang="zh-TW" altLang="en-US" sz="2400" dirty="0">
                <a:solidFill>
                  <a:prstClr val="black"/>
                </a:solidFill>
              </a:rPr>
              <a:t>不通電」的循環才能產生振盪，</a:t>
            </a:r>
            <a:br>
              <a:rPr lang="en-US" altLang="zh-TW" sz="2400" dirty="0">
                <a:solidFill>
                  <a:prstClr val="black"/>
                </a:solidFill>
              </a:rPr>
            </a:br>
            <a:r>
              <a:rPr lang="zh-TW" altLang="en-US" sz="2400" dirty="0">
                <a:solidFill>
                  <a:prstClr val="black"/>
                </a:solidFill>
              </a:rPr>
              <a:t>控制蜂鳴器時的輸出電壓是固定的，重點在於調整 </a:t>
            </a:r>
            <a:r>
              <a:rPr lang="en-US" altLang="zh-TW" sz="2400" dirty="0">
                <a:solidFill>
                  <a:prstClr val="black"/>
                </a:solidFill>
              </a:rPr>
              <a:t>PWM </a:t>
            </a:r>
            <a:r>
              <a:rPr lang="zh-TW" altLang="en-US" sz="2400" dirty="0">
                <a:solidFill>
                  <a:prstClr val="black"/>
                </a:solidFill>
              </a:rPr>
              <a:t>的頻率。</a:t>
            </a: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r>
              <a:rPr lang="zh-TW" altLang="en-US" sz="2400" dirty="0">
                <a:solidFill>
                  <a:prstClr val="black"/>
                </a:solidFill>
              </a:rPr>
              <a:t>為在 </a:t>
            </a:r>
            <a:r>
              <a:rPr lang="en-US" altLang="zh-TW" sz="2400" dirty="0" err="1">
                <a:solidFill>
                  <a:prstClr val="black"/>
                </a:solidFill>
              </a:rPr>
              <a:t>MicroPython</a:t>
            </a:r>
            <a:r>
              <a:rPr lang="en-US" altLang="zh-TW" sz="2400" dirty="0">
                <a:solidFill>
                  <a:prstClr val="black"/>
                </a:solidFill>
              </a:rPr>
              <a:t> </a:t>
            </a:r>
            <a:r>
              <a:rPr lang="zh-TW" altLang="en-US" sz="2400" dirty="0">
                <a:solidFill>
                  <a:prstClr val="black"/>
                </a:solidFill>
              </a:rPr>
              <a:t>使用 </a:t>
            </a:r>
            <a:r>
              <a:rPr lang="en-US" altLang="zh-TW" sz="2400" dirty="0">
                <a:solidFill>
                  <a:prstClr val="black"/>
                </a:solidFill>
              </a:rPr>
              <a:t>PWM </a:t>
            </a:r>
            <a:r>
              <a:rPr lang="zh-TW" altLang="en-US" sz="2400" dirty="0">
                <a:solidFill>
                  <a:prstClr val="black"/>
                </a:solidFill>
              </a:rPr>
              <a:t>功能，必須匯入相關函式庫 </a:t>
            </a:r>
            <a:r>
              <a:rPr lang="en-US" altLang="zh-TW" sz="2400" dirty="0">
                <a:solidFill>
                  <a:prstClr val="black"/>
                </a:solidFill>
              </a:rPr>
              <a:t>:</a:t>
            </a: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81128"/>
            <a:ext cx="79409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3-3  </a:t>
            </a:r>
            <a:r>
              <a:rPr lang="zh-TW" altLang="en-US" dirty="0"/>
              <a:t>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使用無源蜂鳴器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>
                <a:solidFill>
                  <a:prstClr val="black"/>
                </a:solidFill>
              </a:rPr>
              <a:t>建立 </a:t>
            </a:r>
            <a:r>
              <a:rPr lang="en-US" altLang="zh-TW" sz="2400" dirty="0">
                <a:solidFill>
                  <a:prstClr val="black"/>
                </a:solidFill>
              </a:rPr>
              <a:t>PWM </a:t>
            </a:r>
            <a:r>
              <a:rPr lang="zh-TW" altLang="en-US" sz="2400" dirty="0">
                <a:solidFill>
                  <a:prstClr val="black"/>
                </a:solidFill>
              </a:rPr>
              <a:t>物件，指定給 </a:t>
            </a:r>
            <a:r>
              <a:rPr lang="en-US" altLang="zh-TW" sz="2400" dirty="0">
                <a:solidFill>
                  <a:prstClr val="black"/>
                </a:solidFill>
              </a:rPr>
              <a:t>15 </a:t>
            </a:r>
            <a:r>
              <a:rPr lang="zh-TW" altLang="en-US" sz="2400" dirty="0">
                <a:solidFill>
                  <a:prstClr val="black"/>
                </a:solidFill>
              </a:rPr>
              <a:t>號腳位 </a:t>
            </a:r>
            <a:r>
              <a:rPr lang="en-US" altLang="zh-TW" sz="2400" dirty="0">
                <a:solidFill>
                  <a:prstClr val="black"/>
                </a:solidFill>
              </a:rPr>
              <a:t>(D8)</a:t>
            </a:r>
            <a:r>
              <a:rPr lang="zh-TW" altLang="en-US" sz="2400" dirty="0">
                <a:solidFill>
                  <a:prstClr val="black"/>
                </a:solidFill>
              </a:rPr>
              <a:t>，</a:t>
            </a:r>
            <a:br>
              <a:rPr lang="en-US" altLang="zh-TW" sz="2400" dirty="0">
                <a:solidFill>
                  <a:prstClr val="black"/>
                </a:solidFill>
              </a:rPr>
            </a:br>
            <a:r>
              <a:rPr lang="zh-TW" altLang="en-US" sz="2400" dirty="0">
                <a:solidFill>
                  <a:prstClr val="black"/>
                </a:solidFill>
              </a:rPr>
              <a:t>設頻率為 </a:t>
            </a:r>
            <a:r>
              <a:rPr lang="en-US" altLang="zh-TW" sz="2400" dirty="0">
                <a:solidFill>
                  <a:prstClr val="black"/>
                </a:solidFill>
              </a:rPr>
              <a:t>0 </a:t>
            </a:r>
            <a:r>
              <a:rPr lang="zh-TW" altLang="en-US" sz="2400" dirty="0">
                <a:solidFill>
                  <a:prstClr val="black"/>
                </a:solidFill>
              </a:rPr>
              <a:t>、工作週期為 </a:t>
            </a:r>
            <a:r>
              <a:rPr lang="en-US" altLang="zh-TW" sz="2400" dirty="0">
                <a:solidFill>
                  <a:prstClr val="black"/>
                </a:solidFill>
              </a:rPr>
              <a:t>512:</a:t>
            </a: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r>
              <a:rPr lang="zh-TW" altLang="en-US" sz="2400" dirty="0">
                <a:solidFill>
                  <a:prstClr val="black"/>
                </a:solidFill>
              </a:rPr>
              <a:t>參數 </a:t>
            </a:r>
            <a:r>
              <a:rPr lang="en-US" altLang="zh-TW" sz="2400" dirty="0">
                <a:solidFill>
                  <a:prstClr val="black"/>
                </a:solidFill>
              </a:rPr>
              <a:t>freq</a:t>
            </a:r>
            <a:r>
              <a:rPr lang="zh-TW" altLang="en-US" sz="2400" dirty="0">
                <a:solidFill>
                  <a:prstClr val="black"/>
                </a:solidFill>
              </a:rPr>
              <a:t>是 </a:t>
            </a:r>
            <a:r>
              <a:rPr lang="en-US" altLang="zh-TW" sz="2400" dirty="0">
                <a:solidFill>
                  <a:prstClr val="black"/>
                </a:solidFill>
              </a:rPr>
              <a:t>PWM </a:t>
            </a:r>
            <a:r>
              <a:rPr lang="zh-TW" altLang="en-US" sz="2400" dirty="0">
                <a:solidFill>
                  <a:prstClr val="black"/>
                </a:solidFill>
              </a:rPr>
              <a:t>的輸出頻率，設為 </a:t>
            </a:r>
            <a:r>
              <a:rPr lang="en-US" altLang="zh-TW" sz="2400" dirty="0">
                <a:solidFill>
                  <a:prstClr val="black"/>
                </a:solidFill>
              </a:rPr>
              <a:t>0 </a:t>
            </a:r>
            <a:r>
              <a:rPr lang="zh-TW" altLang="en-US" sz="2400" dirty="0">
                <a:solidFill>
                  <a:prstClr val="black"/>
                </a:solidFill>
              </a:rPr>
              <a:t>。 </a:t>
            </a:r>
            <a:br>
              <a:rPr lang="en-US" altLang="zh-TW" sz="2400" dirty="0">
                <a:solidFill>
                  <a:prstClr val="black"/>
                </a:solidFill>
              </a:rPr>
            </a:br>
            <a:r>
              <a:rPr lang="en-US" altLang="zh-TW" sz="2400" dirty="0">
                <a:solidFill>
                  <a:prstClr val="black"/>
                </a:solidFill>
              </a:rPr>
              <a:t>duty </a:t>
            </a:r>
            <a:r>
              <a:rPr lang="zh-TW" altLang="en-US" sz="2400" dirty="0">
                <a:solidFill>
                  <a:prstClr val="black"/>
                </a:solidFill>
              </a:rPr>
              <a:t>是 </a:t>
            </a:r>
            <a:r>
              <a:rPr lang="en-US" altLang="zh-TW" sz="2400" dirty="0">
                <a:solidFill>
                  <a:prstClr val="black"/>
                </a:solidFill>
              </a:rPr>
              <a:t>PWM </a:t>
            </a:r>
            <a:r>
              <a:rPr lang="zh-TW" altLang="en-US" sz="2400" dirty="0">
                <a:solidFill>
                  <a:prstClr val="black"/>
                </a:solidFill>
              </a:rPr>
              <a:t>工作週期 </a:t>
            </a:r>
            <a:r>
              <a:rPr lang="en-US" altLang="zh-TW" sz="2400" dirty="0">
                <a:solidFill>
                  <a:prstClr val="black"/>
                </a:solidFill>
              </a:rPr>
              <a:t>;  </a:t>
            </a:r>
            <a:r>
              <a:rPr lang="zh-TW" altLang="en-US" sz="2400" dirty="0">
                <a:solidFill>
                  <a:prstClr val="black"/>
                </a:solidFill>
              </a:rPr>
              <a:t>最大值為 </a:t>
            </a:r>
            <a:r>
              <a:rPr lang="en-US" altLang="zh-TW" sz="2400" dirty="0">
                <a:solidFill>
                  <a:prstClr val="black"/>
                </a:solidFill>
              </a:rPr>
              <a:t>1023</a:t>
            </a:r>
            <a:r>
              <a:rPr lang="zh-TW" altLang="en-US" sz="2400" dirty="0">
                <a:solidFill>
                  <a:prstClr val="black"/>
                </a:solidFill>
              </a:rPr>
              <a:t>，</a:t>
            </a:r>
            <a:r>
              <a:rPr lang="en-US" altLang="zh-TW" sz="2400" dirty="0">
                <a:solidFill>
                  <a:prstClr val="black"/>
                </a:solidFill>
              </a:rPr>
              <a:t>50% </a:t>
            </a:r>
            <a:r>
              <a:rPr lang="zh-TW" altLang="en-US" sz="2400" dirty="0">
                <a:solidFill>
                  <a:prstClr val="black"/>
                </a:solidFill>
              </a:rPr>
              <a:t>相當於 </a:t>
            </a:r>
            <a:r>
              <a:rPr lang="en-US" altLang="zh-TW" sz="2400" dirty="0">
                <a:solidFill>
                  <a:prstClr val="black"/>
                </a:solidFill>
              </a:rPr>
              <a:t>512 </a:t>
            </a:r>
            <a:r>
              <a:rPr lang="zh-TW" altLang="en-US" sz="2400" dirty="0">
                <a:solidFill>
                  <a:prstClr val="black"/>
                </a:solidFill>
              </a:rPr>
              <a:t>。</a:t>
            </a: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r>
              <a:rPr lang="zh-TW" altLang="en-US" sz="2400" dirty="0">
                <a:solidFill>
                  <a:prstClr val="black"/>
                </a:solidFill>
              </a:rPr>
              <a:t>上面程式可合併 </a:t>
            </a:r>
            <a:r>
              <a:rPr lang="en-US" altLang="zh-TW" sz="2400" dirty="0">
                <a:solidFill>
                  <a:prstClr val="black"/>
                </a:solidFill>
              </a:rPr>
              <a:t>:</a:t>
            </a:r>
            <a:endParaRPr lang="zh-TW" altLang="en-US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zh-TW" altLang="en-US" sz="2400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541" y="2492896"/>
            <a:ext cx="7898891" cy="9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56" y="5085184"/>
            <a:ext cx="7992888" cy="34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3-1  </a:t>
            </a:r>
            <a:r>
              <a:rPr lang="zh-TW" altLang="en-US" dirty="0"/>
              <a:t>認識超音波模組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超音波測距原理</a:t>
            </a:r>
          </a:p>
          <a:p>
            <a:pPr marL="0">
              <a:buNone/>
            </a:pPr>
            <a:r>
              <a:rPr lang="zh-TW" altLang="en-US" sz="2400" dirty="0"/>
              <a:t>一邊發射頻率 </a:t>
            </a:r>
            <a:r>
              <a:rPr lang="en-US" altLang="zh-TW" sz="2400" dirty="0"/>
              <a:t>40k </a:t>
            </a:r>
            <a:r>
              <a:rPr lang="zh-TW" altLang="en-US" sz="2400" dirty="0"/>
              <a:t>赫茲的超音波，另一邊接收撞到物體反彈的超音波 </a:t>
            </a:r>
            <a:r>
              <a:rPr lang="en-US" altLang="zh-TW" sz="2400" dirty="0"/>
              <a:t>;  </a:t>
            </a:r>
            <a:r>
              <a:rPr lang="zh-TW" altLang="en-US" sz="2400" dirty="0"/>
              <a:t>空氣中超音波傳播速度為每秒 </a:t>
            </a:r>
            <a:r>
              <a:rPr lang="en-US" altLang="zh-TW" sz="2400" dirty="0"/>
              <a:t>340 </a:t>
            </a:r>
            <a:r>
              <a:rPr lang="zh-TW" altLang="en-US" sz="2400" dirty="0"/>
              <a:t>公尺。</a:t>
            </a:r>
            <a:endParaRPr lang="en-US" altLang="zh-TW" sz="2400" dirty="0"/>
          </a:p>
          <a:p>
            <a:pPr marL="0">
              <a:buNone/>
            </a:pPr>
            <a:r>
              <a:rPr lang="en-US" altLang="zh-TW" sz="2400" dirty="0"/>
              <a:t>HC-SR04P </a:t>
            </a:r>
            <a:r>
              <a:rPr lang="zh-TW" altLang="en-US" sz="2400" dirty="0"/>
              <a:t>可偵測的範圍為 </a:t>
            </a:r>
            <a:r>
              <a:rPr lang="en-US" altLang="zh-TW" sz="2400" dirty="0"/>
              <a:t>2 </a:t>
            </a:r>
            <a:r>
              <a:rPr lang="zh-TW" altLang="en-US" sz="2400" dirty="0"/>
              <a:t>公分至 </a:t>
            </a:r>
            <a:r>
              <a:rPr lang="en-US" altLang="zh-TW" sz="2400" dirty="0"/>
              <a:t>4 </a:t>
            </a:r>
            <a:r>
              <a:rPr lang="zh-TW" altLang="en-US" sz="2400" dirty="0"/>
              <a:t>公尺。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906" y="3789040"/>
            <a:ext cx="6424189" cy="282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3-3  </a:t>
            </a:r>
            <a:r>
              <a:rPr lang="zh-TW" altLang="en-US" dirty="0"/>
              <a:t>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使用無源蜂鳴器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>
                <a:solidFill>
                  <a:prstClr val="black"/>
                </a:solidFill>
              </a:rPr>
              <a:t>音高頻率範例 </a:t>
            </a:r>
            <a:r>
              <a:rPr lang="en-US" altLang="zh-TW" sz="2400" dirty="0">
                <a:solidFill>
                  <a:prstClr val="black"/>
                </a:solidFill>
              </a:rPr>
              <a:t>:</a:t>
            </a: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r>
              <a:rPr lang="zh-TW" altLang="en-US" sz="2400" dirty="0">
                <a:solidFill>
                  <a:prstClr val="black"/>
                </a:solidFill>
              </a:rPr>
              <a:t>注意 </a:t>
            </a:r>
            <a:r>
              <a:rPr lang="en-US" altLang="zh-TW" sz="2400" dirty="0">
                <a:solidFill>
                  <a:prstClr val="black"/>
                </a:solidFill>
              </a:rPr>
              <a:t>PWM </a:t>
            </a:r>
            <a:r>
              <a:rPr lang="zh-TW" altLang="en-US" sz="2400" dirty="0">
                <a:solidFill>
                  <a:prstClr val="black"/>
                </a:solidFill>
              </a:rPr>
              <a:t>頻率必須設為整數。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931" y="2132856"/>
            <a:ext cx="7009791" cy="132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276" y="3501008"/>
            <a:ext cx="7011100" cy="194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66A98D5-EE17-4155-A60F-05526B04B85C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lab3-4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3-3  </a:t>
            </a:r>
            <a:r>
              <a:rPr lang="zh-TW" altLang="en-US" dirty="0"/>
              <a:t>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使用無源蜂鳴器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程式設計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217" y="2204864"/>
            <a:ext cx="778756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D30A034-BE13-48A2-A835-E3BD4C87AF97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lab3-5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3-3  </a:t>
            </a:r>
            <a:r>
              <a:rPr lang="zh-TW" altLang="en-US" dirty="0"/>
              <a:t>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使用無源蜂鳴器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zh-TW" altLang="en-US" sz="2400" b="1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620" y="260647"/>
            <a:ext cx="6840760" cy="621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AB2D501-58F1-4FBA-A4D9-D11DBE6770D3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lab3-5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3-3  </a:t>
            </a:r>
            <a:r>
              <a:rPr lang="zh-TW" altLang="en-US" dirty="0"/>
              <a:t>防盜警報器  </a:t>
            </a:r>
            <a:br>
              <a:rPr lang="en-US" altLang="zh-TW" dirty="0"/>
            </a:br>
            <a:r>
              <a:rPr lang="en-US" altLang="zh-TW" dirty="0"/>
              <a:t>–  </a:t>
            </a:r>
            <a:r>
              <a:rPr lang="zh-TW" altLang="en-US" dirty="0"/>
              <a:t>使用無源蜂鳴器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實測</a:t>
            </a:r>
            <a:endParaRPr lang="en-US" altLang="zh-TW" sz="2400" dirty="0">
              <a:solidFill>
                <a:prstClr val="black"/>
              </a:solidFill>
            </a:endParaRPr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zh-TW" altLang="en-US" sz="2400" b="1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5702" y="2276872"/>
            <a:ext cx="299259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3011" y="4221088"/>
            <a:ext cx="591797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3-4  </a:t>
            </a:r>
            <a:r>
              <a:rPr lang="zh-TW" altLang="en-US" dirty="0"/>
              <a:t>倒車雷達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dirty="0"/>
              <a:t>Lab08</a:t>
            </a:r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r>
              <a:rPr lang="zh-TW" altLang="en-US" sz="2400" b="1" dirty="0"/>
              <a:t>接線圖</a:t>
            </a:r>
          </a:p>
          <a:p>
            <a:pPr marL="0">
              <a:buNone/>
            </a:pPr>
            <a:r>
              <a:rPr lang="zh-TW" altLang="en-US" sz="2400" dirty="0">
                <a:solidFill>
                  <a:prstClr val="black"/>
                </a:solidFill>
              </a:rPr>
              <a:t>同 </a:t>
            </a:r>
            <a:r>
              <a:rPr lang="en-US" altLang="zh-TW" sz="2400" dirty="0">
                <a:solidFill>
                  <a:prstClr val="black"/>
                </a:solidFill>
              </a:rPr>
              <a:t>Lab 07 </a:t>
            </a:r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zh-TW" altLang="en-US" sz="2400" b="1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507" y="2060848"/>
            <a:ext cx="699098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3-4  </a:t>
            </a:r>
            <a:r>
              <a:rPr lang="zh-TW" altLang="en-US" dirty="0"/>
              <a:t>倒車雷達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設計原理</a:t>
            </a:r>
          </a:p>
          <a:p>
            <a:pPr marL="0">
              <a:buNone/>
            </a:pPr>
            <a:r>
              <a:rPr lang="zh-TW" altLang="en-US" sz="2400" dirty="0">
                <a:solidFill>
                  <a:prstClr val="black"/>
                </a:solidFill>
              </a:rPr>
              <a:t>改變</a:t>
            </a:r>
            <a:r>
              <a:rPr lang="en-US" altLang="zh-TW" sz="2400" dirty="0">
                <a:solidFill>
                  <a:prstClr val="black"/>
                </a:solidFill>
              </a:rPr>
              <a:t>while </a:t>
            </a:r>
            <a:r>
              <a:rPr lang="zh-TW" altLang="en-US" sz="2400" dirty="0">
                <a:solidFill>
                  <a:prstClr val="black"/>
                </a:solidFill>
              </a:rPr>
              <a:t>迴圈內的延遲時間，調整蜂鳴器發出聲響的間隔，以反映偵測距離遠近。</a:t>
            </a: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r>
              <a:rPr lang="zh-TW" altLang="en-US" sz="2400" dirty="0">
                <a:solidFill>
                  <a:prstClr val="black"/>
                </a:solidFill>
              </a:rPr>
              <a:t>以下程式設定超音波的測距範圍為 </a:t>
            </a:r>
            <a:r>
              <a:rPr lang="en-US" altLang="zh-TW" sz="2400" dirty="0">
                <a:solidFill>
                  <a:prstClr val="black"/>
                </a:solidFill>
              </a:rPr>
              <a:t>2 </a:t>
            </a:r>
            <a:r>
              <a:rPr lang="zh-TW" altLang="en-US" sz="2400" dirty="0">
                <a:solidFill>
                  <a:prstClr val="black"/>
                </a:solidFill>
              </a:rPr>
              <a:t>到 </a:t>
            </a:r>
            <a:r>
              <a:rPr lang="en-US" altLang="zh-TW" sz="2400" dirty="0">
                <a:solidFill>
                  <a:prstClr val="black"/>
                </a:solidFill>
              </a:rPr>
              <a:t>50 </a:t>
            </a:r>
            <a:r>
              <a:rPr lang="zh-TW" altLang="en-US" sz="2400" dirty="0">
                <a:solidFill>
                  <a:prstClr val="black"/>
                </a:solidFill>
              </a:rPr>
              <a:t>公分，</a:t>
            </a:r>
            <a:br>
              <a:rPr lang="en-US" altLang="zh-TW" sz="2400" dirty="0">
                <a:solidFill>
                  <a:prstClr val="black"/>
                </a:solidFill>
              </a:rPr>
            </a:br>
            <a:r>
              <a:rPr lang="zh-TW" altLang="en-US" sz="2400" dirty="0">
                <a:solidFill>
                  <a:prstClr val="black"/>
                </a:solidFill>
              </a:rPr>
              <a:t>距離值乘 </a:t>
            </a:r>
            <a:r>
              <a:rPr lang="en-US" altLang="zh-TW" sz="2400" dirty="0">
                <a:solidFill>
                  <a:prstClr val="black"/>
                </a:solidFill>
              </a:rPr>
              <a:t>10 </a:t>
            </a:r>
            <a:r>
              <a:rPr lang="zh-TW" altLang="en-US" sz="2400" dirty="0">
                <a:solidFill>
                  <a:prstClr val="black"/>
                </a:solidFill>
              </a:rPr>
              <a:t>就是 </a:t>
            </a:r>
            <a:r>
              <a:rPr lang="en-US" altLang="zh-TW" sz="2400" dirty="0">
                <a:solidFill>
                  <a:prstClr val="black"/>
                </a:solidFill>
              </a:rPr>
              <a:t>while </a:t>
            </a:r>
            <a:r>
              <a:rPr lang="zh-TW" altLang="en-US" sz="2400" dirty="0">
                <a:solidFill>
                  <a:prstClr val="black"/>
                </a:solidFill>
              </a:rPr>
              <a:t>迴圈停頓的時間值。</a:t>
            </a:r>
          </a:p>
          <a:p>
            <a:pPr marL="0">
              <a:buNone/>
            </a:pPr>
            <a:r>
              <a:rPr lang="zh-TW" altLang="en-US" sz="2400" dirty="0">
                <a:solidFill>
                  <a:prstClr val="black"/>
                </a:solidFill>
              </a:rPr>
              <a:t>偵測到物體時讓蜂鳴器發出短促聲響，響 </a:t>
            </a:r>
            <a:r>
              <a:rPr lang="en-US" altLang="zh-TW" sz="2400" dirty="0">
                <a:solidFill>
                  <a:prstClr val="black"/>
                </a:solidFill>
              </a:rPr>
              <a:t>10 </a:t>
            </a:r>
            <a:r>
              <a:rPr lang="zh-TW" altLang="en-US" sz="2400" dirty="0">
                <a:solidFill>
                  <a:prstClr val="black"/>
                </a:solidFill>
              </a:rPr>
              <a:t>毫秒後關閉</a:t>
            </a:r>
            <a:endParaRPr lang="en-US" altLang="zh-TW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3-4  </a:t>
            </a:r>
            <a:r>
              <a:rPr lang="zh-TW" altLang="en-US" dirty="0"/>
              <a:t>倒車雷達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zh-TW" altLang="en-US" sz="2400" b="1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917" y="1772816"/>
            <a:ext cx="729016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5B4DB70-884E-4722-B107-CBFD2BAA2607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lab3-6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3-4  </a:t>
            </a:r>
            <a:r>
              <a:rPr lang="zh-TW" altLang="en-US" dirty="0"/>
              <a:t>倒車雷達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程式設計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2339751" y="1556792"/>
            <a:ext cx="6273271" cy="5040560"/>
            <a:chOff x="2689225" y="2755900"/>
            <a:chExt cx="3763963" cy="3024336"/>
          </a:xfrm>
        </p:grpSpPr>
        <p:pic>
          <p:nvPicPr>
            <p:cNvPr id="4915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89225" y="2755900"/>
              <a:ext cx="3763963" cy="1344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b="45206"/>
            <a:stretch>
              <a:fillRect/>
            </a:stretch>
          </p:blipFill>
          <p:spPr bwMode="auto">
            <a:xfrm>
              <a:off x="2689225" y="4077072"/>
              <a:ext cx="3763963" cy="170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3E81C1CE-C120-4BE0-B887-CD8683F26297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lab3-6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3-4  </a:t>
            </a:r>
            <a:r>
              <a:rPr lang="zh-TW" altLang="en-US" dirty="0"/>
              <a:t>倒車雷達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r>
              <a:rPr lang="zh-TW" altLang="en-US" sz="2400" b="1" dirty="0"/>
              <a:t>實測</a:t>
            </a:r>
          </a:p>
          <a:p>
            <a:pPr marL="0">
              <a:buNone/>
            </a:pPr>
            <a:r>
              <a:rPr lang="zh-TW" altLang="en-US" sz="2400" dirty="0">
                <a:solidFill>
                  <a:prstClr val="black"/>
                </a:solidFill>
              </a:rPr>
              <a:t>執行程式，把手慢慢靠近超音波模組，</a:t>
            </a:r>
            <a:br>
              <a:rPr lang="en-US" altLang="zh-TW" sz="2400" dirty="0">
                <a:solidFill>
                  <a:prstClr val="black"/>
                </a:solidFill>
              </a:rPr>
            </a:br>
            <a:r>
              <a:rPr lang="zh-TW" altLang="en-US" sz="2400" dirty="0">
                <a:solidFill>
                  <a:prstClr val="black"/>
                </a:solidFill>
              </a:rPr>
              <a:t>即可聽到蜂鳴器以越來越急促的間隔發出聲音。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t="55599"/>
          <a:stretch>
            <a:fillRect/>
          </a:stretch>
        </p:blipFill>
        <p:spPr bwMode="auto">
          <a:xfrm>
            <a:off x="938904" y="1628800"/>
            <a:ext cx="72661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B9DBB1A-962B-4FE6-A8FA-E9C0733C4260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lab3-6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3-5  </a:t>
            </a:r>
            <a:r>
              <a:rPr lang="zh-TW" altLang="en-US" dirty="0"/>
              <a:t>無弦空氣琴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dirty="0"/>
              <a:t>Lab09</a:t>
            </a:r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r>
              <a:rPr lang="zh-TW" altLang="en-US" sz="2400" b="1" dirty="0"/>
              <a:t>接線圖</a:t>
            </a:r>
          </a:p>
          <a:p>
            <a:pPr marL="0">
              <a:buNone/>
            </a:pPr>
            <a:r>
              <a:rPr lang="zh-TW" altLang="en-US" sz="2400" dirty="0">
                <a:solidFill>
                  <a:prstClr val="black"/>
                </a:solidFill>
              </a:rPr>
              <a:t>同 </a:t>
            </a:r>
            <a:r>
              <a:rPr lang="en-US" altLang="zh-TW" sz="2400" dirty="0">
                <a:solidFill>
                  <a:prstClr val="black"/>
                </a:solidFill>
              </a:rPr>
              <a:t>Lab 07 </a:t>
            </a:r>
            <a:r>
              <a:rPr lang="zh-TW" altLang="en-US" sz="2400" dirty="0">
                <a:solidFill>
                  <a:prstClr val="black"/>
                </a:solidFill>
              </a:rPr>
              <a:t>。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441" y="2060848"/>
            <a:ext cx="709911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3-1  </a:t>
            </a:r>
            <a:r>
              <a:rPr lang="zh-TW" altLang="en-US" dirty="0"/>
              <a:t>認識超音波模組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安裝函式庫</a:t>
            </a:r>
          </a:p>
          <a:p>
            <a:pPr marL="0">
              <a:buNone/>
            </a:pPr>
            <a:r>
              <a:rPr lang="en-US" altLang="zh-TW" sz="2400" dirty="0"/>
              <a:t>D1 mini </a:t>
            </a:r>
            <a:r>
              <a:rPr lang="zh-TW" altLang="en-US" sz="2400" dirty="0"/>
              <a:t>必須先安裝 </a:t>
            </a:r>
            <a:r>
              <a:rPr lang="en-US" altLang="zh-TW" sz="2400" dirty="0"/>
              <a:t>HC-SR04P </a:t>
            </a:r>
            <a:r>
              <a:rPr lang="zh-TW" altLang="en-US" sz="2400" dirty="0"/>
              <a:t>的函式庫。</a:t>
            </a:r>
            <a:endParaRPr lang="en-US" altLang="zh-TW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133" y="2924944"/>
            <a:ext cx="602373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3-5  </a:t>
            </a:r>
            <a:r>
              <a:rPr lang="zh-TW" altLang="en-US" dirty="0"/>
              <a:t>無弦空氣琴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設計原理</a:t>
            </a:r>
          </a:p>
          <a:p>
            <a:pPr marL="0">
              <a:buNone/>
            </a:pPr>
            <a:r>
              <a:rPr lang="zh-TW" altLang="en-US" sz="2400" dirty="0">
                <a:solidFill>
                  <a:prstClr val="black"/>
                </a:solidFill>
              </a:rPr>
              <a:t>讓程式把超音波模組測到的距離換算成頻率</a:t>
            </a:r>
            <a:r>
              <a:rPr lang="en-US" altLang="zh-TW" sz="2400" dirty="0">
                <a:solidFill>
                  <a:prstClr val="black"/>
                </a:solidFill>
              </a:rPr>
              <a:t>:</a:t>
            </a: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r>
              <a:rPr lang="zh-TW" altLang="en-US" sz="2400" dirty="0">
                <a:solidFill>
                  <a:prstClr val="black"/>
                </a:solidFill>
              </a:rPr>
              <a:t>用另一函式從超音波模組讀取以公厘為單位的距離值 </a:t>
            </a:r>
            <a:r>
              <a:rPr lang="en-US" altLang="zh-TW" sz="24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316" y="2564904"/>
            <a:ext cx="678536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22" y="4797152"/>
            <a:ext cx="797735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3-5  </a:t>
            </a:r>
            <a:r>
              <a:rPr lang="zh-TW" altLang="en-US" dirty="0"/>
              <a:t>無弦空氣琴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>
                <a:solidFill>
                  <a:prstClr val="black"/>
                </a:solidFill>
              </a:rPr>
              <a:t>由於選定的測距值和頻率值的範圍剛好相同，</a:t>
            </a:r>
            <a:br>
              <a:rPr lang="en-US" altLang="zh-TW" sz="2400" dirty="0">
                <a:solidFill>
                  <a:prstClr val="black"/>
                </a:solidFill>
              </a:rPr>
            </a:br>
            <a:r>
              <a:rPr lang="zh-TW" altLang="en-US" sz="2400" dirty="0">
                <a:solidFill>
                  <a:prstClr val="black"/>
                </a:solidFill>
              </a:rPr>
              <a:t>只要把測得距離減去最低測距距離 </a:t>
            </a:r>
            <a:r>
              <a:rPr lang="en-US" altLang="zh-TW" sz="2400" dirty="0">
                <a:solidFill>
                  <a:prstClr val="black"/>
                </a:solidFill>
              </a:rPr>
              <a:t>40 </a:t>
            </a:r>
            <a:r>
              <a:rPr lang="zh-TW" altLang="en-US" sz="2400" dirty="0">
                <a:solidFill>
                  <a:prstClr val="black"/>
                </a:solidFill>
              </a:rPr>
              <a:t>公厘，加上最低頻率值 </a:t>
            </a:r>
            <a:r>
              <a:rPr lang="en-US" altLang="zh-TW" sz="2400" dirty="0">
                <a:solidFill>
                  <a:prstClr val="black"/>
                </a:solidFill>
              </a:rPr>
              <a:t>220 </a:t>
            </a:r>
            <a:r>
              <a:rPr lang="zh-TW" altLang="en-US" sz="2400" dirty="0">
                <a:solidFill>
                  <a:prstClr val="black"/>
                </a:solidFill>
              </a:rPr>
              <a:t>就是轉換後的頻率。</a:t>
            </a:r>
            <a:endParaRPr lang="en-US" altLang="zh-TW" sz="2400" dirty="0">
              <a:solidFill>
                <a:prstClr val="black"/>
              </a:solidFill>
            </a:endParaRPr>
          </a:p>
          <a:p>
            <a:pPr marL="0">
              <a:buNone/>
            </a:pPr>
            <a:endParaRPr lang="en-US" altLang="zh-TW" sz="2400" dirty="0">
              <a:solidFill>
                <a:prstClr val="black"/>
              </a:solidFill>
            </a:endParaRPr>
          </a:p>
          <a:p>
            <a:r>
              <a:rPr lang="zh-TW" altLang="en-US" sz="2400" b="1" dirty="0"/>
              <a:t>程式設計</a:t>
            </a:r>
            <a:endParaRPr lang="en-US" altLang="zh-TW" sz="2400" b="1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 r="15185"/>
          <a:stretch>
            <a:fillRect/>
          </a:stretch>
        </p:blipFill>
        <p:spPr bwMode="auto">
          <a:xfrm>
            <a:off x="2411760" y="3429000"/>
            <a:ext cx="62078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C024F8A-EF6A-4DC7-B45F-D6481787E160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lab3-7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3-5  </a:t>
            </a:r>
            <a:r>
              <a:rPr lang="zh-TW" altLang="en-US" dirty="0"/>
              <a:t>無弦空氣琴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en-US" altLang="zh-TW" sz="2400" b="1" dirty="0"/>
          </a:p>
        </p:txBody>
      </p:sp>
      <p:grpSp>
        <p:nvGrpSpPr>
          <p:cNvPr id="7" name="群組 6"/>
          <p:cNvGrpSpPr/>
          <p:nvPr/>
        </p:nvGrpSpPr>
        <p:grpSpPr>
          <a:xfrm>
            <a:off x="1441894" y="404664"/>
            <a:ext cx="6260213" cy="6120680"/>
            <a:chOff x="2719388" y="2303636"/>
            <a:chExt cx="3703637" cy="3621087"/>
          </a:xfrm>
        </p:grpSpPr>
        <p:pic>
          <p:nvPicPr>
            <p:cNvPr id="542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19388" y="4653136"/>
              <a:ext cx="3703637" cy="127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9388" y="2303636"/>
              <a:ext cx="3703637" cy="234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D2190AAC-1DF4-49F1-9E0C-3B64976C67B6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lab3-7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3-5  </a:t>
            </a:r>
            <a:r>
              <a:rPr lang="zh-TW" altLang="en-US" dirty="0"/>
              <a:t>無弦空氣琴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r>
              <a:rPr lang="zh-TW" altLang="en-US" sz="2400" b="1" dirty="0"/>
              <a:t>實測</a:t>
            </a:r>
          </a:p>
          <a:p>
            <a:pPr marL="0">
              <a:buNone/>
            </a:pPr>
            <a:r>
              <a:rPr lang="zh-TW" altLang="en-US" sz="2400" dirty="0">
                <a:solidFill>
                  <a:prstClr val="black"/>
                </a:solidFill>
              </a:rPr>
              <a:t>執行程式，試著用手在超音波模組前</a:t>
            </a:r>
            <a:r>
              <a:rPr lang="zh-TW" altLang="en-US" sz="2400">
                <a:solidFill>
                  <a:prstClr val="black"/>
                </a:solidFill>
              </a:rPr>
              <a:t>來回移動</a:t>
            </a:r>
            <a:endParaRPr lang="en-US" altLang="zh-TW" sz="2400" dirty="0">
              <a:solidFill>
                <a:prstClr val="black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2564904"/>
            <a:ext cx="301471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161" y="4437112"/>
            <a:ext cx="600967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3-1  </a:t>
            </a:r>
            <a:r>
              <a:rPr lang="zh-TW" altLang="en-US" dirty="0"/>
              <a:t>認識超音波模組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執行</a:t>
            </a:r>
            <a:r>
              <a:rPr lang="en-US" altLang="zh-TW" sz="2400" dirty="0"/>
              <a:t>『</a:t>
            </a:r>
            <a:r>
              <a:rPr lang="zh-TW" altLang="en-US" sz="2400" dirty="0"/>
              <a:t>檔案 </a:t>
            </a:r>
            <a:r>
              <a:rPr lang="en-US" altLang="zh-TW" sz="2400" dirty="0"/>
              <a:t>/ </a:t>
            </a:r>
            <a:r>
              <a:rPr lang="zh-TW" altLang="en-US" sz="2400" dirty="0"/>
              <a:t>儲存複本</a:t>
            </a:r>
            <a:r>
              <a:rPr lang="en-US" altLang="zh-TW" sz="2400" dirty="0"/>
              <a:t>』 : </a:t>
            </a:r>
            <a:endParaRPr lang="zh-TW" altLang="en-US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5"/>
            <a:ext cx="3384376" cy="409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4777680" y="1600200"/>
            <a:ext cx="375476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</a:pPr>
            <a:r>
              <a:rPr lang="zh-TW" altLang="en-US" sz="2400" dirty="0"/>
              <a:t>選擇 </a:t>
            </a:r>
            <a:r>
              <a:rPr lang="en-US" altLang="zh-TW" sz="2400" dirty="0" err="1"/>
              <a:t>MicroPython</a:t>
            </a:r>
            <a:r>
              <a:rPr lang="en-US" altLang="zh-TW" sz="2400" dirty="0"/>
              <a:t> </a:t>
            </a:r>
            <a:r>
              <a:rPr lang="zh-TW" altLang="en-US" sz="2400" dirty="0"/>
              <a:t>設備 </a:t>
            </a:r>
            <a:r>
              <a:rPr lang="en-US" altLang="zh-TW" sz="2400" dirty="0"/>
              <a:t>: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3096344" cy="288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3-1  </a:t>
            </a:r>
            <a:r>
              <a:rPr lang="zh-TW" altLang="en-US" dirty="0"/>
              <a:t>認識超音波模組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看到 </a:t>
            </a:r>
            <a:r>
              <a:rPr lang="en-US" altLang="zh-TW" sz="2400" dirty="0"/>
              <a:t>D1 mini </a:t>
            </a:r>
            <a:r>
              <a:rPr lang="zh-TW" altLang="en-US" sz="2400" dirty="0"/>
              <a:t>上所有檔案。在交談窗輸入 </a:t>
            </a:r>
            <a:r>
              <a:rPr lang="en-US" altLang="zh-TW" sz="2400" dirty="0"/>
              <a:t>hcsr04.py </a:t>
            </a:r>
            <a:r>
              <a:rPr lang="zh-TW" altLang="en-US" sz="2400" dirty="0"/>
              <a:t>並按 </a:t>
            </a:r>
            <a:r>
              <a:rPr lang="en-US" altLang="zh-TW" sz="2400" dirty="0"/>
              <a:t>OK: </a:t>
            </a:r>
            <a:endParaRPr lang="zh-TW" altLang="en-US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615" y="2204864"/>
            <a:ext cx="724077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3-1  </a:t>
            </a:r>
            <a:r>
              <a:rPr lang="zh-TW" altLang="en-US" dirty="0"/>
              <a:t>認識超音波模組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r>
              <a:rPr lang="zh-TW" altLang="en-US" sz="2400" dirty="0"/>
              <a:t>函式庫上傳到 </a:t>
            </a:r>
            <a:r>
              <a:rPr lang="en-US" altLang="zh-TW" sz="2400" dirty="0"/>
              <a:t>D1 mini </a:t>
            </a:r>
            <a:r>
              <a:rPr lang="zh-TW" altLang="en-US" sz="2400" dirty="0"/>
              <a:t>上</a:t>
            </a: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br>
              <a:rPr lang="en-US" altLang="zh-TW" sz="2400" dirty="0"/>
            </a:br>
            <a:r>
              <a:rPr lang="zh-TW" altLang="en-US" sz="2400" dirty="0"/>
              <a:t>在編輯器下方互動環境視窗確認是否上傳成功 </a:t>
            </a:r>
            <a:r>
              <a:rPr lang="en-US" altLang="zh-TW" sz="2400" dirty="0"/>
              <a:t>: </a:t>
            </a:r>
            <a:endParaRPr lang="zh-TW" altLang="en-US" sz="2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2736304" cy="18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596" y="3789040"/>
            <a:ext cx="7272808" cy="216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F7D0F61-6BE5-450C-99BB-47E659D7B7B5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lab3-1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3-2  </a:t>
            </a:r>
            <a:r>
              <a:rPr lang="zh-TW" altLang="en-US" dirty="0"/>
              <a:t>讀取障礙物距離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b="1" dirty="0"/>
              <a:t>Lab06</a:t>
            </a:r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endParaRPr lang="en-US" altLang="zh-TW" sz="2400" b="1" dirty="0"/>
          </a:p>
          <a:p>
            <a:r>
              <a:rPr lang="zh-TW" altLang="en-US" sz="2400" b="1" dirty="0"/>
              <a:t>接線圖</a:t>
            </a:r>
            <a:endParaRPr lang="en-US" altLang="zh-TW" sz="2400" b="1" dirty="0"/>
          </a:p>
          <a:p>
            <a:pPr marL="0">
              <a:buNone/>
            </a:pPr>
            <a:endParaRPr lang="zh-TW" altLang="en-US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209" y="2060848"/>
            <a:ext cx="694558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293096"/>
            <a:ext cx="6048672" cy="183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3-2  </a:t>
            </a:r>
            <a:r>
              <a:rPr lang="zh-TW" altLang="en-US" dirty="0"/>
              <a:t>讀取障礙物距離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>
              <a:buNone/>
            </a:pPr>
            <a:endParaRPr lang="zh-TW" altLang="en-US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934" y="1556792"/>
            <a:ext cx="630413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3-2  </a:t>
            </a:r>
            <a:r>
              <a:rPr lang="zh-TW" altLang="en-US" dirty="0"/>
              <a:t>讀取障礙物距離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400" b="1" dirty="0"/>
              <a:t>設計原理</a:t>
            </a:r>
          </a:p>
          <a:p>
            <a:pPr marL="0">
              <a:buNone/>
            </a:pPr>
            <a:r>
              <a:rPr lang="zh-TW" altLang="en-US" sz="2400" dirty="0"/>
              <a:t>匯入函式庫 </a:t>
            </a:r>
            <a:r>
              <a:rPr lang="en-US" altLang="zh-TW" sz="2400" dirty="0"/>
              <a:t>: 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zh-TW" altLang="en-US" sz="2400" dirty="0"/>
              <a:t>建立超音波模組物件 </a:t>
            </a:r>
            <a:r>
              <a:rPr lang="en-US" altLang="zh-TW" sz="2400" dirty="0"/>
              <a:t>: </a:t>
            </a:r>
          </a:p>
          <a:p>
            <a:pPr marL="0">
              <a:buNone/>
            </a:pPr>
            <a:endParaRPr lang="en-US" altLang="zh-TW" sz="2400" dirty="0"/>
          </a:p>
          <a:p>
            <a:pPr marL="0">
              <a:buNone/>
            </a:pPr>
            <a:r>
              <a:rPr lang="en-US" altLang="zh-TW" sz="2400" dirty="0" err="1"/>
              <a:t>trigger_pin</a:t>
            </a:r>
            <a:r>
              <a:rPr lang="en-US" altLang="zh-TW" sz="2400" dirty="0"/>
              <a:t> </a:t>
            </a:r>
            <a:r>
              <a:rPr lang="zh-TW" altLang="en-US" sz="2400" dirty="0"/>
              <a:t>是觸發腳，用來讓模組發出超音波。 </a:t>
            </a:r>
            <a:br>
              <a:rPr lang="en-US" altLang="zh-TW" sz="2400" dirty="0"/>
            </a:br>
            <a:r>
              <a:rPr lang="en-US" altLang="zh-TW" sz="2400" dirty="0" err="1"/>
              <a:t>echo_pin</a:t>
            </a:r>
            <a:r>
              <a:rPr lang="en-US" altLang="zh-TW" sz="2400" dirty="0"/>
              <a:t> </a:t>
            </a:r>
            <a:r>
              <a:rPr lang="zh-TW" altLang="en-US" sz="2400" dirty="0"/>
              <a:t>是接收腳，讀取模組收到的超音波。</a:t>
            </a:r>
            <a:endParaRPr lang="en-US" altLang="zh-TW" sz="2400" dirty="0"/>
          </a:p>
          <a:p>
            <a:pPr marL="0">
              <a:buNone/>
            </a:pPr>
            <a:endParaRPr lang="en-US" altLang="zh-TW" sz="2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7992888" cy="37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13154"/>
            <a:ext cx="7992888" cy="37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613288E-3286-4902-B340-201D5172CE7C}"/>
              </a:ext>
            </a:extLst>
          </p:cNvPr>
          <p:cNvSpPr/>
          <p:nvPr/>
        </p:nvSpPr>
        <p:spPr>
          <a:xfrm>
            <a:off x="7812533" y="116632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lab3-2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830</Words>
  <Application>Microsoft Office PowerPoint</Application>
  <PresentationFormat>如螢幕大小 (4:3)</PresentationFormat>
  <Paragraphs>179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7" baseType="lpstr">
      <vt:lpstr>Arial</vt:lpstr>
      <vt:lpstr>Calibri</vt:lpstr>
      <vt:lpstr>Consolas</vt:lpstr>
      <vt:lpstr>Office 佈景主題</vt:lpstr>
      <vt:lpstr>Ch03 判斷障礙物距離  –  超音波模組</vt:lpstr>
      <vt:lpstr>3-1  認識超音波模組</vt:lpstr>
      <vt:lpstr>3-1  認識超音波模組</vt:lpstr>
      <vt:lpstr>3-1  認識超音波模組</vt:lpstr>
      <vt:lpstr>3-1  認識超音波模組</vt:lpstr>
      <vt:lpstr>3-1  認識超音波模組</vt:lpstr>
      <vt:lpstr>3-2  讀取障礙物距離</vt:lpstr>
      <vt:lpstr>3-2  讀取障礙物距離</vt:lpstr>
      <vt:lpstr>3-2  讀取障礙物距離</vt:lpstr>
      <vt:lpstr>3-2  讀取障礙物距離</vt:lpstr>
      <vt:lpstr>3-2  讀取障礙物距離</vt:lpstr>
      <vt:lpstr>3-2  讀取障礙物距離</vt:lpstr>
      <vt:lpstr>3-3  防盜警報器   –  使用無源蜂鳴器</vt:lpstr>
      <vt:lpstr>3-3  防盜警報器   –  使用無源蜂鳴器</vt:lpstr>
      <vt:lpstr>3-3  防盜警報器   –  使用無源蜂鳴器</vt:lpstr>
      <vt:lpstr>3-3  防盜警報器   –  使用無源蜂鳴器</vt:lpstr>
      <vt:lpstr>3-3  防盜警報器   –  使用無源蜂鳴器</vt:lpstr>
      <vt:lpstr>3-3  防盜警報器   –  使用無源蜂鳴器</vt:lpstr>
      <vt:lpstr>3-3  防盜警報器   –  使用無源蜂鳴器</vt:lpstr>
      <vt:lpstr>3-3  防盜警報器   –  使用無源蜂鳴器</vt:lpstr>
      <vt:lpstr>3-3  防盜警報器   –  使用無源蜂鳴器</vt:lpstr>
      <vt:lpstr>3-3  防盜警報器   –  使用無源蜂鳴器</vt:lpstr>
      <vt:lpstr>3-3  防盜警報器   –  使用無源蜂鳴器</vt:lpstr>
      <vt:lpstr>3-4  倒車雷達</vt:lpstr>
      <vt:lpstr>3-4  倒車雷達</vt:lpstr>
      <vt:lpstr>3-4  倒車雷達</vt:lpstr>
      <vt:lpstr>3-4  倒車雷達</vt:lpstr>
      <vt:lpstr>3-4  倒車雷達</vt:lpstr>
      <vt:lpstr>3-5  無弦空氣琴</vt:lpstr>
      <vt:lpstr>3-5  無弦空氣琴</vt:lpstr>
      <vt:lpstr>3-5  無弦空氣琴</vt:lpstr>
      <vt:lpstr>3-5  無弦空氣琴</vt:lpstr>
      <vt:lpstr>3-5  無弦空氣琴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Ch01 感測器與 Python 簡介</dc:title>
  <dc:creator>ACER</dc:creator>
  <cp:lastModifiedBy>allwow-1F</cp:lastModifiedBy>
  <cp:revision>62</cp:revision>
  <dcterms:created xsi:type="dcterms:W3CDTF">2020-04-01T06:19:32Z</dcterms:created>
  <dcterms:modified xsi:type="dcterms:W3CDTF">2021-03-25T02:10:39Z</dcterms:modified>
</cp:coreProperties>
</file>