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Ch07 </a:t>
            </a:r>
            <a:r>
              <a:rPr lang="zh-TW" altLang="en-US" dirty="0"/>
              <a:t>物聯網</a:t>
            </a:r>
            <a:br>
              <a:rPr lang="en-US" altLang="zh-TW" dirty="0"/>
            </a:br>
            <a:r>
              <a:rPr lang="zh-TW" altLang="en-US" dirty="0"/>
              <a:t>  </a:t>
            </a:r>
            <a:r>
              <a:rPr lang="en-US" altLang="zh-TW" dirty="0"/>
              <a:t>– </a:t>
            </a:r>
            <a:r>
              <a:rPr lang="zh-TW" altLang="en-US" dirty="0"/>
              <a:t>將感測器連上網路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102" y="1556792"/>
            <a:ext cx="671579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969" y="1556792"/>
            <a:ext cx="6342063" cy="481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390770" y="2060848"/>
            <a:ext cx="8362460" cy="3528392"/>
            <a:chOff x="611560" y="2204864"/>
            <a:chExt cx="7338490" cy="3096346"/>
          </a:xfrm>
        </p:grpSpPr>
        <p:grpSp>
          <p:nvGrpSpPr>
            <p:cNvPr id="7" name="群組 6"/>
            <p:cNvGrpSpPr/>
            <p:nvPr/>
          </p:nvGrpSpPr>
          <p:grpSpPr>
            <a:xfrm>
              <a:off x="611560" y="2204864"/>
              <a:ext cx="7338490" cy="3096346"/>
              <a:chOff x="3660378" y="2644185"/>
              <a:chExt cx="5279033" cy="2227394"/>
            </a:xfrm>
          </p:grpSpPr>
          <p:pic>
            <p:nvPicPr>
              <p:cNvPr id="5017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07174" y="2644185"/>
                <a:ext cx="3932237" cy="2109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17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60378" y="2655429"/>
                <a:ext cx="2063750" cy="2216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矩形 7"/>
            <p:cNvSpPr/>
            <p:nvPr/>
          </p:nvSpPr>
          <p:spPr>
            <a:xfrm>
              <a:off x="3491880" y="2204864"/>
              <a:ext cx="1368152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b="1" dirty="0"/>
          </a:p>
        </p:txBody>
      </p:sp>
      <p:grpSp>
        <p:nvGrpSpPr>
          <p:cNvPr id="6" name="群組 5"/>
          <p:cNvGrpSpPr/>
          <p:nvPr/>
        </p:nvGrpSpPr>
        <p:grpSpPr>
          <a:xfrm>
            <a:off x="367497" y="1556792"/>
            <a:ext cx="8409006" cy="5112568"/>
            <a:chOff x="518187" y="1556792"/>
            <a:chExt cx="8409006" cy="5112568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87" y="1556792"/>
              <a:ext cx="3189717" cy="4720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1628800"/>
              <a:ext cx="5075273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8884"/>
            <a:ext cx="4752528" cy="644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試算表欄位變數的意義如下 </a:t>
            </a:r>
            <a:r>
              <a:rPr lang="en-US" altLang="zh-TW" sz="2400" dirty="0"/>
              <a:t>: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105" y="2060848"/>
            <a:ext cx="6863791" cy="25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當使用者透過 </a:t>
            </a:r>
            <a:r>
              <a:rPr lang="en-US" altLang="zh-TW" sz="2400" dirty="0" err="1"/>
              <a:t>Webhooks</a:t>
            </a:r>
            <a:r>
              <a:rPr lang="en-US" altLang="zh-TW" sz="2400" dirty="0"/>
              <a:t> </a:t>
            </a:r>
            <a:r>
              <a:rPr lang="zh-TW" altLang="en-US" sz="2400" dirty="0"/>
              <a:t>觸發事件，就會在雲端指定資料夾下建立指定名稱的試算表，並寫入上述 </a:t>
            </a:r>
            <a:r>
              <a:rPr lang="en-US" altLang="zh-TW" sz="2400" dirty="0"/>
              <a:t>Value1~3 </a:t>
            </a:r>
            <a:r>
              <a:rPr lang="zh-TW" altLang="en-US" sz="2400" dirty="0"/>
              <a:t>變數的值。</a:t>
            </a:r>
          </a:p>
          <a:p>
            <a:pPr marL="0">
              <a:buNone/>
            </a:pPr>
            <a:endParaRPr lang="zh-TW" altLang="en-US" sz="2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632" y="2852936"/>
            <a:ext cx="48547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972" y="1556792"/>
            <a:ext cx="64860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204" y="1556792"/>
            <a:ext cx="69135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383" y="1628800"/>
            <a:ext cx="713923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7-1 D1 mini </a:t>
            </a:r>
            <a:r>
              <a:rPr lang="zh-TW" altLang="en-US" dirty="0"/>
              <a:t>網路連線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/>
              <a:t>D1 mini </a:t>
            </a:r>
            <a:r>
              <a:rPr lang="zh-TW" altLang="en-US" sz="2400" dirty="0"/>
              <a:t>若要連接網際網路，必須先連上附近的 </a:t>
            </a:r>
            <a:r>
              <a:rPr lang="en-US" altLang="zh-TW" sz="2400" dirty="0" err="1"/>
              <a:t>WiFi</a:t>
            </a:r>
            <a:r>
              <a:rPr lang="en-US" altLang="zh-TW" sz="2400" dirty="0"/>
              <a:t> </a:t>
            </a:r>
            <a:r>
              <a:rPr lang="zh-TW" altLang="en-US" sz="2400" dirty="0"/>
              <a:t>基地台</a:t>
            </a:r>
            <a:r>
              <a:rPr lang="en-US" altLang="zh-TW" sz="2400" dirty="0"/>
              <a:t>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229" y="2132856"/>
            <a:ext cx="72795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F70D969-C160-4406-AAF9-B27D44CCB58C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ex7-1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088951" y="1467934"/>
            <a:ext cx="6966099" cy="5187439"/>
            <a:chOff x="-1332656" y="1700808"/>
            <a:chExt cx="5813971" cy="4329485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700808"/>
              <a:ext cx="3941763" cy="96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32656" y="2348880"/>
              <a:ext cx="3941763" cy="368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grpSp>
        <p:nvGrpSpPr>
          <p:cNvPr id="4" name="群組 6"/>
          <p:cNvGrpSpPr/>
          <p:nvPr/>
        </p:nvGrpSpPr>
        <p:grpSpPr>
          <a:xfrm>
            <a:off x="1088951" y="1467934"/>
            <a:ext cx="6966099" cy="5187439"/>
            <a:chOff x="-1332656" y="1700808"/>
            <a:chExt cx="5813971" cy="4329485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700808"/>
              <a:ext cx="3941763" cy="96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32656" y="2348880"/>
              <a:ext cx="3941763" cy="368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en-US" altLang="zh-TW" sz="2400" b="1" dirty="0"/>
              <a:t>Lab20</a:t>
            </a:r>
            <a:endParaRPr lang="zh-TW" altLang="en-US" sz="2400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937" y="2204864"/>
            <a:ext cx="70301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接線圖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337" y="2146523"/>
            <a:ext cx="6269327" cy="380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設計原理</a:t>
            </a: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建立好服務觸發機制，</a:t>
            </a:r>
            <a:r>
              <a:rPr lang="en-US" altLang="zh-TW" sz="2400" dirty="0"/>
              <a:t>D1 mini </a:t>
            </a:r>
            <a:r>
              <a:rPr lang="zh-TW" altLang="en-US" sz="2400" dirty="0"/>
              <a:t>要對 </a:t>
            </a:r>
            <a:r>
              <a:rPr lang="en-US" altLang="zh-TW" sz="2400" dirty="0" err="1"/>
              <a:t>Webhooks</a:t>
            </a:r>
            <a:r>
              <a:rPr lang="en-US" altLang="zh-TW" sz="2400" dirty="0"/>
              <a:t> </a:t>
            </a:r>
            <a:r>
              <a:rPr lang="zh-TW" altLang="en-US" sz="2400" dirty="0"/>
              <a:t>提供的網址發出請求。傳送資料的辦法是在網址結尾加上參數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這裡只會用到 </a:t>
            </a:r>
            <a:r>
              <a:rPr lang="en-US" altLang="zh-TW" sz="2400" dirty="0"/>
              <a:t>value1 </a:t>
            </a:r>
            <a:r>
              <a:rPr lang="zh-TW" altLang="en-US" sz="2400" dirty="0"/>
              <a:t>參數，用來傳送亮度感測值，</a:t>
            </a:r>
            <a:br>
              <a:rPr lang="en-US" altLang="zh-TW" sz="2400" dirty="0"/>
            </a:br>
            <a:r>
              <a:rPr lang="zh-TW" altLang="en-US" sz="2400" dirty="0"/>
              <a:t>因此只需加上 </a:t>
            </a:r>
            <a:r>
              <a:rPr lang="en-US" altLang="zh-TW" sz="2400" dirty="0"/>
              <a:t>?value1= </a:t>
            </a:r>
            <a:r>
              <a:rPr lang="zh-TW" altLang="en-US" sz="2400" dirty="0"/>
              <a:t>資料 </a:t>
            </a:r>
            <a:r>
              <a:rPr lang="en-US" altLang="zh-TW" sz="2400" dirty="0"/>
              <a:t>1 </a:t>
            </a:r>
            <a:r>
              <a:rPr lang="zh-TW" altLang="en-US" sz="2400" dirty="0"/>
              <a:t>即可。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3413102"/>
            <a:ext cx="7992889" cy="3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程式設計</a:t>
            </a:r>
            <a:endParaRPr lang="en-US" altLang="zh-TW" sz="2400" b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101314"/>
            <a:ext cx="6336703" cy="45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A132554-2ABC-48FF-B38C-E01790D7330E}"/>
              </a:ext>
            </a:extLst>
          </p:cNvPr>
          <p:cNvSpPr/>
          <p:nvPr/>
        </p:nvSpPr>
        <p:spPr>
          <a:xfrm>
            <a:off x="7812533" y="161924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ex7-4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endParaRPr lang="en-US" altLang="zh-TW" sz="2400" b="1" dirty="0"/>
          </a:p>
        </p:txBody>
      </p:sp>
      <p:grpSp>
        <p:nvGrpSpPr>
          <p:cNvPr id="8" name="群組 7"/>
          <p:cNvGrpSpPr/>
          <p:nvPr/>
        </p:nvGrpSpPr>
        <p:grpSpPr>
          <a:xfrm>
            <a:off x="1285976" y="1556792"/>
            <a:ext cx="6572049" cy="4896544"/>
            <a:chOff x="2695575" y="1521917"/>
            <a:chExt cx="3752850" cy="2796083"/>
          </a:xfrm>
        </p:grpSpPr>
        <p:pic>
          <p:nvPicPr>
            <p:cNvPr id="634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575" y="2538413"/>
              <a:ext cx="3752850" cy="177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5575" y="1521917"/>
              <a:ext cx="3752850" cy="104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DE7F712-72C6-4123-AFC3-CBA0950A1CB7}"/>
              </a:ext>
            </a:extLst>
          </p:cNvPr>
          <p:cNvSpPr/>
          <p:nvPr/>
        </p:nvSpPr>
        <p:spPr>
          <a:xfrm>
            <a:off x="7812533" y="161924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ex7-4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/>
              <a:t>執行程式後，程式每 </a:t>
            </a:r>
            <a:r>
              <a:rPr lang="en-US" altLang="zh-TW" sz="2400" dirty="0"/>
              <a:t>5 </a:t>
            </a:r>
            <a:r>
              <a:rPr lang="zh-TW" altLang="en-US" sz="2400" dirty="0"/>
              <a:t>秒會傳送一次亮度到 </a:t>
            </a:r>
            <a:r>
              <a:rPr lang="en-US" altLang="zh-TW" sz="2400" dirty="0"/>
              <a:t>IFTTT </a:t>
            </a:r>
            <a:r>
              <a:rPr lang="zh-TW" altLang="en-US" sz="2400" dirty="0"/>
              <a:t>平台。</a:t>
            </a:r>
            <a:endParaRPr lang="en-US" altLang="zh-TW" sz="24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141" y="2492896"/>
            <a:ext cx="678971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編輯器互動環境視窗的輸出結果則如下 </a:t>
            </a:r>
            <a:r>
              <a:rPr lang="en-US" altLang="zh-TW" sz="2400" dirty="0"/>
              <a:t>: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628" y="2132856"/>
            <a:ext cx="6696744" cy="264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en-US" altLang="zh-TW" sz="2400" b="1" dirty="0"/>
              <a:t>Lab21</a:t>
            </a:r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920" y="2204864"/>
            <a:ext cx="68841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7-1 D1 mini </a:t>
            </a:r>
            <a:r>
              <a:rPr lang="zh-TW" altLang="en-US" dirty="0"/>
              <a:t>網路連線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控制板可以對某網址發出請求，並把回應讀取回來 </a:t>
            </a:r>
            <a:r>
              <a:rPr lang="en-US" altLang="zh-TW" sz="2400" dirty="0"/>
              <a:t>: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81" y="2132856"/>
            <a:ext cx="804903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8CBDD4E-46BB-4D62-BFB2-2E828CFEFFBD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ex7-2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接線圖</a:t>
            </a:r>
            <a:endParaRPr lang="en-US" altLang="zh-TW" sz="24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3" y="2035421"/>
            <a:ext cx="6264695" cy="34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設計原理</a:t>
            </a:r>
            <a:endParaRPr lang="en-US" altLang="zh-TW" sz="2400" b="1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65531" y="1648476"/>
            <a:ext cx="8359680" cy="4876868"/>
            <a:chOff x="365531" y="1648476"/>
            <a:chExt cx="8359680" cy="4876868"/>
          </a:xfrm>
        </p:grpSpPr>
        <p:grpSp>
          <p:nvGrpSpPr>
            <p:cNvPr id="4" name="群組 10"/>
            <p:cNvGrpSpPr/>
            <p:nvPr/>
          </p:nvGrpSpPr>
          <p:grpSpPr>
            <a:xfrm>
              <a:off x="365531" y="1648476"/>
              <a:ext cx="8359680" cy="4876868"/>
              <a:chOff x="745139" y="1924736"/>
              <a:chExt cx="5718035" cy="3335784"/>
            </a:xfrm>
          </p:grpSpPr>
          <p:grpSp>
            <p:nvGrpSpPr>
              <p:cNvPr id="5" name="群組 7"/>
              <p:cNvGrpSpPr/>
              <p:nvPr/>
            </p:nvGrpSpPr>
            <p:grpSpPr>
              <a:xfrm>
                <a:off x="2637299" y="1924736"/>
                <a:ext cx="3825875" cy="2016224"/>
                <a:chOff x="1485171" y="3652928"/>
                <a:chExt cx="3825875" cy="2016224"/>
              </a:xfrm>
            </p:grpSpPr>
            <p:pic>
              <p:nvPicPr>
                <p:cNvPr id="68612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485171" y="5340539"/>
                  <a:ext cx="1381125" cy="328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86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85171" y="3652928"/>
                  <a:ext cx="3825875" cy="1700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群組 9"/>
              <p:cNvGrpSpPr/>
              <p:nvPr/>
            </p:nvGrpSpPr>
            <p:grpSpPr>
              <a:xfrm>
                <a:off x="745139" y="2803070"/>
                <a:ext cx="2916684" cy="2457450"/>
                <a:chOff x="745139" y="2803070"/>
                <a:chExt cx="2916684" cy="2457450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63522" t="47727" b="15024"/>
                <a:stretch>
                  <a:fillRect/>
                </a:stretch>
              </p:blipFill>
              <p:spPr bwMode="auto">
                <a:xfrm>
                  <a:off x="2545339" y="3975943"/>
                  <a:ext cx="1116484" cy="915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861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38831"/>
                <a:stretch>
                  <a:fillRect/>
                </a:stretch>
              </p:blipFill>
              <p:spPr bwMode="auto">
                <a:xfrm>
                  <a:off x="745139" y="2803070"/>
                  <a:ext cx="1872208" cy="2457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2" name="矩形 11"/>
            <p:cNvSpPr/>
            <p:nvPr/>
          </p:nvSpPr>
          <p:spPr>
            <a:xfrm>
              <a:off x="6876256" y="3429000"/>
              <a:ext cx="64807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endParaRPr lang="en-US" altLang="zh-TW" sz="2400" b="1" dirty="0"/>
          </a:p>
        </p:txBody>
      </p:sp>
      <p:grpSp>
        <p:nvGrpSpPr>
          <p:cNvPr id="18" name="群組 17"/>
          <p:cNvGrpSpPr/>
          <p:nvPr/>
        </p:nvGrpSpPr>
        <p:grpSpPr>
          <a:xfrm>
            <a:off x="733681" y="1590335"/>
            <a:ext cx="7150687" cy="4755743"/>
            <a:chOff x="934177" y="3140968"/>
            <a:chExt cx="4582782" cy="3047894"/>
          </a:xfrm>
        </p:grpSpPr>
        <p:grpSp>
          <p:nvGrpSpPr>
            <p:cNvPr id="14" name="群組 13"/>
            <p:cNvGrpSpPr/>
            <p:nvPr/>
          </p:nvGrpSpPr>
          <p:grpSpPr>
            <a:xfrm>
              <a:off x="3419872" y="3140968"/>
              <a:ext cx="2097087" cy="2118791"/>
              <a:chOff x="3522663" y="2451100"/>
              <a:chExt cx="2097087" cy="2118791"/>
            </a:xfrm>
          </p:grpSpPr>
          <p:pic>
            <p:nvPicPr>
              <p:cNvPr id="68614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40237" y="4365104"/>
                <a:ext cx="1179513" cy="204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61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22663" y="2451100"/>
                <a:ext cx="2097087" cy="1954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群組 16"/>
            <p:cNvGrpSpPr/>
            <p:nvPr/>
          </p:nvGrpSpPr>
          <p:grpSpPr>
            <a:xfrm>
              <a:off x="934177" y="4088599"/>
              <a:ext cx="3352222" cy="2100263"/>
              <a:chOff x="934177" y="4088599"/>
              <a:chExt cx="3352222" cy="2100263"/>
            </a:xfrm>
          </p:grpSpPr>
          <p:pic>
            <p:nvPicPr>
              <p:cNvPr id="68615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34177" y="4088599"/>
                <a:ext cx="2090737" cy="2100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616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87824" y="5146936"/>
                <a:ext cx="129857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endParaRPr lang="en-US" altLang="zh-TW" sz="2400" b="1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799692" y="1484784"/>
            <a:ext cx="5544616" cy="5229727"/>
            <a:chOff x="1938143" y="1628800"/>
            <a:chExt cx="5267714" cy="4968551"/>
          </a:xfrm>
        </p:grpSpPr>
        <p:grpSp>
          <p:nvGrpSpPr>
            <p:cNvPr id="13" name="群組 12"/>
            <p:cNvGrpSpPr/>
            <p:nvPr/>
          </p:nvGrpSpPr>
          <p:grpSpPr>
            <a:xfrm>
              <a:off x="1938143" y="4725143"/>
              <a:ext cx="5267714" cy="1872208"/>
              <a:chOff x="2483768" y="3903644"/>
              <a:chExt cx="3932237" cy="1397564"/>
            </a:xfrm>
          </p:grpSpPr>
          <p:pic>
            <p:nvPicPr>
              <p:cNvPr id="6963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68821"/>
              <a:stretch>
                <a:fillRect/>
              </a:stretch>
            </p:blipFill>
            <p:spPr bwMode="auto">
              <a:xfrm>
                <a:off x="2483768" y="3903644"/>
                <a:ext cx="3932237" cy="1095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3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83768" y="4972595"/>
                <a:ext cx="1423987" cy="328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32709"/>
            <a:stretch>
              <a:fillRect/>
            </a:stretch>
          </p:blipFill>
          <p:spPr bwMode="auto">
            <a:xfrm>
              <a:off x="1938143" y="1628800"/>
              <a:ext cx="5267714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endParaRPr lang="en-US" altLang="zh-TW" sz="2400" b="1" dirty="0"/>
          </a:p>
        </p:txBody>
      </p:sp>
      <p:grpSp>
        <p:nvGrpSpPr>
          <p:cNvPr id="12" name="群組 11"/>
          <p:cNvGrpSpPr/>
          <p:nvPr/>
        </p:nvGrpSpPr>
        <p:grpSpPr>
          <a:xfrm>
            <a:off x="716802" y="2132856"/>
            <a:ext cx="7710396" cy="3456384"/>
            <a:chOff x="2699791" y="3356992"/>
            <a:chExt cx="6264697" cy="2808312"/>
          </a:xfrm>
        </p:grpSpPr>
        <p:grpSp>
          <p:nvGrpSpPr>
            <p:cNvPr id="11" name="群組 10"/>
            <p:cNvGrpSpPr/>
            <p:nvPr/>
          </p:nvGrpSpPr>
          <p:grpSpPr>
            <a:xfrm>
              <a:off x="4638186" y="3429000"/>
              <a:ext cx="4326302" cy="2736304"/>
              <a:chOff x="4980855" y="2276872"/>
              <a:chExt cx="3363342" cy="2127250"/>
            </a:xfrm>
          </p:grpSpPr>
          <p:pic>
            <p:nvPicPr>
              <p:cNvPr id="7065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80855" y="3592909"/>
                <a:ext cx="1103313" cy="811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65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12160" y="2276872"/>
                <a:ext cx="2332037" cy="212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群組 12"/>
            <p:cNvGrpSpPr/>
            <p:nvPr/>
          </p:nvGrpSpPr>
          <p:grpSpPr>
            <a:xfrm>
              <a:off x="2699791" y="3356992"/>
              <a:ext cx="3312369" cy="1970622"/>
              <a:chOff x="2483768" y="3903644"/>
              <a:chExt cx="2349129" cy="1397564"/>
            </a:xfrm>
          </p:grpSpPr>
          <p:pic>
            <p:nvPicPr>
              <p:cNvPr id="6963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68821" r="40260"/>
              <a:stretch>
                <a:fillRect/>
              </a:stretch>
            </p:blipFill>
            <p:spPr bwMode="auto">
              <a:xfrm>
                <a:off x="2483768" y="3903644"/>
                <a:ext cx="2349129" cy="1095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35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83768" y="4972595"/>
                <a:ext cx="1423987" cy="328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endParaRPr lang="en-US" altLang="zh-TW" sz="24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350533" y="102664"/>
            <a:ext cx="6442935" cy="6710712"/>
            <a:chOff x="2608263" y="1500188"/>
            <a:chExt cx="3925887" cy="4089052"/>
          </a:xfrm>
        </p:grpSpPr>
        <p:pic>
          <p:nvPicPr>
            <p:cNvPr id="716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8263" y="1500188"/>
              <a:ext cx="3925887" cy="385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1026" t="-38940" b="-38939"/>
            <a:stretch>
              <a:fillRect/>
            </a:stretch>
          </p:blipFill>
          <p:spPr bwMode="auto">
            <a:xfrm>
              <a:off x="5004048" y="5301208"/>
              <a:ext cx="153010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55482" b="-38939"/>
            <a:stretch>
              <a:fillRect/>
            </a:stretch>
          </p:blipFill>
          <p:spPr bwMode="auto">
            <a:xfrm>
              <a:off x="2608263" y="5364262"/>
              <a:ext cx="1747713" cy="22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endParaRPr lang="en-US" altLang="zh-TW" sz="2400" b="1" dirty="0"/>
          </a:p>
        </p:txBody>
      </p:sp>
      <p:grpSp>
        <p:nvGrpSpPr>
          <p:cNvPr id="10" name="群組 9"/>
          <p:cNvGrpSpPr/>
          <p:nvPr/>
        </p:nvGrpSpPr>
        <p:grpSpPr>
          <a:xfrm>
            <a:off x="419433" y="1556792"/>
            <a:ext cx="8305135" cy="4608512"/>
            <a:chOff x="755576" y="1556792"/>
            <a:chExt cx="6037932" cy="3350443"/>
          </a:xfrm>
        </p:grpSpPr>
        <p:pic>
          <p:nvPicPr>
            <p:cNvPr id="727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556792"/>
              <a:ext cx="3667125" cy="129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060848"/>
              <a:ext cx="3949700" cy="284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程式設計</a:t>
            </a:r>
            <a:endParaRPr lang="en-US" altLang="zh-TW" sz="2400" b="1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813" y="2132855"/>
            <a:ext cx="7282374" cy="444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80872D5-E1D2-4719-AA99-E29CFE11F323}"/>
              </a:ext>
            </a:extLst>
          </p:cNvPr>
          <p:cNvSpPr/>
          <p:nvPr/>
        </p:nvSpPr>
        <p:spPr>
          <a:xfrm>
            <a:off x="7812533" y="161924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ex7-5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endParaRPr lang="en-US" altLang="zh-TW" sz="2400" b="1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601" y="1556792"/>
            <a:ext cx="639279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91491E-416B-4587-937F-A04A75EC2B6A}"/>
              </a:ext>
            </a:extLst>
          </p:cNvPr>
          <p:cNvSpPr/>
          <p:nvPr/>
        </p:nvSpPr>
        <p:spPr>
          <a:xfrm>
            <a:off x="7812533" y="161924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ex7-5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7-4  </a:t>
            </a:r>
            <a:r>
              <a:rPr lang="zh-TW" altLang="en-US" dirty="0"/>
              <a:t>雲端防盜警報器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發送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實測</a:t>
            </a:r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執行程式後，當有物體出現</a:t>
            </a:r>
            <a:br>
              <a:rPr lang="en-US" altLang="zh-TW" sz="2400" dirty="0"/>
            </a:br>
            <a:r>
              <a:rPr lang="zh-TW" altLang="en-US" sz="2400" dirty="0"/>
              <a:t>在超音波模組前方 </a:t>
            </a:r>
            <a:r>
              <a:rPr lang="en-US" altLang="zh-TW" sz="2400" dirty="0"/>
              <a:t>10 </a:t>
            </a:r>
            <a:r>
              <a:rPr lang="zh-TW" altLang="en-US" sz="2400" dirty="0"/>
              <a:t>公分內，</a:t>
            </a:r>
            <a:br>
              <a:rPr lang="en-US" altLang="zh-TW" sz="2400" dirty="0"/>
            </a:br>
            <a:r>
              <a:rPr lang="en-US" altLang="zh-TW" sz="2400" dirty="0"/>
              <a:t>Line </a:t>
            </a:r>
            <a:r>
              <a:rPr lang="zh-TW" altLang="en-US" sz="2400" dirty="0"/>
              <a:t>就會收到通知 </a:t>
            </a:r>
            <a:r>
              <a:rPr lang="en-US" altLang="zh-TW" sz="2400" dirty="0"/>
              <a:t>: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編輯器內的輸出資訊如下 </a:t>
            </a:r>
            <a:r>
              <a:rPr lang="en-US" altLang="zh-TW" sz="2400" dirty="0"/>
              <a:t>: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096344" cy="26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65104"/>
            <a:ext cx="6192688" cy="22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7-1 D1 mini </a:t>
            </a:r>
            <a:r>
              <a:rPr lang="zh-TW" altLang="en-US" dirty="0"/>
              <a:t>網路連線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先修改 </a:t>
            </a:r>
            <a:r>
              <a:rPr lang="en-US" altLang="zh-TW" sz="2400" dirty="0" err="1"/>
              <a:t>WiFi</a:t>
            </a:r>
            <a:r>
              <a:rPr lang="en-US" altLang="zh-TW" sz="2400" dirty="0"/>
              <a:t> </a:t>
            </a:r>
            <a:r>
              <a:rPr lang="zh-TW" altLang="en-US" sz="2400" dirty="0"/>
              <a:t>名稱及密碼，執行後看到 </a:t>
            </a:r>
            <a:r>
              <a:rPr lang="en-US" altLang="zh-TW" sz="2400" dirty="0"/>
              <a:t>D1 mini </a:t>
            </a:r>
            <a:r>
              <a:rPr lang="zh-TW" altLang="en-US" sz="2400" dirty="0"/>
              <a:t>請求 </a:t>
            </a:r>
            <a:r>
              <a:rPr lang="en-US" altLang="zh-TW" sz="2400" dirty="0"/>
              <a:t>https://www.flag.com.tw/ </a:t>
            </a:r>
            <a:r>
              <a:rPr lang="zh-TW" altLang="en-US" sz="2400" dirty="0"/>
              <a:t>並將網頁內容下載回來 </a:t>
            </a:r>
            <a:r>
              <a:rPr lang="en-US" altLang="zh-TW" sz="2400" dirty="0"/>
              <a:t>: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539552" y="2492896"/>
            <a:ext cx="7650852" cy="3960441"/>
            <a:chOff x="2555776" y="2852936"/>
            <a:chExt cx="6120680" cy="3168352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321"/>
            <a:stretch>
              <a:fillRect/>
            </a:stretch>
          </p:blipFill>
          <p:spPr bwMode="auto">
            <a:xfrm>
              <a:off x="2555776" y="2852936"/>
              <a:ext cx="6120680" cy="168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1715"/>
            <a:stretch>
              <a:fillRect/>
            </a:stretch>
          </p:blipFill>
          <p:spPr bwMode="auto">
            <a:xfrm>
              <a:off x="2555776" y="4509120"/>
              <a:ext cx="612068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4581128"/>
              <a:ext cx="6036504" cy="137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7-2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/>
              <a:t>IFTTT (IF This Then That</a:t>
            </a:r>
            <a:r>
              <a:rPr lang="zh-TW" altLang="en-US" sz="2400" dirty="0"/>
              <a:t> </a:t>
            </a:r>
            <a:r>
              <a:rPr lang="en-US" altLang="zh-TW" sz="2400" dirty="0"/>
              <a:t>)  </a:t>
            </a:r>
            <a:r>
              <a:rPr lang="zh-TW" altLang="en-US" sz="2400" dirty="0"/>
              <a:t>是免費物聯網平台，</a:t>
            </a:r>
            <a:br>
              <a:rPr lang="en-US" altLang="zh-TW" sz="2400" dirty="0"/>
            </a:br>
            <a:r>
              <a:rPr lang="zh-TW" altLang="en-US" sz="2400" dirty="0"/>
              <a:t>允許使用者結合各式各樣的服務。</a:t>
            </a:r>
            <a:endParaRPr lang="en-US" altLang="zh-TW" sz="2400" dirty="0"/>
          </a:p>
          <a:p>
            <a:r>
              <a:rPr lang="zh-TW" altLang="en-US" sz="2400" b="1" dirty="0"/>
              <a:t>申請 </a:t>
            </a:r>
            <a:r>
              <a:rPr lang="en-US" altLang="zh-TW" sz="2400" b="1" dirty="0"/>
              <a:t>IFTTT </a:t>
            </a:r>
            <a:r>
              <a:rPr lang="zh-TW" altLang="en-US" sz="2400" b="1" dirty="0"/>
              <a:t>帳號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208" y="2852936"/>
            <a:ext cx="680158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23E54A2-696B-4D6B-B76B-D26794693896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ex7-3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7-2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988" y="1412775"/>
            <a:ext cx="7396025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7-2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33" y="1700808"/>
            <a:ext cx="761993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建立 </a:t>
            </a:r>
            <a:r>
              <a:rPr lang="en-US" altLang="zh-TW" sz="2400" b="1" dirty="0"/>
              <a:t>IFTTT </a:t>
            </a:r>
            <a:r>
              <a:rPr lang="zh-TW" altLang="en-US" sz="2400" b="1" dirty="0"/>
              <a:t>應用</a:t>
            </a:r>
            <a:endParaRPr lang="en-US" altLang="zh-TW" sz="2400" b="1" dirty="0"/>
          </a:p>
          <a:p>
            <a:pPr marL="0">
              <a:buNone/>
            </a:pPr>
            <a:endParaRPr lang="zh-TW" altLang="en-US" sz="2400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1655676" y="1988840"/>
            <a:ext cx="5832648" cy="4713737"/>
            <a:chOff x="1763688" y="1988840"/>
            <a:chExt cx="5616624" cy="4539154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58428"/>
            <a:stretch>
              <a:fillRect/>
            </a:stretch>
          </p:blipFill>
          <p:spPr bwMode="auto">
            <a:xfrm>
              <a:off x="1763688" y="4581128"/>
              <a:ext cx="5616624" cy="194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44647"/>
            <a:stretch>
              <a:fillRect/>
            </a:stretch>
          </p:blipFill>
          <p:spPr bwMode="auto">
            <a:xfrm>
              <a:off x="1763688" y="1988840"/>
              <a:ext cx="561662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7-3  </a:t>
            </a:r>
            <a:r>
              <a:rPr lang="zh-TW" altLang="en-US" dirty="0"/>
              <a:t>雲端亮度記錄  </a:t>
            </a:r>
            <a:r>
              <a:rPr lang="en-US" altLang="zh-TW" dirty="0"/>
              <a:t>–  </a:t>
            </a:r>
            <a:r>
              <a:rPr lang="zh-TW" altLang="en-US" dirty="0"/>
              <a:t>使用 </a:t>
            </a:r>
            <a:r>
              <a:rPr lang="en-US" altLang="zh-TW" dirty="0"/>
              <a:t>IFTTT </a:t>
            </a:r>
            <a:r>
              <a:rPr lang="zh-TW" altLang="en-US" dirty="0"/>
              <a:t>上傳資料到 </a:t>
            </a:r>
            <a:r>
              <a:rPr lang="en-US" altLang="zh-TW" dirty="0"/>
              <a:t>Google </a:t>
            </a:r>
            <a:r>
              <a:rPr lang="zh-TW" altLang="en-US" dirty="0"/>
              <a:t>試算表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844" y="1628800"/>
            <a:ext cx="64343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692</Words>
  <Application>Microsoft Office PowerPoint</Application>
  <PresentationFormat>如螢幕大小 (4:3)</PresentationFormat>
  <Paragraphs>74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3" baseType="lpstr">
      <vt:lpstr>Arial</vt:lpstr>
      <vt:lpstr>Calibri</vt:lpstr>
      <vt:lpstr>Consolas</vt:lpstr>
      <vt:lpstr>Office 佈景主題</vt:lpstr>
      <vt:lpstr>Ch07 物聯網   – 將感測器連上網路</vt:lpstr>
      <vt:lpstr>7-1 D1 mini 網路連線</vt:lpstr>
      <vt:lpstr>7-1 D1 mini 網路連線</vt:lpstr>
      <vt:lpstr>7-1 D1 mini 網路連線</vt:lpstr>
      <vt:lpstr>7-2  使用 IFTTT 平台</vt:lpstr>
      <vt:lpstr>7-2  使用 IFTTT 平台</vt:lpstr>
      <vt:lpstr>7-2  使用 IFTTT 平台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7-3  雲端亮度記錄  –  使用 IFTTT 上傳資料到 Google 試算表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  <vt:lpstr>7-4  雲端防盜警報器   –  使用 IFTTT 發送Line 通知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Ch01 感測器與 Python 簡介</dc:title>
  <dc:creator>ACER</dc:creator>
  <cp:lastModifiedBy>allwow-1F</cp:lastModifiedBy>
  <cp:revision>87</cp:revision>
  <dcterms:created xsi:type="dcterms:W3CDTF">2020-04-01T06:19:32Z</dcterms:created>
  <dcterms:modified xsi:type="dcterms:W3CDTF">2021-05-05T03:14:55Z</dcterms:modified>
</cp:coreProperties>
</file>