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41" r:id="rId3"/>
    <p:sldId id="942" r:id="rId4"/>
    <p:sldId id="263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269677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Ch08 </a:t>
            </a:r>
            <a:r>
              <a:rPr lang="zh-TW" altLang="en-US" dirty="0"/>
              <a:t>整個網路都是我的感測器  </a:t>
            </a:r>
            <a:r>
              <a:rPr lang="en-US" altLang="zh-TW" dirty="0"/>
              <a:t>– JSON  </a:t>
            </a:r>
            <a:r>
              <a:rPr lang="zh-TW" altLang="en-US" dirty="0"/>
              <a:t>網路資料爬蟲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51" y="1556792"/>
            <a:ext cx="65172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35BB4E-FA37-4CB0-B8AF-3611F053DBE3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ex8-6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35F700-C922-4F30-8638-B7963469C2EC}"/>
              </a:ext>
            </a:extLst>
          </p:cNvPr>
          <p:cNvSpPr/>
          <p:nvPr/>
        </p:nvSpPr>
        <p:spPr>
          <a:xfrm>
            <a:off x="3275856" y="4509120"/>
            <a:ext cx="1116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614081-A7DD-4983-AAE2-05EF1FA8287B}"/>
              </a:ext>
            </a:extLst>
          </p:cNvPr>
          <p:cNvSpPr txBox="1"/>
          <p:nvPr/>
        </p:nvSpPr>
        <p:spPr>
          <a:xfrm>
            <a:off x="2555776" y="6169571"/>
            <a:ext cx="544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</a:rPr>
              <a:t>https://www.cadch.com/article/timestamp/index.php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1835D75-CA63-498B-9E71-64A28FC3035E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3833856" y="4725144"/>
            <a:ext cx="1445054" cy="14444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此 </a:t>
            </a:r>
            <a:r>
              <a:rPr lang="en-US" altLang="zh-TW" sz="2400"/>
              <a:t>API </a:t>
            </a:r>
            <a:r>
              <a:rPr lang="zh-TW" altLang="en-US" sz="2400"/>
              <a:t>會將 </a:t>
            </a:r>
            <a:r>
              <a:rPr lang="en-US" altLang="zh-TW" sz="2400" dirty="0"/>
              <a:t>ISS </a:t>
            </a:r>
            <a:r>
              <a:rPr lang="zh-TW" altLang="en-US" sz="2400" dirty="0"/>
              <a:t>最近會掠過指定經緯度的時刻和時間長度放入鍵 </a:t>
            </a:r>
            <a:r>
              <a:rPr lang="en-US" altLang="zh-TW" sz="2400" dirty="0"/>
              <a:t>response </a:t>
            </a:r>
            <a:r>
              <a:rPr lang="zh-TW" altLang="en-US" sz="2400" dirty="0"/>
              <a:t>的值中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若想取得第 </a:t>
            </a:r>
            <a:r>
              <a:rPr lang="en-US" altLang="zh-TW" sz="2400" dirty="0"/>
              <a:t>2 </a:t>
            </a:r>
            <a:r>
              <a:rPr lang="zh-TW" altLang="en-US" sz="2400" dirty="0"/>
              <a:t>筆資料，要寫 </a:t>
            </a:r>
            <a:r>
              <a:rPr lang="en-US" altLang="zh-TW" sz="2400" dirty="0"/>
              <a:t>data = parsed["response"][1] 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7776864" cy="9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725785D-5B15-4956-B551-4773EABA69E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 err="1"/>
              <a:t>time.localtime</a:t>
            </a:r>
            <a:r>
              <a:rPr lang="en-US" altLang="zh-TW" sz="2400" dirty="0"/>
              <a:t>()  </a:t>
            </a:r>
            <a:r>
              <a:rPr lang="zh-TW" altLang="en-US" sz="2400" dirty="0"/>
              <a:t>方法會傳回 </a:t>
            </a:r>
            <a:r>
              <a:rPr lang="en-US" altLang="zh-TW" sz="2400" dirty="0"/>
              <a:t>(2019, 12, 16, 14, 30, 44, 0, 350)  </a:t>
            </a:r>
            <a:r>
              <a:rPr lang="zh-TW" altLang="en-US" sz="2400" dirty="0"/>
              <a:t>這樣類似串列的資料組，可存取當中每一項日期或時間資訊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如果呼叫  </a:t>
            </a:r>
            <a:r>
              <a:rPr lang="en-US" altLang="zh-TW" sz="2400" dirty="0" err="1"/>
              <a:t>time.localtime</a:t>
            </a:r>
            <a:r>
              <a:rPr lang="en-US" altLang="zh-TW" sz="2400" dirty="0"/>
              <a:t>()   </a:t>
            </a:r>
            <a:r>
              <a:rPr lang="zh-TW" altLang="en-US" sz="2400" dirty="0"/>
              <a:t>時沒有給  </a:t>
            </a:r>
            <a:r>
              <a:rPr lang="en-US" altLang="zh-TW" sz="2400" dirty="0"/>
              <a:t>Unix  </a:t>
            </a:r>
            <a:r>
              <a:rPr lang="zh-TW" altLang="en-US" sz="2400" dirty="0"/>
              <a:t>時間戳參數，它就會傳回控制板目前</a:t>
            </a:r>
            <a:r>
              <a:rPr lang="zh-TW" altLang="en-US" sz="2400"/>
              <a:t>的系統時間</a:t>
            </a:r>
            <a:r>
              <a:rPr lang="en-US" altLang="zh-TW" sz="2400"/>
              <a:t> </a:t>
            </a:r>
            <a:r>
              <a:rPr lang="zh-TW" altLang="en-US" sz="2400" dirty="0"/>
              <a:t>。</a:t>
            </a:r>
            <a:endParaRPr lang="en-US" altLang="zh-TW" sz="24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849" y="2420888"/>
            <a:ext cx="6522302" cy="17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642" y="4221088"/>
            <a:ext cx="6444716" cy="8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1691804" y="2132856"/>
            <a:ext cx="5760392" cy="4392488"/>
            <a:chOff x="2697708" y="3206750"/>
            <a:chExt cx="3747542" cy="2857624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8750" y="3206750"/>
              <a:ext cx="3746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7708" y="3645024"/>
              <a:ext cx="37465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C4D981C-833B-4500-944D-F5F2538AF51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72" y="1556792"/>
            <a:ext cx="608165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2F6D4D0-65FC-466A-9C47-168634BE19C0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5" y="1628800"/>
            <a:ext cx="6445250" cy="455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43393E-AB28-46E8-A5A1-481C4050D38A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修改程式中的  </a:t>
            </a:r>
            <a:r>
              <a:rPr lang="en-US" altLang="zh-TW" sz="2400" dirty="0" err="1"/>
              <a:t>WiFi</a:t>
            </a:r>
            <a:r>
              <a:rPr lang="en-US" altLang="zh-TW" sz="2400" dirty="0"/>
              <a:t>  </a:t>
            </a:r>
            <a:r>
              <a:rPr lang="zh-TW" altLang="en-US" sz="2400" dirty="0"/>
              <a:t>名稱與密碼 </a:t>
            </a:r>
            <a:r>
              <a:rPr lang="en-US" altLang="zh-TW" sz="2400" dirty="0"/>
              <a:t>, </a:t>
            </a:r>
          </a:p>
          <a:p>
            <a:pPr marL="0">
              <a:buNone/>
            </a:pPr>
            <a:r>
              <a:rPr lang="zh-TW" altLang="en-US" sz="2400" dirty="0"/>
              <a:t>然後執行程式 </a:t>
            </a:r>
            <a:r>
              <a:rPr lang="en-US" altLang="zh-TW" sz="2400" dirty="0"/>
              <a:t>,  </a:t>
            </a:r>
            <a:r>
              <a:rPr lang="zh-TW" altLang="en-US" sz="2400" dirty="0"/>
              <a:t>編輯器互動環境窗</a:t>
            </a:r>
          </a:p>
          <a:p>
            <a:pPr marL="0">
              <a:buNone/>
            </a:pPr>
            <a:r>
              <a:rPr lang="zh-TW" altLang="en-US" sz="2400" dirty="0"/>
              <a:t>格和  </a:t>
            </a:r>
            <a:r>
              <a:rPr lang="en-US" altLang="zh-TW" sz="2400" dirty="0"/>
              <a:t>OLED  </a:t>
            </a:r>
            <a:r>
              <a:rPr lang="zh-TW" altLang="en-US" sz="2400" dirty="0"/>
              <a:t>一會兒後就會顯示查詢</a:t>
            </a:r>
          </a:p>
          <a:p>
            <a:pPr marL="0">
              <a:buNone/>
            </a:pPr>
            <a:r>
              <a:rPr lang="zh-TW" altLang="en-US" sz="2400" dirty="0"/>
              <a:t>到的結果 </a:t>
            </a:r>
            <a:r>
              <a:rPr lang="en-US" altLang="zh-TW" sz="2400" dirty="0"/>
              <a:t>: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2588853" cy="14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55741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申請帳號與取得  </a:t>
            </a:r>
            <a:r>
              <a:rPr lang="en-US" altLang="zh-TW" sz="2400" b="1" dirty="0"/>
              <a:t>API  </a:t>
            </a:r>
            <a:r>
              <a:rPr lang="zh-TW" altLang="en-US" sz="2400" b="1" dirty="0"/>
              <a:t>金鑰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141" y="2132856"/>
            <a:ext cx="409171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400600" cy="587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280237" cy="20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5022091" cy="28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1615440" y="3186626"/>
            <a:ext cx="59131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700">
                <a:solidFill>
                  <a:srgbClr val="FFFF00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Python </a:t>
            </a:r>
            <a:r>
              <a:rPr lang="zh-TW" altLang="en-US" sz="2700">
                <a:solidFill>
                  <a:srgbClr val="FFFF00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的資料結構 </a:t>
            </a:r>
            <a:r>
              <a:rPr lang="en-US" altLang="zh-TW" sz="2700">
                <a:solidFill>
                  <a:srgbClr val="FFFF00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(</a:t>
            </a:r>
            <a:r>
              <a:rPr lang="zh-TW" altLang="en-US" sz="2700">
                <a:solidFill>
                  <a:srgbClr val="FFFF00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容器</a:t>
            </a:r>
            <a:r>
              <a:rPr lang="en-US" altLang="zh-TW" sz="2700">
                <a:solidFill>
                  <a:srgbClr val="FFFF00"/>
                </a:solidFill>
                <a:latin typeface="Consolas" panose="020B0609020204030204" pitchFamily="49" charset="0"/>
                <a:ea typeface="Noto Sans CJK TC Regular" panose="020B0500000000000000" pitchFamily="34" charset="-120"/>
              </a:rPr>
              <a:t>)</a:t>
            </a:r>
            <a:endParaRPr lang="zh-TW" altLang="en-US" sz="3600">
              <a:solidFill>
                <a:srgbClr val="FFFF00"/>
              </a:solidFill>
              <a:latin typeface="Consolas" panose="020B0609020204030204" pitchFamily="49" charset="0"/>
              <a:ea typeface="Noto Sans CJK TC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5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Lab23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/>
              <a:t>與  </a:t>
            </a:r>
            <a:r>
              <a:rPr lang="en-US" altLang="zh-TW" sz="2400" dirty="0"/>
              <a:t>Lab 03 </a:t>
            </a:r>
            <a:r>
              <a:rPr lang="zh-TW" altLang="en-US" sz="2400" dirty="0"/>
              <a:t>相同。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927" y="2132856"/>
            <a:ext cx="6524146" cy="22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使用  </a:t>
            </a:r>
            <a:r>
              <a:rPr lang="en-US" altLang="zh-TW" sz="2400" b="1" dirty="0"/>
              <a:t>API</a:t>
            </a:r>
          </a:p>
          <a:p>
            <a:pPr marL="0">
              <a:buNone/>
            </a:pPr>
            <a:r>
              <a:rPr lang="zh-TW" altLang="en-US" sz="2400" dirty="0"/>
              <a:t>申請好帳號後 </a:t>
            </a:r>
            <a:r>
              <a:rPr lang="en-US" altLang="zh-TW" sz="2400" dirty="0"/>
              <a:t>,  </a:t>
            </a:r>
            <a:r>
              <a:rPr lang="zh-TW" altLang="en-US" sz="2400" dirty="0"/>
              <a:t>查詢股價的  </a:t>
            </a:r>
            <a:r>
              <a:rPr lang="en-US" altLang="zh-TW" sz="2400" dirty="0"/>
              <a:t>API  </a:t>
            </a:r>
            <a:r>
              <a:rPr lang="zh-TW" altLang="en-US" sz="2400" dirty="0"/>
              <a:t>如下 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54328"/>
            <a:ext cx="7344816" cy="65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501008"/>
            <a:ext cx="75027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8629CFE-4E29-4931-8BC4-D514DBA29213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ex8-9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此  </a:t>
            </a:r>
            <a:r>
              <a:rPr lang="en-US" altLang="zh-TW" sz="2400" dirty="0"/>
              <a:t>API  </a:t>
            </a:r>
            <a:r>
              <a:rPr lang="zh-TW" altLang="en-US" sz="2400" dirty="0"/>
              <a:t>也允許一次同時查詢多個股票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回傳的  </a:t>
            </a:r>
            <a:r>
              <a:rPr lang="en-US" altLang="zh-TW" sz="2400" dirty="0"/>
              <a:t>JSON  </a:t>
            </a:r>
            <a:r>
              <a:rPr lang="zh-TW" altLang="en-US" sz="2400" dirty="0"/>
              <a:t>資料範例如下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577912" cy="3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179" y="3501008"/>
            <a:ext cx="68576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5" y="1412776"/>
            <a:ext cx="70722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和  </a:t>
            </a:r>
            <a:r>
              <a:rPr lang="en-US" altLang="zh-TW" sz="2400" dirty="0"/>
              <a:t>Lab 22 </a:t>
            </a:r>
            <a:r>
              <a:rPr lang="zh-TW" altLang="en-US" sz="2400" dirty="0"/>
              <a:t>一樣 </a:t>
            </a:r>
            <a:r>
              <a:rPr lang="en-US" altLang="zh-TW" sz="2400" dirty="0"/>
              <a:t>,  </a:t>
            </a:r>
            <a:r>
              <a:rPr lang="zh-TW" altLang="en-US" sz="2400" dirty="0"/>
              <a:t>這裡只會查詢一支股票的資訊 </a:t>
            </a:r>
            <a:r>
              <a:rPr lang="en-US" altLang="zh-TW" sz="2400" dirty="0"/>
              <a:t>,  </a:t>
            </a:r>
            <a:r>
              <a:rPr lang="zh-TW" altLang="en-US" sz="2400" dirty="0"/>
              <a:t>並顯示在  </a:t>
            </a:r>
            <a:r>
              <a:rPr lang="en-US" altLang="zh-TW" sz="2400" dirty="0"/>
              <a:t>OLED  </a:t>
            </a:r>
            <a:r>
              <a:rPr lang="zh-TW" altLang="en-US" sz="2400" dirty="0"/>
              <a:t>模組上。在此  </a:t>
            </a:r>
            <a:r>
              <a:rPr lang="en-US" altLang="zh-TW" sz="2400" dirty="0"/>
              <a:t>Lab  </a:t>
            </a:r>
            <a:r>
              <a:rPr lang="zh-TW" altLang="en-US" sz="2400" dirty="0"/>
              <a:t>想查詢的資料如下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568343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13532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FCC958-E0C1-4E07-9BDE-CB3316080708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ex8-10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452" y="1268760"/>
            <a:ext cx="5881097" cy="50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4739B80-3C52-4C03-9FF0-970DD8594E6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ex8-10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469" y="1556792"/>
            <a:ext cx="6129062" cy="43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625E49-D9EB-422D-8D4D-2DCC528FFC5F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ex8-10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8-3  </a:t>
            </a:r>
            <a:r>
              <a:rPr lang="zh-TW" altLang="en-US" dirty="0"/>
              <a:t>股價查詢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執行程式後 </a:t>
            </a:r>
            <a:r>
              <a:rPr lang="en-US" altLang="zh-TW" sz="2400" dirty="0"/>
              <a:t>,  </a:t>
            </a:r>
            <a:r>
              <a:rPr lang="zh-TW" altLang="en-US" sz="2400" dirty="0"/>
              <a:t>編輯器互動環境窗格會看到類似以下的結果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253" y="2852936"/>
            <a:ext cx="2658074" cy="141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57992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取得  </a:t>
            </a:r>
            <a:r>
              <a:rPr lang="en-US" altLang="zh-TW" sz="2400" b="1" dirty="0"/>
              <a:t>API</a:t>
            </a:r>
            <a:endParaRPr lang="zh-TW" altLang="en-US" sz="2400" b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53" y="1373188"/>
            <a:ext cx="4919413" cy="51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D9EE5-FFB6-4523-984C-7363B192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/>
              <a:t>Python </a:t>
            </a:r>
            <a:r>
              <a:rPr lang="zh-TW" altLang="en-US"/>
              <a:t>的資料結構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F0D42-591F-40CB-A9BF-DA8B4C87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/>
              <a:t>字串容器：由字元組成。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string = "52python"</a:t>
            </a:r>
            <a:r>
              <a:rPr lang="zh-TW" altLang="en-US"/>
              <a:t>。</a:t>
            </a:r>
            <a:endParaRPr lang="en-US" altLang="zh-TW"/>
          </a:p>
          <a:p>
            <a:r>
              <a:rPr lang="en-US" altLang="zh-TW"/>
              <a:t>tuple </a:t>
            </a:r>
            <a:r>
              <a:rPr lang="zh-TW" altLang="en-US"/>
              <a:t>容器：由資料物件組成。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tuple = (1, '2',</a:t>
            </a:r>
            <a:r>
              <a:rPr lang="zh-TW" altLang="en-US"/>
              <a:t> </a:t>
            </a:r>
            <a:r>
              <a:rPr lang="en-US" altLang="zh-TW"/>
              <a:t>3)</a:t>
            </a:r>
            <a:r>
              <a:rPr lang="zh-TW" altLang="en-US"/>
              <a:t>。</a:t>
            </a:r>
            <a:endParaRPr lang="en-US" altLang="zh-TW"/>
          </a:p>
          <a:p>
            <a:r>
              <a:rPr lang="zh-TW" altLang="en-US"/>
              <a:t>串列容器：由資料物件組成。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list = [1, '2',</a:t>
            </a:r>
            <a:r>
              <a:rPr lang="zh-TW" altLang="en-US"/>
              <a:t> </a:t>
            </a:r>
            <a:r>
              <a:rPr lang="en-US" altLang="zh-TW"/>
              <a:t>3]</a:t>
            </a:r>
            <a:r>
              <a:rPr lang="zh-TW" altLang="en-US"/>
              <a:t>。</a:t>
            </a:r>
            <a:endParaRPr lang="en-US" altLang="zh-TW"/>
          </a:p>
          <a:p>
            <a:r>
              <a:rPr lang="zh-TW" altLang="en-US"/>
              <a:t>集合容器：由資料物件組成。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set = {1, '2',</a:t>
            </a:r>
            <a:r>
              <a:rPr lang="zh-TW" altLang="en-US"/>
              <a:t> </a:t>
            </a:r>
            <a:r>
              <a:rPr lang="en-US" altLang="zh-TW"/>
              <a:t>3}</a:t>
            </a:r>
            <a:r>
              <a:rPr lang="zh-TW" altLang="en-US"/>
              <a:t>。</a:t>
            </a:r>
            <a:endParaRPr lang="en-US" altLang="zh-TW"/>
          </a:p>
          <a:p>
            <a:r>
              <a:rPr lang="zh-TW" altLang="en-US"/>
              <a:t>字典容器：由資料物件組成，以鍵：值表示。</a:t>
            </a:r>
            <a:endParaRPr lang="en-US" altLang="zh-TW"/>
          </a:p>
          <a:p>
            <a:pPr lvl="1"/>
            <a:r>
              <a:rPr lang="zh-TW" altLang="en-US"/>
              <a:t>例如：</a:t>
            </a:r>
            <a:r>
              <a:rPr lang="en-US" altLang="zh-TW"/>
              <a:t>dick = {'A':1, 'B':'2',</a:t>
            </a:r>
            <a:r>
              <a:rPr lang="zh-TW" altLang="en-US"/>
              <a:t> </a:t>
            </a:r>
            <a:r>
              <a:rPr lang="en-US" altLang="zh-TW"/>
              <a:t>'C':3}</a:t>
            </a:r>
            <a:r>
              <a:rPr lang="zh-TW" altLang="en-US"/>
              <a:t>。</a:t>
            </a:r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1EAF1D-2142-4C15-A8E6-9BA7B0F94D25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5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  <a:p>
            <a:endParaRPr lang="en-US" altLang="zh-TW" sz="2400" b="1" dirty="0"/>
          </a:p>
          <a:p>
            <a:pPr>
              <a:buNone/>
            </a:pP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呼叫後傳回的範例結果如下 </a:t>
            </a:r>
            <a:r>
              <a:rPr lang="en-US" altLang="zh-TW" sz="2400" dirty="0"/>
              <a:t>: ( </a:t>
            </a:r>
            <a:r>
              <a:rPr lang="zh-TW" altLang="en-US" sz="2400" dirty="0"/>
              <a:t>只顯示部分內容 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165" y="1268760"/>
            <a:ext cx="62056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498" y="3429000"/>
            <a:ext cx="599900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013014-5244-46A3-A1DC-98467E0D24F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Lab24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>
              <a:buNone/>
            </a:pPr>
            <a:r>
              <a:rPr lang="zh-TW" altLang="en-US" sz="2400" dirty="0"/>
              <a:t>與  </a:t>
            </a:r>
            <a:r>
              <a:rPr lang="en-US" altLang="zh-TW" sz="2400" dirty="0"/>
              <a:t>Lab 03 </a:t>
            </a:r>
            <a:r>
              <a:rPr lang="zh-TW" altLang="en-US" sz="2400" dirty="0"/>
              <a:t>相同。</a:t>
            </a:r>
          </a:p>
          <a:p>
            <a:pPr>
              <a:buNone/>
            </a:pPr>
            <a:endParaRPr lang="zh-TW" altLang="en-US" sz="24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988840"/>
            <a:ext cx="58599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呼叫 </a:t>
            </a:r>
            <a:r>
              <a:rPr lang="en-US" altLang="zh-TW" sz="2400" dirty="0"/>
              <a:t>API </a:t>
            </a:r>
            <a:r>
              <a:rPr lang="zh-TW" altLang="en-US" sz="2400" dirty="0"/>
              <a:t>後從傳回結果中的鍵 </a:t>
            </a:r>
            <a:r>
              <a:rPr lang="en-US" altLang="zh-TW" sz="2400" dirty="0" err="1"/>
              <a:t>datetime</a:t>
            </a:r>
            <a:r>
              <a:rPr lang="en-US" altLang="zh-TW" sz="2400" dirty="0"/>
              <a:t> </a:t>
            </a:r>
            <a:r>
              <a:rPr lang="zh-TW" altLang="en-US" sz="2400" dirty="0"/>
              <a:t>可得類似以下的字串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由於這是一整個字串 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Pythop</a:t>
            </a:r>
            <a:r>
              <a:rPr lang="en-US" altLang="zh-TW" sz="2400" dirty="0"/>
              <a:t>  </a:t>
            </a:r>
            <a:r>
              <a:rPr lang="zh-TW" altLang="en-US" sz="2400" dirty="0"/>
              <a:t>可以用擷取串列內元素的方式抽取出個別資料。字串擷取方式如下 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60685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75208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因此我們可以擷取出特定的時間資料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我們會拿這時間來更新控制板系統時間 </a:t>
            </a:r>
            <a:r>
              <a:rPr lang="en-US" altLang="zh-TW" sz="2400" dirty="0"/>
              <a:t>,  </a:t>
            </a:r>
            <a:r>
              <a:rPr lang="zh-TW" altLang="en-US" sz="2400" dirty="0"/>
              <a:t>然後平時讀取系統時間就可以了。</a:t>
            </a:r>
            <a:endParaRPr lang="en-US" altLang="zh-TW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2852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4653136"/>
            <a:ext cx="666413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注意  </a:t>
            </a:r>
            <a:r>
              <a:rPr lang="en-US" altLang="zh-TW" sz="2400" dirty="0"/>
              <a:t>RTC  </a:t>
            </a:r>
            <a:r>
              <a:rPr lang="zh-TW" altLang="en-US" sz="2400" dirty="0"/>
              <a:t>傳回的時間格式會像是  </a:t>
            </a:r>
            <a:r>
              <a:rPr lang="en-US" altLang="zh-TW" sz="2400" dirty="0"/>
              <a:t>(2019, 12, 16, 0, 9, 48, 0, 89),  </a:t>
            </a:r>
            <a:r>
              <a:rPr lang="zh-TW" altLang="en-US" sz="2400" dirty="0"/>
              <a:t>和  </a:t>
            </a:r>
            <a:r>
              <a:rPr lang="en-US" altLang="zh-TW" sz="2400" dirty="0"/>
              <a:t>Lab 22 </a:t>
            </a:r>
            <a:r>
              <a:rPr lang="zh-TW" altLang="en-US" sz="2400" dirty="0"/>
              <a:t>的  </a:t>
            </a:r>
            <a:r>
              <a:rPr lang="en-US" altLang="zh-TW" sz="2400" dirty="0" err="1"/>
              <a:t>time.localtime</a:t>
            </a:r>
            <a:r>
              <a:rPr lang="en-US" altLang="zh-TW" sz="2400" dirty="0"/>
              <a:t>()  </a:t>
            </a:r>
            <a:r>
              <a:rPr lang="zh-TW" altLang="en-US" sz="2400" dirty="0"/>
              <a:t>傳回的格式不太一樣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透過  </a:t>
            </a:r>
            <a:r>
              <a:rPr lang="en-US" altLang="zh-TW" sz="2400" dirty="0"/>
              <a:t>RTC  </a:t>
            </a:r>
            <a:r>
              <a:rPr lang="zh-TW" altLang="en-US" sz="2400" dirty="0"/>
              <a:t>更新系統時間後 </a:t>
            </a:r>
            <a:r>
              <a:rPr lang="en-US" altLang="zh-TW" sz="2400" dirty="0"/>
              <a:t>,  </a:t>
            </a:r>
            <a:r>
              <a:rPr lang="zh-TW" altLang="en-US" sz="2400" dirty="0"/>
              <a:t>我們就能取得個別的時間資料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5"/>
            <a:ext cx="632449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01208"/>
            <a:ext cx="86503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59" y="2276872"/>
            <a:ext cx="650988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3660E4C-7E5D-4215-A789-EF33779C1AD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794" y="548680"/>
            <a:ext cx="67324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4CE026D-02B1-4403-9FAF-0A913A78334D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743" y="332656"/>
            <a:ext cx="707651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806371-0FC9-4FD6-9081-7FB6D5F9855B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zh-TW" altLang="en-US" sz="24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11282" cy="44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6C06B5E-D562-4168-90CF-F130B25F532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ex8-12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8-4  </a:t>
            </a:r>
            <a:r>
              <a:rPr lang="zh-TW" altLang="en-US" dirty="0"/>
              <a:t>網路對時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執行程式後 </a:t>
            </a:r>
            <a:r>
              <a:rPr lang="en-US" altLang="zh-TW" sz="2400" dirty="0"/>
              <a:t>,  </a:t>
            </a:r>
            <a:r>
              <a:rPr lang="zh-TW" altLang="en-US" sz="2400" dirty="0"/>
              <a:t>可看到  </a:t>
            </a:r>
            <a:r>
              <a:rPr lang="en-US" altLang="zh-TW" sz="2400" dirty="0"/>
              <a:t>OLED  </a:t>
            </a:r>
            <a:r>
              <a:rPr lang="zh-TW" altLang="en-US" sz="2400" dirty="0"/>
              <a:t>模組</a:t>
            </a:r>
          </a:p>
          <a:p>
            <a:pPr marL="0">
              <a:buNone/>
            </a:pPr>
            <a:r>
              <a:rPr lang="zh-TW" altLang="en-US" sz="2400" dirty="0"/>
              <a:t>像真實時鐘一樣顯示出時間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編輯器互動環境窗格則會在更新時間時顯示一點資訊 </a:t>
            </a:r>
            <a:r>
              <a:rPr lang="en-US" altLang="zh-TW" sz="2400" dirty="0"/>
              <a:t>:</a:t>
            </a:r>
            <a:endParaRPr lang="zh-TW" altLang="en-US" sz="24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807" y="4581128"/>
            <a:ext cx="60983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267422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8-1  </a:t>
            </a:r>
            <a:r>
              <a:rPr lang="zh-TW" altLang="en-US" dirty="0"/>
              <a:t>抓取和解析 </a:t>
            </a:r>
            <a:r>
              <a:rPr lang="en-US" altLang="zh-TW" dirty="0"/>
              <a:t>JSON </a:t>
            </a:r>
            <a:r>
              <a:rPr lang="zh-TW" altLang="en-US" dirty="0"/>
              <a:t>格式資料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JSON</a:t>
            </a:r>
            <a:r>
              <a:rPr lang="zh-TW" altLang="en-US" sz="2400" dirty="0"/>
              <a:t>是一種電腦文字資料</a:t>
            </a:r>
            <a:r>
              <a:rPr lang="zh-TW" altLang="en-US" sz="2400"/>
              <a:t>交換格式 </a:t>
            </a:r>
            <a:r>
              <a:rPr lang="en-US" altLang="zh-TW" sz="2400"/>
              <a:t>(</a:t>
            </a:r>
            <a:r>
              <a:rPr lang="zh-TW" altLang="en-US" sz="2400"/>
              <a:t>與 </a:t>
            </a:r>
            <a:r>
              <a:rPr lang="en-US" altLang="zh-TW" sz="2400"/>
              <a:t>python</a:t>
            </a:r>
            <a:r>
              <a:rPr lang="zh-TW" altLang="en-US" sz="2400"/>
              <a:t> 的容器相同</a:t>
            </a:r>
            <a:r>
              <a:rPr lang="en-US" altLang="zh-TW" sz="2400"/>
              <a:t>)</a:t>
            </a:r>
            <a:r>
              <a:rPr lang="zh-TW" altLang="en-US" sz="2400"/>
              <a:t>，</a:t>
            </a:r>
            <a:r>
              <a:rPr lang="zh-TW" altLang="en-US" sz="2400" dirty="0"/>
              <a:t>容易被人和程式</a:t>
            </a:r>
            <a:r>
              <a:rPr lang="zh-TW" altLang="en-US" sz="2400"/>
              <a:t>讀取。網路</a:t>
            </a:r>
            <a:r>
              <a:rPr lang="zh-TW" altLang="en-US" sz="2400" dirty="0"/>
              <a:t>上有許多 </a:t>
            </a:r>
            <a:r>
              <a:rPr lang="en-US" altLang="zh-TW" sz="2400" dirty="0"/>
              <a:t>API </a:t>
            </a:r>
            <a:r>
              <a:rPr lang="zh-TW" altLang="en-US" sz="2400" dirty="0"/>
              <a:t>和一般網站一樣有個</a:t>
            </a:r>
            <a:r>
              <a:rPr lang="zh-TW" altLang="en-US" sz="2400"/>
              <a:t>網址，客戶</a:t>
            </a:r>
            <a:r>
              <a:rPr lang="zh-TW" altLang="en-US" sz="2400" dirty="0"/>
              <a:t>端呼叫它後會傳回 </a:t>
            </a:r>
            <a:r>
              <a:rPr lang="en-US" altLang="zh-TW" sz="2400" dirty="0"/>
              <a:t>JSON </a:t>
            </a:r>
            <a:r>
              <a:rPr lang="zh-TW" altLang="en-US" sz="2400" dirty="0"/>
              <a:t>格式的資料。</a:t>
            </a:r>
            <a:endParaRPr lang="en-US" altLang="zh-TW" sz="2400" dirty="0"/>
          </a:p>
          <a:p>
            <a:pPr marL="0">
              <a:buNone/>
            </a:pPr>
            <a:br>
              <a:rPr lang="en-US" altLang="zh-TW" sz="2400" dirty="0"/>
            </a:br>
            <a:endParaRPr lang="en-US" altLang="zh-TW" sz="2400" dirty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592926" cy="38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8-1  </a:t>
            </a:r>
            <a:r>
              <a:rPr lang="zh-TW" altLang="en-US" dirty="0"/>
              <a:t>抓取和解析 </a:t>
            </a:r>
            <a:r>
              <a:rPr lang="en-US" altLang="zh-TW" dirty="0"/>
              <a:t>JSON </a:t>
            </a:r>
            <a:r>
              <a:rPr lang="zh-TW" altLang="en-US" dirty="0"/>
              <a:t>格式資料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此 </a:t>
            </a:r>
            <a:r>
              <a:rPr lang="en-US" altLang="zh-TW" sz="2400" dirty="0"/>
              <a:t>API </a:t>
            </a:r>
            <a:r>
              <a:rPr lang="zh-TW" altLang="en-US" sz="2400" dirty="0"/>
              <a:t>來自網站  </a:t>
            </a:r>
            <a:r>
              <a:rPr lang="en-US" altLang="zh-TW" sz="2400" dirty="0"/>
              <a:t>The Internet Chuck Norris Database 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zh-TW" altLang="en-US" sz="2400" dirty="0"/>
              <a:t>它的結構簡單，用來隨機查詢羅禮士笑話。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若執行以上程式，會在編輯器互動環境窗格中看到類似以下的結果 </a:t>
            </a:r>
            <a:r>
              <a:rPr lang="en-US" altLang="zh-TW" sz="2400" dirty="0"/>
              <a:t>: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888550" cy="156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13176"/>
            <a:ext cx="790851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924D42-12FF-4697-AACD-320437DB0C8D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8-1  </a:t>
            </a:r>
            <a:r>
              <a:rPr lang="zh-TW" altLang="en-US" dirty="0"/>
              <a:t>抓取和解析 </a:t>
            </a:r>
            <a:r>
              <a:rPr lang="en-US" altLang="zh-TW" dirty="0"/>
              <a:t>JSON </a:t>
            </a:r>
            <a:r>
              <a:rPr lang="zh-TW" altLang="en-US" dirty="0"/>
              <a:t>格式資料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把以上這段排版過，會得到類似以下結果 </a:t>
            </a:r>
            <a:r>
              <a:rPr lang="en-US" altLang="zh-TW" sz="2400" dirty="0"/>
              <a:t>: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39552" y="2132856"/>
            <a:ext cx="7261969" cy="2880320"/>
            <a:chOff x="2693988" y="3236019"/>
            <a:chExt cx="3754437" cy="1489125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3988" y="3236019"/>
              <a:ext cx="3754437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3988" y="3691681"/>
              <a:ext cx="3754437" cy="103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1A0875A7-1858-49DB-BCC7-FE41E268606F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ex8-3</a:t>
            </a:r>
            <a:endParaRPr lang="zh-TW" altLang="en-US">
              <a:latin typeface="Consolas" panose="020B0609020204030204" pitchFamily="49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B8D8726-2A40-42DB-8401-891DBA9B1E05}"/>
              </a:ext>
            </a:extLst>
          </p:cNvPr>
          <p:cNvSpPr txBox="1"/>
          <p:nvPr/>
        </p:nvSpPr>
        <p:spPr>
          <a:xfrm>
            <a:off x="539552" y="59098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/>
              <a:t>http://jsonviewer.stack.hu/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5EA94A-C0E3-4F20-AAB7-A5C3D7340F8F}"/>
              </a:ext>
            </a:extLst>
          </p:cNvPr>
          <p:cNvSpPr txBox="1"/>
          <p:nvPr/>
        </p:nvSpPr>
        <p:spPr>
          <a:xfrm>
            <a:off x="539552" y="54492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線上排版器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8-1  </a:t>
            </a:r>
            <a:r>
              <a:rPr lang="zh-TW" altLang="en-US" dirty="0"/>
              <a:t>抓取和解析 </a:t>
            </a:r>
            <a:r>
              <a:rPr lang="en-US" altLang="zh-TW" dirty="0"/>
              <a:t>JSON </a:t>
            </a:r>
            <a:r>
              <a:rPr lang="zh-TW" altLang="en-US" dirty="0"/>
              <a:t>格式資料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可看到 </a:t>
            </a:r>
            <a:r>
              <a:rPr lang="en-US" altLang="zh-TW" sz="2400" dirty="0"/>
              <a:t>JSON </a:t>
            </a:r>
            <a:r>
              <a:rPr lang="zh-TW" altLang="en-US" sz="2400" dirty="0"/>
              <a:t>資料是以鍵 </a:t>
            </a:r>
            <a:r>
              <a:rPr lang="en-US" altLang="zh-TW" sz="2400" dirty="0"/>
              <a:t>( </a:t>
            </a:r>
            <a:r>
              <a:rPr lang="zh-TW" altLang="en-US" sz="2400" dirty="0"/>
              <a:t>資料名稱 </a:t>
            </a:r>
            <a:r>
              <a:rPr lang="en-US" altLang="zh-TW" sz="2400" dirty="0"/>
              <a:t>) : </a:t>
            </a:r>
            <a:r>
              <a:rPr lang="zh-TW" altLang="en-US" sz="2400" dirty="0"/>
              <a:t>值 </a:t>
            </a:r>
            <a:r>
              <a:rPr lang="en-US" altLang="zh-TW" sz="2400" dirty="0"/>
              <a:t>( </a:t>
            </a:r>
            <a:r>
              <a:rPr lang="zh-TW" altLang="en-US" sz="2400" dirty="0"/>
              <a:t>資料內容 </a:t>
            </a:r>
            <a:r>
              <a:rPr lang="en-US" altLang="zh-TW" sz="2400" dirty="0"/>
              <a:t>) </a:t>
            </a:r>
            <a:r>
              <a:rPr lang="zh-TW" altLang="en-US" sz="2400" dirty="0"/>
              <a:t>的方式配對的多層結構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這會在編輯器互動環境視窗印出以下字串 </a:t>
            </a:r>
            <a:r>
              <a:rPr lang="en-US" altLang="zh-TW" sz="2400" dirty="0"/>
              <a:t>: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76715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7776864" cy="9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14F5A91-6B15-4D75-B7A6-47BD794A6621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dirty="0"/>
          </a:p>
          <a:p>
            <a:r>
              <a:rPr lang="en-US" altLang="zh-TW" sz="2400" b="1" dirty="0"/>
              <a:t>Lab22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/>
              <a:t>與第 </a:t>
            </a:r>
            <a:r>
              <a:rPr lang="en-US" altLang="zh-TW" sz="2400" dirty="0"/>
              <a:t>2 </a:t>
            </a:r>
            <a:r>
              <a:rPr lang="zh-TW" altLang="en-US" sz="2400" dirty="0"/>
              <a:t>章  </a:t>
            </a:r>
            <a:r>
              <a:rPr lang="en-US" altLang="zh-TW" sz="2400" dirty="0"/>
              <a:t>Lab 03 </a:t>
            </a:r>
            <a:r>
              <a:rPr lang="zh-TW" altLang="en-US" sz="2400" dirty="0"/>
              <a:t>相同。</a:t>
            </a:r>
            <a:endParaRPr lang="en-US" altLang="zh-TW" sz="24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6336704" cy="21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8-2  </a:t>
            </a:r>
            <a:r>
              <a:rPr lang="zh-TW" altLang="en-US" dirty="0"/>
              <a:t>國際太空站什麼時候</a:t>
            </a:r>
            <a:br>
              <a:rPr lang="en-US" altLang="zh-TW" dirty="0"/>
            </a:br>
            <a:r>
              <a:rPr lang="zh-TW" altLang="en-US" dirty="0"/>
              <a:t>經過頭上？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使用  </a:t>
            </a:r>
            <a:r>
              <a:rPr lang="en-US" altLang="zh-TW" sz="2400" b="1" dirty="0"/>
              <a:t>API</a:t>
            </a:r>
          </a:p>
          <a:p>
            <a:pPr marL="0">
              <a:buNone/>
            </a:pPr>
            <a:r>
              <a:rPr lang="zh-TW" altLang="en-US" sz="2400" dirty="0"/>
              <a:t>要使用此 </a:t>
            </a:r>
            <a:r>
              <a:rPr lang="en-US" altLang="zh-TW" sz="2400" dirty="0"/>
              <a:t>API</a:t>
            </a:r>
            <a:r>
              <a:rPr lang="zh-TW" altLang="en-US" sz="2400" dirty="0"/>
              <a:t>，網址後面必須加上所在地的經緯度參數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以台北為例，經緯度是 </a:t>
            </a:r>
            <a:r>
              <a:rPr lang="en-US" altLang="zh-TW" sz="2400" dirty="0"/>
              <a:t>(25.066667, 121.516667)</a:t>
            </a:r>
            <a:r>
              <a:rPr lang="zh-TW" altLang="en-US" sz="2400" dirty="0"/>
              <a:t>，</a:t>
            </a:r>
            <a:br>
              <a:rPr lang="en-US" altLang="zh-TW" sz="2400" dirty="0"/>
            </a:br>
            <a:r>
              <a:rPr lang="en-US" altLang="zh-TW" sz="2400" dirty="0"/>
              <a:t>API  </a:t>
            </a:r>
            <a:r>
              <a:rPr lang="zh-TW" altLang="en-US" sz="2400" dirty="0"/>
              <a:t>參數為</a:t>
            </a:r>
            <a:r>
              <a:rPr lang="en-US" altLang="zh-TW" sz="2400" dirty="0"/>
              <a:t>"?lat=25.066667&amp;lon=121.516667"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呼叫後傳回內容範例如下 </a:t>
            </a:r>
            <a:r>
              <a:rPr lang="en-US" altLang="zh-TW" sz="2400" dirty="0"/>
              <a:t>: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7848872" cy="45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1008B0E-1052-40FF-9DBF-FA294E296CCF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ex8-5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1036</Words>
  <Application>Microsoft Office PowerPoint</Application>
  <PresentationFormat>如螢幕大小 (4:3)</PresentationFormat>
  <Paragraphs>182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Arial</vt:lpstr>
      <vt:lpstr>Calibri</vt:lpstr>
      <vt:lpstr>Consolas</vt:lpstr>
      <vt:lpstr>Office 佈景主題</vt:lpstr>
      <vt:lpstr>Ch08 整個網路都是我的感測器  – JSON  網路資料爬蟲</vt:lpstr>
      <vt:lpstr>PowerPoint 簡報</vt:lpstr>
      <vt:lpstr>Python 的資料結構</vt:lpstr>
      <vt:lpstr>8-1  抓取和解析 JSON 格式資料</vt:lpstr>
      <vt:lpstr>8-1  抓取和解析 JSON 格式資料</vt:lpstr>
      <vt:lpstr>8-1  抓取和解析 JSON 格式資料</vt:lpstr>
      <vt:lpstr>8-1  抓取和解析 JSON 格式資料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8-2  國際太空站什麼時候 經過頭上？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8-3  股價查詢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  <vt:lpstr>8-4  網路對時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allwow-1F</cp:lastModifiedBy>
  <cp:revision>109</cp:revision>
  <dcterms:created xsi:type="dcterms:W3CDTF">2020-04-01T06:19:32Z</dcterms:created>
  <dcterms:modified xsi:type="dcterms:W3CDTF">2021-05-25T13:59:41Z</dcterms:modified>
</cp:coreProperties>
</file>