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272" r:id="rId4"/>
    <p:sldId id="610" r:id="rId5"/>
    <p:sldId id="273" r:id="rId6"/>
    <p:sldId id="275" r:id="rId7"/>
    <p:sldId id="276" r:id="rId8"/>
    <p:sldId id="274" r:id="rId9"/>
    <p:sldId id="278" r:id="rId10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CC0000"/>
    <a:srgbClr val="646464"/>
    <a:srgbClr val="444444"/>
    <a:srgbClr val="505050"/>
    <a:srgbClr val="9A9A9A"/>
    <a:srgbClr val="5A5A5A"/>
    <a:srgbClr val="E6E6E6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78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A0175C0-CB68-4055-AE8F-FD0786E22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F225EA-E973-4B98-AF6A-7F87F687E1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6272E9-C52E-46C2-B5CC-C498431A0C3F}" type="datetimeFigureOut">
              <a:rPr lang="zh-TW" altLang="en-US" smtClean="0"/>
              <a:t>2021/4/15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92F2EE0-A6A4-4322-8994-7A3C9AB6EC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612179-8486-40CD-B0CE-F019E4CEDD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CCDBFE-3100-4F96-A51E-E2B87B62A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93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3CE0D58-230B-4E54-9F15-D77B884A3053}" type="datetimeFigureOut">
              <a:rPr lang="zh-TW" altLang="en-US" smtClean="0"/>
              <a:t>2021/4/15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B2905B6-8837-4093-9BF1-ACFD04C59C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10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C6CBA66-0939-410E-8465-7297C6080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7C3435E-BE52-42D5-88FE-E5836190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2144C2-4725-495D-8951-C016B6E8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7C5483-9C33-4155-96E9-4FD3E461C055}"/>
              </a:ext>
            </a:extLst>
          </p:cNvPr>
          <p:cNvSpPr/>
          <p:nvPr userDrawn="1"/>
        </p:nvSpPr>
        <p:spPr>
          <a:xfrm>
            <a:off x="296406" y="2520720"/>
            <a:ext cx="2472743" cy="2472743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E71E08-0875-433D-9888-B786B80B160F}"/>
              </a:ext>
            </a:extLst>
          </p:cNvPr>
          <p:cNvSpPr/>
          <p:nvPr userDrawn="1"/>
        </p:nvSpPr>
        <p:spPr>
          <a:xfrm>
            <a:off x="1101281" y="1515528"/>
            <a:ext cx="2472743" cy="2472743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3787F9-0671-4A71-9D96-678D313F837C}"/>
              </a:ext>
            </a:extLst>
          </p:cNvPr>
          <p:cNvSpPr/>
          <p:nvPr userDrawn="1"/>
        </p:nvSpPr>
        <p:spPr>
          <a:xfrm>
            <a:off x="0" y="5816799"/>
            <a:ext cx="12192000" cy="104120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7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31E8C-B8C8-456F-9CE6-EEBF64BA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A37D74-00BF-42CA-99F8-9170D930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>
            <a:normAutofit/>
          </a:bodyPr>
          <a:lstStyle>
            <a:lvl1pPr marL="449263" indent="-449263">
              <a:lnSpc>
                <a:spcPts val="3600"/>
              </a:lnSpc>
              <a:spcBef>
                <a:spcPts val="600"/>
              </a:spcBef>
              <a:defRPr sz="2400"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801688" indent="-344488">
              <a:defRPr sz="2000"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>
              <a:defRPr sz="1800"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>
              <a:defRPr sz="1600"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>
              <a:defRPr sz="1400"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366D834-F2C1-4B4A-99D4-6FB891385474}"/>
              </a:ext>
            </a:extLst>
          </p:cNvPr>
          <p:cNvCxnSpPr>
            <a:cxnSpLocks/>
          </p:cNvCxnSpPr>
          <p:nvPr userDrawn="1"/>
        </p:nvCxnSpPr>
        <p:spPr>
          <a:xfrm>
            <a:off x="1276709" y="991119"/>
            <a:ext cx="1007709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3">
            <a:extLst>
              <a:ext uri="{FF2B5EF4-FFF2-40B4-BE49-F238E27FC236}">
                <a16:creationId xmlns:a16="http://schemas.microsoft.com/office/drawing/2014/main" id="{08777A04-728F-4703-B7E3-AF265FD12DF8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/>
        </p:blipFill>
        <p:spPr>
          <a:xfrm>
            <a:off x="11686783" y="6532574"/>
            <a:ext cx="505217" cy="252000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88C22CB5-8A70-4A20-BC02-7CAEEC279469}"/>
              </a:ext>
            </a:extLst>
          </p:cNvPr>
          <p:cNvSpPr txBox="1"/>
          <p:nvPr userDrawn="1"/>
        </p:nvSpPr>
        <p:spPr>
          <a:xfrm>
            <a:off x="11776720" y="6521571"/>
            <a:ext cx="43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6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8168CD5-1EB0-453C-B29D-781A8A1E0EA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/>
        </p:blipFill>
        <p:spPr>
          <a:xfrm>
            <a:off x="11686783" y="6532574"/>
            <a:ext cx="505217" cy="2520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DEC947A2-C510-44C5-8555-C8B1543D0B3E}"/>
              </a:ext>
            </a:extLst>
          </p:cNvPr>
          <p:cNvSpPr txBox="1"/>
          <p:nvPr userDrawn="1"/>
        </p:nvSpPr>
        <p:spPr>
          <a:xfrm>
            <a:off x="11776720" y="6521571"/>
            <a:ext cx="43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9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C5EA427-B56E-457F-9206-FB38E9D0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00" y="288000"/>
            <a:ext cx="100764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0D7856-0A47-4EB6-A2DE-AED79ADD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080000"/>
            <a:ext cx="11372400" cy="53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9976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altLang="en-US" sz="3600" kern="1200">
          <a:solidFill>
            <a:schemeClr val="tx1">
              <a:lumMod val="50000"/>
              <a:lumOff val="50000"/>
            </a:schemeClr>
          </a:solidFill>
          <a:latin typeface="Consolas" panose="020B0609020204030204" pitchFamily="49" charset="0"/>
          <a:ea typeface="Noto Sans CJK TC Regular" panose="020B0500000000000000" pitchFamily="34" charset="-120"/>
          <a:cs typeface="Arial" panose="020B0604020202020204" pitchFamily="34" charset="0"/>
        </a:defRPr>
      </a:lvl1pPr>
    </p:titleStyle>
    <p:bodyStyle>
      <a:lvl1pPr marL="449263" indent="-449263" algn="l" defTabSz="914400" rtl="0" eaLnBrk="1" latinLnBrk="0" hangingPunct="1">
        <a:lnSpc>
          <a:spcPts val="36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olas" panose="020B0609020204030204" pitchFamily="49" charset="0"/>
          <a:ea typeface="Noto Sans Mono CJK TC Regular" panose="020B0500000000000000" pitchFamily="34" charset="-120"/>
          <a:cs typeface="Arial" panose="020B0604020202020204" pitchFamily="34" charset="0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solas" panose="020B0609020204030204" pitchFamily="49" charset="0"/>
          <a:ea typeface="Noto Sans Mono CJK TC Regular" panose="020B0500000000000000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olas" panose="020B0609020204030204" pitchFamily="49" charset="0"/>
          <a:ea typeface="Noto Sans Mono CJK TC Regular" panose="020B0500000000000000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onsolas" panose="020B0609020204030204" pitchFamily="49" charset="0"/>
          <a:ea typeface="Noto Sans Mono CJK TC Regular" panose="020B0500000000000000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onsolas" panose="020B0609020204030204" pitchFamily="49" charset="0"/>
          <a:ea typeface="Noto Sans Mono CJK TC Regular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F32B400-DEAB-43C5-AB85-E69B68BA1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080" y="3705545"/>
            <a:ext cx="6974011" cy="685284"/>
          </a:xfrm>
        </p:spPr>
        <p:txBody>
          <a:bodyPr anchor="ctr">
            <a:normAutofit/>
          </a:bodyPr>
          <a:lstStyle/>
          <a:p>
            <a:r>
              <a:rPr lang="zh-TW" altLang="en-US">
                <a:latin typeface="Consolas" panose="020B0609020204030204" pitchFamily="49" charset="0"/>
              </a:rPr>
              <a:t>三用電表與電子迴路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7B8813-EE1E-4411-B3CA-B09584FED696}"/>
              </a:ext>
            </a:extLst>
          </p:cNvPr>
          <p:cNvSpPr txBox="1"/>
          <p:nvPr/>
        </p:nvSpPr>
        <p:spPr>
          <a:xfrm>
            <a:off x="1244845" y="2612663"/>
            <a:ext cx="14959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spc="1000">
                <a:solidFill>
                  <a:schemeClr val="bg1">
                    <a:lumMod val="85000"/>
                  </a:schemeClr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程式</a:t>
            </a:r>
            <a:endParaRPr lang="en-US" altLang="zh-TW" sz="4000" b="1" spc="1000">
              <a:solidFill>
                <a:schemeClr val="bg1">
                  <a:lumMod val="85000"/>
                </a:schemeClr>
              </a:solidFill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algn="ctr"/>
            <a:r>
              <a:rPr lang="zh-TW" altLang="en-US" sz="4000" b="1" spc="1000">
                <a:solidFill>
                  <a:schemeClr val="bg1">
                    <a:lumMod val="85000"/>
                  </a:schemeClr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課程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C7FAE3F-473D-4EC5-BC68-678B7D6DD349}"/>
              </a:ext>
            </a:extLst>
          </p:cNvPr>
          <p:cNvCxnSpPr>
            <a:cxnSpLocks/>
          </p:cNvCxnSpPr>
          <p:nvPr/>
        </p:nvCxnSpPr>
        <p:spPr>
          <a:xfrm>
            <a:off x="3693989" y="3618568"/>
            <a:ext cx="7528193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E40DBD29-202E-4700-A054-91419CD038A4}"/>
              </a:ext>
            </a:extLst>
          </p:cNvPr>
          <p:cNvSpPr/>
          <p:nvPr/>
        </p:nvSpPr>
        <p:spPr>
          <a:xfrm>
            <a:off x="6017915" y="4866401"/>
            <a:ext cx="28803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spc="300">
                <a:solidFill>
                  <a:srgbClr val="FFFFFF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賴秉樑 </a:t>
            </a:r>
            <a:r>
              <a:rPr lang="en-US" altLang="zh-TW" sz="2200" spc="300">
                <a:solidFill>
                  <a:srgbClr val="FFFFFF"/>
                </a:solidFill>
                <a:latin typeface="Consolas" panose="020B0609020204030204" pitchFamily="49" charset="0"/>
                <a:ea typeface="Noto Sans CJK TC Regular" panose="020B0500000000000000" pitchFamily="34" charset="-120"/>
              </a:rPr>
              <a:t>debugger</a:t>
            </a:r>
            <a:endParaRPr lang="zh-TW" altLang="en-US" sz="2200" spc="300">
              <a:solidFill>
                <a:srgbClr val="FFFFFF"/>
              </a:solidFill>
              <a:latin typeface="Consolas" panose="020B0609020204030204" pitchFamily="49" charset="0"/>
              <a:ea typeface="Noto Sans CJK TC Regular" panose="020B0500000000000000" pitchFamily="34" charset="-120"/>
            </a:endParaRP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15D9B71D-0785-433F-B222-A53A24D70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988" y="2570670"/>
            <a:ext cx="7528194" cy="1042807"/>
          </a:xfrm>
        </p:spPr>
        <p:txBody>
          <a:bodyPr anchor="ctr"/>
          <a:lstStyle/>
          <a:p>
            <a:r>
              <a:rPr lang="en-US" altLang="zh-TW" sz="3600"/>
              <a:t>Python ╳ </a:t>
            </a:r>
            <a:r>
              <a:rPr lang="zh-TW" altLang="en-US" sz="3600"/>
              <a:t>物聯網 </a:t>
            </a:r>
            <a:r>
              <a:rPr lang="en-US" altLang="zh-TW" sz="3600"/>
              <a:t>╳</a:t>
            </a:r>
            <a:r>
              <a:rPr lang="zh-TW" altLang="en-US" sz="3600"/>
              <a:t> 人工智慧</a:t>
            </a:r>
          </a:p>
        </p:txBody>
      </p:sp>
    </p:spTree>
    <p:extLst>
      <p:ext uri="{BB962C8B-B14F-4D97-AF65-F5344CB8AC3E}">
        <p14:creationId xmlns:p14="http://schemas.microsoft.com/office/powerpoint/2010/main" val="255089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6A330C1-3C9A-42A9-84AC-4E342B707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16627"/>
              </p:ext>
            </p:extLst>
          </p:nvPr>
        </p:nvGraphicFramePr>
        <p:xfrm>
          <a:off x="0" y="-1"/>
          <a:ext cx="12192000" cy="68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50147908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oto Sans CJK TC Regular" panose="020B0500000000000000" pitchFamily="34" charset="-120"/>
                          <a:cs typeface="Arial" panose="020B0604020202020204" pitchFamily="34" charset="0"/>
                        </a:rPr>
                        <a:t>本章重點</a:t>
                      </a:r>
                      <a:endParaRPr lang="en-US" altLang="zh-TW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oto Sans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1459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Arial" panose="020B0604020202020204" pitchFamily="34" charset="0"/>
                        </a:rPr>
                        <a:t>三用電表的基本介紹。</a:t>
                      </a:r>
                      <a:endParaRPr lang="zh-TW" altLang="en-US" sz="280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27933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oto Sans CJK TC Regular" panose="020B0500000000000000" pitchFamily="34" charset="-120"/>
                          <a:cs typeface="Arial" panose="020B0604020202020204" pitchFamily="34" charset="0"/>
                        </a:rPr>
                        <a:t>準備材料</a:t>
                      </a:r>
                      <a:endParaRPr lang="en-US" altLang="zh-TW" sz="28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oto Sans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49438"/>
                  </a:ext>
                </a:extLst>
              </a:tr>
              <a:tr h="2628000">
                <a:tc>
                  <a:txBody>
                    <a:bodyPr/>
                    <a:lstStyle/>
                    <a:p>
                      <a:pPr algn="l"/>
                      <a:endParaRPr lang="zh-TW" altLang="en-US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26876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oto Sans CJK TC Regular" panose="020B0500000000000000" pitchFamily="34" charset="-120"/>
                          <a:cs typeface="Arial" panose="020B0604020202020204" pitchFamily="34" charset="0"/>
                        </a:rPr>
                        <a:t>學習目標</a:t>
                      </a:r>
                      <a:endParaRPr lang="en-US" altLang="zh-TW" sz="28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oto Sans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9034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874713" marR="0" lvl="0" indent="-51435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Arial" panose="020B0604020202020204" pitchFamily="34" charset="0"/>
                        </a:rPr>
                        <a:t>認識三用電表。</a:t>
                      </a:r>
                    </a:p>
                    <a:p>
                      <a:pPr marL="874713" marR="0" lvl="0" indent="-51435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Arial" panose="020B0604020202020204" pitchFamily="34" charset="0"/>
                        </a:rPr>
                        <a:t>了解簡易的電子迴路。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918371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EA7DADA0-9470-4E29-B28E-369B0B34ACE8}"/>
              </a:ext>
            </a:extLst>
          </p:cNvPr>
          <p:cNvSpPr/>
          <p:nvPr/>
        </p:nvSpPr>
        <p:spPr>
          <a:xfrm>
            <a:off x="5551094" y="458269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rgbClr val="000000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三用電表</a:t>
            </a:r>
            <a:endParaRPr lang="zh-TW" altLang="en-US" sz="2000">
              <a:latin typeface="Consolas" panose="020B0609020204030204" pitchFamily="49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9" name="Picture 2" descr="多功能數位萬用電錶- 群加國際股份有限公司">
            <a:extLst>
              <a:ext uri="{FF2B5EF4-FFF2-40B4-BE49-F238E27FC236}">
                <a16:creationId xmlns:a16="http://schemas.microsoft.com/office/drawing/2014/main" id="{395883B1-A242-4C43-9F71-5B9802FF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22" y="2375023"/>
            <a:ext cx="2207732" cy="22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5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D60446-519D-4AE4-99AA-0B5645B5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三用電表介紹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DD879-D358-4CD9-8BA5-FF1521F4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sz="2800"/>
              <a:t>三用電表是每個實驗室與家庭常備的測量儀器，理工學生或創客都必須知道如何使用三用電表。</a:t>
            </a:r>
            <a:endParaRPr lang="en-US" altLang="zh-TW" sz="2800"/>
          </a:p>
          <a:p>
            <a:pPr>
              <a:spcBef>
                <a:spcPts val="1200"/>
              </a:spcBef>
            </a:pPr>
            <a:r>
              <a:rPr lang="zh-TW" altLang="en-US" sz="2800"/>
              <a:t>三用電表主要可以做下列三種量測：</a:t>
            </a:r>
            <a:endParaRPr lang="en-US" altLang="zh-TW" sz="2800"/>
          </a:p>
          <a:p>
            <a:pPr lvl="1">
              <a:spcBef>
                <a:spcPts val="1200"/>
              </a:spcBef>
            </a:pPr>
            <a:r>
              <a:rPr lang="zh-TW" altLang="en-US" sz="2400"/>
              <a:t>電壓值的量測 </a:t>
            </a:r>
            <a:r>
              <a:rPr lang="en-US" altLang="zh-TW" sz="2400"/>
              <a:t>(Voltage, </a:t>
            </a:r>
            <a:r>
              <a:rPr lang="zh-TW" altLang="en-US" sz="2400">
                <a:solidFill>
                  <a:srgbClr val="FF0000"/>
                </a:solidFill>
              </a:rPr>
              <a:t>簡稱 </a:t>
            </a:r>
            <a:r>
              <a:rPr lang="en-US" altLang="zh-TW" sz="2400">
                <a:solidFill>
                  <a:srgbClr val="FF0000"/>
                </a:solidFill>
              </a:rPr>
              <a:t>Volt</a:t>
            </a:r>
            <a:r>
              <a:rPr lang="zh-TW" altLang="en-US" sz="2400"/>
              <a:t>，單位為伏特 </a:t>
            </a:r>
            <a:r>
              <a:rPr lang="en-US" altLang="zh-TW" sz="2400"/>
              <a:t>V)</a:t>
            </a:r>
          </a:p>
          <a:p>
            <a:pPr lvl="2">
              <a:spcBef>
                <a:spcPts val="1200"/>
              </a:spcBef>
            </a:pPr>
            <a:r>
              <a:rPr lang="zh-TW" altLang="en-US" sz="2000"/>
              <a:t>直流電壓 </a:t>
            </a:r>
            <a:r>
              <a:rPr lang="en-US" altLang="zh-TW" sz="2000"/>
              <a:t>(Direct-Current Voltage,</a:t>
            </a:r>
            <a:r>
              <a:rPr lang="zh-TW" altLang="en-US" sz="2000"/>
              <a:t> </a:t>
            </a:r>
            <a:r>
              <a:rPr lang="zh-TW" altLang="en-US" sz="2000">
                <a:solidFill>
                  <a:srgbClr val="FF0000"/>
                </a:solidFill>
              </a:rPr>
              <a:t>簡稱 </a:t>
            </a:r>
            <a:r>
              <a:rPr lang="en-US" altLang="zh-TW" sz="2000">
                <a:solidFill>
                  <a:srgbClr val="FF0000"/>
                </a:solidFill>
              </a:rPr>
              <a:t>DCV</a:t>
            </a:r>
            <a:r>
              <a:rPr lang="en-US" altLang="zh-TW" sz="2000"/>
              <a:t>)</a:t>
            </a:r>
            <a:endParaRPr lang="zh-TW" altLang="en-US" sz="2000"/>
          </a:p>
          <a:p>
            <a:pPr lvl="2">
              <a:spcBef>
                <a:spcPts val="1200"/>
              </a:spcBef>
            </a:pPr>
            <a:r>
              <a:rPr lang="zh-TW" altLang="en-US" sz="2000"/>
              <a:t>交流電壓 </a:t>
            </a:r>
            <a:r>
              <a:rPr lang="en-US" altLang="zh-TW" sz="2000"/>
              <a:t>(Alternating-Current Voltage,</a:t>
            </a:r>
            <a:r>
              <a:rPr lang="zh-TW" altLang="en-US" sz="2000"/>
              <a:t> </a:t>
            </a:r>
            <a:r>
              <a:rPr lang="zh-TW" altLang="en-US" sz="2000">
                <a:solidFill>
                  <a:srgbClr val="FF0000"/>
                </a:solidFill>
              </a:rPr>
              <a:t>簡稱 </a:t>
            </a:r>
            <a:r>
              <a:rPr lang="en-US" altLang="zh-TW" sz="2000">
                <a:solidFill>
                  <a:srgbClr val="FF0000"/>
                </a:solidFill>
              </a:rPr>
              <a:t>ACV</a:t>
            </a:r>
            <a:r>
              <a:rPr lang="en-US" altLang="zh-TW" sz="2000"/>
              <a:t>)</a:t>
            </a:r>
          </a:p>
          <a:p>
            <a:pPr lvl="1">
              <a:spcBef>
                <a:spcPts val="1200"/>
              </a:spcBef>
            </a:pPr>
            <a:r>
              <a:rPr lang="zh-TW" altLang="en-US" sz="2400"/>
              <a:t>直流電流值的量測 </a:t>
            </a:r>
            <a:r>
              <a:rPr lang="en-US" altLang="zh-TW" sz="2400"/>
              <a:t>(Direct-Current Ampere, </a:t>
            </a:r>
            <a:r>
              <a:rPr lang="zh-TW" altLang="en-US" sz="2400">
                <a:solidFill>
                  <a:srgbClr val="FF0000"/>
                </a:solidFill>
              </a:rPr>
              <a:t>簡稱 </a:t>
            </a:r>
            <a:r>
              <a:rPr lang="en-US" altLang="zh-TW" sz="2400">
                <a:solidFill>
                  <a:srgbClr val="FF0000"/>
                </a:solidFill>
              </a:rPr>
              <a:t>DCA</a:t>
            </a:r>
            <a:r>
              <a:rPr lang="zh-TW" altLang="en-US" sz="2400"/>
              <a:t>，單位為安培 </a:t>
            </a:r>
            <a:r>
              <a:rPr lang="en-US" altLang="zh-TW" sz="2400"/>
              <a:t>A)</a:t>
            </a:r>
          </a:p>
          <a:p>
            <a:pPr lvl="1">
              <a:spcBef>
                <a:spcPts val="1200"/>
              </a:spcBef>
            </a:pPr>
            <a:r>
              <a:rPr lang="zh-TW" altLang="en-US" sz="2400"/>
              <a:t>電阻值的量測 </a:t>
            </a:r>
            <a:r>
              <a:rPr lang="en-US" altLang="zh-TW" sz="2400"/>
              <a:t>(Resistance,</a:t>
            </a:r>
            <a:r>
              <a:rPr lang="zh-TW" altLang="en-US" sz="2400"/>
              <a:t> </a:t>
            </a:r>
            <a:r>
              <a:rPr lang="zh-TW" altLang="en-US" sz="2400">
                <a:solidFill>
                  <a:srgbClr val="FF0000"/>
                </a:solidFill>
              </a:rPr>
              <a:t>簡稱 </a:t>
            </a:r>
            <a:r>
              <a:rPr lang="en-US" altLang="zh-TW" sz="2400">
                <a:solidFill>
                  <a:srgbClr val="FF0000"/>
                </a:solidFill>
              </a:rPr>
              <a:t>R</a:t>
            </a:r>
            <a:r>
              <a:rPr lang="zh-TW" altLang="en-US" sz="2400"/>
              <a:t>，單位為歐姆</a:t>
            </a:r>
            <a:r>
              <a:rPr lang="en-US" altLang="zh-TW" sz="2400"/>
              <a:t> Ohm,</a:t>
            </a:r>
            <a:r>
              <a:rPr lang="zh-TW" altLang="en-US" sz="2400"/>
              <a:t> </a:t>
            </a:r>
            <a:r>
              <a:rPr lang="el-GR" altLang="zh-TW" sz="2400">
                <a:solidFill>
                  <a:srgbClr val="202124"/>
                </a:solidFill>
                <a:latin typeface="arial" panose="020B0604020202020204" pitchFamily="34" charset="0"/>
              </a:rPr>
              <a:t>Ω</a:t>
            </a:r>
            <a:r>
              <a:rPr lang="en-US" altLang="zh-TW" sz="2400"/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2800"/>
              <a:t>另外，三用電表也可以做其他的延伸測量，例如：電池的檢測、</a:t>
            </a:r>
            <a:r>
              <a:rPr lang="en-US" altLang="zh-TW" sz="2800"/>
              <a:t>PN </a:t>
            </a:r>
            <a:r>
              <a:rPr lang="zh-TW" altLang="en-US" sz="2800"/>
              <a:t>接面二極體量測、電晶體的量測。</a:t>
            </a:r>
            <a:endParaRPr lang="en-US" altLang="zh-TW" sz="2800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10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E9211-9C42-4D36-92F5-AB9994A8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電子電機常用單位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5C4F63E-ED07-45D9-B0B9-3FC016031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43783"/>
              </p:ext>
            </p:extLst>
          </p:nvPr>
        </p:nvGraphicFramePr>
        <p:xfrm>
          <a:off x="1608346" y="1178938"/>
          <a:ext cx="8975305" cy="191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382">
                  <a:extLst>
                    <a:ext uri="{9D8B030D-6E8A-4147-A177-3AD203B41FA5}">
                      <a16:colId xmlns:a16="http://schemas.microsoft.com/office/drawing/2014/main" val="3016551379"/>
                    </a:ext>
                  </a:extLst>
                </a:gridCol>
                <a:gridCol w="1873382">
                  <a:extLst>
                    <a:ext uri="{9D8B030D-6E8A-4147-A177-3AD203B41FA5}">
                      <a16:colId xmlns:a16="http://schemas.microsoft.com/office/drawing/2014/main" val="379776794"/>
                    </a:ext>
                  </a:extLst>
                </a:gridCol>
                <a:gridCol w="5228541">
                  <a:extLst>
                    <a:ext uri="{9D8B030D-6E8A-4147-A177-3AD203B41FA5}">
                      <a16:colId xmlns:a16="http://schemas.microsoft.com/office/drawing/2014/main" val="32966009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電學單位</a:t>
                      </a:r>
                      <a:endParaRPr lang="en-US" altLang="zh-TW" sz="1800" b="0" i="0" kern="120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Noto Sans CJK TC Regular" panose="020B0500000000000000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9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種類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定義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電壓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V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在電子元件，或電路兩端的電位差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5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電流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A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在</a:t>
                      </a:r>
                      <a:r>
                        <a:rPr lang="zh-TW" altLang="en-US" sz="1800" b="0" i="0" kern="120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單位時間</a:t>
                      </a:r>
                      <a:r>
                        <a:rPr lang="zh-TW" altLang="en-US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內，自導體截面積所通過的電量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5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電阻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TW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Ω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導體本身</a:t>
                      </a:r>
                      <a:r>
                        <a:rPr lang="zh-TW" altLang="en-US" sz="1800" b="0" i="0" kern="120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反抗</a:t>
                      </a:r>
                      <a:r>
                        <a:rPr lang="zh-TW" altLang="en-US" sz="1800" b="0" i="0" kern="120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電子流動的阻力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2474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189A9BA-0B3E-4227-BBAA-9D252D838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44595"/>
              </p:ext>
            </p:extLst>
          </p:nvPr>
        </p:nvGraphicFramePr>
        <p:xfrm>
          <a:off x="1608349" y="3351572"/>
          <a:ext cx="8975302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775">
                  <a:extLst>
                    <a:ext uri="{9D8B030D-6E8A-4147-A177-3AD203B41FA5}">
                      <a16:colId xmlns:a16="http://schemas.microsoft.com/office/drawing/2014/main" val="3016551379"/>
                    </a:ext>
                  </a:extLst>
                </a:gridCol>
                <a:gridCol w="1183775">
                  <a:extLst>
                    <a:ext uri="{9D8B030D-6E8A-4147-A177-3AD203B41FA5}">
                      <a16:colId xmlns:a16="http://schemas.microsoft.com/office/drawing/2014/main" val="379776794"/>
                    </a:ext>
                  </a:extLst>
                </a:gridCol>
                <a:gridCol w="2835739">
                  <a:extLst>
                    <a:ext uri="{9D8B030D-6E8A-4147-A177-3AD203B41FA5}">
                      <a16:colId xmlns:a16="http://schemas.microsoft.com/office/drawing/2014/main" val="3296600908"/>
                    </a:ext>
                  </a:extLst>
                </a:gridCol>
                <a:gridCol w="3772013">
                  <a:extLst>
                    <a:ext uri="{9D8B030D-6E8A-4147-A177-3AD203B41FA5}">
                      <a16:colId xmlns:a16="http://schemas.microsoft.com/office/drawing/2014/main" val="269917475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十進位單位符號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十進位單位符號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4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詞冠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  符號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10 </a:t>
                      </a:r>
                      <a:r>
                        <a:rPr lang="zh-TW" altLang="en-US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的因數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中文譯名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tera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10</a:t>
                      </a:r>
                      <a:r>
                        <a:rPr lang="en-US" altLang="zh-TW" sz="1800" b="0" i="0" kern="1200" baseline="300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12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兆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5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giga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G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10</a:t>
                      </a:r>
                      <a:r>
                        <a:rPr lang="en-US" altLang="zh-TW" sz="1800" b="0" i="0" kern="1200" baseline="300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9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十億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5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mega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M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10</a:t>
                      </a:r>
                      <a:r>
                        <a:rPr lang="en-US" altLang="zh-TW" sz="1800" b="0" i="0" kern="1200" baseline="300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6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百萬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2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kilo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k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10</a:t>
                      </a:r>
                      <a:r>
                        <a:rPr lang="en-US" altLang="zh-TW" sz="1800" b="0" i="0" kern="1200" baseline="300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3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千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milli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m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10</a:t>
                      </a:r>
                      <a:r>
                        <a:rPr lang="en-US" altLang="zh-TW" sz="1800" b="0" i="0" kern="1200" baseline="300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-3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毫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1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micro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µ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10</a:t>
                      </a:r>
                      <a:r>
                        <a:rPr lang="en-US" altLang="zh-TW" sz="1800" b="0" i="0" kern="1200" baseline="300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-6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微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nano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10</a:t>
                      </a:r>
                      <a:r>
                        <a:rPr lang="en-US" altLang="zh-TW" sz="1800" b="0" i="0" kern="1200" baseline="300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-9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奈</a:t>
                      </a:r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毫微</a:t>
                      </a:r>
                      <a:r>
                        <a:rPr lang="en-US" altLang="zh-TW" sz="1800" b="0" i="0" kern="120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)</a:t>
                      </a:r>
                      <a:endParaRPr lang="zh-TW" altLang="en-US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8466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A225232F-A6B9-4401-BC5C-615B3E4A61A7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32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C3C52-0DDD-4DD4-89B3-A95D92C4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三用電表的面板 </a:t>
            </a:r>
            <a:r>
              <a:rPr lang="en-US" altLang="zh-TW"/>
              <a:t>(</a:t>
            </a:r>
            <a:r>
              <a:rPr lang="zh-TW" altLang="en-US"/>
              <a:t>數位電表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1DA4EA78-201B-438D-8AD9-54585294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64" y="1078303"/>
            <a:ext cx="11370672" cy="5317167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6" name="Picture 2" descr="多功能數位萬用電錶- 群加國際股份有限公司">
            <a:extLst>
              <a:ext uri="{FF2B5EF4-FFF2-40B4-BE49-F238E27FC236}">
                <a16:creationId xmlns:a16="http://schemas.microsoft.com/office/drawing/2014/main" id="{91F6CA4C-626A-4531-B135-39E64EF5E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07" y="1077105"/>
            <a:ext cx="5318365" cy="53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F352BB8-C700-46FC-B1A7-68031BDE785A}"/>
              </a:ext>
            </a:extLst>
          </p:cNvPr>
          <p:cNvSpPr txBox="1"/>
          <p:nvPr/>
        </p:nvSpPr>
        <p:spPr>
          <a:xfrm>
            <a:off x="214224" y="1077105"/>
            <a:ext cx="3751885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>
                <a:solidFill>
                  <a:srgbClr val="00B0F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直流電壓檔 </a:t>
            </a:r>
            <a:r>
              <a:rPr lang="en-US" altLang="zh-TW" sz="1600">
                <a:solidFill>
                  <a:srgbClr val="00B0F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(DCV)</a:t>
            </a:r>
            <a:endParaRPr kumimoji="0" lang="zh-TW" altLang="en-US" sz="1600" dirty="0">
              <a:solidFill>
                <a:srgbClr val="00B0F0"/>
              </a:solidFill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共五檔：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600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2000m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200m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  <a:endParaRPr kumimoji="0" lang="en-US" altLang="zh-TW" sz="160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每一檔位的數值即為該檔所能量測的最大範圍。</a:t>
            </a:r>
            <a:endParaRPr kumimoji="0" lang="en-US" altLang="zh-TW" sz="160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solidFill>
                  <a:srgbClr val="FF000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測量時，與待測電路並聯，紅色測棒接正極，黑色測棒接負極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</a:p>
        </p:txBody>
      </p:sp>
      <p:cxnSp>
        <p:nvCxnSpPr>
          <p:cNvPr id="8" name="圖案 12">
            <a:extLst>
              <a:ext uri="{FF2B5EF4-FFF2-40B4-BE49-F238E27FC236}">
                <a16:creationId xmlns:a16="http://schemas.microsoft.com/office/drawing/2014/main" id="{3B4C1C02-BDB6-4E62-A281-C02E6C7DF1EA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2702926" y="2280228"/>
            <a:ext cx="954394" cy="2179912"/>
          </a:xfrm>
          <a:prstGeom prst="bentConnector2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6BE9626-EB63-4045-AC27-BC61A37450F7}"/>
              </a:ext>
            </a:extLst>
          </p:cNvPr>
          <p:cNvSpPr txBox="1"/>
          <p:nvPr/>
        </p:nvSpPr>
        <p:spPr>
          <a:xfrm>
            <a:off x="8284233" y="1077105"/>
            <a:ext cx="3751885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>
                <a:solidFill>
                  <a:srgbClr val="00B0F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交流電壓檔 </a:t>
            </a:r>
            <a:r>
              <a:rPr lang="en-US" altLang="zh-TW" sz="1600">
                <a:solidFill>
                  <a:srgbClr val="00B0F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(ACV)</a:t>
            </a:r>
            <a:endParaRPr kumimoji="0" lang="zh-TW" altLang="en-US" sz="1600" dirty="0">
              <a:solidFill>
                <a:srgbClr val="00B0F0"/>
              </a:solidFill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共二檔：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600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  <a:endParaRPr kumimoji="0" lang="en-US" altLang="zh-TW" sz="160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每一檔位的數值即為該檔所能量測的最大範圍。</a:t>
            </a:r>
            <a:endParaRPr kumimoji="0" lang="en-US" altLang="zh-TW" sz="160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solidFill>
                  <a:srgbClr val="FF000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測量時，與待測電路並聯，無正負極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</a:p>
        </p:txBody>
      </p:sp>
      <p:cxnSp>
        <p:nvCxnSpPr>
          <p:cNvPr id="20" name="圖案 12">
            <a:extLst>
              <a:ext uri="{FF2B5EF4-FFF2-40B4-BE49-F238E27FC236}">
                <a16:creationId xmlns:a16="http://schemas.microsoft.com/office/drawing/2014/main" id="{774C8555-B44E-4A0A-BDB2-9C647C22F0A9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7529527" y="905566"/>
            <a:ext cx="889451" cy="4371849"/>
          </a:xfrm>
          <a:prstGeom prst="bentConnector2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EF2C67-0E5A-4B7B-95B2-5BCCDC483C41}"/>
              </a:ext>
            </a:extLst>
          </p:cNvPr>
          <p:cNvSpPr txBox="1"/>
          <p:nvPr/>
        </p:nvSpPr>
        <p:spPr>
          <a:xfrm>
            <a:off x="8284233" y="4227979"/>
            <a:ext cx="3751885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>
                <a:solidFill>
                  <a:srgbClr val="00B0F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直流電流檔 </a:t>
            </a:r>
            <a:r>
              <a:rPr lang="en-US" altLang="zh-TW" sz="1600">
                <a:solidFill>
                  <a:srgbClr val="00B0F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(DCmA)</a:t>
            </a:r>
            <a:endParaRPr kumimoji="0" lang="zh-TW" altLang="en-US" sz="1600" dirty="0">
              <a:solidFill>
                <a:srgbClr val="00B0F0"/>
              </a:solidFill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共</a:t>
            </a:r>
            <a:r>
              <a:rPr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四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檔：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200u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20m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200m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10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  <a:endParaRPr kumimoji="0" lang="en-US" altLang="zh-TW" sz="160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每一檔位的數值即為該檔所能量測的最大範圍。</a:t>
            </a:r>
            <a:endParaRPr kumimoji="0" lang="en-US" altLang="zh-TW" sz="160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lang="zh-TW" altLang="en-US" sz="1600">
                <a:solidFill>
                  <a:srgbClr val="FF000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量測時，測棒應與待測電路成串聯回路以免燒壞電表</a:t>
            </a:r>
            <a:r>
              <a:rPr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</a:p>
        </p:txBody>
      </p:sp>
      <p:cxnSp>
        <p:nvCxnSpPr>
          <p:cNvPr id="26" name="圖案 12">
            <a:extLst>
              <a:ext uri="{FF2B5EF4-FFF2-40B4-BE49-F238E27FC236}">
                <a16:creationId xmlns:a16="http://schemas.microsoft.com/office/drawing/2014/main" id="{F0C8F91B-CF2F-4617-AEC9-44C31C098D10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6146281" y="3878093"/>
            <a:ext cx="2137953" cy="1134716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08B7471-729F-4807-B796-6C5E0D20E359}"/>
              </a:ext>
            </a:extLst>
          </p:cNvPr>
          <p:cNvSpPr txBox="1"/>
          <p:nvPr/>
        </p:nvSpPr>
        <p:spPr>
          <a:xfrm>
            <a:off x="214224" y="3945587"/>
            <a:ext cx="3771182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>
                <a:solidFill>
                  <a:srgbClr val="00B0F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歐姆檔</a:t>
            </a: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共五檔：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2000k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200k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20k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2000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、</a:t>
            </a:r>
            <a:r>
              <a:rPr kumimoji="0" lang="en-US" altLang="zh-TW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200</a:t>
            </a: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  <a:endParaRPr kumimoji="0" lang="en-US" altLang="zh-TW" sz="160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每一檔位的數值即為該檔所能量測的最大範圍。</a:t>
            </a:r>
            <a:endParaRPr kumimoji="0" lang="en-US" altLang="zh-TW" sz="160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lang="zh-TW" altLang="en-US" sz="1600">
                <a:solidFill>
                  <a:srgbClr val="FF000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測量時，將待測元件置於兩測棒之間</a:t>
            </a:r>
            <a:r>
              <a:rPr lang="zh-TW" altLang="en-US" sz="16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  <a:endParaRPr lang="zh-TW" altLang="en-US" sz="1600" dirty="0"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</p:txBody>
      </p:sp>
      <p:cxnSp>
        <p:nvCxnSpPr>
          <p:cNvPr id="29" name="圖案 12">
            <a:extLst>
              <a:ext uri="{FF2B5EF4-FFF2-40B4-BE49-F238E27FC236}">
                <a16:creationId xmlns:a16="http://schemas.microsoft.com/office/drawing/2014/main" id="{50976107-89B1-4503-B6BE-2BEBB2436E32}"/>
              </a:ext>
            </a:extLst>
          </p:cNvPr>
          <p:cNvCxnSpPr>
            <a:cxnSpLocks/>
          </p:cNvCxnSpPr>
          <p:nvPr/>
        </p:nvCxnSpPr>
        <p:spPr>
          <a:xfrm flipV="1">
            <a:off x="3949152" y="4790512"/>
            <a:ext cx="582733" cy="52958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1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65B057-B136-441F-B79E-81CBCA1F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直流電壓量測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5140CD3-F23E-4A31-AFDD-B30740A61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19" y="2024281"/>
            <a:ext cx="4563913" cy="4563913"/>
          </a:xfrm>
        </p:spPr>
      </p:pic>
      <p:pic>
        <p:nvPicPr>
          <p:cNvPr id="1026" name="Picture 2" descr="全新Duralock™金頂電池上市，6倍持久電力、節省75%開銷| DIGIPHOTO">
            <a:extLst>
              <a:ext uri="{FF2B5EF4-FFF2-40B4-BE49-F238E27FC236}">
                <a16:creationId xmlns:a16="http://schemas.microsoft.com/office/drawing/2014/main" id="{211AB5A1-A6C9-42D6-9B01-1509CCB1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94" y="2706756"/>
            <a:ext cx="1144629" cy="31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圖案 12">
            <a:extLst>
              <a:ext uri="{FF2B5EF4-FFF2-40B4-BE49-F238E27FC236}">
                <a16:creationId xmlns:a16="http://schemas.microsoft.com/office/drawing/2014/main" id="{B12CFE7E-2DB8-427B-A5DD-03B289CC5FCA}"/>
              </a:ext>
            </a:extLst>
          </p:cNvPr>
          <p:cNvCxnSpPr>
            <a:cxnSpLocks/>
            <a:endCxn id="1026" idx="2"/>
          </p:cNvCxnSpPr>
          <p:nvPr/>
        </p:nvCxnSpPr>
        <p:spPr>
          <a:xfrm>
            <a:off x="5883214" y="3493696"/>
            <a:ext cx="2922195" cy="2412022"/>
          </a:xfrm>
          <a:prstGeom prst="bentConnector4">
            <a:avLst>
              <a:gd name="adj1" fmla="val 40207"/>
              <a:gd name="adj2" fmla="val 123784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圖案 12">
            <a:extLst>
              <a:ext uri="{FF2B5EF4-FFF2-40B4-BE49-F238E27FC236}">
                <a16:creationId xmlns:a16="http://schemas.microsoft.com/office/drawing/2014/main" id="{F928E263-E14F-4EFE-983A-368B5958D1FF}"/>
              </a:ext>
            </a:extLst>
          </p:cNvPr>
          <p:cNvCxnSpPr>
            <a:cxnSpLocks/>
          </p:cNvCxnSpPr>
          <p:nvPr/>
        </p:nvCxnSpPr>
        <p:spPr>
          <a:xfrm flipV="1">
            <a:off x="5210353" y="2706756"/>
            <a:ext cx="3603682" cy="683424"/>
          </a:xfrm>
          <a:prstGeom prst="bentConnector4">
            <a:avLst>
              <a:gd name="adj1" fmla="val -550"/>
              <a:gd name="adj2" fmla="val 13344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55B4F1DE-D69F-4C33-A256-8D557A006DD2}"/>
              </a:ext>
            </a:extLst>
          </p:cNvPr>
          <p:cNvSpPr txBox="1">
            <a:spLocks/>
          </p:cNvSpPr>
          <p:nvPr/>
        </p:nvSpPr>
        <p:spPr>
          <a:xfrm>
            <a:off x="414338" y="1077913"/>
            <a:ext cx="11371262" cy="531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9263" indent="-449263" algn="l" defTabSz="914400" rtl="0" eaLnBrk="1" latinLnBrk="0" hangingPunct="1">
              <a:lnSpc>
                <a:spcPts val="3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801688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zh-TW" altLang="en-US" sz="2800"/>
              <a:t>量測直流電壓，必須考慮正負極的問題。</a:t>
            </a:r>
            <a:endParaRPr lang="en-US" altLang="zh-TW" sz="2800"/>
          </a:p>
          <a:p>
            <a:pPr lvl="1">
              <a:spcBef>
                <a:spcPts val="1200"/>
              </a:spcBef>
            </a:pPr>
            <a:r>
              <a:rPr kumimoji="0" lang="zh-TW" altLang="en-US" sz="24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測量時，與待測電路並聯，</a:t>
            </a:r>
            <a:r>
              <a:rPr kumimoji="0" lang="zh-TW" altLang="en-US" sz="2400">
                <a:solidFill>
                  <a:srgbClr val="FF000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紅色</a:t>
            </a:r>
            <a:r>
              <a:rPr kumimoji="0" lang="zh-TW" altLang="en-US" sz="24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測棒接</a:t>
            </a:r>
            <a:r>
              <a:rPr kumimoji="0" lang="zh-TW" altLang="en-US" sz="2400">
                <a:solidFill>
                  <a:srgbClr val="FF000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正極</a:t>
            </a:r>
            <a:r>
              <a:rPr kumimoji="0" lang="zh-TW" altLang="en-US" sz="24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，</a:t>
            </a:r>
            <a:r>
              <a:rPr kumimoji="0" lang="zh-TW" altLang="en-US" sz="2400">
                <a:solidFill>
                  <a:srgbClr val="FF000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黑色</a:t>
            </a:r>
            <a:r>
              <a:rPr kumimoji="0" lang="zh-TW" altLang="en-US" sz="24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測棒接</a:t>
            </a:r>
            <a:r>
              <a:rPr kumimoji="0" lang="zh-TW" altLang="en-US" sz="2400">
                <a:solidFill>
                  <a:srgbClr val="FF0000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負極</a:t>
            </a:r>
            <a:r>
              <a:rPr kumimoji="0" lang="zh-TW" altLang="en-US" sz="2400"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。</a:t>
            </a:r>
          </a:p>
          <a:p>
            <a:pPr>
              <a:spcBef>
                <a:spcPts val="1200"/>
              </a:spcBef>
            </a:pPr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F5C5CD7B-7EE0-43E5-A545-0C087D7C135C}"/>
              </a:ext>
            </a:extLst>
          </p:cNvPr>
          <p:cNvSpPr/>
          <p:nvPr/>
        </p:nvSpPr>
        <p:spPr>
          <a:xfrm>
            <a:off x="2731747" y="4235569"/>
            <a:ext cx="319177" cy="31917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36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6">
            <a:extLst>
              <a:ext uri="{FF2B5EF4-FFF2-40B4-BE49-F238E27FC236}">
                <a16:creationId xmlns:a16="http://schemas.microsoft.com/office/drawing/2014/main" id="{4FCE9279-6E4C-4F66-9B71-A3D958F4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19" y="2024281"/>
            <a:ext cx="4563913" cy="456391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7006B6C-51AA-45E1-85F8-CF44FB07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交流電壓量測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7002905-1625-44BA-990A-D31A73EA5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量測交流電壓，</a:t>
            </a:r>
            <a:r>
              <a:rPr lang="zh-TW" altLang="en-US" sz="2800">
                <a:solidFill>
                  <a:srgbClr val="FF0000"/>
                </a:solidFill>
              </a:rPr>
              <a:t>不必考慮正負極</a:t>
            </a:r>
            <a:r>
              <a:rPr lang="zh-TW" altLang="en-US" sz="2800"/>
              <a:t>的問題。</a:t>
            </a:r>
            <a:endParaRPr lang="en-US" altLang="zh-TW" sz="2800"/>
          </a:p>
          <a:p>
            <a:pPr lvl="1">
              <a:spcBef>
                <a:spcPts val="1200"/>
              </a:spcBef>
            </a:pPr>
            <a:r>
              <a:rPr lang="zh-TW" altLang="en-US" sz="2400"/>
              <a:t>電表必須與待測電路構成併聯，來測量交流電壓。</a:t>
            </a:r>
          </a:p>
          <a:p>
            <a:pPr lvl="1"/>
            <a:endParaRPr lang="en-US" altLang="zh-TW"/>
          </a:p>
        </p:txBody>
      </p:sp>
      <p:pic>
        <p:nvPicPr>
          <p:cNvPr id="2050" name="Picture 2" descr="產品列表| 中一電工科技股份有限公司">
            <a:extLst>
              <a:ext uri="{FF2B5EF4-FFF2-40B4-BE49-F238E27FC236}">
                <a16:creationId xmlns:a16="http://schemas.microsoft.com/office/drawing/2014/main" id="{BCC8F12A-8227-4407-B509-34BFB7A1E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90" y="2926555"/>
            <a:ext cx="3652388" cy="21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圖案 12">
            <a:extLst>
              <a:ext uri="{FF2B5EF4-FFF2-40B4-BE49-F238E27FC236}">
                <a16:creationId xmlns:a16="http://schemas.microsoft.com/office/drawing/2014/main" id="{515DF309-DDF0-4812-BF50-C952EB88A0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87575" y="2501877"/>
            <a:ext cx="905742" cy="2789184"/>
          </a:xfrm>
          <a:prstGeom prst="bentConnector5">
            <a:avLst>
              <a:gd name="adj1" fmla="val -25239"/>
              <a:gd name="adj2" fmla="val 50000"/>
              <a:gd name="adj3" fmla="val 12523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圖案 12">
            <a:extLst>
              <a:ext uri="{FF2B5EF4-FFF2-40B4-BE49-F238E27FC236}">
                <a16:creationId xmlns:a16="http://schemas.microsoft.com/office/drawing/2014/main" id="{F7EF38B5-B758-4B67-8F03-5F1DAA48B9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54104" y="1855953"/>
            <a:ext cx="307886" cy="3453981"/>
          </a:xfrm>
          <a:prstGeom prst="bentConnector3">
            <a:avLst>
              <a:gd name="adj1" fmla="val -36283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9CD768E1-1B58-4F85-B1A6-561F5AE14A37}"/>
              </a:ext>
            </a:extLst>
          </p:cNvPr>
          <p:cNvSpPr/>
          <p:nvPr/>
        </p:nvSpPr>
        <p:spPr>
          <a:xfrm>
            <a:off x="8358996" y="3736886"/>
            <a:ext cx="396815" cy="612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10F90E-2662-455A-AA97-AD9E3A7B5BD8}"/>
              </a:ext>
            </a:extLst>
          </p:cNvPr>
          <p:cNvSpPr/>
          <p:nvPr/>
        </p:nvSpPr>
        <p:spPr>
          <a:xfrm>
            <a:off x="4905015" y="3429000"/>
            <a:ext cx="396815" cy="612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2B6BAFE-68E6-4211-B5C1-9CD98B4AABAC}"/>
              </a:ext>
            </a:extLst>
          </p:cNvPr>
          <p:cNvSpPr/>
          <p:nvPr/>
        </p:nvSpPr>
        <p:spPr>
          <a:xfrm>
            <a:off x="5569812" y="3443598"/>
            <a:ext cx="396815" cy="612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675A2EC4-57CD-4878-8295-E4F2170D7A36}"/>
              </a:ext>
            </a:extLst>
          </p:cNvPr>
          <p:cNvSpPr/>
          <p:nvPr/>
        </p:nvSpPr>
        <p:spPr>
          <a:xfrm>
            <a:off x="3707952" y="3978407"/>
            <a:ext cx="319177" cy="31917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88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A1AA20-7066-4EFF-B85E-1AE639B0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電阻值量測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C742FF-2D40-4F32-86C7-B79A9D97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1077913"/>
            <a:ext cx="5762174" cy="53181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/>
              <a:t>方法一</a:t>
            </a:r>
            <a:r>
              <a:rPr lang="zh-TW" altLang="en-US">
                <a:latin typeface="Noto Sans CJK TC Regular" panose="020B0500000000000000" pitchFamily="34" charset="-120"/>
              </a:rPr>
              <a:t>：</a:t>
            </a:r>
            <a:r>
              <a:rPr lang="zh-TW" altLang="en-US"/>
              <a:t>由電阻的色碼識別</a:t>
            </a:r>
            <a:endParaRPr lang="en-US" altLang="zh-TW"/>
          </a:p>
          <a:p>
            <a:pPr>
              <a:spcBef>
                <a:spcPts val="1200"/>
              </a:spcBef>
            </a:pPr>
            <a:r>
              <a:rPr lang="zh-TW" altLang="en-US"/>
              <a:t>方法二</a:t>
            </a:r>
            <a:r>
              <a:rPr lang="zh-TW" altLang="en-US">
                <a:latin typeface="Noto Sans CJK TC Regular" panose="020B0500000000000000" pitchFamily="34" charset="-120"/>
              </a:rPr>
              <a:t>：</a:t>
            </a:r>
            <a:r>
              <a:rPr lang="zh-TW" altLang="en-US"/>
              <a:t>三用電表量測</a:t>
            </a:r>
            <a:endParaRPr lang="en-US" altLang="zh-TW"/>
          </a:p>
          <a:p>
            <a:pPr lvl="1">
              <a:spcBef>
                <a:spcPts val="1200"/>
              </a:spcBef>
            </a:pPr>
            <a:r>
              <a:rPr lang="zh-TW" altLang="en-US"/>
              <a:t>量測電阻時，不可外加電源，手指不可與電阻兩端的金屬線碰觸，避免人體的電阻與待測電阻並聯，造成量測的結果會變小。</a:t>
            </a:r>
            <a:endParaRPr lang="en-US" altLang="zh-TW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53359B-4B1D-4567-AC85-5C395C3C1E5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909" y="94886"/>
            <a:ext cx="5375327" cy="66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94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8CD30B-AA25-4400-A7B4-BC17197D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電子迴路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E6F689-FB08-4044-B0A1-E405D991C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2"/>
            <a:ext cx="11370672" cy="5779697"/>
          </a:xfrm>
        </p:spPr>
        <p:txBody>
          <a:bodyPr>
            <a:normAutofit/>
          </a:bodyPr>
          <a:lstStyle/>
          <a:p>
            <a:r>
              <a:rPr lang="zh-TW" altLang="en-US"/>
              <a:t>電子零件的連接必須構成迴路才能產生作用，迴路指的是能夠讓電流流通的電路，最簡單的電子迴路 </a:t>
            </a:r>
            <a:r>
              <a:rPr lang="en-US" altLang="zh-TW"/>
              <a:t>(</a:t>
            </a:r>
            <a:r>
              <a:rPr lang="zh-TW" altLang="en-US"/>
              <a:t>串聯迴路</a:t>
            </a:r>
            <a:r>
              <a:rPr lang="en-US" altLang="zh-TW"/>
              <a:t>)</a:t>
            </a:r>
            <a:r>
              <a:rPr lang="zh-TW" altLang="en-US"/>
              <a:t> 如下</a:t>
            </a:r>
            <a:r>
              <a:rPr lang="zh-TW" altLang="en-US">
                <a:latin typeface="Noto Sans CJK TC Regular" panose="020B0500000000000000" pitchFamily="34" charset="-120"/>
              </a:rPr>
              <a:t>：</a:t>
            </a:r>
            <a:endParaRPr lang="en-US" altLang="zh-TW">
              <a:latin typeface="Noto Sans CJK TC Regular" panose="020B0500000000000000" pitchFamily="34" charset="-120"/>
            </a:endParaRPr>
          </a:p>
          <a:p>
            <a:pPr marL="0" indent="0">
              <a:buNone/>
            </a:pPr>
            <a:endParaRPr lang="en-US" altLang="zh-TW">
              <a:latin typeface="Noto Sans CJK TC Regular" panose="020B0500000000000000" pitchFamily="34" charset="-120"/>
            </a:endParaRPr>
          </a:p>
          <a:p>
            <a:endParaRPr lang="en-US" altLang="zh-TW">
              <a:latin typeface="Noto Sans CJK TC Regular" panose="020B0500000000000000" pitchFamily="34" charset="-120"/>
            </a:endParaRPr>
          </a:p>
          <a:p>
            <a:endParaRPr lang="en-US" altLang="zh-TW">
              <a:latin typeface="Noto Sans CJK TC Regular" panose="020B0500000000000000" pitchFamily="34" charset="-120"/>
            </a:endParaRPr>
          </a:p>
          <a:p>
            <a:endParaRPr lang="en-US" altLang="zh-TW">
              <a:latin typeface="Noto Sans CJK TC Regular" panose="020B0500000000000000" pitchFamily="34" charset="-120"/>
            </a:endParaRPr>
          </a:p>
          <a:p>
            <a:endParaRPr lang="en-US" altLang="zh-TW">
              <a:latin typeface="Noto Sans CJK TC Regular" panose="020B0500000000000000" pitchFamily="34" charset="-120"/>
            </a:endParaRPr>
          </a:p>
          <a:p>
            <a:endParaRPr lang="en-US" altLang="zh-TW">
              <a:latin typeface="Noto Sans CJK TC Regular" panose="020B0500000000000000" pitchFamily="34" charset="-120"/>
            </a:endParaRPr>
          </a:p>
          <a:p>
            <a:endParaRPr lang="en-US" altLang="zh-TW">
              <a:latin typeface="Noto Sans CJK TC Regular" panose="020B0500000000000000" pitchFamily="34" charset="-120"/>
            </a:endParaRPr>
          </a:p>
          <a:p>
            <a:r>
              <a:rPr lang="zh-TW" altLang="en-US">
                <a:latin typeface="Noto Sans CJK TC Regular" panose="020B0500000000000000" pitchFamily="34" charset="-120"/>
              </a:rPr>
              <a:t>電子迴路上一定要有零件，否則會造成短路。</a:t>
            </a:r>
            <a:endParaRPr lang="zh-TW" altLang="en-US"/>
          </a:p>
        </p:txBody>
      </p:sp>
      <p:pic>
        <p:nvPicPr>
          <p:cNvPr id="28" name="Picture 2" descr="Bending a 100Ohm resistor">
            <a:extLst>
              <a:ext uri="{FF2B5EF4-FFF2-40B4-BE49-F238E27FC236}">
                <a16:creationId xmlns:a16="http://schemas.microsoft.com/office/drawing/2014/main" id="{089C2204-4055-4EB1-A8A0-4B9A6EC8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98" y="2094533"/>
            <a:ext cx="1919712" cy="15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LED drawing">
            <a:extLst>
              <a:ext uri="{FF2B5EF4-FFF2-40B4-BE49-F238E27FC236}">
                <a16:creationId xmlns:a16="http://schemas.microsoft.com/office/drawing/2014/main" id="{6ADB6236-C38B-44F7-B2DA-9924B384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087" y="4232576"/>
            <a:ext cx="924957" cy="186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B75365D8-9E14-4779-8671-7155632EE458}"/>
              </a:ext>
            </a:extLst>
          </p:cNvPr>
          <p:cNvSpPr txBox="1"/>
          <p:nvPr/>
        </p:nvSpPr>
        <p:spPr>
          <a:xfrm>
            <a:off x="10411325" y="5087708"/>
            <a:ext cx="59343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rPr>
              <a:t>LED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Light" panose="020B0300000000000000" pitchFamily="34" charset="-120"/>
              <a:ea typeface="Noto Sans CJK TC Light" panose="020B03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479710F-6980-452E-9037-D527DAD51340}"/>
              </a:ext>
            </a:extLst>
          </p:cNvPr>
          <p:cNvSpPr txBox="1"/>
          <p:nvPr/>
        </p:nvSpPr>
        <p:spPr>
          <a:xfrm>
            <a:off x="10384876" y="2730288"/>
            <a:ext cx="646331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rPr>
              <a:t>電阻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87A7018-CCC1-4BC0-8047-0F4E0617691E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7CC71F1-B1EF-4857-9836-E3C1D6203BA5}"/>
              </a:ext>
            </a:extLst>
          </p:cNvPr>
          <p:cNvGrpSpPr/>
          <p:nvPr/>
        </p:nvGrpSpPr>
        <p:grpSpPr>
          <a:xfrm>
            <a:off x="2752659" y="2094533"/>
            <a:ext cx="5048056" cy="3380176"/>
            <a:chOff x="3571972" y="2054464"/>
            <a:chExt cx="5048056" cy="338017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F34C3C8-81FB-48CD-AEA2-8B891A564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972" y="2366472"/>
              <a:ext cx="5048056" cy="3068168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946D386-279B-4DB5-9629-266591F41D3C}"/>
                </a:ext>
              </a:extLst>
            </p:cNvPr>
            <p:cNvSpPr txBox="1"/>
            <p:nvPr/>
          </p:nvSpPr>
          <p:spPr>
            <a:xfrm>
              <a:off x="3650027" y="3243752"/>
              <a:ext cx="386644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+</a:t>
              </a:r>
              <a:endPara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49109BD-6BA8-4DD8-B0CA-C38ED0A46126}"/>
                </a:ext>
              </a:extLst>
            </p:cNvPr>
            <p:cNvSpPr txBox="1"/>
            <p:nvPr/>
          </p:nvSpPr>
          <p:spPr>
            <a:xfrm>
              <a:off x="3650027" y="3709356"/>
              <a:ext cx="393056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_</a:t>
              </a:r>
              <a:endPara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1A47A7D-C746-4E63-ABBB-E9D017A2C285}"/>
                </a:ext>
              </a:extLst>
            </p:cNvPr>
            <p:cNvSpPr txBox="1"/>
            <p:nvPr/>
          </p:nvSpPr>
          <p:spPr>
            <a:xfrm>
              <a:off x="5685835" y="2770908"/>
              <a:ext cx="64633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電阻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C8A3EF4-7867-4149-A5F0-B80B52EBDC8B}"/>
                </a:ext>
              </a:extLst>
            </p:cNvPr>
            <p:cNvSpPr txBox="1"/>
            <p:nvPr/>
          </p:nvSpPr>
          <p:spPr>
            <a:xfrm>
              <a:off x="7106315" y="3700730"/>
              <a:ext cx="59343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LED</a:t>
              </a: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8442CB96-E46E-4282-947C-E9BFB318CFE8}"/>
                </a:ext>
              </a:extLst>
            </p:cNvPr>
            <p:cNvCxnSpPr>
              <a:cxnSpLocks/>
            </p:cNvCxnSpPr>
            <p:nvPr/>
          </p:nvCxnSpPr>
          <p:spPr>
            <a:xfrm>
              <a:off x="4866328" y="3153177"/>
              <a:ext cx="216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40B96B6E-C083-4205-B62E-2E453638FEE8}"/>
                </a:ext>
              </a:extLst>
            </p:cNvPr>
            <p:cNvCxnSpPr>
              <a:cxnSpLocks/>
            </p:cNvCxnSpPr>
            <p:nvPr/>
          </p:nvCxnSpPr>
          <p:spPr>
            <a:xfrm>
              <a:off x="6994176" y="3148866"/>
              <a:ext cx="0" cy="17048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0485E285-9381-4697-AEE6-C7D43AB58685}"/>
                </a:ext>
              </a:extLst>
            </p:cNvPr>
            <p:cNvCxnSpPr>
              <a:cxnSpLocks/>
            </p:cNvCxnSpPr>
            <p:nvPr/>
          </p:nvCxnSpPr>
          <p:spPr>
            <a:xfrm>
              <a:off x="4855538" y="4819179"/>
              <a:ext cx="216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EA8A078-1F00-4C26-B41E-6AAFBAAE85F5}"/>
                </a:ext>
              </a:extLst>
            </p:cNvPr>
            <p:cNvCxnSpPr>
              <a:cxnSpLocks/>
            </p:cNvCxnSpPr>
            <p:nvPr/>
          </p:nvCxnSpPr>
          <p:spPr>
            <a:xfrm>
              <a:off x="4842802" y="3132549"/>
              <a:ext cx="0" cy="50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C5C613B2-2E81-41FC-9C35-B7BC072648F2}"/>
                </a:ext>
              </a:extLst>
            </p:cNvPr>
            <p:cNvCxnSpPr>
              <a:cxnSpLocks/>
            </p:cNvCxnSpPr>
            <p:nvPr/>
          </p:nvCxnSpPr>
          <p:spPr>
            <a:xfrm>
              <a:off x="4872790" y="4347038"/>
              <a:ext cx="0" cy="504000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8EE04524-B52B-4E45-9DF3-F2AA7DB5B98B}"/>
                </a:ext>
              </a:extLst>
            </p:cNvPr>
            <p:cNvSpPr txBox="1"/>
            <p:nvPr/>
          </p:nvSpPr>
          <p:spPr>
            <a:xfrm>
              <a:off x="5175003" y="2193948"/>
              <a:ext cx="386644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+</a:t>
              </a:r>
              <a:endPara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7C6EE8D-6DD6-4073-B868-3E1D8D9E2DF5}"/>
                </a:ext>
              </a:extLst>
            </p:cNvPr>
            <p:cNvSpPr txBox="1"/>
            <p:nvPr/>
          </p:nvSpPr>
          <p:spPr>
            <a:xfrm>
              <a:off x="6339472" y="2054464"/>
              <a:ext cx="393056" cy="47565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_</a:t>
              </a:r>
              <a:endPara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842CEA81-D108-4039-9F45-E9A7E896CEE6}"/>
                </a:ext>
              </a:extLst>
            </p:cNvPr>
            <p:cNvSpPr txBox="1"/>
            <p:nvPr/>
          </p:nvSpPr>
          <p:spPr>
            <a:xfrm>
              <a:off x="7931880" y="3122440"/>
              <a:ext cx="386644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+</a:t>
              </a:r>
              <a:endPara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2031BDAA-DE5D-4B38-9890-B811903BDE30}"/>
                </a:ext>
              </a:extLst>
            </p:cNvPr>
            <p:cNvSpPr txBox="1"/>
            <p:nvPr/>
          </p:nvSpPr>
          <p:spPr>
            <a:xfrm>
              <a:off x="7928674" y="3878408"/>
              <a:ext cx="393056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_</a:t>
              </a:r>
              <a:endPara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CJK TC Light" panose="020B0300000000000000" pitchFamily="34" charset="-120"/>
                <a:ea typeface="Noto Sans CJK TC Light" panose="020B03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892DA606-A37E-4FCA-9A33-6389E685D507}"/>
                </a:ext>
              </a:extLst>
            </p:cNvPr>
            <p:cNvSpPr txBox="1"/>
            <p:nvPr/>
          </p:nvSpPr>
          <p:spPr>
            <a:xfrm>
              <a:off x="5099828" y="3805762"/>
              <a:ext cx="156966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oto Sans CJK TC Light" panose="020B0300000000000000" pitchFamily="34" charset="-120"/>
                  <a:ea typeface="Noto Sans CJK TC Light" panose="020B0300000000000000" pitchFamily="34" charset="-120"/>
                  <a:cs typeface="Arial" panose="020B0604020202020204" pitchFamily="34" charset="0"/>
                </a:rPr>
                <a:t>有方向的電流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05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45DC898-E018-424A-A484-04C7C1332930}">
  <we:reference id="wa104380862" version="1.5.0.0" store="zh-TW" storeType="OMEX"/>
  <we:alternateReferences>
    <we:reference id="wa104380862" version="1.5.0.0" store="WA10438086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43061</TotalTime>
  <Words>675</Words>
  <Application>Microsoft Office PowerPoint</Application>
  <PresentationFormat>寬螢幕</PresentationFormat>
  <Paragraphs>116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Noto Sans CJK TC Light</vt:lpstr>
      <vt:lpstr>Noto Sans CJK TC Regular</vt:lpstr>
      <vt:lpstr>Arial</vt:lpstr>
      <vt:lpstr>Arial</vt:lpstr>
      <vt:lpstr>Calibri</vt:lpstr>
      <vt:lpstr>Consolas</vt:lpstr>
      <vt:lpstr>Office 佈景主題</vt:lpstr>
      <vt:lpstr>Python ╳ 物聯網 ╳ 人工智慧</vt:lpstr>
      <vt:lpstr>PowerPoint 簡報</vt:lpstr>
      <vt:lpstr>三用電表介紹</vt:lpstr>
      <vt:lpstr>電子電機常用單位</vt:lpstr>
      <vt:lpstr>三用電表的面板 (數位電表)</vt:lpstr>
      <vt:lpstr>直流電壓量測</vt:lpstr>
      <vt:lpstr>交流電壓量測</vt:lpstr>
      <vt:lpstr>電阻值量測</vt:lpstr>
      <vt:lpstr>電子迴路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allwow-1F</dc:creator>
  <cp:lastModifiedBy>larry</cp:lastModifiedBy>
  <cp:revision>526</cp:revision>
  <cp:lastPrinted>2020-03-05T00:19:29Z</cp:lastPrinted>
  <dcterms:created xsi:type="dcterms:W3CDTF">2020-03-03T02:29:39Z</dcterms:created>
  <dcterms:modified xsi:type="dcterms:W3CDTF">2021-04-15T00:17:28Z</dcterms:modified>
</cp:coreProperties>
</file>