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83" r:id="rId2"/>
  </p:sldMasterIdLst>
  <p:notesMasterIdLst>
    <p:notesMasterId r:id="rId79"/>
  </p:notesMasterIdLst>
  <p:handoutMasterIdLst>
    <p:handoutMasterId r:id="rId80"/>
  </p:handoutMasterIdLst>
  <p:sldIdLst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27" r:id="rId13"/>
    <p:sldId id="300" r:id="rId14"/>
    <p:sldId id="301" r:id="rId15"/>
    <p:sldId id="328" r:id="rId16"/>
    <p:sldId id="302" r:id="rId17"/>
    <p:sldId id="303" r:id="rId18"/>
    <p:sldId id="304" r:id="rId19"/>
    <p:sldId id="305" r:id="rId20"/>
    <p:sldId id="306" r:id="rId21"/>
    <p:sldId id="307" r:id="rId22"/>
    <p:sldId id="326" r:id="rId23"/>
    <p:sldId id="308" r:id="rId24"/>
    <p:sldId id="309" r:id="rId25"/>
    <p:sldId id="281" r:id="rId26"/>
    <p:sldId id="311" r:id="rId27"/>
    <p:sldId id="259" r:id="rId28"/>
    <p:sldId id="258" r:id="rId29"/>
    <p:sldId id="260" r:id="rId30"/>
    <p:sldId id="261" r:id="rId31"/>
    <p:sldId id="1000" r:id="rId32"/>
    <p:sldId id="275" r:id="rId33"/>
    <p:sldId id="274" r:id="rId34"/>
    <p:sldId id="276" r:id="rId35"/>
    <p:sldId id="263" r:id="rId36"/>
    <p:sldId id="1001" r:id="rId37"/>
    <p:sldId id="264" r:id="rId38"/>
    <p:sldId id="277" r:id="rId39"/>
    <p:sldId id="278" r:id="rId40"/>
    <p:sldId id="265" r:id="rId41"/>
    <p:sldId id="266" r:id="rId42"/>
    <p:sldId id="267" r:id="rId43"/>
    <p:sldId id="1002" r:id="rId44"/>
    <p:sldId id="268" r:id="rId45"/>
    <p:sldId id="279" r:id="rId46"/>
    <p:sldId id="269" r:id="rId47"/>
    <p:sldId id="280" r:id="rId48"/>
    <p:sldId id="270" r:id="rId49"/>
    <p:sldId id="312" r:id="rId50"/>
    <p:sldId id="313" r:id="rId51"/>
    <p:sldId id="319" r:id="rId52"/>
    <p:sldId id="320" r:id="rId53"/>
    <p:sldId id="321" r:id="rId54"/>
    <p:sldId id="322" r:id="rId55"/>
    <p:sldId id="323" r:id="rId56"/>
    <p:sldId id="325" r:id="rId57"/>
    <p:sldId id="329" r:id="rId58"/>
    <p:sldId id="1004" r:id="rId59"/>
    <p:sldId id="1003" r:id="rId60"/>
    <p:sldId id="941" r:id="rId61"/>
    <p:sldId id="942" r:id="rId62"/>
    <p:sldId id="943" r:id="rId63"/>
    <p:sldId id="944" r:id="rId64"/>
    <p:sldId id="1006" r:id="rId65"/>
    <p:sldId id="947" r:id="rId66"/>
    <p:sldId id="1007" r:id="rId67"/>
    <p:sldId id="1008" r:id="rId68"/>
    <p:sldId id="1009" r:id="rId69"/>
    <p:sldId id="1010" r:id="rId70"/>
    <p:sldId id="1011" r:id="rId71"/>
    <p:sldId id="950" r:id="rId72"/>
    <p:sldId id="1012" r:id="rId73"/>
    <p:sldId id="1013" r:id="rId74"/>
    <p:sldId id="1014" r:id="rId75"/>
    <p:sldId id="1015" r:id="rId76"/>
    <p:sldId id="1016" r:id="rId77"/>
    <p:sldId id="1026" r:id="rId78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BFB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365ym-my.sharepoint.com/personal/30823015_office_ym_edu_tw/Documents/&#20844;&#21496;&#29992;/2018/FM608A/&#36523;&#39640;&#39636;&#3732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40421435758786E-2"/>
          <c:y val="5.2025399945918691E-2"/>
          <c:w val="0.87435070394134151"/>
          <c:h val="0.82826905205529033"/>
        </c:manualLayout>
      </c:layout>
      <c:scatterChart>
        <c:scatterStyle val="lineMarker"/>
        <c:varyColors val="0"/>
        <c:ser>
          <c:idx val="0"/>
          <c:order val="0"/>
          <c:tx>
            <c:strRef>
              <c:f>[身高體重.xlsx]Sheet1!$C$1</c:f>
              <c:strCache>
                <c:ptCount val="1"/>
                <c:pt idx="0">
                  <c:v>體重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4"/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[身高體重.xlsx]Sheet1!$B$2:$B$13</c:f>
              <c:numCache>
                <c:formatCode>General</c:formatCode>
                <c:ptCount val="12"/>
                <c:pt idx="0">
                  <c:v>150</c:v>
                </c:pt>
                <c:pt idx="1">
                  <c:v>152</c:v>
                </c:pt>
                <c:pt idx="2">
                  <c:v>155</c:v>
                </c:pt>
                <c:pt idx="3">
                  <c:v>158</c:v>
                </c:pt>
                <c:pt idx="4">
                  <c:v>160</c:v>
                </c:pt>
                <c:pt idx="5">
                  <c:v>162</c:v>
                </c:pt>
                <c:pt idx="6">
                  <c:v>165</c:v>
                </c:pt>
                <c:pt idx="7">
                  <c:v>170</c:v>
                </c:pt>
                <c:pt idx="8">
                  <c:v>172</c:v>
                </c:pt>
                <c:pt idx="9">
                  <c:v>175</c:v>
                </c:pt>
                <c:pt idx="10">
                  <c:v>180</c:v>
                </c:pt>
                <c:pt idx="11">
                  <c:v>185</c:v>
                </c:pt>
              </c:numCache>
            </c:numRef>
          </c:xVal>
          <c:yVal>
            <c:numRef>
              <c:f>[身高體重.xlsx]Sheet1!$C$2:$C$13</c:f>
              <c:numCache>
                <c:formatCode>General</c:formatCode>
                <c:ptCount val="12"/>
                <c:pt idx="0">
                  <c:v>40</c:v>
                </c:pt>
                <c:pt idx="1">
                  <c:v>48</c:v>
                </c:pt>
                <c:pt idx="2">
                  <c:v>45</c:v>
                </c:pt>
                <c:pt idx="3">
                  <c:v>50</c:v>
                </c:pt>
                <c:pt idx="4">
                  <c:v>55</c:v>
                </c:pt>
                <c:pt idx="5">
                  <c:v>56</c:v>
                </c:pt>
                <c:pt idx="6">
                  <c:v>58</c:v>
                </c:pt>
                <c:pt idx="7">
                  <c:v>59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58-45E7-8D1B-6179BFC66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533888"/>
        <c:axId val="92349952"/>
      </c:scatterChart>
      <c:valAx>
        <c:axId val="92533888"/>
        <c:scaling>
          <c:orientation val="minMax"/>
          <c:min val="14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349952"/>
        <c:crosses val="autoZero"/>
        <c:crossBetween val="midCat"/>
        <c:majorUnit val="5"/>
      </c:valAx>
      <c:valAx>
        <c:axId val="92349952"/>
        <c:scaling>
          <c:orientation val="minMax"/>
          <c:min val="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53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02/12/2021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02/12/2021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323232"/>
                </a:solidFill>
                <a:effectLst/>
                <a:latin typeface="inherit"/>
              </a:rPr>
              <a:t>畫出一條盡量通過這些點的線</a:t>
            </a:r>
            <a:endParaRPr lang="zh-TW" altLang="en-US" i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00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克拉斯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D43015-45D5-4643-B56C-E2424F706023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770BCF-A49D-2F4F-A5AB-F0AFA096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2F0406-CED5-EA4F-B58E-A08658EA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3CC749-1147-EF43-9BDD-BEF99C03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E987-7E19-46C0-9CCB-C5F222697721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8F71400-3235-8C43-80F4-46933B19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4B18FA-9D2B-6648-8D4B-6DCC71CB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4064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2C2257-D70C-EE4D-9C0E-65CC62EA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F59E23-3E46-F84E-AAFB-E8579196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6EDC7F-57AE-DF42-AA02-385D0D4A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8EED6C-3EE9-9842-9DD5-47733679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C4BDB-820A-413B-9645-CCA3DCB4C733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149450-DE80-C640-A6FC-28A4EF61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37B2E41-4D8C-AB4C-928D-384C6EDA6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877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40304-1FE6-7A48-AEF5-1DB1AE18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126E0C-0402-8F4B-AA59-56A875AD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C859D4-86CB-1248-9831-1F2E91C08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A28040-F460-344A-B1F7-D13F73B61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8D3B0A-A769-E446-B9C0-72457C24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3AC8F4-B195-6A43-B4B4-C0485C54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E1DEB-7AD1-43DF-A253-96397CF9AD7C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937D1E-71FD-AA4E-B04C-4231DC52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14239BB-950D-514A-AF66-BA76D61F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8554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325BA-6171-354E-BA14-AD7FBDE3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0FF265-19EA-B04A-ABEE-7728E215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8C6BC-26E0-4A72-A9CA-3513515A5A44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36A4A9B-AE4E-064E-841D-48650A87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E39644-9482-8942-9F20-F4A5E64F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043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F496164-797E-3549-9D5E-0E8A37AE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4E7A-30C5-45D0-BC44-767D3DFCD257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35B5BB-8ED1-9A49-AC0E-88D4511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648A2-F709-A646-96C5-F4B23A3F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7392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D478D-5E15-0541-ACE7-72E85F38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D974B3-2300-EE45-AE13-70B65F36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9B3C34-1174-934B-8726-7F119036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02731CE-A607-9145-BEA9-06CE3599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7199-6B8B-44F0-9109-905C30F0FECA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F1A600-F648-9B4D-9A06-26AD9F7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02709F-556F-8442-BA43-413BF9F7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138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444DA-2844-B144-AC92-A2736411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9B4AECC-81E3-C941-B663-BD9699A0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D5B520-D617-C442-946B-D6D9A2C42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190453-5F30-974E-88B0-FA2C422A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F255F-1766-42BE-92AB-B9C04CF61AE1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1F9120-0725-164E-A6BA-5753BB55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C3F616-BF56-CF4C-8919-A3CD3884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5421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1A34F1-C2B5-2542-A9D4-3BF77440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016F76-0C97-0949-BE44-20F816221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A0B4CD-163F-DA47-A69C-597F2397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B0067-BF01-46BF-B239-87B08BF8FDEA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EE7DC2-71C8-5849-A6F4-9B531F80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8BC8B2-65C3-CB41-ABFB-EE2CF0E0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192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9DD228E-A76E-584A-892C-CE3DDB21C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9890EB-3389-C747-A40E-59354B04B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BE5046-F8BF-C046-AC53-45F602BF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CDD3-1E88-41FE-A037-E90EAB1D1EEA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893DC4-EBFA-AE40-BF67-D0C6BED0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20A751-23A6-0846-B3B8-0476AF6F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751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68454602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12/2/2021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6549837"/>
      </p:ext>
    </p:extLst>
  </p:cSld>
  <p:clrMapOvr>
    <a:masterClrMapping/>
  </p:clrMapOvr>
  <p:transition spd="slow" advClick="0" advTm="1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5FDB0-BE27-404F-89DE-818D72FB0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B55787-122F-3D41-90FC-23193494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B9FDBA-31FD-9E42-82FC-47EFF39F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F91C-5263-4252-B10F-E094A3643595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3C1E01-C5E4-0C4A-A606-1BD79ECB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8E0252-27A1-4CFA-B272-FE4155BE3626}"/>
              </a:ext>
            </a:extLst>
          </p:cNvPr>
          <p:cNvSpPr/>
          <p:nvPr userDrawn="1"/>
        </p:nvSpPr>
        <p:spPr>
          <a:xfrm>
            <a:off x="11281798" y="-910055"/>
            <a:ext cx="1820404" cy="182010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投影片編號版面配置區 12">
            <a:extLst>
              <a:ext uri="{FF2B5EF4-FFF2-40B4-BE49-F238E27FC236}">
                <a16:creationId xmlns:a16="http://schemas.microsoft.com/office/drawing/2014/main" id="{5E87AB70-0805-4078-8B1E-D7DFAF411B8D}"/>
              </a:ext>
            </a:extLst>
          </p:cNvPr>
          <p:cNvSpPr txBox="1">
            <a:spLocks/>
          </p:cNvSpPr>
          <p:nvPr userDrawn="1"/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3200" kern="120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710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F39020-50B1-FB4F-8D60-14C478CF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B7D7627-A433-413D-82BB-9B3856116276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8777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solidFill>
                  <a:schemeClr val="bg1"/>
                </a:solidFill>
              </a:rPr>
              <a:t>		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27C79D21-4F88-4041-BDA2-10E0A9C39948}"/>
              </a:ext>
            </a:extLst>
          </p:cNvPr>
          <p:cNvSpPr/>
          <p:nvPr userDrawn="1"/>
        </p:nvSpPr>
        <p:spPr>
          <a:xfrm>
            <a:off x="11187985" y="-910055"/>
            <a:ext cx="1914217" cy="191390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052B225B-9A71-4658-94FA-544964D8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4888-81D6-45D7-AA4B-4FD67FA6B736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4C79A70E-8959-4028-AE35-CC1974E4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D04CB2AE-F9D6-49D4-A45E-9186B38C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4051" y="115094"/>
            <a:ext cx="1028700" cy="3651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fld id="{038D7593-BE75-8548-B2D1-793E97685FA7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618CB4-9FD5-1941-87D4-530418E4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017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82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509B9EA-77E7-FC46-9896-082EAAB6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5BEDE0-F31A-3E41-90EA-BF8F3836C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A8A157-894A-834D-84EB-FF03F7981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2A5B-8B13-4E6A-8312-3757CFC12371}" type="datetime1">
              <a:rPr kumimoji="1" lang="zh-TW" altLang="en-US" smtClean="0"/>
              <a:t>2021/12/2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926319-07CC-5B4D-9317-F7ACB924F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188E32-D692-EB4D-86A8-EBFDFB5A7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D7593-BE75-8548-B2D1-793E97685FA7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54F815-4CBA-498B-BCB6-1AA582051552}"/>
              </a:ext>
            </a:extLst>
          </p:cNvPr>
          <p:cNvSpPr txBox="1"/>
          <p:nvPr userDrawn="1"/>
        </p:nvSpPr>
        <p:spPr>
          <a:xfrm>
            <a:off x="0" y="1822113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C07CCF-061A-4FA8-8099-082E806F1F00}"/>
              </a:ext>
            </a:extLst>
          </p:cNvPr>
          <p:cNvSpPr txBox="1"/>
          <p:nvPr userDrawn="1"/>
        </p:nvSpPr>
        <p:spPr>
          <a:xfrm>
            <a:off x="11580167" y="5669131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旗標創客</a:t>
            </a:r>
          </a:p>
        </p:txBody>
      </p:sp>
    </p:spTree>
    <p:extLst>
      <p:ext uri="{BB962C8B-B14F-4D97-AF65-F5344CB8AC3E}">
        <p14:creationId xmlns:p14="http://schemas.microsoft.com/office/powerpoint/2010/main" val="6498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1C1419B8-119F-4D21-8BA2-5386F530E06E}"/>
              </a:ext>
            </a:extLst>
          </p:cNvPr>
          <p:cNvGrpSpPr/>
          <p:nvPr/>
        </p:nvGrpSpPr>
        <p:grpSpPr>
          <a:xfrm>
            <a:off x="898797" y="260190"/>
            <a:ext cx="5552367" cy="3799856"/>
            <a:chOff x="1904235" y="605942"/>
            <a:chExt cx="4125065" cy="2823058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2F729DAB-E677-46CA-8B2C-3BBC1CB6087F}"/>
                </a:ext>
              </a:extLst>
            </p:cNvPr>
            <p:cNvGrpSpPr/>
            <p:nvPr/>
          </p:nvGrpSpPr>
          <p:grpSpPr>
            <a:xfrm>
              <a:off x="1990965" y="605942"/>
              <a:ext cx="4038335" cy="2823058"/>
              <a:chOff x="4096863" y="1903314"/>
              <a:chExt cx="4038335" cy="2823058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03643244-A5AF-45B4-BC9D-0F39AACD0A5E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DAEFC0BD-CAAA-4A20-9073-294DDD0BDF39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38DE7051-4B76-430A-9420-08FA16578E54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26CC8D18-C7C3-4C14-AB85-4B12501E2631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FC5B1312-4323-4038-BE2A-CE7B91068742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E50007C0-B2E8-4935-B818-E234337E61DE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0922C166-AF4C-47F6-BA1A-45ACED5F382E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DB32EAED-FC49-493E-9A03-5B2F8E354EBF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21912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>
                <a:extLst>
                  <a:ext uri="{FF2B5EF4-FFF2-40B4-BE49-F238E27FC236}">
                    <a16:creationId xmlns:a16="http://schemas.microsoft.com/office/drawing/2014/main" id="{68625E58-A272-4715-A6A0-AC4B688D5BC1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>
                <a:off x="4096865" y="2419952"/>
                <a:ext cx="820468" cy="52355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>
                <a:extLst>
                  <a:ext uri="{FF2B5EF4-FFF2-40B4-BE49-F238E27FC236}">
                    <a16:creationId xmlns:a16="http://schemas.microsoft.com/office/drawing/2014/main" id="{F9812057-AE57-4F46-8B21-BD9A05B5D8C9}"/>
                  </a:ext>
                </a:extLst>
              </p:cNvPr>
              <p:cNvCxnSpPr>
                <a:cxnSpLocks/>
                <a:stCxn id="11" idx="6"/>
                <a:endCxn id="16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>
                <a:extLst>
                  <a:ext uri="{FF2B5EF4-FFF2-40B4-BE49-F238E27FC236}">
                    <a16:creationId xmlns:a16="http://schemas.microsoft.com/office/drawing/2014/main" id="{11112BAE-0C6D-46BD-A1CE-D2F2150815D0}"/>
                  </a:ext>
                </a:extLst>
              </p:cNvPr>
              <p:cNvCxnSpPr>
                <a:cxnSpLocks/>
                <a:stCxn id="11" idx="6"/>
                <a:endCxn id="17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>
                <a:extLst>
                  <a:ext uri="{FF2B5EF4-FFF2-40B4-BE49-F238E27FC236}">
                    <a16:creationId xmlns:a16="http://schemas.microsoft.com/office/drawing/2014/main" id="{DB397427-E5D2-489B-9184-6A9F4A1AD29C}"/>
                  </a:ext>
                </a:extLst>
              </p:cNvPr>
              <p:cNvCxnSpPr>
                <a:cxnSpLocks/>
                <a:stCxn id="11" idx="6"/>
                <a:endCxn id="18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>
                <a:extLst>
                  <a:ext uri="{FF2B5EF4-FFF2-40B4-BE49-F238E27FC236}">
                    <a16:creationId xmlns:a16="http://schemas.microsoft.com/office/drawing/2014/main" id="{EA965081-E019-4FE0-8FA6-6D7CEBDE1281}"/>
                  </a:ext>
                </a:extLst>
              </p:cNvPr>
              <p:cNvCxnSpPr>
                <a:cxnSpLocks/>
                <a:stCxn id="12" idx="6"/>
                <a:endCxn id="16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單箭頭接點 24">
                <a:extLst>
                  <a:ext uri="{FF2B5EF4-FFF2-40B4-BE49-F238E27FC236}">
                    <a16:creationId xmlns:a16="http://schemas.microsoft.com/office/drawing/2014/main" id="{AC7DC4D0-BEF0-450A-A6F2-A34F55F226F4}"/>
                  </a:ext>
                </a:extLst>
              </p:cNvPr>
              <p:cNvCxnSpPr>
                <a:cxnSpLocks/>
                <a:stCxn id="12" idx="6"/>
                <a:endCxn id="17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3E4EF79B-9978-4CC1-9761-490FA6B6498B}"/>
                  </a:ext>
                </a:extLst>
              </p:cNvPr>
              <p:cNvCxnSpPr>
                <a:cxnSpLocks/>
                <a:stCxn id="12" idx="6"/>
                <a:endCxn id="18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單箭頭接點 26">
                <a:extLst>
                  <a:ext uri="{FF2B5EF4-FFF2-40B4-BE49-F238E27FC236}">
                    <a16:creationId xmlns:a16="http://schemas.microsoft.com/office/drawing/2014/main" id="{4DCD242A-C228-4D9A-B0AB-BBD03B20422C}"/>
                  </a:ext>
                </a:extLst>
              </p:cNvPr>
              <p:cNvCxnSpPr>
                <a:cxnSpLocks/>
                <a:stCxn id="13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>
                <a:extLst>
                  <a:ext uri="{FF2B5EF4-FFF2-40B4-BE49-F238E27FC236}">
                    <a16:creationId xmlns:a16="http://schemas.microsoft.com/office/drawing/2014/main" id="{86DA3186-5C16-439C-94B3-DE6C54C45AAF}"/>
                  </a:ext>
                </a:extLst>
              </p:cNvPr>
              <p:cNvCxnSpPr>
                <a:cxnSpLocks/>
                <a:stCxn id="13" idx="6"/>
                <a:endCxn id="17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>
                <a:extLst>
                  <a:ext uri="{FF2B5EF4-FFF2-40B4-BE49-F238E27FC236}">
                    <a16:creationId xmlns:a16="http://schemas.microsoft.com/office/drawing/2014/main" id="{6A821EA2-B1D5-490A-86A2-5B396548D1E2}"/>
                  </a:ext>
                </a:extLst>
              </p:cNvPr>
              <p:cNvCxnSpPr>
                <a:cxnSpLocks/>
                <a:stCxn id="13" idx="6"/>
                <a:endCxn id="18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177ECCAC-C8DB-4ED9-A670-A266D120849D}"/>
                  </a:ext>
                </a:extLst>
              </p:cNvPr>
              <p:cNvCxnSpPr>
                <a:cxnSpLocks/>
                <a:stCxn id="15" idx="6"/>
                <a:endCxn id="16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>
                <a:extLst>
                  <a:ext uri="{FF2B5EF4-FFF2-40B4-BE49-F238E27FC236}">
                    <a16:creationId xmlns:a16="http://schemas.microsoft.com/office/drawing/2014/main" id="{9FBB6582-5930-4A47-A7C4-9B54C15378BF}"/>
                  </a:ext>
                </a:extLst>
              </p:cNvPr>
              <p:cNvCxnSpPr>
                <a:cxnSpLocks/>
                <a:stCxn id="15" idx="6"/>
                <a:endCxn id="17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>
                <a:extLst>
                  <a:ext uri="{FF2B5EF4-FFF2-40B4-BE49-F238E27FC236}">
                    <a16:creationId xmlns:a16="http://schemas.microsoft.com/office/drawing/2014/main" id="{52106CED-5EED-409C-BCDD-405C98970319}"/>
                  </a:ext>
                </a:extLst>
              </p:cNvPr>
              <p:cNvCxnSpPr>
                <a:cxnSpLocks/>
                <a:stCxn id="15" idx="6"/>
                <a:endCxn id="18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CAA7958-6881-415B-BA83-6E642D2FBF36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4" name="直線單箭頭接點 33">
                <a:extLst>
                  <a:ext uri="{FF2B5EF4-FFF2-40B4-BE49-F238E27FC236}">
                    <a16:creationId xmlns:a16="http://schemas.microsoft.com/office/drawing/2014/main" id="{CAFE4D78-BBC5-4A12-95B4-E341FDEAC9D8}"/>
                  </a:ext>
                </a:extLst>
              </p:cNvPr>
              <p:cNvCxnSpPr>
                <a:cxnSpLocks/>
                <a:stCxn id="33" idx="6"/>
              </p:cNvCxnSpPr>
              <p:nvPr/>
            </p:nvCxnSpPr>
            <p:spPr>
              <a:xfrm>
                <a:off x="7717305" y="3314843"/>
                <a:ext cx="417893" cy="237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8B260218-3FC6-449B-9D0B-BBF8E130B44E}"/>
                  </a:ext>
                </a:extLst>
              </p:cNvPr>
              <p:cNvCxnSpPr>
                <a:cxnSpLocks/>
                <a:stCxn id="16" idx="6"/>
                <a:endCxn id="33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09F0A034-785B-4356-8F8E-70B4A4C441B3}"/>
                  </a:ext>
                </a:extLst>
              </p:cNvPr>
              <p:cNvCxnSpPr>
                <a:cxnSpLocks/>
                <a:stCxn id="17" idx="6"/>
                <a:endCxn id="33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E80A926-8D66-4987-9828-BEE6E2418D80}"/>
                  </a:ext>
                </a:extLst>
              </p:cNvPr>
              <p:cNvCxnSpPr>
                <a:cxnSpLocks/>
                <a:stCxn id="18" idx="6"/>
                <a:endCxn id="33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6D92A4F6-579D-4287-9CBF-E480FC3BA5F2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2419952"/>
                <a:ext cx="820468" cy="126622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6B6E291C-7129-4B5D-8A01-017483869A4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2419952"/>
                <a:ext cx="820468" cy="2008902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0972ED96-0354-452F-AB0E-3290EC7A29E9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5" y="2200832"/>
                <a:ext cx="820468" cy="81305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1E26D34A-EDC0-44BC-884C-C11CE807EB67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5" y="2943506"/>
                <a:ext cx="820468" cy="7037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B43B953C-1A61-4671-9B29-DD9B92ED64B6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5" y="3013885"/>
                <a:ext cx="820468" cy="67229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C77CBD6D-004F-46E7-B94E-01265A36B83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5" y="3013885"/>
                <a:ext cx="820468" cy="141496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4EEED10E-42C4-4716-8974-A2B3E01B3C01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3" y="2200832"/>
                <a:ext cx="820470" cy="141308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747B8999-ABB5-43F1-9724-6A38BF50D1A5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3" y="2943506"/>
                <a:ext cx="820470" cy="670410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7E7A2955-E943-45C2-A2C0-5A2C47C764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4096863" y="3613916"/>
                <a:ext cx="820470" cy="72264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5453F0DC-D402-49BC-B6C7-EB42AB573599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3" y="3613916"/>
                <a:ext cx="820470" cy="814938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1BDF25F1-F626-474E-8821-6A988AAFBF17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 flipV="1">
                <a:off x="4096864" y="2200832"/>
                <a:ext cx="820469" cy="1999067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8C245EA4-0673-4079-A9BC-5AA03FDF8F6A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4096864" y="2943506"/>
                <a:ext cx="820469" cy="1256393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>
                <a:extLst>
                  <a:ext uri="{FF2B5EF4-FFF2-40B4-BE49-F238E27FC236}">
                    <a16:creationId xmlns:a16="http://schemas.microsoft.com/office/drawing/2014/main" id="{F8A308FC-C3A0-4AC8-9D3F-514556CA17A3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 flipV="1">
                <a:off x="4096864" y="3686180"/>
                <a:ext cx="820469" cy="513719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32C197AB-C813-4AEF-8312-DA52D2CBDBB0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4096864" y="4199899"/>
                <a:ext cx="820469" cy="228955"/>
              </a:xfrm>
              <a:prstGeom prst="straightConnector1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DBD466F-7360-45DF-B515-598D4FCD5760}"/>
                </a:ext>
              </a:extLst>
            </p:cNvPr>
            <p:cNvSpPr/>
            <p:nvPr/>
          </p:nvSpPr>
          <p:spPr>
            <a:xfrm>
              <a:off x="1904235" y="10898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BFA6762A-7CAD-4687-805F-240976F11D1C}"/>
                </a:ext>
              </a:extLst>
            </p:cNvPr>
            <p:cNvSpPr/>
            <p:nvPr/>
          </p:nvSpPr>
          <p:spPr>
            <a:xfrm>
              <a:off x="1904235" y="1673994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8226107B-72CB-42E3-AF21-3DA227A5E3EB}"/>
                </a:ext>
              </a:extLst>
            </p:cNvPr>
            <p:cNvSpPr/>
            <p:nvPr/>
          </p:nvSpPr>
          <p:spPr>
            <a:xfrm>
              <a:off x="1904235" y="2268141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1BA034A4-4FC4-496A-9BF2-C093C43C2193}"/>
                </a:ext>
              </a:extLst>
            </p:cNvPr>
            <p:cNvSpPr/>
            <p:nvPr/>
          </p:nvSpPr>
          <p:spPr>
            <a:xfrm>
              <a:off x="1904235" y="2852243"/>
              <a:ext cx="86729" cy="86729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850968B-E9DC-4243-8498-CAE1E4037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0127"/>
            <a:ext cx="12192000" cy="986499"/>
          </a:xfrm>
          <a:solidFill>
            <a:srgbClr val="FF9E00"/>
          </a:solidFill>
        </p:spPr>
        <p:txBody>
          <a:bodyPr>
            <a:normAutofit/>
          </a:bodyPr>
          <a:lstStyle/>
          <a:p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用</a:t>
            </a:r>
            <a:r>
              <a:rPr kumimoji="1" lang="en-US" altLang="zh-TW" sz="5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Python</a:t>
            </a:r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學智慧聯網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950C869-2AEB-4495-9168-FF53F7ADAEA5}"/>
              </a:ext>
            </a:extLst>
          </p:cNvPr>
          <p:cNvSpPr txBox="1"/>
          <p:nvPr/>
        </p:nvSpPr>
        <p:spPr>
          <a:xfrm>
            <a:off x="6451164" y="4541312"/>
            <a:ext cx="2954655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智慧聯網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623D6B-3DAD-4D71-97AE-FF92B27E8975}"/>
              </a:ext>
            </a:extLst>
          </p:cNvPr>
          <p:cNvSpPr/>
          <p:nvPr/>
        </p:nvSpPr>
        <p:spPr>
          <a:xfrm>
            <a:off x="3082995" y="1213113"/>
            <a:ext cx="602600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39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endParaRPr kumimoji="0" lang="zh-TW" altLang="en-US" sz="239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12080B4-9AD7-40B7-BBB8-84EE9953046F}"/>
              </a:ext>
            </a:extLst>
          </p:cNvPr>
          <p:cNvSpPr txBox="1"/>
          <p:nvPr/>
        </p:nvSpPr>
        <p:spPr>
          <a:xfrm>
            <a:off x="3493651" y="5860126"/>
            <a:ext cx="520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Chapter 02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Arial" panose="020B0604020202020204" pitchFamily="34" charset="0"/>
              </a:rPr>
              <a:t>：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Python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玩轉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1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075184C-466B-420B-8977-F7DD10A7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激活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 dirty="0">
                <a:solidFill>
                  <a:srgbClr val="33CCFF"/>
                </a:solidFill>
              </a:rPr>
              <a:t>(activation function)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AB1D2D6-DE0C-48CB-84BE-5FFD2CF7D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89530" y="2395225"/>
            <a:ext cx="6612940" cy="206755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5258ADF-98FD-4778-916A-370DC716D01A}"/>
              </a:ext>
            </a:extLst>
          </p:cNvPr>
          <p:cNvSpPr/>
          <p:nvPr/>
        </p:nvSpPr>
        <p:spPr>
          <a:xfrm>
            <a:off x="3972471" y="4931137"/>
            <a:ext cx="424705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激活函數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(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6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時鐘 的圖片&#10;&#10;自動產生的描述">
            <a:extLst>
              <a:ext uri="{FF2B5EF4-FFF2-40B4-BE49-F238E27FC236}">
                <a16:creationId xmlns:a16="http://schemas.microsoft.com/office/drawing/2014/main" id="{CCC3069F-9B45-4F7A-8C28-183345BC4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357338" y="1659832"/>
            <a:ext cx="5477324" cy="3834126"/>
          </a:xfr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FB20B9A-0915-48D3-9C8E-0870471D7CDD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7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60EEE9-6857-4E1A-BE49-AEA8D52F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ReLU </a:t>
            </a:r>
            <a:r>
              <a:rPr kumimoji="1" lang="zh-TW" altLang="en-US">
                <a:solidFill>
                  <a:srgbClr val="33CCFF"/>
                </a:solidFill>
              </a:rPr>
              <a:t>函數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線性整流函數，增加非線性度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0E97DA-BB3A-48D2-873C-FFCE2828E651}"/>
              </a:ext>
            </a:extLst>
          </p:cNvPr>
          <p:cNvGrpSpPr/>
          <p:nvPr/>
        </p:nvGrpSpPr>
        <p:grpSpPr>
          <a:xfrm>
            <a:off x="3581182" y="1441034"/>
            <a:ext cx="5029633" cy="4221231"/>
            <a:chOff x="4144512" y="773661"/>
            <a:chExt cx="3821034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65B51D4-274D-4901-9718-1FDC8876AFB9}"/>
                </a:ext>
              </a:extLst>
            </p:cNvPr>
            <p:cNvGrpSpPr/>
            <p:nvPr/>
          </p:nvGrpSpPr>
          <p:grpSpPr>
            <a:xfrm>
              <a:off x="4263123" y="773661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4">
                <a:extLst>
                  <a:ext uri="{FF2B5EF4-FFF2-40B4-BE49-F238E27FC236}">
                    <a16:creationId xmlns:a16="http://schemas.microsoft.com/office/drawing/2014/main" id="{B6029F19-23C3-4C40-9ADF-7798DE3A3D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單箭頭接點 10">
                <a:extLst>
                  <a:ext uri="{FF2B5EF4-FFF2-40B4-BE49-F238E27FC236}">
                    <a16:creationId xmlns:a16="http://schemas.microsoft.com/office/drawing/2014/main" id="{9B5F3A80-0479-4EEA-8438-CDF83FC47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E6CAAA24-6A4B-436A-A08B-29721CA52A13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1EC807AC-1016-417D-9010-A8F4FEC8D246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0586D17-E55B-4749-9634-FC4AA2C6029C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A811DFD5-054F-4391-9C2E-39D23525F8B4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72376147-36D1-463D-A65B-CA78DCAA0664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F0136B22-050D-467A-8270-E2947DA7FBDE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3C66C916-09BF-4408-9789-EA4BB5DB63F4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C6D179A1-FF42-4DDA-AEE1-B012CA1BE3E6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56946A89-6C60-4DC8-B27D-34EC8F48FE9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BA1D519D-6662-47A3-8A5C-62AD00791593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ED27A6B4-7780-4F8D-AE1E-135FA7C34285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8E15ACF0-CEF2-48EB-9BF1-680F476463C2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1C9B1565-CF21-4917-A99E-231FF6AD8C27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82439294-7E75-4B1A-8961-8150BFF3EE3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3BFDFD2D-9113-4BF7-81ED-D4AA6ECEC62D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584CF18E-5C3B-4468-8E1B-84CADA2F6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3765" y="1008985"/>
              <a:ext cx="1632249" cy="2422712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CEF3C79-5FCD-4F5C-8439-43B5C5BF51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4512" y="3419146"/>
              <a:ext cx="1906920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68126099-EC64-4738-AD82-8950AF6041F4}"/>
              </a:ext>
            </a:extLst>
          </p:cNvPr>
          <p:cNvSpPr/>
          <p:nvPr/>
        </p:nvSpPr>
        <p:spPr>
          <a:xfrm>
            <a:off x="4731047" y="5782187"/>
            <a:ext cx="272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小於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就等於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</a:t>
            </a:r>
            <a:r>
              <a:rPr kumimoji="1" lang="zh-TW" altLang="en-US" dirty="0">
                <a:solidFill>
                  <a:srgbClr val="33CCFF"/>
                </a:solidFill>
              </a:rPr>
              <a:t>神經元串聯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537CEDC-DB8A-4201-B816-B63BC2626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36342" y="1918540"/>
            <a:ext cx="8919316" cy="4033688"/>
          </a:xfrm>
        </p:spPr>
      </p:pic>
    </p:spTree>
    <p:extLst>
      <p:ext uri="{BB962C8B-B14F-4D97-AF65-F5344CB8AC3E}">
        <p14:creationId xmlns:p14="http://schemas.microsoft.com/office/powerpoint/2010/main" val="1875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C2F37B7-7143-4775-838B-698C942B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更貼近資料：多神經元串聯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286E588-7C52-47D4-885F-648922EF2FAF}"/>
              </a:ext>
            </a:extLst>
          </p:cNvPr>
          <p:cNvGrpSpPr/>
          <p:nvPr/>
        </p:nvGrpSpPr>
        <p:grpSpPr>
          <a:xfrm>
            <a:off x="3632861" y="1898537"/>
            <a:ext cx="4926278" cy="4413373"/>
            <a:chOff x="8231056" y="760573"/>
            <a:chExt cx="3702423" cy="3316941"/>
          </a:xfrm>
          <a:solidFill>
            <a:schemeClr val="bg1">
              <a:lumMod val="95000"/>
            </a:schemeClr>
          </a:solidFill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76C22B1-6DFB-4101-A44E-4CCACABA0721}"/>
                </a:ext>
              </a:extLst>
            </p:cNvPr>
            <p:cNvGrpSpPr/>
            <p:nvPr/>
          </p:nvGrpSpPr>
          <p:grpSpPr>
            <a:xfrm>
              <a:off x="8231056" y="760573"/>
              <a:ext cx="3702423" cy="3316941"/>
              <a:chOff x="4828966" y="1258645"/>
              <a:chExt cx="3702423" cy="3316941"/>
            </a:xfrm>
            <a:grpFill/>
          </p:grpSpPr>
          <p:cxnSp>
            <p:nvCxnSpPr>
              <p:cNvPr id="12" name="直線單箭頭接點 10">
                <a:extLst>
                  <a:ext uri="{FF2B5EF4-FFF2-40B4-BE49-F238E27FC236}">
                    <a16:creationId xmlns:a16="http://schemas.microsoft.com/office/drawing/2014/main" id="{FB92909B-F177-49D0-B4A4-D844F7830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966" y="3908163"/>
                <a:ext cx="3702423" cy="0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747D575E-56D1-4353-A3AF-F81314765C20}"/>
                  </a:ext>
                </a:extLst>
              </p:cNvPr>
              <p:cNvSpPr/>
              <p:nvPr/>
            </p:nvSpPr>
            <p:spPr>
              <a:xfrm>
                <a:off x="6121201" y="383420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" name="直線單箭頭接點 4">
                <a:extLst>
                  <a:ext uri="{FF2B5EF4-FFF2-40B4-BE49-F238E27FC236}">
                    <a16:creationId xmlns:a16="http://schemas.microsoft.com/office/drawing/2014/main" id="{C2E378F3-F501-4DF4-B343-DC1C4717A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91677" y="1258645"/>
                <a:ext cx="0" cy="3316941"/>
              </a:xfrm>
              <a:prstGeom prst="straightConnector1">
                <a:avLst/>
              </a:prstGeom>
              <a:grpFill/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CF549432-270F-42EF-909B-2314684669BA}"/>
                  </a:ext>
                </a:extLst>
              </p:cNvPr>
              <p:cNvSpPr/>
              <p:nvPr/>
            </p:nvSpPr>
            <p:spPr>
              <a:xfrm>
                <a:off x="5491677" y="405159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49280DF3-594C-4EC1-8801-E0B5AF89930B}"/>
                  </a:ext>
                </a:extLst>
              </p:cNvPr>
              <p:cNvSpPr/>
              <p:nvPr/>
            </p:nvSpPr>
            <p:spPr>
              <a:xfrm>
                <a:off x="5777304" y="395074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C9CBB800-FF4B-4906-86CF-A6D84B6E34AF}"/>
                  </a:ext>
                </a:extLst>
              </p:cNvPr>
              <p:cNvSpPr/>
              <p:nvPr/>
            </p:nvSpPr>
            <p:spPr>
              <a:xfrm>
                <a:off x="7309024" y="3271672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3DFA1228-6B21-43E8-9E97-64CAB1FA2CCB}"/>
                  </a:ext>
                </a:extLst>
              </p:cNvPr>
              <p:cNvSpPr/>
              <p:nvPr/>
            </p:nvSpPr>
            <p:spPr>
              <a:xfrm>
                <a:off x="6708390" y="353837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B5E3FF5A-E691-4F56-A34D-3031AB55B2FA}"/>
                  </a:ext>
                </a:extLst>
              </p:cNvPr>
              <p:cNvSpPr/>
              <p:nvPr/>
            </p:nvSpPr>
            <p:spPr>
              <a:xfrm>
                <a:off x="7582448" y="19890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461BCDB2-C50F-4939-ACA6-E6B3760144A7}"/>
                  </a:ext>
                </a:extLst>
              </p:cNvPr>
              <p:cNvSpPr/>
              <p:nvPr/>
            </p:nvSpPr>
            <p:spPr>
              <a:xfrm>
                <a:off x="5972884" y="3993329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0636EEE5-A6E0-404D-9401-F8B8A36E25B6}"/>
                  </a:ext>
                </a:extLst>
              </p:cNvPr>
              <p:cNvSpPr/>
              <p:nvPr/>
            </p:nvSpPr>
            <p:spPr>
              <a:xfrm>
                <a:off x="5218057" y="3950747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86B7148A-AADB-4064-8FE4-6E3E19149D9B}"/>
                  </a:ext>
                </a:extLst>
              </p:cNvPr>
              <p:cNvSpPr/>
              <p:nvPr/>
            </p:nvSpPr>
            <p:spPr>
              <a:xfrm>
                <a:off x="7829552" y="2547773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0C922C75-F3F4-4CCD-8E0D-D21A0145325F}"/>
                  </a:ext>
                </a:extLst>
              </p:cNvPr>
              <p:cNvSpPr/>
              <p:nvPr/>
            </p:nvSpPr>
            <p:spPr>
              <a:xfrm>
                <a:off x="7643957" y="2269865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757CD85F-92A2-4774-815F-03FD7E595442}"/>
                  </a:ext>
                </a:extLst>
              </p:cNvPr>
              <p:cNvSpPr/>
              <p:nvPr/>
            </p:nvSpPr>
            <p:spPr>
              <a:xfrm>
                <a:off x="7640719" y="2628454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CE1370EA-069C-409D-98E2-2045B7287FC3}"/>
                  </a:ext>
                </a:extLst>
              </p:cNvPr>
              <p:cNvSpPr/>
              <p:nvPr/>
            </p:nvSpPr>
            <p:spPr>
              <a:xfrm>
                <a:off x="7367294" y="2959700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D305891D-6FAB-40E4-A0BF-90310D98C6BB}"/>
                  </a:ext>
                </a:extLst>
              </p:cNvPr>
              <p:cNvSpPr/>
              <p:nvPr/>
            </p:nvSpPr>
            <p:spPr>
              <a:xfrm>
                <a:off x="7075942" y="34801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>
                <a:extLst>
                  <a:ext uri="{FF2B5EF4-FFF2-40B4-BE49-F238E27FC236}">
                    <a16:creationId xmlns:a16="http://schemas.microsoft.com/office/drawing/2014/main" id="{19C29235-D531-4082-BCDE-80CBACE7F235}"/>
                  </a:ext>
                </a:extLst>
              </p:cNvPr>
              <p:cNvSpPr/>
              <p:nvPr/>
            </p:nvSpPr>
            <p:spPr>
              <a:xfrm>
                <a:off x="6563637" y="3836001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D36421BB-FD34-4B05-B18C-A9659B0C49F9}"/>
                  </a:ext>
                </a:extLst>
              </p:cNvPr>
              <p:cNvSpPr/>
              <p:nvPr/>
            </p:nvSpPr>
            <p:spPr>
              <a:xfrm>
                <a:off x="7698989" y="1784878"/>
                <a:ext cx="116541" cy="116541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43FD9A04-8036-46E2-A688-CFCB939CB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3113" y="2470681"/>
              <a:ext cx="1112465" cy="9531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A63327CA-DD3A-4062-99CE-09EE80AEF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038" y="990614"/>
              <a:ext cx="258604" cy="1493228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CEDD4FD-BA97-46FA-8390-A61E4DF74D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2104" y="3414667"/>
              <a:ext cx="1606102" cy="4480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41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46F8F05-9682-4024-A591-98BE88BD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又稱為模型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0CF523-0E47-4CBB-BC19-E23A5E7D2E5A}"/>
              </a:ext>
            </a:extLst>
          </p:cNvPr>
          <p:cNvGrpSpPr/>
          <p:nvPr/>
        </p:nvGrpSpPr>
        <p:grpSpPr>
          <a:xfrm>
            <a:off x="1536826" y="2229148"/>
            <a:ext cx="8325058" cy="3753660"/>
            <a:chOff x="2475907" y="1903314"/>
            <a:chExt cx="6261121" cy="2823058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26ECFD4-A1F3-4730-9769-D57298780267}"/>
                </a:ext>
              </a:extLst>
            </p:cNvPr>
            <p:cNvSpPr txBox="1"/>
            <p:nvPr/>
          </p:nvSpPr>
          <p:spPr>
            <a:xfrm>
              <a:off x="3501830" y="2250675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坪數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62A094A-32C0-41C1-B31A-AF0FD261655C}"/>
                </a:ext>
              </a:extLst>
            </p:cNvPr>
            <p:cNvSpPr txBox="1"/>
            <p:nvPr/>
          </p:nvSpPr>
          <p:spPr>
            <a:xfrm>
              <a:off x="3501830" y="2844608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樓層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8C0ABFB-BE28-4958-9F9E-9A5D1F548DA2}"/>
                </a:ext>
              </a:extLst>
            </p:cNvPr>
            <p:cNvSpPr txBox="1"/>
            <p:nvPr/>
          </p:nvSpPr>
          <p:spPr>
            <a:xfrm>
              <a:off x="2681091" y="3444639"/>
              <a:ext cx="1527722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是否可以開伙</a:t>
              </a:r>
              <a:endParaRPr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F8F67C4-42EC-4234-A239-3132A6B3C566}"/>
                </a:ext>
              </a:extLst>
            </p:cNvPr>
            <p:cNvSpPr txBox="1"/>
            <p:nvPr/>
          </p:nvSpPr>
          <p:spPr>
            <a:xfrm>
              <a:off x="2475907" y="4030622"/>
              <a:ext cx="1759195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是否可以養寵物</a:t>
              </a:r>
              <a:endParaRPr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D3B6FAE6-D6B5-462E-9ABA-D91BBD58B258}"/>
                </a:ext>
              </a:extLst>
            </p:cNvPr>
            <p:cNvSpPr/>
            <p:nvPr/>
          </p:nvSpPr>
          <p:spPr>
            <a:xfrm>
              <a:off x="4917333" y="1903314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88C03DCC-5BD5-4115-B3F6-8E9E4476C268}"/>
                </a:ext>
              </a:extLst>
            </p:cNvPr>
            <p:cNvSpPr/>
            <p:nvPr/>
          </p:nvSpPr>
          <p:spPr>
            <a:xfrm>
              <a:off x="4917333" y="2645988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9A93026-E641-4BB7-9DE0-9AE791818467}"/>
                </a:ext>
              </a:extLst>
            </p:cNvPr>
            <p:cNvSpPr/>
            <p:nvPr/>
          </p:nvSpPr>
          <p:spPr>
            <a:xfrm>
              <a:off x="4917333" y="3388662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7EAA32A-7904-4377-8E8F-E745612BDA96}"/>
                </a:ext>
              </a:extLst>
            </p:cNvPr>
            <p:cNvSpPr/>
            <p:nvPr/>
          </p:nvSpPr>
          <p:spPr>
            <a:xfrm>
              <a:off x="4917333" y="4131336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B6B79BE-E5E6-49D5-AAD5-EEB1C32DFA52}"/>
                </a:ext>
              </a:extLst>
            </p:cNvPr>
            <p:cNvSpPr/>
            <p:nvPr/>
          </p:nvSpPr>
          <p:spPr>
            <a:xfrm>
              <a:off x="6109340" y="2274651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10A358C3-F007-48E3-85C7-DA2D121368AE}"/>
                </a:ext>
              </a:extLst>
            </p:cNvPr>
            <p:cNvSpPr/>
            <p:nvPr/>
          </p:nvSpPr>
          <p:spPr>
            <a:xfrm>
              <a:off x="6109340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E2B78952-FAFB-4AB5-9C89-30538C59EEDC}"/>
                </a:ext>
              </a:extLst>
            </p:cNvPr>
            <p:cNvSpPr/>
            <p:nvPr/>
          </p:nvSpPr>
          <p:spPr>
            <a:xfrm>
              <a:off x="6109340" y="3759999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51E65BAD-8991-446D-875F-9C02AB3CA276}"/>
                </a:ext>
              </a:extLst>
            </p:cNvPr>
            <p:cNvCxnSpPr>
              <a:cxnSpLocks/>
              <a:stCxn id="6" idx="3"/>
              <a:endCxn id="10" idx="2"/>
            </p:cNvCxnSpPr>
            <p:nvPr/>
          </p:nvCxnSpPr>
          <p:spPr>
            <a:xfrm flipV="1">
              <a:off x="4103660" y="2200832"/>
              <a:ext cx="813673" cy="22344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C60751C-3183-4093-8D65-54C33755BB58}"/>
                </a:ext>
              </a:extLst>
            </p:cNvPr>
            <p:cNvCxnSpPr>
              <a:cxnSpLocks/>
              <a:stCxn id="6" idx="3"/>
              <a:endCxn id="11" idx="2"/>
            </p:cNvCxnSpPr>
            <p:nvPr/>
          </p:nvCxnSpPr>
          <p:spPr>
            <a:xfrm>
              <a:off x="4103660" y="2424280"/>
              <a:ext cx="813673" cy="5192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145F245E-394D-45CE-877A-263EAC809F4F}"/>
                </a:ext>
              </a:extLst>
            </p:cNvPr>
            <p:cNvCxnSpPr>
              <a:cxnSpLocks/>
              <a:stCxn id="10" idx="6"/>
              <a:endCxn id="14" idx="2"/>
            </p:cNvCxnSpPr>
            <p:nvPr/>
          </p:nvCxnSpPr>
          <p:spPr>
            <a:xfrm>
              <a:off x="5512369" y="2200832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61C041B-5752-4DD7-8197-064EB61FEBA5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5512369" y="2200832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0A789BD-6FB2-4EFE-9521-D0823F924E91}"/>
                </a:ext>
              </a:extLst>
            </p:cNvPr>
            <p:cNvCxnSpPr>
              <a:cxnSpLocks/>
              <a:stCxn id="10" idx="6"/>
              <a:endCxn id="16" idx="2"/>
            </p:cNvCxnSpPr>
            <p:nvPr/>
          </p:nvCxnSpPr>
          <p:spPr>
            <a:xfrm>
              <a:off x="5512369" y="2200832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E8CEE8FA-4EDF-4DA6-9667-7AB28857EDB6}"/>
                </a:ext>
              </a:extLst>
            </p:cNvPr>
            <p:cNvCxnSpPr>
              <a:cxnSpLocks/>
              <a:stCxn id="11" idx="6"/>
              <a:endCxn id="14" idx="2"/>
            </p:cNvCxnSpPr>
            <p:nvPr/>
          </p:nvCxnSpPr>
          <p:spPr>
            <a:xfrm flipV="1">
              <a:off x="5512369" y="2572169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DCCBCBC-437E-4D84-9034-DE248E618A79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>
              <a:off x="5512369" y="2943506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789476D2-ED09-4025-8E87-7E2D42654E0C}"/>
                </a:ext>
              </a:extLst>
            </p:cNvPr>
            <p:cNvCxnSpPr>
              <a:cxnSpLocks/>
              <a:stCxn id="11" idx="6"/>
              <a:endCxn id="16" idx="2"/>
            </p:cNvCxnSpPr>
            <p:nvPr/>
          </p:nvCxnSpPr>
          <p:spPr>
            <a:xfrm>
              <a:off x="5512369" y="2943506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DF2FD094-6D7D-408E-A3F2-E2DDE9CCD220}"/>
                </a:ext>
              </a:extLst>
            </p:cNvPr>
            <p:cNvCxnSpPr>
              <a:cxnSpLocks/>
              <a:stCxn id="12" idx="6"/>
              <a:endCxn id="14" idx="2"/>
            </p:cNvCxnSpPr>
            <p:nvPr/>
          </p:nvCxnSpPr>
          <p:spPr>
            <a:xfrm flipV="1">
              <a:off x="5512369" y="2572169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0CE85850-C0C5-4D33-97D3-F9C017186BA9}"/>
                </a:ext>
              </a:extLst>
            </p:cNvPr>
            <p:cNvCxnSpPr>
              <a:cxnSpLocks/>
              <a:stCxn id="12" idx="6"/>
              <a:endCxn id="15" idx="2"/>
            </p:cNvCxnSpPr>
            <p:nvPr/>
          </p:nvCxnSpPr>
          <p:spPr>
            <a:xfrm flipV="1">
              <a:off x="5512369" y="3314843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131073B-60D0-47B0-9FC4-3A7AF8793312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5512369" y="3686180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4F46D816-BD1B-4D9C-ADA0-FC09CB76BBF4}"/>
                </a:ext>
              </a:extLst>
            </p:cNvPr>
            <p:cNvCxnSpPr>
              <a:cxnSpLocks/>
              <a:stCxn id="13" idx="6"/>
              <a:endCxn id="14" idx="2"/>
            </p:cNvCxnSpPr>
            <p:nvPr/>
          </p:nvCxnSpPr>
          <p:spPr>
            <a:xfrm flipV="1">
              <a:off x="5512369" y="2572169"/>
              <a:ext cx="596971" cy="185668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2A596C10-FE20-488D-911E-97D5F41D7FF7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5512369" y="3314843"/>
              <a:ext cx="596971" cy="111401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10E07C02-4400-4C5D-BDD8-FE14FEB7DBD8}"/>
                </a:ext>
              </a:extLst>
            </p:cNvPr>
            <p:cNvCxnSpPr>
              <a:cxnSpLocks/>
              <a:stCxn id="13" idx="6"/>
              <a:endCxn id="16" idx="2"/>
            </p:cNvCxnSpPr>
            <p:nvPr/>
          </p:nvCxnSpPr>
          <p:spPr>
            <a:xfrm flipV="1">
              <a:off x="5512369" y="4057517"/>
              <a:ext cx="596971" cy="37133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E6536606-1877-4328-B24F-26B404921CC1}"/>
                </a:ext>
              </a:extLst>
            </p:cNvPr>
            <p:cNvSpPr/>
            <p:nvPr/>
          </p:nvSpPr>
          <p:spPr>
            <a:xfrm>
              <a:off x="7122269" y="3017325"/>
              <a:ext cx="595036" cy="595036"/>
            </a:xfrm>
            <a:prstGeom prst="ellips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BAD7B8D-3025-4A5C-8138-FDD9D57FFC06}"/>
                </a:ext>
              </a:extLst>
            </p:cNvPr>
            <p:cNvSpPr txBox="1"/>
            <p:nvPr/>
          </p:nvSpPr>
          <p:spPr>
            <a:xfrm>
              <a:off x="8135198" y="3147943"/>
              <a:ext cx="601830" cy="347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房租</a:t>
              </a: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EF89CE16-991C-4C34-9BC5-77B6AD7B4F61}"/>
                </a:ext>
              </a:extLst>
            </p:cNvPr>
            <p:cNvCxnSpPr>
              <a:cxnSpLocks/>
              <a:stCxn id="31" idx="6"/>
              <a:endCxn id="32" idx="1"/>
            </p:cNvCxnSpPr>
            <p:nvPr/>
          </p:nvCxnSpPr>
          <p:spPr>
            <a:xfrm>
              <a:off x="7717305" y="3314843"/>
              <a:ext cx="417893" cy="670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4E9AF426-B905-4A54-B25A-133440E4FBF6}"/>
                </a:ext>
              </a:extLst>
            </p:cNvPr>
            <p:cNvCxnSpPr>
              <a:cxnSpLocks/>
              <a:stCxn id="14" idx="6"/>
              <a:endCxn id="31" idx="2"/>
            </p:cNvCxnSpPr>
            <p:nvPr/>
          </p:nvCxnSpPr>
          <p:spPr>
            <a:xfrm>
              <a:off x="6704376" y="2572169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B45187DA-F243-4DF7-ABAC-9E6CCC23D20B}"/>
                </a:ext>
              </a:extLst>
            </p:cNvPr>
            <p:cNvCxnSpPr>
              <a:cxnSpLocks/>
              <a:stCxn id="15" idx="6"/>
              <a:endCxn id="31" idx="2"/>
            </p:cNvCxnSpPr>
            <p:nvPr/>
          </p:nvCxnSpPr>
          <p:spPr>
            <a:xfrm>
              <a:off x="6704376" y="3314843"/>
              <a:ext cx="417893" cy="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5D90A8F3-2487-4196-9957-4CA8C50495DC}"/>
                </a:ext>
              </a:extLst>
            </p:cNvPr>
            <p:cNvCxnSpPr>
              <a:cxnSpLocks/>
              <a:stCxn id="16" idx="6"/>
              <a:endCxn id="31" idx="2"/>
            </p:cNvCxnSpPr>
            <p:nvPr/>
          </p:nvCxnSpPr>
          <p:spPr>
            <a:xfrm flipV="1">
              <a:off x="6704376" y="3314843"/>
              <a:ext cx="417893" cy="7426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147A5155-AFD1-4858-BC1F-35A4D6BB47FE}"/>
                </a:ext>
              </a:extLst>
            </p:cNvPr>
            <p:cNvCxnSpPr>
              <a:cxnSpLocks/>
              <a:stCxn id="6" idx="3"/>
              <a:endCxn id="12" idx="2"/>
            </p:cNvCxnSpPr>
            <p:nvPr/>
          </p:nvCxnSpPr>
          <p:spPr>
            <a:xfrm>
              <a:off x="4103660" y="2424280"/>
              <a:ext cx="813673" cy="126190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C99B252D-27E1-4C8D-BBC9-7E5623814BEC}"/>
                </a:ext>
              </a:extLst>
            </p:cNvPr>
            <p:cNvCxnSpPr>
              <a:cxnSpLocks/>
              <a:stCxn id="6" idx="3"/>
              <a:endCxn id="13" idx="2"/>
            </p:cNvCxnSpPr>
            <p:nvPr/>
          </p:nvCxnSpPr>
          <p:spPr>
            <a:xfrm>
              <a:off x="4103660" y="2424280"/>
              <a:ext cx="813673" cy="2004574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ED9DF669-B911-4BD6-9762-FC7B26DE50FC}"/>
                </a:ext>
              </a:extLst>
            </p:cNvPr>
            <p:cNvCxnSpPr>
              <a:cxnSpLocks/>
              <a:stCxn id="7" idx="3"/>
              <a:endCxn id="10" idx="2"/>
            </p:cNvCxnSpPr>
            <p:nvPr/>
          </p:nvCxnSpPr>
          <p:spPr>
            <a:xfrm flipV="1">
              <a:off x="4103660" y="2200832"/>
              <a:ext cx="813673" cy="81738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DDAE8FE5-3CED-4191-A58D-93361EDC0815}"/>
                </a:ext>
              </a:extLst>
            </p:cNvPr>
            <p:cNvCxnSpPr>
              <a:cxnSpLocks/>
              <a:stCxn id="7" idx="3"/>
              <a:endCxn id="11" idx="2"/>
            </p:cNvCxnSpPr>
            <p:nvPr/>
          </p:nvCxnSpPr>
          <p:spPr>
            <a:xfrm flipV="1">
              <a:off x="4103660" y="2943506"/>
              <a:ext cx="813673" cy="7470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95475DD4-0CE2-41F1-89E1-24A69C2DE51F}"/>
                </a:ext>
              </a:extLst>
            </p:cNvPr>
            <p:cNvCxnSpPr>
              <a:cxnSpLocks/>
              <a:stCxn id="7" idx="3"/>
              <a:endCxn id="12" idx="2"/>
            </p:cNvCxnSpPr>
            <p:nvPr/>
          </p:nvCxnSpPr>
          <p:spPr>
            <a:xfrm>
              <a:off x="4103660" y="3018213"/>
              <a:ext cx="813673" cy="66796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79D9D238-630C-4FE1-85E2-879599A3F26E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4103660" y="3018213"/>
              <a:ext cx="813673" cy="1410641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13507C8-74BC-4A1E-9860-3FC576B46831}"/>
                </a:ext>
              </a:extLst>
            </p:cNvPr>
            <p:cNvCxnSpPr>
              <a:cxnSpLocks/>
              <a:stCxn id="8" idx="3"/>
              <a:endCxn id="10" idx="2"/>
            </p:cNvCxnSpPr>
            <p:nvPr/>
          </p:nvCxnSpPr>
          <p:spPr>
            <a:xfrm flipV="1">
              <a:off x="4208813" y="2200832"/>
              <a:ext cx="708520" cy="141741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46E9517-9BDC-49AC-9197-E06BF09BFAE0}"/>
                </a:ext>
              </a:extLst>
            </p:cNvPr>
            <p:cNvCxnSpPr>
              <a:cxnSpLocks/>
              <a:stCxn id="8" idx="3"/>
              <a:endCxn id="11" idx="2"/>
            </p:cNvCxnSpPr>
            <p:nvPr/>
          </p:nvCxnSpPr>
          <p:spPr>
            <a:xfrm flipV="1">
              <a:off x="4208813" y="2943506"/>
              <a:ext cx="708520" cy="674738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6F19ED3-5EA7-43DB-A7C3-2491FC1F4285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>
              <a:off x="4208813" y="3618244"/>
              <a:ext cx="708520" cy="6793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54421AF7-B517-4565-9C0D-DE81497FBC1A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>
              <a:off x="4208813" y="3618244"/>
              <a:ext cx="708520" cy="810610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328A914D-A360-4A45-A7E6-ED70CF370235}"/>
                </a:ext>
              </a:extLst>
            </p:cNvPr>
            <p:cNvCxnSpPr>
              <a:cxnSpLocks/>
              <a:stCxn id="9" idx="3"/>
              <a:endCxn id="10" idx="2"/>
            </p:cNvCxnSpPr>
            <p:nvPr/>
          </p:nvCxnSpPr>
          <p:spPr>
            <a:xfrm flipV="1">
              <a:off x="4235102" y="2200832"/>
              <a:ext cx="682231" cy="2003395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5AF032A3-A303-4B05-9C50-8E85291136B7}"/>
                </a:ext>
              </a:extLst>
            </p:cNvPr>
            <p:cNvCxnSpPr>
              <a:cxnSpLocks/>
              <a:stCxn id="9" idx="3"/>
              <a:endCxn id="11" idx="2"/>
            </p:cNvCxnSpPr>
            <p:nvPr/>
          </p:nvCxnSpPr>
          <p:spPr>
            <a:xfrm flipV="1">
              <a:off x="4235102" y="2943506"/>
              <a:ext cx="682231" cy="12607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074EE8CE-9330-4394-B7A3-CC75AA69E8DD}"/>
                </a:ext>
              </a:extLst>
            </p:cNvPr>
            <p:cNvCxnSpPr>
              <a:cxnSpLocks/>
              <a:stCxn id="9" idx="3"/>
              <a:endCxn id="12" idx="2"/>
            </p:cNvCxnSpPr>
            <p:nvPr/>
          </p:nvCxnSpPr>
          <p:spPr>
            <a:xfrm flipV="1">
              <a:off x="4235102" y="3686180"/>
              <a:ext cx="682231" cy="518047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1134771C-6F41-43EC-B4A4-0B539D54542A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>
              <a:off x="4235102" y="4204227"/>
              <a:ext cx="682231" cy="224626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D33054A-C9E8-44B5-9811-AC6B99BF85FD}"/>
              </a:ext>
            </a:extLst>
          </p:cNvPr>
          <p:cNvSpPr txBox="1"/>
          <p:nvPr/>
        </p:nvSpPr>
        <p:spPr>
          <a:xfrm>
            <a:off x="2747049" y="159198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8E8A750-9881-4C4F-B9E7-51B427471A73}"/>
              </a:ext>
            </a:extLst>
          </p:cNvPr>
          <p:cNvSpPr txBox="1"/>
          <p:nvPr/>
        </p:nvSpPr>
        <p:spPr>
          <a:xfrm>
            <a:off x="4499550" y="1586225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1</a:t>
            </a:r>
            <a:endParaRPr lang="zh-TW" altLang="en-US" sz="24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DBC5BF3-598A-46AD-8944-0DE5FAB539C1}"/>
              </a:ext>
            </a:extLst>
          </p:cNvPr>
          <p:cNvSpPr txBox="1"/>
          <p:nvPr/>
        </p:nvSpPr>
        <p:spPr>
          <a:xfrm>
            <a:off x="6094565" y="159198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隱藏層</a:t>
            </a:r>
            <a:r>
              <a:rPr lang="en-US" altLang="zh-TW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2</a:t>
            </a:r>
            <a:endParaRPr lang="zh-TW" altLang="en-US" sz="24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3785D68B-C2AF-4552-BB96-814DF02C057F}"/>
              </a:ext>
            </a:extLst>
          </p:cNvPr>
          <p:cNvSpPr txBox="1"/>
          <p:nvPr/>
        </p:nvSpPr>
        <p:spPr>
          <a:xfrm>
            <a:off x="7556425" y="15862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輸出層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9FBFC7C-D9BD-47B6-9919-5AF5BF9EE079}"/>
              </a:ext>
            </a:extLst>
          </p:cNvPr>
          <p:cNvSpPr/>
          <p:nvPr/>
        </p:nvSpPr>
        <p:spPr>
          <a:xfrm>
            <a:off x="6590967" y="5988318"/>
            <a:ext cx="383009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忽略偏值與激活函數，增加閱讀性</a:t>
            </a:r>
            <a:endParaRPr lang="zh-TW" altLang="en-US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68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FED6F50-2458-4ED1-B1CB-4E064AC1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神經網路的學習過程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E174013-15B3-4B08-A4CB-78001BB48502}"/>
              </a:ext>
            </a:extLst>
          </p:cNvPr>
          <p:cNvGrpSpPr/>
          <p:nvPr/>
        </p:nvGrpSpPr>
        <p:grpSpPr>
          <a:xfrm>
            <a:off x="1567584" y="1476501"/>
            <a:ext cx="9015468" cy="4244566"/>
            <a:chOff x="1948617" y="1519631"/>
            <a:chExt cx="8207301" cy="3864073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C7B63FC-6F04-41F3-BBA7-FC7309AC6035}"/>
                </a:ext>
              </a:extLst>
            </p:cNvPr>
            <p:cNvGrpSpPr/>
            <p:nvPr/>
          </p:nvGrpSpPr>
          <p:grpSpPr>
            <a:xfrm>
              <a:off x="6458470" y="2232379"/>
              <a:ext cx="1633837" cy="577034"/>
              <a:chOff x="7127399" y="1559991"/>
              <a:chExt cx="1633837" cy="577034"/>
            </a:xfrm>
          </p:grpSpPr>
          <p:cxnSp>
            <p:nvCxnSpPr>
              <p:cNvPr id="10" name="接點: 弧形 98">
                <a:extLst>
                  <a:ext uri="{FF2B5EF4-FFF2-40B4-BE49-F238E27FC236}">
                    <a16:creationId xmlns:a16="http://schemas.microsoft.com/office/drawing/2014/main" id="{ED80D98A-C914-4D1F-ADDD-7CE70835E23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7789777" y="1463084"/>
                <a:ext cx="11563" cy="1336319"/>
              </a:xfrm>
              <a:prstGeom prst="curvedConnector3">
                <a:avLst>
                  <a:gd name="adj1" fmla="val -8024284"/>
                </a:avLst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FFE7EA-B235-4298-9A57-3452DB6F4ED9}"/>
                  </a:ext>
                </a:extLst>
              </p:cNvPr>
              <p:cNvSpPr/>
              <p:nvPr/>
            </p:nvSpPr>
            <p:spPr>
              <a:xfrm>
                <a:off x="7708345" y="1559991"/>
                <a:ext cx="1052891" cy="570675"/>
              </a:xfrm>
              <a:prstGeom prst="rect">
                <a:avLst/>
              </a:prstGeom>
              <a:solidFill>
                <a:srgbClr val="38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7432928-EACE-44C0-B3DD-46685CBE6C93}"/>
                </a:ext>
              </a:extLst>
            </p:cNvPr>
            <p:cNvSpPr txBox="1"/>
            <p:nvPr/>
          </p:nvSpPr>
          <p:spPr>
            <a:xfrm>
              <a:off x="6898570" y="3089302"/>
              <a:ext cx="1456680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標籤 </a:t>
              </a:r>
              <a:r>
                <a:rPr lang="en-US" altLang="zh-TW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(</a:t>
              </a:r>
              <a:r>
                <a:rPr lang="zh-TW" altLang="en-US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正確答案</a:t>
              </a:r>
              <a:r>
                <a:rPr lang="en-US" altLang="zh-TW" sz="160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)</a:t>
              </a:r>
              <a:endParaRPr lang="zh-TW" altLang="en-US" sz="16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3" name="矩形: 圓角 57">
              <a:extLst>
                <a:ext uri="{FF2B5EF4-FFF2-40B4-BE49-F238E27FC236}">
                  <a16:creationId xmlns:a16="http://schemas.microsoft.com/office/drawing/2014/main" id="{CE0663C3-8AC8-4FA6-A7E6-DE1EB8641BF6}"/>
                </a:ext>
              </a:extLst>
            </p:cNvPr>
            <p:cNvSpPr/>
            <p:nvPr/>
          </p:nvSpPr>
          <p:spPr>
            <a:xfrm>
              <a:off x="9096957" y="3301546"/>
              <a:ext cx="1058961" cy="63267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2C5F322-C59D-482D-A7DA-DE10E216BCCE}"/>
                </a:ext>
              </a:extLst>
            </p:cNvPr>
            <p:cNvSpPr txBox="1"/>
            <p:nvPr/>
          </p:nvSpPr>
          <p:spPr>
            <a:xfrm>
              <a:off x="9132744" y="3467090"/>
              <a:ext cx="91527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損失函數</a:t>
              </a:r>
            </a:p>
          </p:txBody>
        </p:sp>
        <p:cxnSp>
          <p:nvCxnSpPr>
            <p:cNvPr id="15" name="直線單箭頭接點 59">
              <a:extLst>
                <a:ext uri="{FF2B5EF4-FFF2-40B4-BE49-F238E27FC236}">
                  <a16:creationId xmlns:a16="http://schemas.microsoft.com/office/drawing/2014/main" id="{6D9BABB0-A5B9-4A9B-9E31-9A1BD61C41B6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8355250" y="3243405"/>
              <a:ext cx="741708" cy="37447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0">
              <a:extLst>
                <a:ext uri="{FF2B5EF4-FFF2-40B4-BE49-F238E27FC236}">
                  <a16:creationId xmlns:a16="http://schemas.microsoft.com/office/drawing/2014/main" id="{D5062B7B-AFBA-49E3-97DA-E0024514D14A}"/>
                </a:ext>
              </a:extLst>
            </p:cNvPr>
            <p:cNvCxnSpPr>
              <a:cxnSpLocks/>
              <a:stCxn id="50" idx="3"/>
              <a:endCxn id="13" idx="1"/>
            </p:cNvCxnSpPr>
            <p:nvPr/>
          </p:nvCxnSpPr>
          <p:spPr>
            <a:xfrm flipV="1">
              <a:off x="8374054" y="3617883"/>
              <a:ext cx="722903" cy="34149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接點: 弧形 100">
              <a:extLst>
                <a:ext uri="{FF2B5EF4-FFF2-40B4-BE49-F238E27FC236}">
                  <a16:creationId xmlns:a16="http://schemas.microsoft.com/office/drawing/2014/main" id="{09D164E0-3206-443D-B731-932A9A9BE9C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5866821" y="2169503"/>
              <a:ext cx="1226" cy="1194407"/>
            </a:xfrm>
            <a:prstGeom prst="curvedConnector3">
              <a:avLst>
                <a:gd name="adj1" fmla="val -7275619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接點: 弧形 107">
              <a:extLst>
                <a:ext uri="{FF2B5EF4-FFF2-40B4-BE49-F238E27FC236}">
                  <a16:creationId xmlns:a16="http://schemas.microsoft.com/office/drawing/2014/main" id="{76F65108-C268-4B1C-A9B9-B5F539998F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882" y="2129971"/>
              <a:ext cx="12700" cy="1274697"/>
            </a:xfrm>
            <a:prstGeom prst="curvedConnector3">
              <a:avLst>
                <a:gd name="adj1" fmla="val 7164709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DD6D7B2-E26F-46DA-BCFE-6BA480A861CE}"/>
                </a:ext>
              </a:extLst>
            </p:cNvPr>
            <p:cNvSpPr txBox="1"/>
            <p:nvPr/>
          </p:nvSpPr>
          <p:spPr>
            <a:xfrm>
              <a:off x="5561290" y="1519631"/>
              <a:ext cx="550451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b="1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更新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BB66016-7285-4E86-83B8-6D24FBA6EB8A}"/>
                </a:ext>
              </a:extLst>
            </p:cNvPr>
            <p:cNvSpPr txBox="1"/>
            <p:nvPr/>
          </p:nvSpPr>
          <p:spPr>
            <a:xfrm>
              <a:off x="7156957" y="2369414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優化器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D637D295-2FA2-4BA0-869C-AD85FEEB5F31}"/>
                </a:ext>
              </a:extLst>
            </p:cNvPr>
            <p:cNvSpPr txBox="1"/>
            <p:nvPr/>
          </p:nvSpPr>
          <p:spPr>
            <a:xfrm>
              <a:off x="8338354" y="2170609"/>
              <a:ext cx="728486" cy="3082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損失值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3661F2-866A-445C-910A-25CCF4F8C000}"/>
                </a:ext>
              </a:extLst>
            </p:cNvPr>
            <p:cNvSpPr/>
            <p:nvPr/>
          </p:nvSpPr>
          <p:spPr>
            <a:xfrm>
              <a:off x="7039416" y="2237607"/>
              <a:ext cx="1028319" cy="56375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2FA390F9-D103-4033-85AF-4EF6913AA71E}"/>
                </a:ext>
              </a:extLst>
            </p:cNvPr>
            <p:cNvGrpSpPr/>
            <p:nvPr/>
          </p:nvGrpSpPr>
          <p:grpSpPr>
            <a:xfrm>
              <a:off x="1948617" y="2560646"/>
              <a:ext cx="6425437" cy="2823058"/>
              <a:chOff x="2438246" y="1903314"/>
              <a:chExt cx="6425437" cy="2823058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4709F78-0E07-40DE-86D2-64FE86201BF9}"/>
                  </a:ext>
                </a:extLst>
              </p:cNvPr>
              <p:cNvSpPr txBox="1"/>
              <p:nvPr/>
            </p:nvSpPr>
            <p:spPr>
              <a:xfrm>
                <a:off x="3372202" y="2250675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坪數</a:t>
                </a: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073A48C0-7713-40A8-B107-2A4DC71F6DB0}"/>
                  </a:ext>
                </a:extLst>
              </p:cNvPr>
              <p:cNvSpPr txBox="1"/>
              <p:nvPr/>
            </p:nvSpPr>
            <p:spPr>
              <a:xfrm>
                <a:off x="2625036" y="3444639"/>
                <a:ext cx="1288859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是否可以開伙</a:t>
                </a:r>
                <a:endParaRPr lang="zh-TW" altLang="en-US" sz="1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2E1B5E99-57FC-41C3-A4E8-1D8A520E9C21}"/>
                  </a:ext>
                </a:extLst>
              </p:cNvPr>
              <p:cNvSpPr txBox="1"/>
              <p:nvPr/>
            </p:nvSpPr>
            <p:spPr>
              <a:xfrm>
                <a:off x="2438246" y="4030622"/>
                <a:ext cx="1475651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是否可以養寵物</a:t>
                </a:r>
                <a:endParaRPr lang="zh-TW" altLang="en-US" sz="1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70C44BA6-4FD8-4374-833C-C355D47D3721}"/>
                  </a:ext>
                </a:extLst>
              </p:cNvPr>
              <p:cNvSpPr/>
              <p:nvPr/>
            </p:nvSpPr>
            <p:spPr>
              <a:xfrm>
                <a:off x="4917333" y="1903314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75E9E10D-4D48-4C9B-82AE-37E176976820}"/>
                  </a:ext>
                </a:extLst>
              </p:cNvPr>
              <p:cNvSpPr/>
              <p:nvPr/>
            </p:nvSpPr>
            <p:spPr>
              <a:xfrm>
                <a:off x="4917333" y="2645988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5DD2E74A-FF2C-466D-8118-C52C1C6FF030}"/>
                  </a:ext>
                </a:extLst>
              </p:cNvPr>
              <p:cNvSpPr/>
              <p:nvPr/>
            </p:nvSpPr>
            <p:spPr>
              <a:xfrm>
                <a:off x="4917333" y="3388662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45D3AC7A-4C0C-4CB7-931D-B123807D2BBD}"/>
                  </a:ext>
                </a:extLst>
              </p:cNvPr>
              <p:cNvSpPr/>
              <p:nvPr/>
            </p:nvSpPr>
            <p:spPr>
              <a:xfrm>
                <a:off x="4917333" y="4131336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C5AE92BD-49E2-40CF-8E35-9DB09E4CA4E3}"/>
                  </a:ext>
                </a:extLst>
              </p:cNvPr>
              <p:cNvSpPr/>
              <p:nvPr/>
            </p:nvSpPr>
            <p:spPr>
              <a:xfrm>
                <a:off x="6109340" y="2274651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57C1AFC0-0944-4091-A91B-10EAF4C54F5A}"/>
                  </a:ext>
                </a:extLst>
              </p:cNvPr>
              <p:cNvSpPr/>
              <p:nvPr/>
            </p:nvSpPr>
            <p:spPr>
              <a:xfrm>
                <a:off x="6109340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43613D0D-1D4F-4D25-9F03-DE3B87B8B8F7}"/>
                  </a:ext>
                </a:extLst>
              </p:cNvPr>
              <p:cNvSpPr/>
              <p:nvPr/>
            </p:nvSpPr>
            <p:spPr>
              <a:xfrm>
                <a:off x="6109340" y="3759999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FD36F60F-B931-4A56-BB90-13675D63B18C}"/>
                  </a:ext>
                </a:extLst>
              </p:cNvPr>
              <p:cNvCxnSpPr>
                <a:cxnSpLocks/>
                <a:stCxn id="24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2039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981031C2-3E47-445A-AED7-56A39546534A}"/>
                  </a:ext>
                </a:extLst>
              </p:cNvPr>
              <p:cNvCxnSpPr>
                <a:cxnSpLocks/>
                <a:stCxn id="24" idx="3"/>
                <a:endCxn id="29" idx="2"/>
              </p:cNvCxnSpPr>
              <p:nvPr/>
            </p:nvCxnSpPr>
            <p:spPr>
              <a:xfrm>
                <a:off x="3913897" y="2404777"/>
                <a:ext cx="1003436" cy="5387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>
                <a:extLst>
                  <a:ext uri="{FF2B5EF4-FFF2-40B4-BE49-F238E27FC236}">
                    <a16:creationId xmlns:a16="http://schemas.microsoft.com/office/drawing/2014/main" id="{389773EC-E1C5-4451-B5D3-D589342B141D}"/>
                  </a:ext>
                </a:extLst>
              </p:cNvPr>
              <p:cNvCxnSpPr>
                <a:cxnSpLocks/>
                <a:stCxn id="28" idx="6"/>
                <a:endCxn id="32" idx="2"/>
              </p:cNvCxnSpPr>
              <p:nvPr/>
            </p:nvCxnSpPr>
            <p:spPr>
              <a:xfrm>
                <a:off x="5512369" y="2200832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>
                <a:extLst>
                  <a:ext uri="{FF2B5EF4-FFF2-40B4-BE49-F238E27FC236}">
                    <a16:creationId xmlns:a16="http://schemas.microsoft.com/office/drawing/2014/main" id="{E321CA80-FE97-43A2-BF81-274730EAC341}"/>
                  </a:ext>
                </a:extLst>
              </p:cNvPr>
              <p:cNvCxnSpPr>
                <a:cxnSpLocks/>
                <a:stCxn id="28" idx="6"/>
                <a:endCxn id="33" idx="2"/>
              </p:cNvCxnSpPr>
              <p:nvPr/>
            </p:nvCxnSpPr>
            <p:spPr>
              <a:xfrm>
                <a:off x="5512369" y="2200832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>
                <a:extLst>
                  <a:ext uri="{FF2B5EF4-FFF2-40B4-BE49-F238E27FC236}">
                    <a16:creationId xmlns:a16="http://schemas.microsoft.com/office/drawing/2014/main" id="{4817D56A-8A78-4538-8788-B85CC5F79B86}"/>
                  </a:ext>
                </a:extLst>
              </p:cNvPr>
              <p:cNvCxnSpPr>
                <a:cxnSpLocks/>
                <a:stCxn id="28" idx="6"/>
                <a:endCxn id="34" idx="2"/>
              </p:cNvCxnSpPr>
              <p:nvPr/>
            </p:nvCxnSpPr>
            <p:spPr>
              <a:xfrm>
                <a:off x="5512369" y="2200832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>
                <a:extLst>
                  <a:ext uri="{FF2B5EF4-FFF2-40B4-BE49-F238E27FC236}">
                    <a16:creationId xmlns:a16="http://schemas.microsoft.com/office/drawing/2014/main" id="{61ECC02F-E269-42C9-BE28-65DDB5706945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5512369" y="2572169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065CD159-6313-4B74-93C5-90C4A2D7DD68}"/>
                  </a:ext>
                </a:extLst>
              </p:cNvPr>
              <p:cNvCxnSpPr>
                <a:cxnSpLocks/>
                <a:stCxn id="29" idx="6"/>
                <a:endCxn id="33" idx="2"/>
              </p:cNvCxnSpPr>
              <p:nvPr/>
            </p:nvCxnSpPr>
            <p:spPr>
              <a:xfrm>
                <a:off x="5512369" y="2943506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86A2C775-1E77-4B91-8DDE-44E0370C8AED}"/>
                  </a:ext>
                </a:extLst>
              </p:cNvPr>
              <p:cNvCxnSpPr>
                <a:cxnSpLocks/>
                <a:stCxn id="29" idx="6"/>
                <a:endCxn id="34" idx="2"/>
              </p:cNvCxnSpPr>
              <p:nvPr/>
            </p:nvCxnSpPr>
            <p:spPr>
              <a:xfrm>
                <a:off x="5512369" y="2943506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0867110-DA59-4E91-8CF6-8AE704AF1D5E}"/>
                  </a:ext>
                </a:extLst>
              </p:cNvPr>
              <p:cNvCxnSpPr>
                <a:cxnSpLocks/>
                <a:stCxn id="30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0A8B0FBC-AD4C-4AA0-95A2-4C5C181954EF}"/>
                  </a:ext>
                </a:extLst>
              </p:cNvPr>
              <p:cNvCxnSpPr>
                <a:cxnSpLocks/>
                <a:stCxn id="30" idx="6"/>
                <a:endCxn id="33" idx="2"/>
              </p:cNvCxnSpPr>
              <p:nvPr/>
            </p:nvCxnSpPr>
            <p:spPr>
              <a:xfrm flipV="1">
                <a:off x="5512369" y="3314843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>
                <a:extLst>
                  <a:ext uri="{FF2B5EF4-FFF2-40B4-BE49-F238E27FC236}">
                    <a16:creationId xmlns:a16="http://schemas.microsoft.com/office/drawing/2014/main" id="{1240EC6C-813D-41D0-91BC-8B7A5F3B53F2}"/>
                  </a:ext>
                </a:extLst>
              </p:cNvPr>
              <p:cNvCxnSpPr>
                <a:cxnSpLocks/>
                <a:stCxn id="30" idx="6"/>
                <a:endCxn id="34" idx="2"/>
              </p:cNvCxnSpPr>
              <p:nvPr/>
            </p:nvCxnSpPr>
            <p:spPr>
              <a:xfrm>
                <a:off x="5512369" y="3686180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CB073506-338B-4AFD-A448-7C72113BA07F}"/>
                  </a:ext>
                </a:extLst>
              </p:cNvPr>
              <p:cNvCxnSpPr>
                <a:cxnSpLocks/>
                <a:stCxn id="31" idx="6"/>
                <a:endCxn id="32" idx="2"/>
              </p:cNvCxnSpPr>
              <p:nvPr/>
            </p:nvCxnSpPr>
            <p:spPr>
              <a:xfrm flipV="1">
                <a:off x="5512369" y="2572169"/>
                <a:ext cx="596971" cy="185668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FE94B328-0E1B-4928-B284-CBE20DCDBECF}"/>
                  </a:ext>
                </a:extLst>
              </p:cNvPr>
              <p:cNvCxnSpPr>
                <a:cxnSpLocks/>
                <a:stCxn id="31" idx="6"/>
                <a:endCxn id="33" idx="2"/>
              </p:cNvCxnSpPr>
              <p:nvPr/>
            </p:nvCxnSpPr>
            <p:spPr>
              <a:xfrm flipV="1">
                <a:off x="5512369" y="3314843"/>
                <a:ext cx="596971" cy="111401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49FF7407-69BB-4D53-936E-116FC8D8B151}"/>
                  </a:ext>
                </a:extLst>
              </p:cNvPr>
              <p:cNvCxnSpPr>
                <a:cxnSpLocks/>
                <a:stCxn id="31" idx="6"/>
                <a:endCxn id="34" idx="2"/>
              </p:cNvCxnSpPr>
              <p:nvPr/>
            </p:nvCxnSpPr>
            <p:spPr>
              <a:xfrm flipV="1">
                <a:off x="5512369" y="4057517"/>
                <a:ext cx="596971" cy="37133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6FA54E12-1938-4A2A-871A-CB313CD0A8E4}"/>
                  </a:ext>
                </a:extLst>
              </p:cNvPr>
              <p:cNvSpPr/>
              <p:nvPr/>
            </p:nvSpPr>
            <p:spPr>
              <a:xfrm>
                <a:off x="7122269" y="3017325"/>
                <a:ext cx="595036" cy="5950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F1603CCB-1144-45B8-9809-7883CDF79A39}"/>
                  </a:ext>
                </a:extLst>
              </p:cNvPr>
              <p:cNvSpPr txBox="1"/>
              <p:nvPr/>
            </p:nvSpPr>
            <p:spPr>
              <a:xfrm>
                <a:off x="8135198" y="3147943"/>
                <a:ext cx="72848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預測值</a:t>
                </a:r>
              </a:p>
            </p:txBody>
          </p:sp>
          <p:cxnSp>
            <p:nvCxnSpPr>
              <p:cNvPr id="51" name="直線單箭頭接點 50">
                <a:extLst>
                  <a:ext uri="{FF2B5EF4-FFF2-40B4-BE49-F238E27FC236}">
                    <a16:creationId xmlns:a16="http://schemas.microsoft.com/office/drawing/2014/main" id="{E8CA4DBB-ECA5-42FE-98D1-B7EE6558128C}"/>
                  </a:ext>
                </a:extLst>
              </p:cNvPr>
              <p:cNvCxnSpPr>
                <a:cxnSpLocks/>
                <a:stCxn id="49" idx="6"/>
                <a:endCxn id="50" idx="1"/>
              </p:cNvCxnSpPr>
              <p:nvPr/>
            </p:nvCxnSpPr>
            <p:spPr>
              <a:xfrm flipV="1">
                <a:off x="7717305" y="3302046"/>
                <a:ext cx="417893" cy="1279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>
                <a:extLst>
                  <a:ext uri="{FF2B5EF4-FFF2-40B4-BE49-F238E27FC236}">
                    <a16:creationId xmlns:a16="http://schemas.microsoft.com/office/drawing/2014/main" id="{956CD643-372A-42C6-AA7E-FB3C99615E0A}"/>
                  </a:ext>
                </a:extLst>
              </p:cNvPr>
              <p:cNvCxnSpPr>
                <a:cxnSpLocks/>
                <a:stCxn id="32" idx="6"/>
                <a:endCxn id="49" idx="2"/>
              </p:cNvCxnSpPr>
              <p:nvPr/>
            </p:nvCxnSpPr>
            <p:spPr>
              <a:xfrm>
                <a:off x="6704376" y="2572169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9C1AAF65-E11B-4547-A18A-AB189D8FC7DB}"/>
                  </a:ext>
                </a:extLst>
              </p:cNvPr>
              <p:cNvCxnSpPr>
                <a:cxnSpLocks/>
                <a:stCxn id="33" idx="6"/>
                <a:endCxn id="49" idx="2"/>
              </p:cNvCxnSpPr>
              <p:nvPr/>
            </p:nvCxnSpPr>
            <p:spPr>
              <a:xfrm>
                <a:off x="6704376" y="3314843"/>
                <a:ext cx="417893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2EAD51D-D37D-441B-B575-E3106F253E54}"/>
                  </a:ext>
                </a:extLst>
              </p:cNvPr>
              <p:cNvCxnSpPr>
                <a:cxnSpLocks/>
                <a:stCxn id="34" idx="6"/>
                <a:endCxn id="49" idx="2"/>
              </p:cNvCxnSpPr>
              <p:nvPr/>
            </p:nvCxnSpPr>
            <p:spPr>
              <a:xfrm flipV="1">
                <a:off x="6704376" y="3314843"/>
                <a:ext cx="417893" cy="74267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1A4CCC69-9B02-40CC-8273-EA9F46D0EB3A}"/>
                  </a:ext>
                </a:extLst>
              </p:cNvPr>
              <p:cNvCxnSpPr>
                <a:cxnSpLocks/>
                <a:stCxn id="24" idx="3"/>
                <a:endCxn id="30" idx="2"/>
              </p:cNvCxnSpPr>
              <p:nvPr/>
            </p:nvCxnSpPr>
            <p:spPr>
              <a:xfrm>
                <a:off x="3913897" y="2404777"/>
                <a:ext cx="1003436" cy="128140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單箭頭接點 55">
                <a:extLst>
                  <a:ext uri="{FF2B5EF4-FFF2-40B4-BE49-F238E27FC236}">
                    <a16:creationId xmlns:a16="http://schemas.microsoft.com/office/drawing/2014/main" id="{B5EA8689-0E18-46A0-9E13-A73875DD209F}"/>
                  </a:ext>
                </a:extLst>
              </p:cNvPr>
              <p:cNvCxnSpPr>
                <a:cxnSpLocks/>
                <a:stCxn id="24" idx="3"/>
                <a:endCxn id="31" idx="2"/>
              </p:cNvCxnSpPr>
              <p:nvPr/>
            </p:nvCxnSpPr>
            <p:spPr>
              <a:xfrm>
                <a:off x="3913897" y="2404777"/>
                <a:ext cx="1003436" cy="202407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單箭頭接點 56">
                <a:extLst>
                  <a:ext uri="{FF2B5EF4-FFF2-40B4-BE49-F238E27FC236}">
                    <a16:creationId xmlns:a16="http://schemas.microsoft.com/office/drawing/2014/main" id="{E78479BD-42F7-45AC-9173-753A2E5C4BBB}"/>
                  </a:ext>
                </a:extLst>
              </p:cNvPr>
              <p:cNvCxnSpPr>
                <a:cxnSpLocks/>
                <a:stCxn id="8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79787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單箭頭接點 57">
                <a:extLst>
                  <a:ext uri="{FF2B5EF4-FFF2-40B4-BE49-F238E27FC236}">
                    <a16:creationId xmlns:a16="http://schemas.microsoft.com/office/drawing/2014/main" id="{3C1B6AB8-A801-4E1B-B4F4-199CF6703E0D}"/>
                  </a:ext>
                </a:extLst>
              </p:cNvPr>
              <p:cNvCxnSpPr>
                <a:cxnSpLocks/>
                <a:stCxn id="8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5520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單箭頭接點 58">
                <a:extLst>
                  <a:ext uri="{FF2B5EF4-FFF2-40B4-BE49-F238E27FC236}">
                    <a16:creationId xmlns:a16="http://schemas.microsoft.com/office/drawing/2014/main" id="{98586590-951B-4579-A87B-732997492A67}"/>
                  </a:ext>
                </a:extLst>
              </p:cNvPr>
              <p:cNvCxnSpPr>
                <a:cxnSpLocks/>
                <a:stCxn id="87" idx="3"/>
                <a:endCxn id="30" idx="2"/>
              </p:cNvCxnSpPr>
              <p:nvPr/>
            </p:nvCxnSpPr>
            <p:spPr>
              <a:xfrm>
                <a:off x="3913897" y="2998711"/>
                <a:ext cx="1003436" cy="68746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單箭頭接點 59">
                <a:extLst>
                  <a:ext uri="{FF2B5EF4-FFF2-40B4-BE49-F238E27FC236}">
                    <a16:creationId xmlns:a16="http://schemas.microsoft.com/office/drawing/2014/main" id="{068A176E-1A79-46F7-8081-D6420CFCB293}"/>
                  </a:ext>
                </a:extLst>
              </p:cNvPr>
              <p:cNvCxnSpPr>
                <a:cxnSpLocks/>
                <a:stCxn id="87" idx="3"/>
                <a:endCxn id="31" idx="2"/>
              </p:cNvCxnSpPr>
              <p:nvPr/>
            </p:nvCxnSpPr>
            <p:spPr>
              <a:xfrm>
                <a:off x="3913897" y="2998711"/>
                <a:ext cx="1003436" cy="143014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單箭頭接點 60">
                <a:extLst>
                  <a:ext uri="{FF2B5EF4-FFF2-40B4-BE49-F238E27FC236}">
                    <a16:creationId xmlns:a16="http://schemas.microsoft.com/office/drawing/2014/main" id="{160C3013-A002-449E-BBE7-33BB42D15D7E}"/>
                  </a:ext>
                </a:extLst>
              </p:cNvPr>
              <p:cNvCxnSpPr>
                <a:cxnSpLocks/>
                <a:stCxn id="26" idx="3"/>
                <a:endCxn id="28" idx="2"/>
              </p:cNvCxnSpPr>
              <p:nvPr/>
            </p:nvCxnSpPr>
            <p:spPr>
              <a:xfrm flipV="1">
                <a:off x="3913895" y="2200833"/>
                <a:ext cx="1003438" cy="139790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>
                <a:extLst>
                  <a:ext uri="{FF2B5EF4-FFF2-40B4-BE49-F238E27FC236}">
                    <a16:creationId xmlns:a16="http://schemas.microsoft.com/office/drawing/2014/main" id="{5A5F2DE0-CE11-4B2C-8F70-80AAE71E5B0A}"/>
                  </a:ext>
                </a:extLst>
              </p:cNvPr>
              <p:cNvCxnSpPr>
                <a:cxnSpLocks/>
                <a:stCxn id="26" idx="3"/>
                <a:endCxn id="29" idx="2"/>
              </p:cNvCxnSpPr>
              <p:nvPr/>
            </p:nvCxnSpPr>
            <p:spPr>
              <a:xfrm flipV="1">
                <a:off x="3913895" y="2943507"/>
                <a:ext cx="1003438" cy="65523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單箭頭接點 62">
                <a:extLst>
                  <a:ext uri="{FF2B5EF4-FFF2-40B4-BE49-F238E27FC236}">
                    <a16:creationId xmlns:a16="http://schemas.microsoft.com/office/drawing/2014/main" id="{5CD7B922-6243-412E-9FD1-95D0AB74C322}"/>
                  </a:ext>
                </a:extLst>
              </p:cNvPr>
              <p:cNvCxnSpPr>
                <a:cxnSpLocks/>
                <a:stCxn id="26" idx="3"/>
                <a:endCxn id="30" idx="2"/>
              </p:cNvCxnSpPr>
              <p:nvPr/>
            </p:nvCxnSpPr>
            <p:spPr>
              <a:xfrm>
                <a:off x="3913895" y="3598741"/>
                <a:ext cx="1003438" cy="8743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單箭頭接點 63">
                <a:extLst>
                  <a:ext uri="{FF2B5EF4-FFF2-40B4-BE49-F238E27FC236}">
                    <a16:creationId xmlns:a16="http://schemas.microsoft.com/office/drawing/2014/main" id="{EEA544DF-1D5E-4D7F-B22C-FE561C8F82A8}"/>
                  </a:ext>
                </a:extLst>
              </p:cNvPr>
              <p:cNvCxnSpPr>
                <a:cxnSpLocks/>
                <a:stCxn id="26" idx="3"/>
                <a:endCxn id="31" idx="2"/>
              </p:cNvCxnSpPr>
              <p:nvPr/>
            </p:nvCxnSpPr>
            <p:spPr>
              <a:xfrm>
                <a:off x="3913895" y="3598741"/>
                <a:ext cx="1003438" cy="83011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C4F2D02A-698A-4590-B4A0-F85206CB1C80}"/>
                  </a:ext>
                </a:extLst>
              </p:cNvPr>
              <p:cNvCxnSpPr>
                <a:cxnSpLocks/>
                <a:stCxn id="27" idx="3"/>
                <a:endCxn id="28" idx="2"/>
              </p:cNvCxnSpPr>
              <p:nvPr/>
            </p:nvCxnSpPr>
            <p:spPr>
              <a:xfrm flipV="1">
                <a:off x="3913897" y="2200833"/>
                <a:ext cx="1003436" cy="198389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0E239E99-2C89-4B8F-9336-F8AE10550511}"/>
                  </a:ext>
                </a:extLst>
              </p:cNvPr>
              <p:cNvCxnSpPr>
                <a:cxnSpLocks/>
                <a:stCxn id="27" idx="3"/>
                <a:endCxn id="29" idx="2"/>
              </p:cNvCxnSpPr>
              <p:nvPr/>
            </p:nvCxnSpPr>
            <p:spPr>
              <a:xfrm flipV="1">
                <a:off x="3913897" y="2943507"/>
                <a:ext cx="1003436" cy="124121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單箭頭接點 66">
                <a:extLst>
                  <a:ext uri="{FF2B5EF4-FFF2-40B4-BE49-F238E27FC236}">
                    <a16:creationId xmlns:a16="http://schemas.microsoft.com/office/drawing/2014/main" id="{1CD5D4E8-ABAE-46D8-A7A7-BF3C6649D4C7}"/>
                  </a:ext>
                </a:extLst>
              </p:cNvPr>
              <p:cNvCxnSpPr>
                <a:cxnSpLocks/>
                <a:stCxn id="27" idx="3"/>
                <a:endCxn id="30" idx="2"/>
              </p:cNvCxnSpPr>
              <p:nvPr/>
            </p:nvCxnSpPr>
            <p:spPr>
              <a:xfrm flipV="1">
                <a:off x="3913897" y="3686180"/>
                <a:ext cx="1003436" cy="4985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>
                <a:extLst>
                  <a:ext uri="{FF2B5EF4-FFF2-40B4-BE49-F238E27FC236}">
                    <a16:creationId xmlns:a16="http://schemas.microsoft.com/office/drawing/2014/main" id="{BE17763E-D67B-468E-B653-895F75C8B75B}"/>
                  </a:ext>
                </a:extLst>
              </p:cNvPr>
              <p:cNvCxnSpPr>
                <a:cxnSpLocks/>
                <a:stCxn id="27" idx="3"/>
                <a:endCxn id="31" idx="2"/>
              </p:cNvCxnSpPr>
              <p:nvPr/>
            </p:nvCxnSpPr>
            <p:spPr>
              <a:xfrm>
                <a:off x="3913897" y="4184725"/>
                <a:ext cx="1003436" cy="24413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B20E1CF5-BB9D-465C-BB8F-B878832DDB00}"/>
                  </a:ext>
                </a:extLst>
              </p:cNvPr>
              <p:cNvSpPr txBox="1"/>
              <p:nvPr/>
            </p:nvSpPr>
            <p:spPr>
              <a:xfrm>
                <a:off x="3372202" y="2844608"/>
                <a:ext cx="541695" cy="3082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TW" altLang="en-US" sz="1600" dirty="0">
                    <a:solidFill>
                      <a:schemeClr val="bg1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樓層</a:t>
                </a:r>
              </a:p>
            </p:txBody>
          </p:sp>
        </p:grpSp>
        <p:cxnSp>
          <p:nvCxnSpPr>
            <p:cNvPr id="69" name="接點: 肘形 68">
              <a:extLst>
                <a:ext uri="{FF2B5EF4-FFF2-40B4-BE49-F238E27FC236}">
                  <a16:creationId xmlns:a16="http://schemas.microsoft.com/office/drawing/2014/main" id="{4AB19BDE-BBAD-4A22-A0E8-4E5D5AB9CD5E}"/>
                </a:ext>
              </a:extLst>
            </p:cNvPr>
            <p:cNvCxnSpPr>
              <a:stCxn id="13" idx="0"/>
              <a:endCxn id="22" idx="3"/>
            </p:cNvCxnSpPr>
            <p:nvPr/>
          </p:nvCxnSpPr>
          <p:spPr>
            <a:xfrm rot="16200000" flipV="1">
              <a:off x="8456057" y="2131164"/>
              <a:ext cx="782060" cy="1558703"/>
            </a:xfrm>
            <a:prstGeom prst="bent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696236E0-23A4-4676-8460-44A8AEF7B38C}"/>
              </a:ext>
            </a:extLst>
          </p:cNvPr>
          <p:cNvSpPr/>
          <p:nvPr/>
        </p:nvSpPr>
        <p:spPr>
          <a:xfrm>
            <a:off x="3049341" y="59881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反向傳播法 </a:t>
            </a:r>
            <a:r>
              <a:rPr lang="en-US" altLang="zh-TW" sz="2400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(Backpropagation, BP)</a:t>
            </a:r>
            <a:endParaRPr lang="zh-TW" altLang="en-US" sz="2400" dirty="0">
              <a:solidFill>
                <a:srgbClr val="FFFF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04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3215008-9B89-4664-851F-B88B4FFC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損失函數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339562C-7C8A-4A65-B340-50A39E2358DC}"/>
              </a:ext>
            </a:extLst>
          </p:cNvPr>
          <p:cNvGrpSpPr/>
          <p:nvPr/>
        </p:nvGrpSpPr>
        <p:grpSpPr>
          <a:xfrm>
            <a:off x="2533223" y="1380316"/>
            <a:ext cx="7125553" cy="5095302"/>
            <a:chOff x="1939332" y="1528259"/>
            <a:chExt cx="7636747" cy="564187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C775D2B-0F55-4AB4-A262-5A7EEC7F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9332" y="1528259"/>
              <a:ext cx="7636747" cy="2913713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92A7828-44C6-482E-AE4F-1428CEC9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8" r="2116"/>
            <a:stretch/>
          </p:blipFill>
          <p:spPr>
            <a:xfrm>
              <a:off x="1939332" y="4441972"/>
              <a:ext cx="7636747" cy="2728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7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956B56F-9E38-4394-A955-1F1CD39AE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</a:t>
            </a:r>
            <a:r>
              <a:rPr kumimoji="1" lang="zh-TW" altLang="en-US" dirty="0">
                <a:solidFill>
                  <a:srgbClr val="33CCFF"/>
                </a:solidFill>
              </a:rPr>
              <a:t>度</a:t>
            </a:r>
            <a:r>
              <a:rPr kumimoji="1" lang="zh-TW" altLang="en-US">
                <a:solidFill>
                  <a:srgbClr val="33CCFF"/>
                </a:solidFill>
              </a:rPr>
              <a:t>下降 </a:t>
            </a:r>
            <a:r>
              <a:rPr kumimoji="1" lang="en-US" altLang="zh-TW" dirty="0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內容版面配置區 5" descr="一張含有 水, 飛行, 尋找, 坐 的圖片&#10;&#10;自動產生的描述">
            <a:extLst>
              <a:ext uri="{FF2B5EF4-FFF2-40B4-BE49-F238E27FC236}">
                <a16:creationId xmlns:a16="http://schemas.microsoft.com/office/drawing/2014/main" id="{13DBF59A-728D-48CD-AC63-AB3C3D6B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50565" y="2174439"/>
            <a:ext cx="4420839" cy="3665277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CC44E2C-A067-4976-B8DA-444314B9D09E}"/>
              </a:ext>
            </a:extLst>
          </p:cNvPr>
          <p:cNvSpPr txBox="1"/>
          <p:nvPr/>
        </p:nvSpPr>
        <p:spPr>
          <a:xfrm>
            <a:off x="6893773" y="5716676"/>
            <a:ext cx="18004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權重參數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20F21ED-CEE9-4A9D-AF90-8138889F6ED5}"/>
              </a:ext>
            </a:extLst>
          </p:cNvPr>
          <p:cNvSpPr txBox="1"/>
          <p:nvPr/>
        </p:nvSpPr>
        <p:spPr>
          <a:xfrm>
            <a:off x="2934539" y="1688688"/>
            <a:ext cx="19607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r>
              <a:rPr lang="zh-TW" altLang="en-US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</a:t>
            </a:r>
            <a:r>
              <a:rPr lang="en-US" altLang="zh-TW" sz="2000" b="1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000" b="1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467FAD1-8B45-465F-A490-55A8A41912EB}"/>
              </a:ext>
            </a:extLst>
          </p:cNvPr>
          <p:cNvSpPr txBox="1"/>
          <p:nvPr/>
        </p:nvSpPr>
        <p:spPr>
          <a:xfrm>
            <a:off x="5437156" y="3528939"/>
            <a:ext cx="12362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最佳參數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328D8EE-08F9-4953-9BFA-DD97619E7206}"/>
              </a:ext>
            </a:extLst>
          </p:cNvPr>
          <p:cNvCxnSpPr/>
          <p:nvPr/>
        </p:nvCxnSpPr>
        <p:spPr>
          <a:xfrm>
            <a:off x="6042450" y="3929049"/>
            <a:ext cx="0" cy="1310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0B6F35B-F549-491E-BCB8-E15911A2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優化器：使用梯度下降 </a:t>
            </a:r>
            <a:r>
              <a:rPr kumimoji="1" lang="en-US" altLang="zh-TW">
                <a:solidFill>
                  <a:srgbClr val="33CCFF"/>
                </a:solidFill>
              </a:rPr>
              <a:t>(Gradient descent)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229023-A056-43ED-B11E-5D1A59163859}"/>
              </a:ext>
            </a:extLst>
          </p:cNvPr>
          <p:cNvGrpSpPr/>
          <p:nvPr/>
        </p:nvGrpSpPr>
        <p:grpSpPr>
          <a:xfrm>
            <a:off x="1256921" y="1851949"/>
            <a:ext cx="9678158" cy="4260824"/>
            <a:chOff x="1157468" y="1851949"/>
            <a:chExt cx="9678158" cy="426082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B4E68A6-102F-4EF5-8C59-1984C031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7468" y="1851949"/>
              <a:ext cx="9678158" cy="4260824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09AB05CC-8E47-40C4-81D0-BEBA6889E8E2}"/>
                </a:ext>
              </a:extLst>
            </p:cNvPr>
            <p:cNvSpPr txBox="1"/>
            <p:nvPr/>
          </p:nvSpPr>
          <p:spPr>
            <a:xfrm>
              <a:off x="6788424" y="3068211"/>
              <a:ext cx="800219" cy="461665"/>
            </a:xfrm>
            <a:prstGeom prst="rect">
              <a:avLst/>
            </a:prstGeom>
            <a:solidFill>
              <a:srgbClr val="383838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梯度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8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FCD610-1C54-41B2-827E-60841AB4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踏入 </a:t>
            </a:r>
            <a:r>
              <a:rPr kumimoji="1" lang="en-US" altLang="zh-TW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的世界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B8504E2-F413-4CE2-A591-7253F0D64B8E}"/>
              </a:ext>
            </a:extLst>
          </p:cNvPr>
          <p:cNvGrpSpPr/>
          <p:nvPr/>
        </p:nvGrpSpPr>
        <p:grpSpPr>
          <a:xfrm>
            <a:off x="1270917" y="1517564"/>
            <a:ext cx="4695919" cy="978103"/>
            <a:chOff x="4455807" y="1652102"/>
            <a:chExt cx="4695919" cy="9781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9D176AE-8920-4BDE-8459-22CE8CC6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F6E533-AC2B-4534-8D45-81F0A60D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12CFF72-1B7C-4027-9780-ECA3CD71387C}"/>
              </a:ext>
            </a:extLst>
          </p:cNvPr>
          <p:cNvGrpSpPr/>
          <p:nvPr/>
        </p:nvGrpSpPr>
        <p:grpSpPr>
          <a:xfrm>
            <a:off x="6851721" y="1522711"/>
            <a:ext cx="4803184" cy="978103"/>
            <a:chOff x="4455807" y="1652102"/>
            <a:chExt cx="4695919" cy="9781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946C17-758B-4144-8BD8-8F0444424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AD74D65-14CC-456B-B175-B352F84EE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65921E-ED12-4112-9DFB-2D93E5F0E11B}"/>
              </a:ext>
            </a:extLst>
          </p:cNvPr>
          <p:cNvSpPr txBox="1"/>
          <p:nvPr/>
        </p:nvSpPr>
        <p:spPr>
          <a:xfrm>
            <a:off x="1978683" y="1937289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何謂 </a:t>
            </a:r>
            <a:r>
              <a:rPr kumimoji="1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AIoT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48ED50D-ED16-4E5B-9DE2-361FE83B4512}"/>
              </a:ext>
            </a:extLst>
          </p:cNvPr>
          <p:cNvGrpSpPr/>
          <p:nvPr/>
        </p:nvGrpSpPr>
        <p:grpSpPr>
          <a:xfrm>
            <a:off x="1270917" y="2895657"/>
            <a:ext cx="4695919" cy="978103"/>
            <a:chOff x="4455807" y="1652102"/>
            <a:chExt cx="4695919" cy="97810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3503B32-617D-4676-84D0-E7D287C0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415AC8E-90B2-448E-A11B-2D3A5211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80DA12D-DCD4-46FD-B6C2-288863587158}"/>
              </a:ext>
            </a:extLst>
          </p:cNvPr>
          <p:cNvGrpSpPr/>
          <p:nvPr/>
        </p:nvGrpSpPr>
        <p:grpSpPr>
          <a:xfrm>
            <a:off x="1270917" y="4293628"/>
            <a:ext cx="4695919" cy="978103"/>
            <a:chOff x="4455807" y="1652102"/>
            <a:chExt cx="4695919" cy="97810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95F02FC-97DE-4078-A134-55972B7D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2B90786-5E47-4928-921A-586DFF61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CDF26C-1EC9-4BC1-B062-1E5D83E4565D}"/>
              </a:ext>
            </a:extLst>
          </p:cNvPr>
          <p:cNvGrpSpPr/>
          <p:nvPr/>
        </p:nvGrpSpPr>
        <p:grpSpPr>
          <a:xfrm>
            <a:off x="1270917" y="5670892"/>
            <a:ext cx="4695919" cy="978103"/>
            <a:chOff x="4455807" y="1652102"/>
            <a:chExt cx="4695919" cy="978103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F922E60-5771-4895-9FD2-56D2C5D8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05F1691-16BC-4C78-9BA7-E93873ED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D9BCBDF-F6F2-4A69-907C-56D5E768C47D}"/>
              </a:ext>
            </a:extLst>
          </p:cNvPr>
          <p:cNvGrpSpPr/>
          <p:nvPr/>
        </p:nvGrpSpPr>
        <p:grpSpPr>
          <a:xfrm>
            <a:off x="6851721" y="2895657"/>
            <a:ext cx="4803184" cy="978103"/>
            <a:chOff x="4455807" y="1652102"/>
            <a:chExt cx="4695919" cy="97810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55018A2-1187-43BD-9358-B5C404CC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5D82B6-FD46-4295-B0E0-D930E37F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5E11410-81B9-4A5D-A0C7-EEDC837850C6}"/>
              </a:ext>
            </a:extLst>
          </p:cNvPr>
          <p:cNvGrpSpPr/>
          <p:nvPr/>
        </p:nvGrpSpPr>
        <p:grpSpPr>
          <a:xfrm>
            <a:off x="6851721" y="4293628"/>
            <a:ext cx="4803184" cy="978103"/>
            <a:chOff x="4455807" y="1652102"/>
            <a:chExt cx="4695919" cy="97810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AED65C4-38E1-4F91-BFF3-5EAC1958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8EA5871-6BB6-4E74-AAF3-0FA27A07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F580C89-3A29-41A8-BD0D-1B1B01D4B29F}"/>
              </a:ext>
            </a:extLst>
          </p:cNvPr>
          <p:cNvGrpSpPr/>
          <p:nvPr/>
        </p:nvGrpSpPr>
        <p:grpSpPr>
          <a:xfrm>
            <a:off x="6851721" y="5670892"/>
            <a:ext cx="4803184" cy="978103"/>
            <a:chOff x="4455807" y="1652102"/>
            <a:chExt cx="4695919" cy="9781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1605292-BD48-45C2-B249-BEF62C5E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53" y="1652102"/>
              <a:ext cx="3119873" cy="957396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9AB630E-8613-4597-BAE6-C9E2D8F0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07" y="1877645"/>
              <a:ext cx="1640193" cy="752560"/>
            </a:xfrm>
            <a:prstGeom prst="rect">
              <a:avLst/>
            </a:prstGeom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B8B411-36B5-4377-B113-F1D3F447CE93}"/>
              </a:ext>
            </a:extLst>
          </p:cNvPr>
          <p:cNvSpPr txBox="1"/>
          <p:nvPr/>
        </p:nvSpPr>
        <p:spPr>
          <a:xfrm>
            <a:off x="1962078" y="3288779"/>
            <a:ext cx="28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Python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玩轉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3C01140-C3C5-4446-A834-C3894511A7F2}"/>
              </a:ext>
            </a:extLst>
          </p:cNvPr>
          <p:cNvSpPr txBox="1"/>
          <p:nvPr/>
        </p:nvSpPr>
        <p:spPr>
          <a:xfrm>
            <a:off x="1962078" y="4671942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 AI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的小大腦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微控制器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FB06B6D-AD4E-46C1-8257-380B621D8330}"/>
              </a:ext>
            </a:extLst>
          </p:cNvPr>
          <p:cNvSpPr txBox="1"/>
          <p:nvPr/>
        </p:nvSpPr>
        <p:spPr>
          <a:xfrm>
            <a:off x="1956835" y="6031210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迴歸問題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體溫監測站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A24ACA3-E8E3-4371-B842-FBC7BA98B267}"/>
              </a:ext>
            </a:extLst>
          </p:cNvPr>
          <p:cNvSpPr txBox="1"/>
          <p:nvPr/>
        </p:nvSpPr>
        <p:spPr>
          <a:xfrm>
            <a:off x="7542882" y="1932971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 IoT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應用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體溫通報器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32071A1-F702-493D-838F-07B5AE95158E}"/>
              </a:ext>
            </a:extLst>
          </p:cNvPr>
          <p:cNvSpPr txBox="1"/>
          <p:nvPr/>
        </p:nvSpPr>
        <p:spPr>
          <a:xfrm>
            <a:off x="7542882" y="3288779"/>
            <a:ext cx="411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二元分類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雲端步頻紀錄儀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A37524A-2B89-4C18-8A10-6B15EE678269}"/>
              </a:ext>
            </a:extLst>
          </p:cNvPr>
          <p:cNvSpPr txBox="1"/>
          <p:nvPr/>
        </p:nvSpPr>
        <p:spPr>
          <a:xfrm>
            <a:off x="7542882" y="4671942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多元分類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無線體感鍵盤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F98A7C8-C73E-4517-A40F-B4A49A8A6357}"/>
              </a:ext>
            </a:extLst>
          </p:cNvPr>
          <p:cNvSpPr txBox="1"/>
          <p:nvPr/>
        </p:nvSpPr>
        <p:spPr>
          <a:xfrm>
            <a:off x="7542882" y="6031210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CNN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智慧聲控燈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4C745F-8032-407D-962E-7788B660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4" y="3213616"/>
            <a:ext cx="854843" cy="611990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CFAD93-8C79-4A51-A793-C3C48CDC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D7593-BE75-8548-B2D1-793E97685FA7}" type="slidenum"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4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9E538E5-912A-45FB-8B57-27DB4592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學習率：介於 </a:t>
            </a:r>
            <a:r>
              <a:rPr kumimoji="1" lang="en-US" altLang="zh-TW">
                <a:solidFill>
                  <a:srgbClr val="33CCFF"/>
                </a:solidFill>
              </a:rPr>
              <a:t>0 ~ 1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調整步伐大小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7573A58-011D-4241-9D9E-E7DB2BDDEDE7}"/>
              </a:ext>
            </a:extLst>
          </p:cNvPr>
          <p:cNvGrpSpPr/>
          <p:nvPr/>
        </p:nvGrpSpPr>
        <p:grpSpPr>
          <a:xfrm>
            <a:off x="1818751" y="4170647"/>
            <a:ext cx="2982837" cy="2402380"/>
            <a:chOff x="2730998" y="1922745"/>
            <a:chExt cx="3268969" cy="2693683"/>
          </a:xfrm>
        </p:grpSpPr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CE7C922C-C79E-48FC-B284-BCE3476B832A}"/>
                </a:ext>
              </a:extLst>
            </p:cNvPr>
            <p:cNvCxnSpPr>
              <a:cxnSpLocks/>
            </p:cNvCxnSpPr>
            <p:nvPr/>
          </p:nvCxnSpPr>
          <p:spPr>
            <a:xfrm>
              <a:off x="2730998" y="4351995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7752EAEF-C400-4132-8DE6-7761F0152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332" y="1922745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箭頭接點 18">
              <a:extLst>
                <a:ext uri="{FF2B5EF4-FFF2-40B4-BE49-F238E27FC236}">
                  <a16:creationId xmlns:a16="http://schemas.microsoft.com/office/drawing/2014/main" id="{FADAD4B8-7F2E-402D-B9A6-17EB19C7FB32}"/>
                </a:ext>
              </a:extLst>
            </p:cNvPr>
            <p:cNvCxnSpPr>
              <a:cxnSpLocks/>
            </p:cNvCxnSpPr>
            <p:nvPr/>
          </p:nvCxnSpPr>
          <p:spPr>
            <a:xfrm>
              <a:off x="3449974" y="2267606"/>
              <a:ext cx="699435" cy="1194636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箭頭接點 18">
              <a:extLst>
                <a:ext uri="{FF2B5EF4-FFF2-40B4-BE49-F238E27FC236}">
                  <a16:creationId xmlns:a16="http://schemas.microsoft.com/office/drawing/2014/main" id="{16AF4191-5ACE-4A33-9858-F4D4C973E020}"/>
                </a:ext>
              </a:extLst>
            </p:cNvPr>
            <p:cNvCxnSpPr>
              <a:cxnSpLocks/>
            </p:cNvCxnSpPr>
            <p:nvPr/>
          </p:nvCxnSpPr>
          <p:spPr>
            <a:xfrm>
              <a:off x="4159224" y="3469756"/>
              <a:ext cx="857360" cy="144192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箭頭接點 18">
              <a:extLst>
                <a:ext uri="{FF2B5EF4-FFF2-40B4-BE49-F238E27FC236}">
                  <a16:creationId xmlns:a16="http://schemas.microsoft.com/office/drawing/2014/main" id="{F15921AA-06A0-4CE7-8E33-9F891C0E6E26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640415" y="3229999"/>
              <a:ext cx="8232" cy="747977"/>
            </a:xfrm>
            <a:prstGeom prst="curvedConnector3">
              <a:avLst>
                <a:gd name="adj1" fmla="val -238496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箭頭接點 18">
              <a:extLst>
                <a:ext uri="{FF2B5EF4-FFF2-40B4-BE49-F238E27FC236}">
                  <a16:creationId xmlns:a16="http://schemas.microsoft.com/office/drawing/2014/main" id="{820E8710-5639-4B8B-8219-86B030807D1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35249" y="3241531"/>
              <a:ext cx="25536" cy="741882"/>
            </a:xfrm>
            <a:prstGeom prst="curvedConnector3">
              <a:avLst>
                <a:gd name="adj1" fmla="val -142383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箭頭接點 18">
              <a:extLst>
                <a:ext uri="{FF2B5EF4-FFF2-40B4-BE49-F238E27FC236}">
                  <a16:creationId xmlns:a16="http://schemas.microsoft.com/office/drawing/2014/main" id="{5DFCB685-3484-4826-8B52-420E7313AD7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32664" y="3230028"/>
              <a:ext cx="23733" cy="744108"/>
            </a:xfrm>
            <a:prstGeom prst="curvedConnector3">
              <a:avLst>
                <a:gd name="adj1" fmla="val 276691"/>
              </a:avLst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手繪多邊形 86">
              <a:extLst>
                <a:ext uri="{FF2B5EF4-FFF2-40B4-BE49-F238E27FC236}">
                  <a16:creationId xmlns:a16="http://schemas.microsoft.com/office/drawing/2014/main" id="{8D683496-5438-43B3-A0AF-70CAE38A3300}"/>
                </a:ext>
              </a:extLst>
            </p:cNvPr>
            <p:cNvSpPr/>
            <p:nvPr/>
          </p:nvSpPr>
          <p:spPr>
            <a:xfrm>
              <a:off x="3411986" y="2170460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C701641-9F4B-4551-8B28-A2CFB616B70F}"/>
              </a:ext>
            </a:extLst>
          </p:cNvPr>
          <p:cNvGrpSpPr/>
          <p:nvPr/>
        </p:nvGrpSpPr>
        <p:grpSpPr>
          <a:xfrm>
            <a:off x="1818751" y="1393760"/>
            <a:ext cx="2972078" cy="2402380"/>
            <a:chOff x="5392422" y="1995228"/>
            <a:chExt cx="3268969" cy="2693683"/>
          </a:xfrm>
        </p:grpSpPr>
        <p:cxnSp>
          <p:nvCxnSpPr>
            <p:cNvPr id="15" name="直線單箭頭接點 5">
              <a:extLst>
                <a:ext uri="{FF2B5EF4-FFF2-40B4-BE49-F238E27FC236}">
                  <a16:creationId xmlns:a16="http://schemas.microsoft.com/office/drawing/2014/main" id="{C7ED063B-5EC5-418A-8762-88AF57998AAE}"/>
                </a:ext>
              </a:extLst>
            </p:cNvPr>
            <p:cNvCxnSpPr>
              <a:cxnSpLocks/>
            </p:cNvCxnSpPr>
            <p:nvPr/>
          </p:nvCxnSpPr>
          <p:spPr>
            <a:xfrm>
              <a:off x="5392422" y="442447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6">
              <a:extLst>
                <a:ext uri="{FF2B5EF4-FFF2-40B4-BE49-F238E27FC236}">
                  <a16:creationId xmlns:a16="http://schemas.microsoft.com/office/drawing/2014/main" id="{2D324C85-E36E-4CD5-B4DC-7889A354E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756" y="199522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手繪多邊形 155">
              <a:extLst>
                <a:ext uri="{FF2B5EF4-FFF2-40B4-BE49-F238E27FC236}">
                  <a16:creationId xmlns:a16="http://schemas.microsoft.com/office/drawing/2014/main" id="{5A5EE070-06CD-4977-A08D-6AB16F7A7AF8}"/>
                </a:ext>
              </a:extLst>
            </p:cNvPr>
            <p:cNvSpPr/>
            <p:nvPr/>
          </p:nvSpPr>
          <p:spPr>
            <a:xfrm>
              <a:off x="6073410" y="224294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18" name="直線箭頭接點 191">
              <a:extLst>
                <a:ext uri="{FF2B5EF4-FFF2-40B4-BE49-F238E27FC236}">
                  <a16:creationId xmlns:a16="http://schemas.microsoft.com/office/drawing/2014/main" id="{6565E866-52B0-4C41-9DC9-AF7F19A4428C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6848746" y="3342069"/>
              <a:ext cx="924090" cy="2471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箭頭接點 192">
              <a:extLst>
                <a:ext uri="{FF2B5EF4-FFF2-40B4-BE49-F238E27FC236}">
                  <a16:creationId xmlns:a16="http://schemas.microsoft.com/office/drawing/2014/main" id="{087B25BD-6233-4485-955B-1655C6852E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8574" y="3214371"/>
              <a:ext cx="1484262" cy="12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箭頭接點 195">
              <a:extLst>
                <a:ext uri="{FF2B5EF4-FFF2-40B4-BE49-F238E27FC236}">
                  <a16:creationId xmlns:a16="http://schemas.microsoft.com/office/drawing/2014/main" id="{45C54A60-3AAE-493F-8952-64B1F58BA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574" y="2880125"/>
              <a:ext cx="1597094" cy="33424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箭頭接點 200">
              <a:extLst>
                <a:ext uri="{FF2B5EF4-FFF2-40B4-BE49-F238E27FC236}">
                  <a16:creationId xmlns:a16="http://schemas.microsoft.com/office/drawing/2014/main" id="{00436FDF-0FED-49DB-8D96-6436B531F1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1812" y="2497090"/>
              <a:ext cx="1753856" cy="3781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箭頭接點 202">
              <a:extLst>
                <a:ext uri="{FF2B5EF4-FFF2-40B4-BE49-F238E27FC236}">
                  <a16:creationId xmlns:a16="http://schemas.microsoft.com/office/drawing/2014/main" id="{739CC37A-3FE6-4E66-9318-BF45EC432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1812" y="2074099"/>
              <a:ext cx="1910617" cy="4172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4297529-38B9-48A9-9323-9EE153B4F740}"/>
              </a:ext>
            </a:extLst>
          </p:cNvPr>
          <p:cNvGrpSpPr/>
          <p:nvPr/>
        </p:nvGrpSpPr>
        <p:grpSpPr>
          <a:xfrm>
            <a:off x="7106870" y="1335208"/>
            <a:ext cx="3136585" cy="2460931"/>
            <a:chOff x="1766354" y="2082158"/>
            <a:chExt cx="3268969" cy="2693683"/>
          </a:xfrm>
        </p:grpSpPr>
        <p:cxnSp>
          <p:nvCxnSpPr>
            <p:cNvPr id="24" name="直線單箭頭接點 5">
              <a:extLst>
                <a:ext uri="{FF2B5EF4-FFF2-40B4-BE49-F238E27FC236}">
                  <a16:creationId xmlns:a16="http://schemas.microsoft.com/office/drawing/2014/main" id="{975A10D3-D80E-4094-9CE3-10769EDEE6BC}"/>
                </a:ext>
              </a:extLst>
            </p:cNvPr>
            <p:cNvCxnSpPr>
              <a:cxnSpLocks/>
            </p:cNvCxnSpPr>
            <p:nvPr/>
          </p:nvCxnSpPr>
          <p:spPr>
            <a:xfrm>
              <a:off x="1766354" y="4511408"/>
              <a:ext cx="3268969" cy="129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6">
              <a:extLst>
                <a:ext uri="{FF2B5EF4-FFF2-40B4-BE49-F238E27FC236}">
                  <a16:creationId xmlns:a16="http://schemas.microsoft.com/office/drawing/2014/main" id="{6B08BE40-471A-43E6-B1A8-411D26D1F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1688" y="2082158"/>
              <a:ext cx="0" cy="269368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手繪多邊形 6">
              <a:extLst>
                <a:ext uri="{FF2B5EF4-FFF2-40B4-BE49-F238E27FC236}">
                  <a16:creationId xmlns:a16="http://schemas.microsoft.com/office/drawing/2014/main" id="{4F4B485E-EC20-4AF8-B400-B7605BDD130F}"/>
                </a:ext>
              </a:extLst>
            </p:cNvPr>
            <p:cNvSpPr/>
            <p:nvPr/>
          </p:nvSpPr>
          <p:spPr>
            <a:xfrm>
              <a:off x="2447342" y="2329873"/>
              <a:ext cx="1969020" cy="2063521"/>
            </a:xfrm>
            <a:custGeom>
              <a:avLst/>
              <a:gdLst>
                <a:gd name="connsiteX0" fmla="*/ 2787041 w 2787041"/>
                <a:gd name="connsiteY0" fmla="*/ 93945 h 2178217"/>
                <a:gd name="connsiteX1" fmla="*/ 1947798 w 2787041"/>
                <a:gd name="connsiteY1" fmla="*/ 2135688 h 2178217"/>
                <a:gd name="connsiteX2" fmla="*/ 895611 w 2787041"/>
                <a:gd name="connsiteY2" fmla="*/ 1446756 h 2178217"/>
                <a:gd name="connsiteX3" fmla="*/ 325677 w 2787041"/>
                <a:gd name="connsiteY3" fmla="*/ 1064713 h 2178217"/>
                <a:gd name="connsiteX4" fmla="*/ 0 w 2787041"/>
                <a:gd name="connsiteY4" fmla="*/ 0 h 2178217"/>
                <a:gd name="connsiteX0" fmla="*/ 2797525 w 2797525"/>
                <a:gd name="connsiteY0" fmla="*/ 0 h 2200120"/>
                <a:gd name="connsiteX1" fmla="*/ 1947798 w 2797525"/>
                <a:gd name="connsiteY1" fmla="*/ 2152051 h 2200120"/>
                <a:gd name="connsiteX2" fmla="*/ 895611 w 2797525"/>
                <a:gd name="connsiteY2" fmla="*/ 1463119 h 2200120"/>
                <a:gd name="connsiteX3" fmla="*/ 325677 w 2797525"/>
                <a:gd name="connsiteY3" fmla="*/ 1081076 h 2200120"/>
                <a:gd name="connsiteX4" fmla="*/ 0 w 2797525"/>
                <a:gd name="connsiteY4" fmla="*/ 16363 h 2200120"/>
                <a:gd name="connsiteX0" fmla="*/ 2797525 w 2797525"/>
                <a:gd name="connsiteY0" fmla="*/ 0 h 2197173"/>
                <a:gd name="connsiteX1" fmla="*/ 1947798 w 2797525"/>
                <a:gd name="connsiteY1" fmla="*/ 2152051 h 2197173"/>
                <a:gd name="connsiteX2" fmla="*/ 1101574 w 2797525"/>
                <a:gd name="connsiteY2" fmla="*/ 1433435 h 2197173"/>
                <a:gd name="connsiteX3" fmla="*/ 325677 w 2797525"/>
                <a:gd name="connsiteY3" fmla="*/ 1081076 h 2197173"/>
                <a:gd name="connsiteX4" fmla="*/ 0 w 2797525"/>
                <a:gd name="connsiteY4" fmla="*/ 16363 h 219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525" h="2197173">
                  <a:moveTo>
                    <a:pt x="2797525" y="0"/>
                  </a:moveTo>
                  <a:cubicBezTo>
                    <a:pt x="2535522" y="908137"/>
                    <a:pt x="2230456" y="1913145"/>
                    <a:pt x="1947798" y="2152051"/>
                  </a:cubicBezTo>
                  <a:cubicBezTo>
                    <a:pt x="1665140" y="2390957"/>
                    <a:pt x="1371927" y="1611931"/>
                    <a:pt x="1101574" y="1433435"/>
                  </a:cubicBezTo>
                  <a:cubicBezTo>
                    <a:pt x="831221" y="1254939"/>
                    <a:pt x="509273" y="1317255"/>
                    <a:pt x="325677" y="1081076"/>
                  </a:cubicBezTo>
                  <a:cubicBezTo>
                    <a:pt x="142081" y="844897"/>
                    <a:pt x="88204" y="428156"/>
                    <a:pt x="0" y="16363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endParaRPr>
            </a:p>
          </p:txBody>
        </p:sp>
        <p:cxnSp>
          <p:nvCxnSpPr>
            <p:cNvPr id="27" name="直線箭頭接點 11">
              <a:extLst>
                <a:ext uri="{FF2B5EF4-FFF2-40B4-BE49-F238E27FC236}">
                  <a16:creationId xmlns:a16="http://schemas.microsoft.com/office/drawing/2014/main" id="{BD4D70B0-2A27-4639-962B-6492B37D20E6}"/>
                </a:ext>
              </a:extLst>
            </p:cNvPr>
            <p:cNvCxnSpPr>
              <a:cxnSpLocks/>
            </p:cNvCxnSpPr>
            <p:nvPr/>
          </p:nvCxnSpPr>
          <p:spPr>
            <a:xfrm>
              <a:off x="2517819" y="2629132"/>
              <a:ext cx="35417" cy="2221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箭頭接點 16">
              <a:extLst>
                <a:ext uri="{FF2B5EF4-FFF2-40B4-BE49-F238E27FC236}">
                  <a16:creationId xmlns:a16="http://schemas.microsoft.com/office/drawing/2014/main" id="{70E66321-7D0B-462E-809D-3A9B7D279928}"/>
                </a:ext>
              </a:extLst>
            </p:cNvPr>
            <p:cNvCxnSpPr>
              <a:cxnSpLocks/>
            </p:cNvCxnSpPr>
            <p:nvPr/>
          </p:nvCxnSpPr>
          <p:spPr>
            <a:xfrm>
              <a:off x="2546797" y="280437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箭頭接點 18">
              <a:extLst>
                <a:ext uri="{FF2B5EF4-FFF2-40B4-BE49-F238E27FC236}">
                  <a16:creationId xmlns:a16="http://schemas.microsoft.com/office/drawing/2014/main" id="{A494CC3A-14B7-4C94-9892-88FF0BF1BD54}"/>
                </a:ext>
              </a:extLst>
            </p:cNvPr>
            <p:cNvCxnSpPr>
              <a:cxnSpLocks/>
            </p:cNvCxnSpPr>
            <p:nvPr/>
          </p:nvCxnSpPr>
          <p:spPr>
            <a:xfrm>
              <a:off x="2558066" y="286338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箭頭接點 19">
              <a:extLst>
                <a:ext uri="{FF2B5EF4-FFF2-40B4-BE49-F238E27FC236}">
                  <a16:creationId xmlns:a16="http://schemas.microsoft.com/office/drawing/2014/main" id="{B1CCC272-0334-42C4-BB0F-53634D270B73}"/>
                </a:ext>
              </a:extLst>
            </p:cNvPr>
            <p:cNvCxnSpPr>
              <a:cxnSpLocks/>
            </p:cNvCxnSpPr>
            <p:nvPr/>
          </p:nvCxnSpPr>
          <p:spPr>
            <a:xfrm>
              <a:off x="2562895" y="2892886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箭頭接點 20">
              <a:extLst>
                <a:ext uri="{FF2B5EF4-FFF2-40B4-BE49-F238E27FC236}">
                  <a16:creationId xmlns:a16="http://schemas.microsoft.com/office/drawing/2014/main" id="{16301732-99AA-4E8B-9D9B-9F421AEAB7A9}"/>
                </a:ext>
              </a:extLst>
            </p:cNvPr>
            <p:cNvCxnSpPr>
              <a:cxnSpLocks/>
            </p:cNvCxnSpPr>
            <p:nvPr/>
          </p:nvCxnSpPr>
          <p:spPr>
            <a:xfrm>
              <a:off x="2566115" y="2919169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箭頭接點 21">
              <a:extLst>
                <a:ext uri="{FF2B5EF4-FFF2-40B4-BE49-F238E27FC236}">
                  <a16:creationId xmlns:a16="http://schemas.microsoft.com/office/drawing/2014/main" id="{5565B0AA-E0B8-4AE0-98BD-14A8EDDF32C9}"/>
                </a:ext>
              </a:extLst>
            </p:cNvPr>
            <p:cNvCxnSpPr>
              <a:cxnSpLocks/>
            </p:cNvCxnSpPr>
            <p:nvPr/>
          </p:nvCxnSpPr>
          <p:spPr>
            <a:xfrm>
              <a:off x="2569335" y="2945452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箭頭接點 22">
              <a:extLst>
                <a:ext uri="{FF2B5EF4-FFF2-40B4-BE49-F238E27FC236}">
                  <a16:creationId xmlns:a16="http://schemas.microsoft.com/office/drawing/2014/main" id="{B772992A-D553-4170-94D5-7A4CF82B6221}"/>
                </a:ext>
              </a:extLst>
            </p:cNvPr>
            <p:cNvCxnSpPr>
              <a:cxnSpLocks/>
            </p:cNvCxnSpPr>
            <p:nvPr/>
          </p:nvCxnSpPr>
          <p:spPr>
            <a:xfrm>
              <a:off x="2578993" y="2974955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箭頭接點 23">
              <a:extLst>
                <a:ext uri="{FF2B5EF4-FFF2-40B4-BE49-F238E27FC236}">
                  <a16:creationId xmlns:a16="http://schemas.microsoft.com/office/drawing/2014/main" id="{7E1363B7-F4DD-4AA4-B7D3-11E5C6CC6294}"/>
                </a:ext>
              </a:extLst>
            </p:cNvPr>
            <p:cNvCxnSpPr>
              <a:cxnSpLocks/>
            </p:cNvCxnSpPr>
            <p:nvPr/>
          </p:nvCxnSpPr>
          <p:spPr>
            <a:xfrm>
              <a:off x="2583822" y="2998018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箭頭接點 24">
              <a:extLst>
                <a:ext uri="{FF2B5EF4-FFF2-40B4-BE49-F238E27FC236}">
                  <a16:creationId xmlns:a16="http://schemas.microsoft.com/office/drawing/2014/main" id="{047F6FB8-ED49-4683-A2D6-517744BB6E45}"/>
                </a:ext>
              </a:extLst>
            </p:cNvPr>
            <p:cNvCxnSpPr>
              <a:cxnSpLocks/>
            </p:cNvCxnSpPr>
            <p:nvPr/>
          </p:nvCxnSpPr>
          <p:spPr>
            <a:xfrm>
              <a:off x="2590262" y="302108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箭頭接點 25">
              <a:extLst>
                <a:ext uri="{FF2B5EF4-FFF2-40B4-BE49-F238E27FC236}">
                  <a16:creationId xmlns:a16="http://schemas.microsoft.com/office/drawing/2014/main" id="{A317B0EB-3DD4-4D89-BED8-A77E15F388A1}"/>
                </a:ext>
              </a:extLst>
            </p:cNvPr>
            <p:cNvCxnSpPr>
              <a:cxnSpLocks/>
            </p:cNvCxnSpPr>
            <p:nvPr/>
          </p:nvCxnSpPr>
          <p:spPr>
            <a:xfrm>
              <a:off x="2598311" y="3041671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箭頭接點 26">
              <a:extLst>
                <a:ext uri="{FF2B5EF4-FFF2-40B4-BE49-F238E27FC236}">
                  <a16:creationId xmlns:a16="http://schemas.microsoft.com/office/drawing/2014/main" id="{70E0D470-7FB1-4D34-80E5-0ACE20B91D97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56" y="3064734"/>
              <a:ext cx="22538" cy="1180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339D714-A9CD-45F9-83FF-E7D7A194D91E}"/>
              </a:ext>
            </a:extLst>
          </p:cNvPr>
          <p:cNvSpPr txBox="1"/>
          <p:nvPr/>
        </p:nvSpPr>
        <p:spPr>
          <a:xfrm>
            <a:off x="445191" y="3772292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太大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EB96C8B-1498-499A-9833-498D5AA66AE3}"/>
              </a:ext>
            </a:extLst>
          </p:cNvPr>
          <p:cNvGrpSpPr/>
          <p:nvPr/>
        </p:nvGrpSpPr>
        <p:grpSpPr>
          <a:xfrm>
            <a:off x="7068362" y="4173112"/>
            <a:ext cx="3135600" cy="2437201"/>
            <a:chOff x="5646482" y="2082158"/>
            <a:chExt cx="3073976" cy="2693683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42B510B-004E-4832-83D1-409A2C5FB09D}"/>
                </a:ext>
              </a:extLst>
            </p:cNvPr>
            <p:cNvGrpSpPr/>
            <p:nvPr/>
          </p:nvGrpSpPr>
          <p:grpSpPr>
            <a:xfrm>
              <a:off x="5646482" y="2082158"/>
              <a:ext cx="3073976" cy="2693683"/>
              <a:chOff x="2730998" y="1922745"/>
              <a:chExt cx="3073976" cy="2693683"/>
            </a:xfrm>
          </p:grpSpPr>
          <p:cxnSp>
            <p:nvCxnSpPr>
              <p:cNvPr id="52" name="直線單箭頭接點 5">
                <a:extLst>
                  <a:ext uri="{FF2B5EF4-FFF2-40B4-BE49-F238E27FC236}">
                    <a16:creationId xmlns:a16="http://schemas.microsoft.com/office/drawing/2014/main" id="{0205764A-1B13-4464-9EF0-58CCB5723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998" y="4351995"/>
                <a:ext cx="3073976" cy="1298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單箭頭接點 6">
                <a:extLst>
                  <a:ext uri="{FF2B5EF4-FFF2-40B4-BE49-F238E27FC236}">
                    <a16:creationId xmlns:a16="http://schemas.microsoft.com/office/drawing/2014/main" id="{24BFC385-4F9C-4113-97FB-D07A14087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6332" y="1922745"/>
                <a:ext cx="0" cy="269368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手繪多邊形 46">
                <a:extLst>
                  <a:ext uri="{FF2B5EF4-FFF2-40B4-BE49-F238E27FC236}">
                    <a16:creationId xmlns:a16="http://schemas.microsoft.com/office/drawing/2014/main" id="{1D82167F-C53F-487C-B97D-A76FADF9EACA}"/>
                  </a:ext>
                </a:extLst>
              </p:cNvPr>
              <p:cNvSpPr/>
              <p:nvPr/>
            </p:nvSpPr>
            <p:spPr>
              <a:xfrm>
                <a:off x="3411986" y="2170460"/>
                <a:ext cx="1969020" cy="2063521"/>
              </a:xfrm>
              <a:custGeom>
                <a:avLst/>
                <a:gdLst>
                  <a:gd name="connsiteX0" fmla="*/ 2787041 w 2787041"/>
                  <a:gd name="connsiteY0" fmla="*/ 93945 h 2178217"/>
                  <a:gd name="connsiteX1" fmla="*/ 1947798 w 2787041"/>
                  <a:gd name="connsiteY1" fmla="*/ 2135688 h 2178217"/>
                  <a:gd name="connsiteX2" fmla="*/ 895611 w 2787041"/>
                  <a:gd name="connsiteY2" fmla="*/ 1446756 h 2178217"/>
                  <a:gd name="connsiteX3" fmla="*/ 325677 w 2787041"/>
                  <a:gd name="connsiteY3" fmla="*/ 1064713 h 2178217"/>
                  <a:gd name="connsiteX4" fmla="*/ 0 w 2787041"/>
                  <a:gd name="connsiteY4" fmla="*/ 0 h 2178217"/>
                  <a:gd name="connsiteX0" fmla="*/ 2797525 w 2797525"/>
                  <a:gd name="connsiteY0" fmla="*/ 0 h 2200120"/>
                  <a:gd name="connsiteX1" fmla="*/ 1947798 w 2797525"/>
                  <a:gd name="connsiteY1" fmla="*/ 2152051 h 2200120"/>
                  <a:gd name="connsiteX2" fmla="*/ 895611 w 2797525"/>
                  <a:gd name="connsiteY2" fmla="*/ 1463119 h 2200120"/>
                  <a:gd name="connsiteX3" fmla="*/ 325677 w 2797525"/>
                  <a:gd name="connsiteY3" fmla="*/ 1081076 h 2200120"/>
                  <a:gd name="connsiteX4" fmla="*/ 0 w 2797525"/>
                  <a:gd name="connsiteY4" fmla="*/ 16363 h 2200120"/>
                  <a:gd name="connsiteX0" fmla="*/ 2797525 w 2797525"/>
                  <a:gd name="connsiteY0" fmla="*/ 0 h 2197173"/>
                  <a:gd name="connsiteX1" fmla="*/ 1947798 w 2797525"/>
                  <a:gd name="connsiteY1" fmla="*/ 2152051 h 2197173"/>
                  <a:gd name="connsiteX2" fmla="*/ 1101574 w 2797525"/>
                  <a:gd name="connsiteY2" fmla="*/ 1433435 h 2197173"/>
                  <a:gd name="connsiteX3" fmla="*/ 325677 w 2797525"/>
                  <a:gd name="connsiteY3" fmla="*/ 1081076 h 2197173"/>
                  <a:gd name="connsiteX4" fmla="*/ 0 w 2797525"/>
                  <a:gd name="connsiteY4" fmla="*/ 16363 h 219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525" h="2197173">
                    <a:moveTo>
                      <a:pt x="2797525" y="0"/>
                    </a:moveTo>
                    <a:cubicBezTo>
                      <a:pt x="2535522" y="908137"/>
                      <a:pt x="2230456" y="1913145"/>
                      <a:pt x="1947798" y="2152051"/>
                    </a:cubicBezTo>
                    <a:cubicBezTo>
                      <a:pt x="1665140" y="2390957"/>
                      <a:pt x="1371927" y="1611931"/>
                      <a:pt x="1101574" y="1433435"/>
                    </a:cubicBezTo>
                    <a:cubicBezTo>
                      <a:pt x="831221" y="1254939"/>
                      <a:pt x="509273" y="1317255"/>
                      <a:pt x="325677" y="1081076"/>
                    </a:cubicBezTo>
                    <a:cubicBezTo>
                      <a:pt x="142081" y="844897"/>
                      <a:pt x="88204" y="428156"/>
                      <a:pt x="0" y="16363"/>
                    </a:cubicBezTo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solidFill>
                    <a:schemeClr val="bg1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endParaRPr>
              </a:p>
            </p:txBody>
          </p:sp>
        </p:grpSp>
        <p:cxnSp>
          <p:nvCxnSpPr>
            <p:cNvPr id="42" name="直線箭頭接點 47">
              <a:extLst>
                <a:ext uri="{FF2B5EF4-FFF2-40B4-BE49-F238E27FC236}">
                  <a16:creationId xmlns:a16="http://schemas.microsoft.com/office/drawing/2014/main" id="{A459F0B9-F3B7-41F9-A538-939C30EF9B8F}"/>
                </a:ext>
              </a:extLst>
            </p:cNvPr>
            <p:cNvCxnSpPr>
              <a:cxnSpLocks/>
            </p:cNvCxnSpPr>
            <p:nvPr/>
          </p:nvCxnSpPr>
          <p:spPr>
            <a:xfrm>
              <a:off x="6379200" y="2530800"/>
              <a:ext cx="389110" cy="95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線箭頭接點 53">
              <a:extLst>
                <a:ext uri="{FF2B5EF4-FFF2-40B4-BE49-F238E27FC236}">
                  <a16:creationId xmlns:a16="http://schemas.microsoft.com/office/drawing/2014/main" id="{3A37BDB6-F6D5-4889-8073-7892F0B065E0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63" y="3715937"/>
              <a:ext cx="171437" cy="2872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曲線接點 58">
              <a:extLst>
                <a:ext uri="{FF2B5EF4-FFF2-40B4-BE49-F238E27FC236}">
                  <a16:creationId xmlns:a16="http://schemas.microsoft.com/office/drawing/2014/main" id="{BC9AE77B-45BB-4C6D-94E4-D8978401DDBD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10" y="3481200"/>
              <a:ext cx="400653" cy="241937"/>
            </a:xfrm>
            <a:prstGeom prst="curvedConnector2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箭頭接點 64">
              <a:extLst>
                <a:ext uri="{FF2B5EF4-FFF2-40B4-BE49-F238E27FC236}">
                  <a16:creationId xmlns:a16="http://schemas.microsoft.com/office/drawing/2014/main" id="{F9D81DD2-CD80-4199-BA18-DDFF238571BD}"/>
                </a:ext>
              </a:extLst>
            </p:cNvPr>
            <p:cNvCxnSpPr>
              <a:cxnSpLocks/>
            </p:cNvCxnSpPr>
            <p:nvPr/>
          </p:nvCxnSpPr>
          <p:spPr>
            <a:xfrm>
              <a:off x="7326515" y="3969099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線箭頭接點 66">
              <a:extLst>
                <a:ext uri="{FF2B5EF4-FFF2-40B4-BE49-F238E27FC236}">
                  <a16:creationId xmlns:a16="http://schemas.microsoft.com/office/drawing/2014/main" id="{F31F276F-AA25-4394-962F-E4C21B11FD73}"/>
                </a:ext>
              </a:extLst>
            </p:cNvPr>
            <p:cNvCxnSpPr>
              <a:cxnSpLocks/>
            </p:cNvCxnSpPr>
            <p:nvPr/>
          </p:nvCxnSpPr>
          <p:spPr>
            <a:xfrm>
              <a:off x="7374857" y="4056906"/>
              <a:ext cx="111085" cy="1961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線箭頭接點 67">
              <a:extLst>
                <a:ext uri="{FF2B5EF4-FFF2-40B4-BE49-F238E27FC236}">
                  <a16:creationId xmlns:a16="http://schemas.microsoft.com/office/drawing/2014/main" id="{6DA62213-3164-45A1-803C-809AC0ADAB71}"/>
                </a:ext>
              </a:extLst>
            </p:cNvPr>
            <p:cNvCxnSpPr>
              <a:cxnSpLocks/>
            </p:cNvCxnSpPr>
            <p:nvPr/>
          </p:nvCxnSpPr>
          <p:spPr>
            <a:xfrm>
              <a:off x="7406229" y="4126157"/>
              <a:ext cx="114685" cy="1809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箭頭接點 69">
              <a:extLst>
                <a:ext uri="{FF2B5EF4-FFF2-40B4-BE49-F238E27FC236}">
                  <a16:creationId xmlns:a16="http://schemas.microsoft.com/office/drawing/2014/main" id="{2AAC1415-B0C4-4B4A-9951-73D387648D1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256" y="4197874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箭頭接點 71">
              <a:extLst>
                <a:ext uri="{FF2B5EF4-FFF2-40B4-BE49-F238E27FC236}">
                  <a16:creationId xmlns:a16="http://schemas.microsoft.com/office/drawing/2014/main" id="{B42965C2-22AE-4F80-9F6A-4A4F09EC4B7E}"/>
                </a:ext>
              </a:extLst>
            </p:cNvPr>
            <p:cNvCxnSpPr>
              <a:cxnSpLocks/>
            </p:cNvCxnSpPr>
            <p:nvPr/>
          </p:nvCxnSpPr>
          <p:spPr>
            <a:xfrm>
              <a:off x="7476857" y="4208338"/>
              <a:ext cx="80914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箭頭接點 72">
              <a:extLst>
                <a:ext uri="{FF2B5EF4-FFF2-40B4-BE49-F238E27FC236}">
                  <a16:creationId xmlns:a16="http://schemas.microsoft.com/office/drawing/2014/main" id="{EA46712C-FCD7-4D1B-976C-560C4059F23D}"/>
                </a:ext>
              </a:extLst>
            </p:cNvPr>
            <p:cNvCxnSpPr>
              <a:cxnSpLocks/>
            </p:cNvCxnSpPr>
            <p:nvPr/>
          </p:nvCxnSpPr>
          <p:spPr>
            <a:xfrm>
              <a:off x="7546969" y="4333081"/>
              <a:ext cx="75429" cy="464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箭頭接點 74">
              <a:extLst>
                <a:ext uri="{FF2B5EF4-FFF2-40B4-BE49-F238E27FC236}">
                  <a16:creationId xmlns:a16="http://schemas.microsoft.com/office/drawing/2014/main" id="{9BC3D0FC-8F47-4EF6-9A9A-0668CA9EFE65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15" y="4325154"/>
              <a:ext cx="59485" cy="43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0CF1849-2A3D-4D9E-BDFA-38F146EC4F7C}"/>
              </a:ext>
            </a:extLst>
          </p:cNvPr>
          <p:cNvSpPr txBox="1"/>
          <p:nvPr/>
        </p:nvSpPr>
        <p:spPr>
          <a:xfrm>
            <a:off x="4429918" y="3486504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006D6E-1B51-4DA1-B1EE-760B8C21F973}"/>
              </a:ext>
            </a:extLst>
          </p:cNvPr>
          <p:cNvSpPr txBox="1"/>
          <p:nvPr/>
        </p:nvSpPr>
        <p:spPr>
          <a:xfrm>
            <a:off x="1146830" y="138385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A2649229-0ADE-43F7-BF6A-CE61908DC9C3}"/>
              </a:ext>
            </a:extLst>
          </p:cNvPr>
          <p:cNvSpPr txBox="1"/>
          <p:nvPr/>
        </p:nvSpPr>
        <p:spPr>
          <a:xfrm>
            <a:off x="4429918" y="6352645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1B42576-5FA6-4115-AA7E-4FCEA964F955}"/>
              </a:ext>
            </a:extLst>
          </p:cNvPr>
          <p:cNvSpPr txBox="1"/>
          <p:nvPr/>
        </p:nvSpPr>
        <p:spPr>
          <a:xfrm>
            <a:off x="1146830" y="4249994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9DFB9304-1DFB-4393-8918-92B56D4C78F4}"/>
              </a:ext>
            </a:extLst>
          </p:cNvPr>
          <p:cNvSpPr txBox="1"/>
          <p:nvPr/>
        </p:nvSpPr>
        <p:spPr>
          <a:xfrm>
            <a:off x="9875011" y="349671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2BB3B21-6839-4E20-BAA8-D3EC9BCDC7D5}"/>
              </a:ext>
            </a:extLst>
          </p:cNvPr>
          <p:cNvSpPr txBox="1"/>
          <p:nvPr/>
        </p:nvSpPr>
        <p:spPr>
          <a:xfrm>
            <a:off x="6462533" y="139406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EE878B03-4B4D-4DD0-B58D-CD12FA188D2B}"/>
              </a:ext>
            </a:extLst>
          </p:cNvPr>
          <p:cNvSpPr txBox="1"/>
          <p:nvPr/>
        </p:nvSpPr>
        <p:spPr>
          <a:xfrm>
            <a:off x="9875011" y="634560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9F5F8B0-78EA-4C33-97C2-62270AEACEF8}"/>
              </a:ext>
            </a:extLst>
          </p:cNvPr>
          <p:cNvSpPr txBox="1"/>
          <p:nvPr/>
        </p:nvSpPr>
        <p:spPr>
          <a:xfrm>
            <a:off x="6462533" y="4242951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19730939-1698-402A-AC85-4AC2BF7BE123}"/>
              </a:ext>
            </a:extLst>
          </p:cNvPr>
          <p:cNvSpPr txBox="1"/>
          <p:nvPr/>
        </p:nvSpPr>
        <p:spPr>
          <a:xfrm>
            <a:off x="6096909" y="2215373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太小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F1F8E15B-8E41-4D6A-93D8-FB8253587F48}"/>
              </a:ext>
            </a:extLst>
          </p:cNvPr>
          <p:cNvSpPr txBox="1"/>
          <p:nvPr/>
        </p:nvSpPr>
        <p:spPr>
          <a:xfrm>
            <a:off x="6096909" y="5160879"/>
            <a:ext cx="697627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剛好</a:t>
            </a:r>
            <a:endParaRPr lang="en-US" altLang="zh-TW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99DBC97-B9C4-4E2F-BAE9-153787C7D9AD}"/>
              </a:ext>
            </a:extLst>
          </p:cNvPr>
          <p:cNvSpPr txBox="1"/>
          <p:nvPr/>
        </p:nvSpPr>
        <p:spPr>
          <a:xfrm>
            <a:off x="4147445" y="291750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損失值爆炸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64A15AAC-274C-4BCB-B897-F12FE87C5931}"/>
              </a:ext>
            </a:extLst>
          </p:cNvPr>
          <p:cNvSpPr txBox="1"/>
          <p:nvPr/>
        </p:nvSpPr>
        <p:spPr>
          <a:xfrm>
            <a:off x="4130786" y="5728388"/>
            <a:ext cx="140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損失值震盪</a:t>
            </a:r>
          </a:p>
        </p:txBody>
      </p:sp>
    </p:spTree>
    <p:extLst>
      <p:ext uri="{BB962C8B-B14F-4D97-AF65-F5344CB8AC3E}">
        <p14:creationId xmlns:p14="http://schemas.microsoft.com/office/powerpoint/2010/main" val="2262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B6FC39-1634-4AA5-906E-401CA61D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自適應 </a:t>
            </a:r>
            <a:r>
              <a:rPr kumimoji="1" lang="en-US" altLang="zh-TW">
                <a:solidFill>
                  <a:srgbClr val="33CCFF"/>
                </a:solidFill>
              </a:rPr>
              <a:t>(Adaptive )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F95F384-26A1-48C9-8171-10690F83E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自適應：自動調整學習率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370DA73-9053-42DF-A6FC-84267CF24B2E}"/>
              </a:ext>
            </a:extLst>
          </p:cNvPr>
          <p:cNvGrpSpPr/>
          <p:nvPr/>
        </p:nvGrpSpPr>
        <p:grpSpPr>
          <a:xfrm>
            <a:off x="3081315" y="2218917"/>
            <a:ext cx="5909314" cy="3751627"/>
            <a:chOff x="3885126" y="2704477"/>
            <a:chExt cx="4397165" cy="279161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D6BD215-E6EA-4284-88DE-933F6B38CF30}"/>
                </a:ext>
              </a:extLst>
            </p:cNvPr>
            <p:cNvGrpSpPr/>
            <p:nvPr/>
          </p:nvGrpSpPr>
          <p:grpSpPr>
            <a:xfrm>
              <a:off x="4373263" y="3058890"/>
              <a:ext cx="3334503" cy="2437201"/>
              <a:chOff x="5646482" y="2082158"/>
              <a:chExt cx="3268969" cy="2693683"/>
            </a:xfrm>
          </p:grpSpPr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97FAA3D4-EB96-42E8-9278-E7394786061D}"/>
                  </a:ext>
                </a:extLst>
              </p:cNvPr>
              <p:cNvGrpSpPr/>
              <p:nvPr/>
            </p:nvGrpSpPr>
            <p:grpSpPr>
              <a:xfrm>
                <a:off x="5646482" y="2082158"/>
                <a:ext cx="3268969" cy="2693683"/>
                <a:chOff x="2730998" y="1922745"/>
                <a:chExt cx="3268969" cy="2693683"/>
              </a:xfrm>
            </p:grpSpPr>
            <p:cxnSp>
              <p:nvCxnSpPr>
                <p:cNvPr id="17" name="直線單箭頭接點 5">
                  <a:extLst>
                    <a:ext uri="{FF2B5EF4-FFF2-40B4-BE49-F238E27FC236}">
                      <a16:creationId xmlns:a16="http://schemas.microsoft.com/office/drawing/2014/main" id="{7C22F716-900F-414F-9DD8-90009906D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0998" y="4351995"/>
                  <a:ext cx="3268969" cy="12987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單箭頭接點 6">
                  <a:extLst>
                    <a:ext uri="{FF2B5EF4-FFF2-40B4-BE49-F238E27FC236}">
                      <a16:creationId xmlns:a16="http://schemas.microsoft.com/office/drawing/2014/main" id="{E916629C-5F3B-4AFA-B9CD-68CAE51FE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6332" y="1922745"/>
                  <a:ext cx="0" cy="269368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手繪多邊形 46">
                  <a:extLst>
                    <a:ext uri="{FF2B5EF4-FFF2-40B4-BE49-F238E27FC236}">
                      <a16:creationId xmlns:a16="http://schemas.microsoft.com/office/drawing/2014/main" id="{A34B7BEB-5A26-4FB7-8B7D-1B72AD5C79F2}"/>
                    </a:ext>
                  </a:extLst>
                </p:cNvPr>
                <p:cNvSpPr/>
                <p:nvPr/>
              </p:nvSpPr>
              <p:spPr>
                <a:xfrm>
                  <a:off x="3411986" y="2170460"/>
                  <a:ext cx="1969020" cy="2063521"/>
                </a:xfrm>
                <a:custGeom>
                  <a:avLst/>
                  <a:gdLst>
                    <a:gd name="connsiteX0" fmla="*/ 2787041 w 2787041"/>
                    <a:gd name="connsiteY0" fmla="*/ 93945 h 2178217"/>
                    <a:gd name="connsiteX1" fmla="*/ 1947798 w 2787041"/>
                    <a:gd name="connsiteY1" fmla="*/ 2135688 h 2178217"/>
                    <a:gd name="connsiteX2" fmla="*/ 895611 w 2787041"/>
                    <a:gd name="connsiteY2" fmla="*/ 1446756 h 2178217"/>
                    <a:gd name="connsiteX3" fmla="*/ 325677 w 2787041"/>
                    <a:gd name="connsiteY3" fmla="*/ 1064713 h 2178217"/>
                    <a:gd name="connsiteX4" fmla="*/ 0 w 2787041"/>
                    <a:gd name="connsiteY4" fmla="*/ 0 h 2178217"/>
                    <a:gd name="connsiteX0" fmla="*/ 2797525 w 2797525"/>
                    <a:gd name="connsiteY0" fmla="*/ 0 h 2200120"/>
                    <a:gd name="connsiteX1" fmla="*/ 1947798 w 2797525"/>
                    <a:gd name="connsiteY1" fmla="*/ 2152051 h 2200120"/>
                    <a:gd name="connsiteX2" fmla="*/ 895611 w 2797525"/>
                    <a:gd name="connsiteY2" fmla="*/ 1463119 h 2200120"/>
                    <a:gd name="connsiteX3" fmla="*/ 325677 w 2797525"/>
                    <a:gd name="connsiteY3" fmla="*/ 1081076 h 2200120"/>
                    <a:gd name="connsiteX4" fmla="*/ 0 w 2797525"/>
                    <a:gd name="connsiteY4" fmla="*/ 16363 h 2200120"/>
                    <a:gd name="connsiteX0" fmla="*/ 2797525 w 2797525"/>
                    <a:gd name="connsiteY0" fmla="*/ 0 h 2197173"/>
                    <a:gd name="connsiteX1" fmla="*/ 1947798 w 2797525"/>
                    <a:gd name="connsiteY1" fmla="*/ 2152051 h 2197173"/>
                    <a:gd name="connsiteX2" fmla="*/ 1101574 w 2797525"/>
                    <a:gd name="connsiteY2" fmla="*/ 1433435 h 2197173"/>
                    <a:gd name="connsiteX3" fmla="*/ 325677 w 2797525"/>
                    <a:gd name="connsiteY3" fmla="*/ 1081076 h 2197173"/>
                    <a:gd name="connsiteX4" fmla="*/ 0 w 2797525"/>
                    <a:gd name="connsiteY4" fmla="*/ 16363 h 219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525" h="2197173">
                      <a:moveTo>
                        <a:pt x="2797525" y="0"/>
                      </a:moveTo>
                      <a:cubicBezTo>
                        <a:pt x="2535522" y="908137"/>
                        <a:pt x="2230456" y="1913145"/>
                        <a:pt x="1947798" y="2152051"/>
                      </a:cubicBezTo>
                      <a:cubicBezTo>
                        <a:pt x="1665140" y="2390957"/>
                        <a:pt x="1371927" y="1611931"/>
                        <a:pt x="1101574" y="1433435"/>
                      </a:cubicBezTo>
                      <a:cubicBezTo>
                        <a:pt x="831221" y="1254939"/>
                        <a:pt x="509273" y="1317255"/>
                        <a:pt x="325677" y="1081076"/>
                      </a:cubicBezTo>
                      <a:cubicBezTo>
                        <a:pt x="142081" y="844897"/>
                        <a:pt x="88204" y="428156"/>
                        <a:pt x="0" y="16363"/>
                      </a:cubicBezTo>
                    </a:path>
                  </a:pathLst>
                </a:cu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>
                    <a:solidFill>
                      <a:schemeClr val="bg1"/>
                    </a:solidFill>
                    <a:latin typeface="Consolas" panose="020B0609020204030204" pitchFamily="49" charset="0"/>
                  </a:endParaRPr>
                </a:p>
              </p:txBody>
            </p:sp>
          </p:grpSp>
          <p:cxnSp>
            <p:nvCxnSpPr>
              <p:cNvPr id="7" name="直線箭頭接點 47">
                <a:extLst>
                  <a:ext uri="{FF2B5EF4-FFF2-40B4-BE49-F238E27FC236}">
                    <a16:creationId xmlns:a16="http://schemas.microsoft.com/office/drawing/2014/main" id="{A4754587-9E38-4913-B403-DCF3C2D9E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9200" y="2530800"/>
                <a:ext cx="389110" cy="950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直線箭頭接點 53">
                <a:extLst>
                  <a:ext uri="{FF2B5EF4-FFF2-40B4-BE49-F238E27FC236}">
                    <a16:creationId xmlns:a16="http://schemas.microsoft.com/office/drawing/2014/main" id="{8EF135C7-574E-4443-A6FF-5B0842CA8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6163" y="3715937"/>
                <a:ext cx="171437" cy="28726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曲線接點 58">
                <a:extLst>
                  <a:ext uri="{FF2B5EF4-FFF2-40B4-BE49-F238E27FC236}">
                    <a16:creationId xmlns:a16="http://schemas.microsoft.com/office/drawing/2014/main" id="{903C5091-44D6-4C47-AD59-D0F3CD29D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310" y="3481200"/>
                <a:ext cx="400653" cy="241937"/>
              </a:xfrm>
              <a:prstGeom prst="curvedConnector2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直線箭頭接點 64">
                <a:extLst>
                  <a:ext uri="{FF2B5EF4-FFF2-40B4-BE49-F238E27FC236}">
                    <a16:creationId xmlns:a16="http://schemas.microsoft.com/office/drawing/2014/main" id="{4797ACB3-C6F8-40A0-956B-8822224A34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6515" y="3969099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箭頭接點 66">
                <a:extLst>
                  <a:ext uri="{FF2B5EF4-FFF2-40B4-BE49-F238E27FC236}">
                    <a16:creationId xmlns:a16="http://schemas.microsoft.com/office/drawing/2014/main" id="{2FF00632-3293-472F-9BA4-4D397B865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4857" y="4056906"/>
                <a:ext cx="111085" cy="19610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箭頭接點 67">
                <a:extLst>
                  <a:ext uri="{FF2B5EF4-FFF2-40B4-BE49-F238E27FC236}">
                    <a16:creationId xmlns:a16="http://schemas.microsoft.com/office/drawing/2014/main" id="{606C541E-A80B-435E-A891-597BC7D41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6229" y="4126157"/>
                <a:ext cx="114685" cy="18099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直線箭頭接點 69">
                <a:extLst>
                  <a:ext uri="{FF2B5EF4-FFF2-40B4-BE49-F238E27FC236}">
                    <a16:creationId xmlns:a16="http://schemas.microsoft.com/office/drawing/2014/main" id="{B7E76139-1A30-45EF-9C56-46FACA443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256" y="4197874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線箭頭接點 71">
                <a:extLst>
                  <a:ext uri="{FF2B5EF4-FFF2-40B4-BE49-F238E27FC236}">
                    <a16:creationId xmlns:a16="http://schemas.microsoft.com/office/drawing/2014/main" id="{7082246C-8136-4A99-8D41-12CDF7A13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857" y="4208338"/>
                <a:ext cx="80914" cy="1524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線箭頭接點 72">
                <a:extLst>
                  <a:ext uri="{FF2B5EF4-FFF2-40B4-BE49-F238E27FC236}">
                    <a16:creationId xmlns:a16="http://schemas.microsoft.com/office/drawing/2014/main" id="{78A52191-F7E9-489F-A32E-C54E53E25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6969" y="4333081"/>
                <a:ext cx="75429" cy="4643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箭頭接點 74">
                <a:extLst>
                  <a:ext uri="{FF2B5EF4-FFF2-40B4-BE49-F238E27FC236}">
                    <a16:creationId xmlns:a16="http://schemas.microsoft.com/office/drawing/2014/main" id="{72843E1C-3BA4-42E7-8527-980BA9402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1315" y="4325154"/>
                <a:ext cx="59485" cy="436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638BFE3-08D2-47CD-8F1F-9A2148D8CEDA}"/>
                </a:ext>
              </a:extLst>
            </p:cNvPr>
            <p:cNvSpPr txBox="1"/>
            <p:nvPr/>
          </p:nvSpPr>
          <p:spPr>
            <a:xfrm>
              <a:off x="3885126" y="2889143"/>
              <a:ext cx="8643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Consolas" panose="020B0609020204030204" pitchFamily="49" charset="0"/>
                </a:rPr>
                <a:t>loss</a:t>
              </a:r>
              <a:endParaRPr lang="zh-TW" altLang="en-US" sz="24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90E9DB7-06E9-485E-9772-7E83519E687A}"/>
                </a:ext>
              </a:extLst>
            </p:cNvPr>
            <p:cNvSpPr txBox="1"/>
            <p:nvPr/>
          </p:nvSpPr>
          <p:spPr>
            <a:xfrm>
              <a:off x="4835031" y="2704477"/>
              <a:ext cx="34472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隨著訓練週期，逐漸縮小學習率</a:t>
              </a:r>
            </a:p>
          </p:txBody>
        </p: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2A3206E-0359-42C2-BE60-CDC841E01263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096000" y="3073809"/>
              <a:ext cx="462661" cy="14831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9C12670-4B0E-459F-809B-105CE65C2EAC}"/>
              </a:ext>
            </a:extLst>
          </p:cNvPr>
          <p:cNvSpPr txBox="1"/>
          <p:nvPr/>
        </p:nvSpPr>
        <p:spPr>
          <a:xfrm>
            <a:off x="7927371" y="5664803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286957B-CBDE-4B89-BB79-7DBB1585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動量 </a:t>
            </a:r>
            <a:r>
              <a:rPr kumimoji="1" lang="en-US" altLang="zh-TW" dirty="0">
                <a:solidFill>
                  <a:srgbClr val="33CCFF"/>
                </a:solidFill>
              </a:rPr>
              <a:t>(Momentum)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77864593-E741-442E-A13F-69B0E969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動量：解決兩個問題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32A49D-EF67-41EC-8A48-0C7DDAB3E561}"/>
              </a:ext>
            </a:extLst>
          </p:cNvPr>
          <p:cNvGrpSpPr/>
          <p:nvPr/>
        </p:nvGrpSpPr>
        <p:grpSpPr>
          <a:xfrm>
            <a:off x="6180354" y="1768439"/>
            <a:ext cx="4914652" cy="4323461"/>
            <a:chOff x="5455683" y="3455403"/>
            <a:chExt cx="3268969" cy="2693683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4D0366FA-FFA1-485D-A1D1-BB12D83A0971}"/>
                </a:ext>
              </a:extLst>
            </p:cNvPr>
            <p:cNvSpPr/>
            <p:nvPr/>
          </p:nvSpPr>
          <p:spPr>
            <a:xfrm>
              <a:off x="5853953" y="3810000"/>
              <a:ext cx="2554941" cy="2006795"/>
            </a:xfrm>
            <a:custGeom>
              <a:avLst/>
              <a:gdLst>
                <a:gd name="connsiteX0" fmla="*/ 0 w 2554941"/>
                <a:gd name="connsiteY0" fmla="*/ 0 h 2006795"/>
                <a:gd name="connsiteX1" fmla="*/ 564776 w 2554941"/>
                <a:gd name="connsiteY1" fmla="*/ 860612 h 2006795"/>
                <a:gd name="connsiteX2" fmla="*/ 1210235 w 2554941"/>
                <a:gd name="connsiteY2" fmla="*/ 770965 h 2006795"/>
                <a:gd name="connsiteX3" fmla="*/ 1864659 w 2554941"/>
                <a:gd name="connsiteY3" fmla="*/ 1999129 h 2006795"/>
                <a:gd name="connsiteX4" fmla="*/ 2554941 w 2554941"/>
                <a:gd name="connsiteY4" fmla="*/ 98612 h 200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941" h="2006795">
                  <a:moveTo>
                    <a:pt x="0" y="0"/>
                  </a:moveTo>
                  <a:cubicBezTo>
                    <a:pt x="181535" y="366059"/>
                    <a:pt x="363070" y="732118"/>
                    <a:pt x="564776" y="860612"/>
                  </a:cubicBezTo>
                  <a:cubicBezTo>
                    <a:pt x="766482" y="989106"/>
                    <a:pt x="993588" y="581212"/>
                    <a:pt x="1210235" y="770965"/>
                  </a:cubicBezTo>
                  <a:cubicBezTo>
                    <a:pt x="1426882" y="960718"/>
                    <a:pt x="1640541" y="2111188"/>
                    <a:pt x="1864659" y="1999129"/>
                  </a:cubicBezTo>
                  <a:cubicBezTo>
                    <a:pt x="2088777" y="1887070"/>
                    <a:pt x="2321859" y="992841"/>
                    <a:pt x="2554941" y="98612"/>
                  </a:cubicBezTo>
                </a:path>
              </a:pathLst>
            </a:custGeom>
            <a:noFill/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ACBFB5B0-E83C-492D-B956-611565BBA6AD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83" y="5884653"/>
              <a:ext cx="3268969" cy="12987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C624B9D7-242B-4262-B3BF-63EDF2CA7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1017" y="3455403"/>
              <a:ext cx="0" cy="2693683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F02DC4-0A28-43E4-A40B-FD68CD939137}"/>
              </a:ext>
            </a:extLst>
          </p:cNvPr>
          <p:cNvSpPr txBox="1"/>
          <p:nvPr/>
        </p:nvSpPr>
        <p:spPr>
          <a:xfrm>
            <a:off x="4454742" y="4498660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7C1F3D2-7273-4A21-BE42-AF41E144BA79}"/>
              </a:ext>
            </a:extLst>
          </p:cNvPr>
          <p:cNvSpPr txBox="1"/>
          <p:nvPr/>
        </p:nvSpPr>
        <p:spPr>
          <a:xfrm>
            <a:off x="7067505" y="5933805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全域解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24C17BE-E399-44C1-8764-750DB0620482}"/>
              </a:ext>
            </a:extLst>
          </p:cNvPr>
          <p:cNvSpPr txBox="1"/>
          <p:nvPr/>
        </p:nvSpPr>
        <p:spPr>
          <a:xfrm>
            <a:off x="10825170" y="5702972"/>
            <a:ext cx="354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w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7A171F-C560-45DB-861A-DA89E95B85AF}"/>
              </a:ext>
            </a:extLst>
          </p:cNvPr>
          <p:cNvSpPr txBox="1"/>
          <p:nvPr/>
        </p:nvSpPr>
        <p:spPr>
          <a:xfrm>
            <a:off x="5615143" y="1589543"/>
            <a:ext cx="8643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latin typeface="Consolas" panose="020B0609020204030204" pitchFamily="49" charset="0"/>
              </a:rPr>
              <a:t>loss</a:t>
            </a:r>
            <a:endParaRPr lang="zh-TW" altLang="en-US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cxnSp>
        <p:nvCxnSpPr>
          <p:cNvPr id="13" name="接點: 弧形 12">
            <a:extLst>
              <a:ext uri="{FF2B5EF4-FFF2-40B4-BE49-F238E27FC236}">
                <a16:creationId xmlns:a16="http://schemas.microsoft.com/office/drawing/2014/main" id="{9A999DCC-045F-4738-B3C8-12B2F36F7158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5989641" y="2767619"/>
            <a:ext cx="750140" cy="2711942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接點: 弧形 13">
            <a:extLst>
              <a:ext uri="{FF2B5EF4-FFF2-40B4-BE49-F238E27FC236}">
                <a16:creationId xmlns:a16="http://schemas.microsoft.com/office/drawing/2014/main" id="{AFABEE25-C61A-469E-8959-0BC924D5103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175501" y="5569446"/>
            <a:ext cx="1373980" cy="595192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99DF31F-47FA-46E3-985A-02F9DB664D84}"/>
              </a:ext>
            </a:extLst>
          </p:cNvPr>
          <p:cNvCxnSpPr>
            <a:cxnSpLocks/>
          </p:cNvCxnSpPr>
          <p:nvPr/>
        </p:nvCxnSpPr>
        <p:spPr>
          <a:xfrm>
            <a:off x="6818150" y="2299260"/>
            <a:ext cx="494317" cy="9729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92CF76D9-6B6E-4D3E-BA43-6F791FD9BEB1}"/>
              </a:ext>
            </a:extLst>
          </p:cNvPr>
          <p:cNvCxnSpPr>
            <a:cxnSpLocks/>
          </p:cNvCxnSpPr>
          <p:nvPr/>
        </p:nvCxnSpPr>
        <p:spPr>
          <a:xfrm>
            <a:off x="7356320" y="3286841"/>
            <a:ext cx="579253" cy="35274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294854C-DBE8-4CAD-B734-627F58BDEF14}"/>
              </a:ext>
            </a:extLst>
          </p:cNvPr>
          <p:cNvCxnSpPr>
            <a:cxnSpLocks/>
          </p:cNvCxnSpPr>
          <p:nvPr/>
        </p:nvCxnSpPr>
        <p:spPr>
          <a:xfrm flipV="1">
            <a:off x="8043092" y="3371814"/>
            <a:ext cx="510346" cy="17660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1DAD7F-8B58-42EB-A9C7-BCF09B1EF135}"/>
              </a:ext>
            </a:extLst>
          </p:cNvPr>
          <p:cNvCxnSpPr>
            <a:cxnSpLocks/>
          </p:cNvCxnSpPr>
          <p:nvPr/>
        </p:nvCxnSpPr>
        <p:spPr>
          <a:xfrm>
            <a:off x="8637680" y="3460116"/>
            <a:ext cx="253215" cy="39066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9E47841-5A8B-4A5D-A368-F024F5D1275C}"/>
              </a:ext>
            </a:extLst>
          </p:cNvPr>
          <p:cNvCxnSpPr>
            <a:cxnSpLocks/>
          </p:cNvCxnSpPr>
          <p:nvPr/>
        </p:nvCxnSpPr>
        <p:spPr>
          <a:xfrm>
            <a:off x="8892072" y="3928248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1075874-A9D9-4D85-AF72-043516D402BD}"/>
              </a:ext>
            </a:extLst>
          </p:cNvPr>
          <p:cNvCxnSpPr>
            <a:cxnSpLocks/>
          </p:cNvCxnSpPr>
          <p:nvPr/>
        </p:nvCxnSpPr>
        <p:spPr>
          <a:xfrm>
            <a:off x="9043876" y="4369603"/>
            <a:ext cx="151804" cy="41239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7D49A05F-A4D0-420D-A7F1-00577B630039}"/>
              </a:ext>
            </a:extLst>
          </p:cNvPr>
          <p:cNvCxnSpPr>
            <a:cxnSpLocks/>
          </p:cNvCxnSpPr>
          <p:nvPr/>
        </p:nvCxnSpPr>
        <p:spPr>
          <a:xfrm>
            <a:off x="9195680" y="4822458"/>
            <a:ext cx="88400" cy="28524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AAB35EA-28D5-4068-9434-F118B1542631}"/>
              </a:ext>
            </a:extLst>
          </p:cNvPr>
          <p:cNvCxnSpPr>
            <a:cxnSpLocks/>
          </p:cNvCxnSpPr>
          <p:nvPr/>
        </p:nvCxnSpPr>
        <p:spPr>
          <a:xfrm>
            <a:off x="9261220" y="5051125"/>
            <a:ext cx="107558" cy="21277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83BE007-0852-4060-9499-20708C0E9D26}"/>
              </a:ext>
            </a:extLst>
          </p:cNvPr>
          <p:cNvCxnSpPr>
            <a:cxnSpLocks/>
          </p:cNvCxnSpPr>
          <p:nvPr/>
        </p:nvCxnSpPr>
        <p:spPr>
          <a:xfrm>
            <a:off x="9356621" y="5221380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B844384-92D6-4BD2-A8B1-0942216CE05E}"/>
              </a:ext>
            </a:extLst>
          </p:cNvPr>
          <p:cNvCxnSpPr>
            <a:cxnSpLocks/>
          </p:cNvCxnSpPr>
          <p:nvPr/>
        </p:nvCxnSpPr>
        <p:spPr>
          <a:xfrm>
            <a:off x="9396490" y="5307359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7D652804-C584-4163-B190-6FBC7067A33B}"/>
              </a:ext>
            </a:extLst>
          </p:cNvPr>
          <p:cNvCxnSpPr>
            <a:cxnSpLocks/>
          </p:cNvCxnSpPr>
          <p:nvPr/>
        </p:nvCxnSpPr>
        <p:spPr>
          <a:xfrm>
            <a:off x="9436359" y="5361701"/>
            <a:ext cx="72118" cy="15556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36A482C-AE80-4988-AC6F-F90B491949EF}"/>
              </a:ext>
            </a:extLst>
          </p:cNvPr>
          <p:cNvSpPr txBox="1"/>
          <p:nvPr/>
        </p:nvSpPr>
        <p:spPr>
          <a:xfrm>
            <a:off x="838200" y="1703179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學習速度太慢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：如果連續幾次梯度都很大，則動量可以讓移動速度加快。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0460575-EED4-42C2-B05A-E274DCA447E2}"/>
              </a:ext>
            </a:extLst>
          </p:cNvPr>
          <p:cNvSpPr txBox="1"/>
          <p:nvPr/>
        </p:nvSpPr>
        <p:spPr>
          <a:xfrm>
            <a:off x="838200" y="2519693"/>
            <a:ext cx="463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停留在區域最低點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：加上動量，跳離區域解。</a:t>
            </a:r>
          </a:p>
        </p:txBody>
      </p:sp>
    </p:spTree>
    <p:extLst>
      <p:ext uri="{BB962C8B-B14F-4D97-AF65-F5344CB8AC3E}">
        <p14:creationId xmlns:p14="http://schemas.microsoft.com/office/powerpoint/2010/main" val="10563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03EF95-9040-4D58-93D5-B3883BB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 </a:t>
            </a:r>
            <a:r>
              <a:rPr kumimoji="1" lang="en-US" altLang="zh-TW" dirty="0">
                <a:solidFill>
                  <a:srgbClr val="33CCFF"/>
                </a:solidFill>
              </a:rPr>
              <a:t>AI </a:t>
            </a:r>
            <a:r>
              <a:rPr kumimoji="1" lang="zh-TW" altLang="en-US" dirty="0">
                <a:solidFill>
                  <a:srgbClr val="33CCFF"/>
                </a:solidFill>
              </a:rPr>
              <a:t>時的重要</a:t>
            </a:r>
            <a:r>
              <a:rPr kumimoji="1" lang="zh-TW" altLang="en-US">
                <a:solidFill>
                  <a:srgbClr val="33CCFF"/>
                </a:solidFill>
              </a:rPr>
              <a:t>工具 </a:t>
            </a:r>
            <a:r>
              <a:rPr kumimoji="1" lang="en-US" altLang="zh-TW">
                <a:solidFill>
                  <a:srgbClr val="33CCFF"/>
                </a:solidFill>
              </a:rPr>
              <a:t>-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Python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C70F70-EA4B-47C2-99C9-C2F255E1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57" y="2018582"/>
            <a:ext cx="3723886" cy="37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FA74BCE-70B5-314D-A381-997123FAF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64" y="1768826"/>
            <a:ext cx="8890000" cy="3924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0FE3F2-F48E-6040-B6E7-67D8818A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72" y="2275630"/>
            <a:ext cx="2918392" cy="986499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E6F55E2-2FE4-4F55-B713-EF22F0E6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免費的雲計算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26C63D-0924-4E9F-8B17-B9CBD78C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>
                <a:solidFill>
                  <a:srgbClr val="FFFF00"/>
                </a:solidFill>
              </a:rPr>
              <a:t>快速上手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雲端虛擬主機的管理與設定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C175E91-E79C-4B9E-BA8F-65BDB7B4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DCA4B2E-D8DC-499C-87A3-141EE19C05DE}"/>
              </a:ext>
            </a:extLst>
          </p:cNvPr>
          <p:cNvGrpSpPr/>
          <p:nvPr/>
        </p:nvGrpSpPr>
        <p:grpSpPr>
          <a:xfrm>
            <a:off x="2055340" y="3229776"/>
            <a:ext cx="8081319" cy="803190"/>
            <a:chOff x="2335425" y="3583459"/>
            <a:chExt cx="8081319" cy="80319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F5135D6-743B-6841-9F98-224F2ED1A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4" t="43412" r="12581" b="43412"/>
            <a:stretch/>
          </p:blipFill>
          <p:spPr>
            <a:xfrm>
              <a:off x="2335425" y="3583459"/>
              <a:ext cx="8081319" cy="80319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87A3752-670C-D746-9CFD-BB68A1C22A20}"/>
                </a:ext>
              </a:extLst>
            </p:cNvPr>
            <p:cNvSpPr txBox="1"/>
            <p:nvPr/>
          </p:nvSpPr>
          <p:spPr>
            <a:xfrm>
              <a:off x="2458992" y="3649302"/>
              <a:ext cx="1244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dirty="0" err="1"/>
                <a:t>Colab</a:t>
              </a:r>
              <a:endParaRPr kumimoji="1" lang="zh-TW" altLang="en-US" sz="3600" dirty="0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4281E938-6D15-47E0-85C7-1F9AF15A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</a:t>
            </a:r>
            <a:r>
              <a:rPr kumimoji="1" lang="zh-CN" altLang="en-US" dirty="0">
                <a:solidFill>
                  <a:srgbClr val="33CCFF"/>
                </a:solidFill>
              </a:rPr>
              <a:t>上手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7F390AA-8F0E-434F-92D3-01411A1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07" y="1096341"/>
            <a:ext cx="9889230" cy="554818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F19B0A7-AC9C-5249-9D33-774DAFC69C42}"/>
              </a:ext>
            </a:extLst>
          </p:cNvPr>
          <p:cNvSpPr/>
          <p:nvPr/>
        </p:nvSpPr>
        <p:spPr>
          <a:xfrm>
            <a:off x="9820909" y="1627682"/>
            <a:ext cx="877330" cy="420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1FE395F-C1AF-ED4D-814F-057C00A1B379}"/>
              </a:ext>
            </a:extLst>
          </p:cNvPr>
          <p:cNvSpPr txBox="1"/>
          <p:nvPr/>
        </p:nvSpPr>
        <p:spPr>
          <a:xfrm>
            <a:off x="7843196" y="1678479"/>
            <a:ext cx="1107996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請先登入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16F26A09-09C6-814B-9D49-948F45FF6BC0}"/>
              </a:ext>
            </a:extLst>
          </p:cNvPr>
          <p:cNvCxnSpPr>
            <a:cxnSpLocks/>
            <a:stCxn id="15" idx="0"/>
            <a:endCxn id="16" idx="0"/>
          </p:cNvCxnSpPr>
          <p:nvPr/>
        </p:nvCxnSpPr>
        <p:spPr>
          <a:xfrm rot="16200000" flipH="1" flipV="1">
            <a:off x="9302985" y="721890"/>
            <a:ext cx="50797" cy="1862380"/>
          </a:xfrm>
          <a:prstGeom prst="bentConnector3">
            <a:avLst>
              <a:gd name="adj1" fmla="val -45002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中括弧 20">
            <a:extLst>
              <a:ext uri="{FF2B5EF4-FFF2-40B4-BE49-F238E27FC236}">
                <a16:creationId xmlns:a16="http://schemas.microsoft.com/office/drawing/2014/main" id="{6E481830-8ABF-8044-BC01-DA31EC68E3BB}"/>
              </a:ext>
            </a:extLst>
          </p:cNvPr>
          <p:cNvSpPr/>
          <p:nvPr/>
        </p:nvSpPr>
        <p:spPr>
          <a:xfrm>
            <a:off x="10035711" y="2739961"/>
            <a:ext cx="132895" cy="166799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A39ED8-6830-DC4D-A954-D7D3737D8AB9}"/>
              </a:ext>
            </a:extLst>
          </p:cNvPr>
          <p:cNvSpPr txBox="1"/>
          <p:nvPr/>
        </p:nvSpPr>
        <p:spPr>
          <a:xfrm>
            <a:off x="10565826" y="3389290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HTML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0499A8DF-146C-3F44-B8AF-66474098E1E4}"/>
              </a:ext>
            </a:extLst>
          </p:cNvPr>
          <p:cNvCxnSpPr>
            <a:cxnSpLocks/>
            <a:stCxn id="21" idx="2"/>
            <a:endCxn id="22" idx="1"/>
          </p:cNvCxnSpPr>
          <p:nvPr/>
        </p:nvCxnSpPr>
        <p:spPr>
          <a:xfrm flipV="1">
            <a:off x="10168606" y="3573956"/>
            <a:ext cx="39722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右中括弧 37">
            <a:extLst>
              <a:ext uri="{FF2B5EF4-FFF2-40B4-BE49-F238E27FC236}">
                <a16:creationId xmlns:a16="http://schemas.microsoft.com/office/drawing/2014/main" id="{C180AD5D-7BE0-784F-A51C-69FDB58F87E6}"/>
              </a:ext>
            </a:extLst>
          </p:cNvPr>
          <p:cNvSpPr/>
          <p:nvPr/>
        </p:nvSpPr>
        <p:spPr>
          <a:xfrm>
            <a:off x="10069097" y="4588927"/>
            <a:ext cx="99509" cy="1018661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2E4E815-7CC0-6C48-AAE9-71AE9A890131}"/>
              </a:ext>
            </a:extLst>
          </p:cNvPr>
          <p:cNvSpPr txBox="1"/>
          <p:nvPr/>
        </p:nvSpPr>
        <p:spPr>
          <a:xfrm>
            <a:off x="10569286" y="4915435"/>
            <a:ext cx="1197764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Markdown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D11E898-B3B9-F449-86EF-AD28349CDE3F}"/>
              </a:ext>
            </a:extLst>
          </p:cNvPr>
          <p:cNvCxnSpPr>
            <a:cxnSpLocks/>
            <a:stCxn id="38" idx="2"/>
            <a:endCxn id="39" idx="1"/>
          </p:cNvCxnSpPr>
          <p:nvPr/>
        </p:nvCxnSpPr>
        <p:spPr>
          <a:xfrm>
            <a:off x="10168606" y="5098258"/>
            <a:ext cx="400680" cy="18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右中括弧 42">
            <a:extLst>
              <a:ext uri="{FF2B5EF4-FFF2-40B4-BE49-F238E27FC236}">
                <a16:creationId xmlns:a16="http://schemas.microsoft.com/office/drawing/2014/main" id="{F53951F0-FA70-9C41-8A06-2A288FF17FC1}"/>
              </a:ext>
            </a:extLst>
          </p:cNvPr>
          <p:cNvSpPr/>
          <p:nvPr/>
        </p:nvSpPr>
        <p:spPr>
          <a:xfrm>
            <a:off x="10052403" y="5906411"/>
            <a:ext cx="99509" cy="42068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1BAC5E-3910-9E49-8240-883291768777}"/>
              </a:ext>
            </a:extLst>
          </p:cNvPr>
          <p:cNvSpPr txBox="1"/>
          <p:nvPr/>
        </p:nvSpPr>
        <p:spPr>
          <a:xfrm>
            <a:off x="10569286" y="5925205"/>
            <a:ext cx="691215" cy="369332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endParaRPr kumimoji="1" lang="zh-TW" altLang="en-US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7F8847ED-5FD2-E44D-9D91-EFD47120E60C}"/>
              </a:ext>
            </a:extLst>
          </p:cNvPr>
          <p:cNvCxnSpPr>
            <a:cxnSpLocks/>
            <a:stCxn id="43" idx="2"/>
            <a:endCxn id="44" idx="1"/>
          </p:cNvCxnSpPr>
          <p:nvPr/>
        </p:nvCxnSpPr>
        <p:spPr>
          <a:xfrm flipV="1">
            <a:off x="10151912" y="6109871"/>
            <a:ext cx="417374" cy="6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AFA736D-477B-48EE-B18B-658A226DF9AC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F9D7748-7E2E-4EA4-9963-AA09EF19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- </a:t>
            </a:r>
            <a:r>
              <a:rPr kumimoji="1" lang="zh-CN" altLang="en-US" dirty="0">
                <a:solidFill>
                  <a:srgbClr val="33CCFF"/>
                </a:solidFill>
              </a:rPr>
              <a:t>新建筆記本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6D30FD-CC95-AC45-8E3C-72D86847A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7" b="47748"/>
          <a:stretch/>
        </p:blipFill>
        <p:spPr>
          <a:xfrm>
            <a:off x="512474" y="2749029"/>
            <a:ext cx="11264047" cy="243428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292531" y="1798415"/>
            <a:ext cx="4144106" cy="584775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File/New notebook</a:t>
            </a:r>
            <a:endParaRPr kumimoji="1" lang="zh-TW" altLang="en-US" sz="32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1679590" y="3101196"/>
            <a:ext cx="506627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1932905" y="2090802"/>
            <a:ext cx="2359627" cy="1010393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8195720" y="3535645"/>
            <a:ext cx="1132702" cy="37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571404" y="4845844"/>
            <a:ext cx="238133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點此連接虛擬主機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5746BA54-7B78-6A46-A19B-CE93CA28285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8762071" y="3912526"/>
            <a:ext cx="0" cy="9333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圓角矩形圖說文字 23">
            <a:extLst>
              <a:ext uri="{FF2B5EF4-FFF2-40B4-BE49-F238E27FC236}">
                <a16:creationId xmlns:a16="http://schemas.microsoft.com/office/drawing/2014/main" id="{F509CF17-CB45-714C-99CB-D6067E70BC8F}"/>
              </a:ext>
            </a:extLst>
          </p:cNvPr>
          <p:cNvSpPr/>
          <p:nvPr/>
        </p:nvSpPr>
        <p:spPr>
          <a:xfrm>
            <a:off x="3724951" y="4523485"/>
            <a:ext cx="2961191" cy="460765"/>
          </a:xfrm>
          <a:prstGeom prst="wedgeRoundRectCallout">
            <a:avLst>
              <a:gd name="adj1" fmla="val -36774"/>
              <a:gd name="adj2" fmla="val -76526"/>
              <a:gd name="adj3" fmla="val 16667"/>
            </a:avLst>
          </a:prstGeom>
          <a:solidFill>
            <a:srgbClr val="FF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Cell : Code/Text</a:t>
            </a:r>
            <a:endParaRPr kumimoji="1" lang="zh-TW" altLang="en-US" sz="2400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3EFD6D7-D76A-46AB-8576-D1D2A739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D6A645-DFFE-DC46-B73C-AB3CDF02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6074" r="-904" b="44161"/>
          <a:stretch/>
        </p:blipFill>
        <p:spPr>
          <a:xfrm>
            <a:off x="626888" y="2347787"/>
            <a:ext cx="10938222" cy="27270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快速上手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執行程式碼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CF9B171-F679-CA46-B962-606BC1C8341A}"/>
              </a:ext>
            </a:extLst>
          </p:cNvPr>
          <p:cNvSpPr txBox="1"/>
          <p:nvPr/>
        </p:nvSpPr>
        <p:spPr>
          <a:xfrm>
            <a:off x="4404670" y="1787382"/>
            <a:ext cx="954107" cy="400110"/>
          </a:xfrm>
          <a:prstGeom prst="rect">
            <a:avLst/>
          </a:prstGeom>
          <a:solidFill>
            <a:srgbClr val="FF9E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改檔名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D6358-00DD-7A4E-B483-A1CD35FFD9BA}"/>
              </a:ext>
            </a:extLst>
          </p:cNvPr>
          <p:cNvSpPr/>
          <p:nvPr/>
        </p:nvSpPr>
        <p:spPr>
          <a:xfrm>
            <a:off x="2262466" y="2522554"/>
            <a:ext cx="1444560" cy="294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AC51B5F5-B9CA-4640-9CF4-58EC7B08D5D5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2984746" y="1987436"/>
            <a:ext cx="1419924" cy="535117"/>
          </a:xfrm>
          <a:prstGeom prst="bentConnector2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5169243" y="4544411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8A04E5-0590-B042-93DC-662DDD7784B4}"/>
              </a:ext>
            </a:extLst>
          </p:cNvPr>
          <p:cNvSpPr txBox="1"/>
          <p:nvPr/>
        </p:nvSpPr>
        <p:spPr>
          <a:xfrm>
            <a:off x="7962337" y="4555858"/>
            <a:ext cx="331238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滑鼠移到此處可增加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1899416" y="3871518"/>
            <a:ext cx="36305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1332100" y="5249564"/>
            <a:ext cx="149768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執行程式碼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610B290-0B34-6A49-983C-927C8A67CE2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2080941" y="4294523"/>
            <a:ext cx="1" cy="9550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8367175" y="3617653"/>
            <a:ext cx="2170659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7562336" y="1867530"/>
            <a:ext cx="361923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刪除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複製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剪下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9371953" y="2267640"/>
            <a:ext cx="1" cy="13500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888EEE5C-E067-0A44-912E-A5017B90E7AB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7339902" y="4755913"/>
            <a:ext cx="62243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35135DE5-01C1-450B-BB9B-EA9EB5DC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C1769F4-3DA6-47C2-BCD6-A9621DA3095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ED0F548-A41B-4831-9D3A-46E54A7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初探 </a:t>
            </a:r>
            <a:r>
              <a:rPr kumimoji="1" lang="en-US" altLang="zh-TW" dirty="0">
                <a:solidFill>
                  <a:srgbClr val="33CCFF"/>
                </a:solidFill>
              </a:rPr>
              <a:t>AI-</a:t>
            </a:r>
            <a:r>
              <a:rPr kumimoji="1" lang="zh-TW" altLang="en-US">
                <a:solidFill>
                  <a:srgbClr val="33CCFF"/>
                </a:solidFill>
              </a:rPr>
              <a:t>神經網路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主流的機器學習技術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10EF123-8724-47D8-8A03-308A380F30DA}"/>
              </a:ext>
            </a:extLst>
          </p:cNvPr>
          <p:cNvGrpSpPr/>
          <p:nvPr/>
        </p:nvGrpSpPr>
        <p:grpSpPr>
          <a:xfrm>
            <a:off x="1315540" y="2294626"/>
            <a:ext cx="9560919" cy="3219759"/>
            <a:chOff x="2192800" y="2742936"/>
            <a:chExt cx="8024759" cy="270243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00C9F2F-3EC8-4310-99C2-DD296FDC7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2800" y="2742936"/>
              <a:ext cx="8024759" cy="2694685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370ABED-85BC-41F0-ACE3-553FFE110DB3}"/>
                </a:ext>
              </a:extLst>
            </p:cNvPr>
            <p:cNvSpPr txBox="1"/>
            <p:nvPr/>
          </p:nvSpPr>
          <p:spPr>
            <a:xfrm>
              <a:off x="2452444" y="2844825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樹突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874E1D8-3297-4E47-A9D6-82E15ED25CAA}"/>
                </a:ext>
              </a:extLst>
            </p:cNvPr>
            <p:cNvSpPr txBox="1"/>
            <p:nvPr/>
          </p:nvSpPr>
          <p:spPr>
            <a:xfrm>
              <a:off x="2227848" y="4705528"/>
              <a:ext cx="1210588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刺激訊號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15D6CE9-884E-4808-80AA-8B0F787AE158}"/>
                </a:ext>
              </a:extLst>
            </p:cNvPr>
            <p:cNvSpPr txBox="1"/>
            <p:nvPr/>
          </p:nvSpPr>
          <p:spPr>
            <a:xfrm>
              <a:off x="5901074" y="3023768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軸突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B5E0F85-43BD-4811-807D-17737B285751}"/>
                </a:ext>
              </a:extLst>
            </p:cNvPr>
            <p:cNvSpPr txBox="1"/>
            <p:nvPr/>
          </p:nvSpPr>
          <p:spPr>
            <a:xfrm>
              <a:off x="6967875" y="5045264"/>
              <a:ext cx="697627" cy="400110"/>
            </a:xfrm>
            <a:prstGeom prst="rect">
              <a:avLst/>
            </a:prstGeom>
            <a:solidFill>
              <a:srgbClr val="383838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突觸</a:t>
              </a: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30D48E8-3E17-405A-85E0-E6F10ADB5867}"/>
                </a:ext>
              </a:extLst>
            </p:cNvPr>
            <p:cNvCxnSpPr>
              <a:cxnSpLocks/>
            </p:cNvCxnSpPr>
            <p:nvPr/>
          </p:nvCxnSpPr>
          <p:spPr>
            <a:xfrm>
              <a:off x="3150071" y="3106591"/>
              <a:ext cx="1100085" cy="3643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D5A783C3-E690-4447-8FA9-45C9A2B283E9}"/>
                </a:ext>
              </a:extLst>
            </p:cNvPr>
            <p:cNvCxnSpPr>
              <a:cxnSpLocks/>
            </p:cNvCxnSpPr>
            <p:nvPr/>
          </p:nvCxnSpPr>
          <p:spPr>
            <a:xfrm>
              <a:off x="6249887" y="3441166"/>
              <a:ext cx="0" cy="4977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E9474738-44FB-4911-9DAC-E407DC269FCD}"/>
                </a:ext>
              </a:extLst>
            </p:cNvPr>
            <p:cNvCxnSpPr>
              <a:cxnSpLocks/>
            </p:cNvCxnSpPr>
            <p:nvPr/>
          </p:nvCxnSpPr>
          <p:spPr>
            <a:xfrm>
              <a:off x="7262350" y="4687293"/>
              <a:ext cx="0" cy="33973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9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>
                <a:solidFill>
                  <a:srgbClr val="FFFF00"/>
                </a:solidFill>
              </a:rPr>
              <a:t>雲端虛擬主機的管理與設定</a:t>
            </a:r>
            <a:endParaRPr kumimoji="1" lang="en-US" altLang="zh-CN" sz="2800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目錄窗格與檔案管理</a:t>
            </a:r>
            <a:endParaRPr kumimoji="1" lang="en-US" altLang="zh-CN" sz="2800">
              <a:solidFill>
                <a:schemeClr val="bg1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75253C-A43C-C045-A83C-305B9F3B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b="19279"/>
          <a:stretch/>
        </p:blipFill>
        <p:spPr>
          <a:xfrm>
            <a:off x="626889" y="1774689"/>
            <a:ext cx="10938222" cy="43275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61781" y="5556904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03844" y="2102540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917947" y="2113987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87186" y="5556904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3AB1CB1-8B31-4BC6-A9D7-EE661533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- </a:t>
            </a:r>
            <a:r>
              <a:rPr kumimoji="1" lang="en-US" altLang="zh-CN">
                <a:solidFill>
                  <a:srgbClr val="33CCFF"/>
                </a:solidFill>
              </a:rPr>
              <a:t>GPU </a:t>
            </a:r>
            <a:r>
              <a:rPr kumimoji="1" lang="zh-CN" altLang="en-US" dirty="0">
                <a:solidFill>
                  <a:srgbClr val="33CCFF"/>
                </a:solidFill>
              </a:rPr>
              <a:t>加速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6BA6698-E442-462E-A8DC-351D80CB3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8" b="18342"/>
          <a:stretch/>
        </p:blipFill>
        <p:spPr>
          <a:xfrm>
            <a:off x="626889" y="1717625"/>
            <a:ext cx="10938222" cy="444740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0C7DEF0-BFE4-4579-A666-420DE23DAC07}"/>
              </a:ext>
            </a:extLst>
          </p:cNvPr>
          <p:cNvSpPr/>
          <p:nvPr/>
        </p:nvSpPr>
        <p:spPr>
          <a:xfrm>
            <a:off x="6314326" y="4328451"/>
            <a:ext cx="234780" cy="213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2A6BBC3-0F33-4B71-A5D9-EFB0389886C4}"/>
              </a:ext>
            </a:extLst>
          </p:cNvPr>
          <p:cNvSpPr txBox="1"/>
          <p:nvPr/>
        </p:nvSpPr>
        <p:spPr>
          <a:xfrm>
            <a:off x="6611075" y="4255637"/>
            <a:ext cx="33104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4DB3532-7E42-4765-A3EC-78E6A3AE0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2" t="51735" r="45553" b="22488"/>
          <a:stretch/>
        </p:blipFill>
        <p:spPr>
          <a:xfrm>
            <a:off x="5802780" y="4579147"/>
            <a:ext cx="755204" cy="176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EB83D64-0511-43F5-9090-ADCD8A231EF5}"/>
              </a:ext>
            </a:extLst>
          </p:cNvPr>
          <p:cNvSpPr/>
          <p:nvPr/>
        </p:nvSpPr>
        <p:spPr>
          <a:xfrm>
            <a:off x="5817082" y="5251561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22F1AF-933C-436E-B89C-B8B349E44B75}"/>
              </a:ext>
            </a:extLst>
          </p:cNvPr>
          <p:cNvSpPr txBox="1"/>
          <p:nvPr/>
        </p:nvSpPr>
        <p:spPr>
          <a:xfrm>
            <a:off x="5389236" y="5263689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A6AC763-3564-4B38-99E3-B0E3DB45DF9A}"/>
              </a:ext>
            </a:extLst>
          </p:cNvPr>
          <p:cNvSpPr/>
          <p:nvPr/>
        </p:nvSpPr>
        <p:spPr>
          <a:xfrm>
            <a:off x="7890006" y="5512338"/>
            <a:ext cx="7409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5603273-B778-4BF3-9EAC-CFB1A0C3DE66}"/>
              </a:ext>
            </a:extLst>
          </p:cNvPr>
          <p:cNvSpPr txBox="1"/>
          <p:nvPr/>
        </p:nvSpPr>
        <p:spPr>
          <a:xfrm>
            <a:off x="8701675" y="5525011"/>
            <a:ext cx="35163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00357B7-E9B4-4864-863D-8B28F3533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B2513D-419E-234B-9CCD-E6B5E024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41"/>
          <a:stretch/>
        </p:blipFill>
        <p:spPr>
          <a:xfrm>
            <a:off x="644141" y="1375823"/>
            <a:ext cx="10938222" cy="56824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953161" y="5652127"/>
            <a:ext cx="2980337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3926895" y="1726283"/>
            <a:ext cx="861421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4861096" y="1737730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578566" y="5634371"/>
            <a:ext cx="31665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C0EF1F-8BB3-40A9-A106-2416406666CD}"/>
              </a:ext>
            </a:extLst>
          </p:cNvPr>
          <p:cNvSpPr/>
          <p:nvPr/>
        </p:nvSpPr>
        <p:spPr>
          <a:xfrm>
            <a:off x="7551439" y="2109060"/>
            <a:ext cx="1444560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C4F94B8-0EE0-4D08-909A-D6D2E2908629}"/>
              </a:ext>
            </a:extLst>
          </p:cNvPr>
          <p:cNvSpPr txBox="1"/>
          <p:nvPr/>
        </p:nvSpPr>
        <p:spPr>
          <a:xfrm>
            <a:off x="7845621" y="1375823"/>
            <a:ext cx="2283000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查看當前資源用量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1EDC1B9-C9F4-4F0D-AEA4-F85E54E244FA}"/>
              </a:ext>
            </a:extLst>
          </p:cNvPr>
          <p:cNvCxnSpPr>
            <a:cxnSpLocks/>
          </p:cNvCxnSpPr>
          <p:nvPr/>
        </p:nvCxnSpPr>
        <p:spPr>
          <a:xfrm>
            <a:off x="8407209" y="1775933"/>
            <a:ext cx="0" cy="333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D0819EA2-F5C4-4D71-A60A-9E1AD34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雲端</a:t>
            </a:r>
            <a:r>
              <a:rPr kumimoji="1" lang="zh-CN" altLang="en-US" dirty="0">
                <a:solidFill>
                  <a:srgbClr val="33CCFF"/>
                </a:solidFill>
              </a:rPr>
              <a:t>主機的管理</a:t>
            </a:r>
            <a:r>
              <a:rPr kumimoji="1" lang="zh-CN" altLang="en-US">
                <a:solidFill>
                  <a:srgbClr val="33CCFF"/>
                </a:solidFill>
              </a:rPr>
              <a:t>與設定</a:t>
            </a:r>
            <a:r>
              <a:rPr kumimoji="1" lang="en-US" altLang="zh-CN" dirty="0">
                <a:solidFill>
                  <a:srgbClr val="33CCFF"/>
                </a:solidFill>
              </a:rPr>
              <a:t> – </a:t>
            </a:r>
            <a:r>
              <a:rPr kumimoji="1" lang="en-US" altLang="zh-CN">
                <a:solidFill>
                  <a:srgbClr val="33CCFF"/>
                </a:solidFill>
              </a:rPr>
              <a:t>Session </a:t>
            </a:r>
            <a:r>
              <a:rPr kumimoji="1" lang="zh-CN" altLang="en-US" dirty="0">
                <a:solidFill>
                  <a:srgbClr val="33CCFF"/>
                </a:solidFill>
              </a:rPr>
              <a:t>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815A8E1-FFD8-40A1-BCF0-7A9E4C86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1" b="12072"/>
          <a:stretch/>
        </p:blipFill>
        <p:spPr>
          <a:xfrm>
            <a:off x="369482" y="1534361"/>
            <a:ext cx="10938222" cy="48771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A509B62-A752-45ED-AFE3-22770B5A20FF}"/>
              </a:ext>
            </a:extLst>
          </p:cNvPr>
          <p:cNvSpPr/>
          <p:nvPr/>
        </p:nvSpPr>
        <p:spPr>
          <a:xfrm>
            <a:off x="9214770" y="3338598"/>
            <a:ext cx="986618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097638-EFFE-498A-8CB9-5F556B5E3FC9}"/>
              </a:ext>
            </a:extLst>
          </p:cNvPr>
          <p:cNvSpPr txBox="1"/>
          <p:nvPr/>
        </p:nvSpPr>
        <p:spPr>
          <a:xfrm>
            <a:off x="8345805" y="3863037"/>
            <a:ext cx="296189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點此可以關閉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Session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2F8182-F40C-40A0-A260-341BAD36A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>
                <a:solidFill>
                  <a:srgbClr val="FFFF00"/>
                </a:solidFill>
              </a:rPr>
              <a:t>目錄窗格與檔案管理</a:t>
            </a:r>
            <a:endParaRPr kumimoji="1" lang="en-US" altLang="zh-CN">
              <a:solidFill>
                <a:srgbClr val="FFFF00"/>
              </a:solidFill>
            </a:endParaRPr>
          </a:p>
          <a:p>
            <a:r>
              <a:rPr kumimoji="1" lang="zh-CN" altLang="en-US" sz="2800">
                <a:solidFill>
                  <a:schemeClr val="bg1"/>
                </a:solidFill>
              </a:rPr>
              <a:t>偏好設定</a:t>
            </a:r>
            <a:endParaRPr kumimoji="1" lang="zh-TW" altLang="en-US" sz="2800">
              <a:solidFill>
                <a:schemeClr val="bg1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11902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窗格與檔案管理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36551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E191F9-7602-A544-85E4-87676868260D}"/>
              </a:ext>
            </a:extLst>
          </p:cNvPr>
          <p:cNvSpPr/>
          <p:nvPr/>
        </p:nvSpPr>
        <p:spPr>
          <a:xfrm>
            <a:off x="858614" y="4453649"/>
            <a:ext cx="577002" cy="423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81239-D92F-D543-8DFE-3D90A9697DCC}"/>
              </a:ext>
            </a:extLst>
          </p:cNvPr>
          <p:cNvSpPr txBox="1"/>
          <p:nvPr/>
        </p:nvSpPr>
        <p:spPr>
          <a:xfrm>
            <a:off x="3543590" y="1699937"/>
            <a:ext cx="233081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點此上傳本機檔案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4F4DC1-538C-0E44-93D8-434ED7D844A4}"/>
              </a:ext>
            </a:extLst>
          </p:cNvPr>
          <p:cNvSpPr/>
          <p:nvPr/>
        </p:nvSpPr>
        <p:spPr>
          <a:xfrm>
            <a:off x="1435616" y="3736551"/>
            <a:ext cx="10132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4609A21-0FD9-2F46-95D1-7055EEE3D702}"/>
              </a:ext>
            </a:extLst>
          </p:cNvPr>
          <p:cNvSpPr txBox="1"/>
          <p:nvPr/>
        </p:nvSpPr>
        <p:spPr>
          <a:xfrm>
            <a:off x="858614" y="1699937"/>
            <a:ext cx="209688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開</a:t>
            </a:r>
            <a:r>
              <a:rPr kumimoji="1" lang="en-US" altLang="zh-CN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/</a:t>
            </a:r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關</a:t>
            </a:r>
            <a:r>
              <a:rPr kumimoji="1" lang="zh-TW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目錄窗格</a:t>
            </a: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5A1070-DD1D-E044-A52D-5F039A15BE3C}"/>
              </a:ext>
            </a:extLst>
          </p:cNvPr>
          <p:cNvCxnSpPr>
            <a:cxnSpLocks/>
          </p:cNvCxnSpPr>
          <p:nvPr/>
        </p:nvCxnSpPr>
        <p:spPr>
          <a:xfrm flipH="1">
            <a:off x="1076529" y="2113852"/>
            <a:ext cx="1" cy="2339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681755" y="5601060"/>
            <a:ext cx="232279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點此掛載雲端硬碟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1B84329A-5712-0343-87B1-5034923EF5CF}"/>
              </a:ext>
            </a:extLst>
          </p:cNvPr>
          <p:cNvCxnSpPr>
            <a:stCxn id="29" idx="0"/>
            <a:endCxn id="22" idx="2"/>
          </p:cNvCxnSpPr>
          <p:nvPr/>
        </p:nvCxnSpPr>
        <p:spPr>
          <a:xfrm rot="5400000" flipH="1" flipV="1">
            <a:off x="2507366" y="1534921"/>
            <a:ext cx="1636504" cy="2766756"/>
          </a:xfrm>
          <a:prstGeom prst="bentConnector3">
            <a:avLst>
              <a:gd name="adj1" fmla="val 3214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4DB070E-D022-2241-B79C-DFD632F402D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169562" y="5341108"/>
            <a:ext cx="0" cy="435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07868958-9707-A24F-BD5E-B4C8FFFADEE6}"/>
              </a:ext>
            </a:extLst>
          </p:cNvPr>
          <p:cNvSpPr/>
          <p:nvPr/>
        </p:nvSpPr>
        <p:spPr>
          <a:xfrm>
            <a:off x="1245914" y="5009721"/>
            <a:ext cx="3847295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BF5749A-6D4F-334B-9202-9E9DCF656740}"/>
              </a:ext>
            </a:extLst>
          </p:cNvPr>
          <p:cNvSpPr txBox="1"/>
          <p:nvPr/>
        </p:nvSpPr>
        <p:spPr>
          <a:xfrm>
            <a:off x="2164218" y="5781404"/>
            <a:ext cx="2322793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虛擬主機剩餘容量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32" name="肘形接點 31">
            <a:extLst>
              <a:ext uri="{FF2B5EF4-FFF2-40B4-BE49-F238E27FC236}">
                <a16:creationId xmlns:a16="http://schemas.microsoft.com/office/drawing/2014/main" id="{93A89DF7-8360-2149-AD0B-45DD45FB0E9F}"/>
              </a:ext>
            </a:extLst>
          </p:cNvPr>
          <p:cNvCxnSpPr>
            <a:cxnSpLocks/>
            <a:stCxn id="24" idx="0"/>
            <a:endCxn id="25" idx="3"/>
          </p:cNvCxnSpPr>
          <p:nvPr/>
        </p:nvCxnSpPr>
        <p:spPr>
          <a:xfrm rot="16200000" flipV="1">
            <a:off x="5032281" y="3790186"/>
            <a:ext cx="1698815" cy="1922933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01E9CE2-E264-4D94-89BE-348C2BFB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146050" y="2303275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527571" y="3727924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023601" y="3659201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EED79A-A4A2-4BB6-B542-D6D07BFF1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D53C3F1-D9C9-4ACF-B25D-4574349A4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6" b="29189"/>
          <a:stretch/>
        </p:blipFill>
        <p:spPr>
          <a:xfrm>
            <a:off x="540132" y="1893509"/>
            <a:ext cx="11282130" cy="40735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CE24700-9E44-45F7-8CCF-98781F760FF3}"/>
              </a:ext>
            </a:extLst>
          </p:cNvPr>
          <p:cNvSpPr/>
          <p:nvPr/>
        </p:nvSpPr>
        <p:spPr>
          <a:xfrm>
            <a:off x="8072965" y="5272625"/>
            <a:ext cx="243913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02BAA99-A3FE-4658-9E22-EB397FE1DDA1}"/>
              </a:ext>
            </a:extLst>
          </p:cNvPr>
          <p:cNvSpPr txBox="1"/>
          <p:nvPr/>
        </p:nvSpPr>
        <p:spPr>
          <a:xfrm>
            <a:off x="8072965" y="4778398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35D935-E76B-4E30-A29F-59C42C16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BE610-7BE8-1B4B-B1A0-3CAE41E8D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27"/>
          <a:stretch/>
        </p:blipFill>
        <p:spPr>
          <a:xfrm>
            <a:off x="24682" y="2130747"/>
            <a:ext cx="11899900" cy="39883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3406203" y="3555396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4902233" y="3486673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1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1F3E65-CDB1-6C4E-B249-CF2816E9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6" b="29189"/>
          <a:stretch/>
        </p:blipFill>
        <p:spPr>
          <a:xfrm>
            <a:off x="350352" y="2130747"/>
            <a:ext cx="11282130" cy="407355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DF4FE11-67C2-8443-8DCF-EAF0DA32E01C}"/>
              </a:ext>
            </a:extLst>
          </p:cNvPr>
          <p:cNvSpPr txBox="1"/>
          <p:nvPr/>
        </p:nvSpPr>
        <p:spPr>
          <a:xfrm>
            <a:off x="7883185" y="5015636"/>
            <a:ext cx="338489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solidFill>
                  <a:schemeClr val="bg1"/>
                </a:solidFill>
              </a:rPr>
              <a:t>2</a:t>
            </a:r>
            <a:endParaRPr kumimoji="1"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733B049-0D0A-EB4A-924E-D6810EC9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404" y="1313250"/>
            <a:ext cx="6285210" cy="474695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B806722-39A2-664D-B1EF-0D7FA3785EFE}"/>
              </a:ext>
            </a:extLst>
          </p:cNvPr>
          <p:cNvSpPr/>
          <p:nvPr/>
        </p:nvSpPr>
        <p:spPr>
          <a:xfrm>
            <a:off x="3822854" y="4730173"/>
            <a:ext cx="2766621" cy="454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D4BB68B-1AA7-A64D-A690-8DDDCD4FF5ED}"/>
              </a:ext>
            </a:extLst>
          </p:cNvPr>
          <p:cNvSpPr txBox="1"/>
          <p:nvPr/>
        </p:nvSpPr>
        <p:spPr>
          <a:xfrm>
            <a:off x="3822855" y="4206723"/>
            <a:ext cx="38393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B371BA-140B-4CBD-8EDE-130D42A91FA1}"/>
              </a:ext>
            </a:extLst>
          </p:cNvPr>
          <p:cNvSpPr/>
          <p:nvPr/>
        </p:nvSpPr>
        <p:spPr>
          <a:xfrm>
            <a:off x="5099457" y="4827826"/>
            <a:ext cx="1472075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5DEA9BC-ABE0-4E22-955C-392AEE7FB8F1}"/>
              </a:ext>
            </a:extLst>
          </p:cNvPr>
          <p:cNvSpPr/>
          <p:nvPr/>
        </p:nvSpPr>
        <p:spPr>
          <a:xfrm>
            <a:off x="6612013" y="4870445"/>
            <a:ext cx="16857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7E209-5DD3-47BA-A00C-D41D234DAABF}"/>
              </a:ext>
            </a:extLst>
          </p:cNvPr>
          <p:cNvSpPr/>
          <p:nvPr/>
        </p:nvSpPr>
        <p:spPr>
          <a:xfrm>
            <a:off x="8982527" y="4852252"/>
            <a:ext cx="105986" cy="1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8C0906A-F83C-4D06-9979-B1E0B51ADCC4}"/>
              </a:ext>
            </a:extLst>
          </p:cNvPr>
          <p:cNvSpPr txBox="1"/>
          <p:nvPr/>
        </p:nvSpPr>
        <p:spPr>
          <a:xfrm>
            <a:off x="6685832" y="4756880"/>
            <a:ext cx="276276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選擇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Google 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帳戶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94164B3-6771-48CB-838F-64A578D3C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E959E9-91F7-476C-87BB-4CAE528A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人工神經元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AB63B2-E4C2-4526-9B06-014DE98207C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4850" y="1861595"/>
            <a:ext cx="5922291" cy="39203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5AEFAA-0963-43C2-A009-4D1FCE0249EA}"/>
              </a:ext>
            </a:extLst>
          </p:cNvPr>
          <p:cNvSpPr/>
          <p:nvPr/>
        </p:nvSpPr>
        <p:spPr>
          <a:xfrm>
            <a:off x="2599554" y="6101158"/>
            <a:ext cx="69928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3×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+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偏值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C775BA-CD1A-4180-9D5A-EFBFDA6A2BA5}"/>
              </a:ext>
            </a:extLst>
          </p:cNvPr>
          <p:cNvSpPr txBox="1"/>
          <p:nvPr/>
        </p:nvSpPr>
        <p:spPr>
          <a:xfrm>
            <a:off x="7659856" y="1209081"/>
            <a:ext cx="38651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輸入：指問題</a:t>
            </a:r>
            <a:endParaRPr lang="en-US" altLang="zh-TW" sz="200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權重和偏值：自我學習的參數</a:t>
            </a:r>
            <a:endParaRPr lang="en-US" altLang="zh-TW" sz="200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輸出：解答</a:t>
            </a:r>
          </a:p>
        </p:txBody>
      </p:sp>
    </p:spTree>
    <p:extLst>
      <p:ext uri="{BB962C8B-B14F-4D97-AF65-F5344CB8AC3E}">
        <p14:creationId xmlns:p14="http://schemas.microsoft.com/office/powerpoint/2010/main" val="39749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E084902-E648-2E4A-A8F4-E8574CFE3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22163"/>
          <a:stretch/>
        </p:blipFill>
        <p:spPr>
          <a:xfrm>
            <a:off x="595540" y="1676407"/>
            <a:ext cx="11000920" cy="45349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掛載雲端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45967" y="3686627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3266709" y="3652265"/>
            <a:ext cx="3319441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掛載成功後會看到此資料夾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2491720" y="5395978"/>
            <a:ext cx="139265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4012234" y="5361616"/>
            <a:ext cx="309290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對檔案按右鍵可取得路徑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E7889C-1629-413C-9CFF-9B06C999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4FD6A7-369D-354B-BAD0-8384A29D3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6" b="20540"/>
          <a:stretch/>
        </p:blipFill>
        <p:spPr>
          <a:xfrm>
            <a:off x="406606" y="1555775"/>
            <a:ext cx="11240767" cy="47148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目錄</a:t>
            </a:r>
            <a:r>
              <a:rPr kumimoji="1" lang="zh-CN" altLang="en-US" dirty="0">
                <a:solidFill>
                  <a:srgbClr val="33CCFF"/>
                </a:solidFill>
              </a:rPr>
              <a:t>窗格與檔案</a:t>
            </a:r>
            <a:r>
              <a:rPr kumimoji="1" lang="zh-CN" altLang="en-US">
                <a:solidFill>
                  <a:srgbClr val="33CCFF"/>
                </a:solidFill>
              </a:rPr>
              <a:t>管理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線上解壓縮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ACD7F-4014-5045-AF4F-B8C19C1E77A1}"/>
              </a:ext>
            </a:extLst>
          </p:cNvPr>
          <p:cNvSpPr/>
          <p:nvPr/>
        </p:nvSpPr>
        <p:spPr>
          <a:xfrm>
            <a:off x="1726385" y="4480916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19956-0092-5F43-8B78-8E9F7DF5E0AE}"/>
              </a:ext>
            </a:extLst>
          </p:cNvPr>
          <p:cNvSpPr txBox="1"/>
          <p:nvPr/>
        </p:nvSpPr>
        <p:spPr>
          <a:xfrm>
            <a:off x="5837698" y="3642798"/>
            <a:ext cx="474691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利用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en-US" altLang="zh-CN" sz="2000" dirty="0" err="1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linux</a:t>
            </a:r>
            <a:r>
              <a:rPr kumimoji="1" lang="en-US" altLang="zh-CN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指令和剛剛複製的路徑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587807-A256-FD4E-A715-6943516B8964}"/>
              </a:ext>
            </a:extLst>
          </p:cNvPr>
          <p:cNvSpPr/>
          <p:nvPr/>
        </p:nvSpPr>
        <p:spPr>
          <a:xfrm>
            <a:off x="5820815" y="4092075"/>
            <a:ext cx="3859656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3A9613-386C-6F4C-A03E-4B66FE338847}"/>
              </a:ext>
            </a:extLst>
          </p:cNvPr>
          <p:cNvSpPr txBox="1"/>
          <p:nvPr/>
        </p:nvSpPr>
        <p:spPr>
          <a:xfrm>
            <a:off x="1910739" y="4900651"/>
            <a:ext cx="250598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按右鍵取得路徑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E94F933-4B07-E14F-A8D2-00764A8EF2CF}"/>
              </a:ext>
            </a:extLst>
          </p:cNvPr>
          <p:cNvSpPr txBox="1"/>
          <p:nvPr/>
        </p:nvSpPr>
        <p:spPr>
          <a:xfrm>
            <a:off x="5005358" y="4900651"/>
            <a:ext cx="2163194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執行此</a:t>
            </a:r>
            <a:r>
              <a:rPr kumimoji="1" lang="zh-TW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Cell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579084-3210-BB40-B8FB-4C49DE573123}"/>
              </a:ext>
            </a:extLst>
          </p:cNvPr>
          <p:cNvSpPr/>
          <p:nvPr/>
        </p:nvSpPr>
        <p:spPr>
          <a:xfrm>
            <a:off x="1730504" y="3599390"/>
            <a:ext cx="2405902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04E695E-5653-1649-B6C9-39FC3D42559D}"/>
              </a:ext>
            </a:extLst>
          </p:cNvPr>
          <p:cNvSpPr txBox="1"/>
          <p:nvPr/>
        </p:nvSpPr>
        <p:spPr>
          <a:xfrm>
            <a:off x="1910741" y="3152954"/>
            <a:ext cx="2160928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4. </a:t>
            </a:r>
            <a:r>
              <a:rPr kumimoji="1" lang="zh-CN" altLang="en-US" sz="2000" dirty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解壓縮成功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9302B31-2F9D-494C-B7AB-8FA0325A2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D2CC0F8-839A-4D62-8275-B45B5C2F0A29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6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Welcome To </a:t>
            </a:r>
            <a:r>
              <a:rPr kumimoji="1" lang="en-US" altLang="zh-TW" dirty="0" err="1">
                <a:solidFill>
                  <a:srgbClr val="33CCFF"/>
                </a:solidFill>
              </a:rPr>
              <a:t>Colaboratory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3A4F8F-0947-406C-BFC0-BCB8B729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sz="2800"/>
              <a:t>快速上手</a:t>
            </a:r>
            <a:endParaRPr kumimoji="1" lang="en-US" altLang="zh-CN" sz="2800"/>
          </a:p>
          <a:p>
            <a:r>
              <a:rPr kumimoji="1" lang="zh-CN" altLang="en-US" sz="2800"/>
              <a:t>雲端虛擬主機的管理與設定</a:t>
            </a:r>
            <a:endParaRPr kumimoji="1" lang="en-US" altLang="zh-CN" sz="2800"/>
          </a:p>
          <a:p>
            <a:r>
              <a:rPr kumimoji="1" lang="zh-CN" altLang="en-US"/>
              <a:t>目錄窗格與檔案管理</a:t>
            </a:r>
            <a:endParaRPr kumimoji="1" lang="en-US" altLang="zh-CN"/>
          </a:p>
          <a:p>
            <a:r>
              <a:rPr kumimoji="1" lang="zh-CN" altLang="en-US" sz="2800">
                <a:solidFill>
                  <a:srgbClr val="FFFF00"/>
                </a:solidFill>
              </a:rPr>
              <a:t>偏好設定</a:t>
            </a:r>
            <a:endParaRPr kumimoji="1" lang="zh-TW" altLang="en-US" sz="2800">
              <a:solidFill>
                <a:srgbClr val="FFFF00"/>
              </a:solidFill>
            </a:endParaRPr>
          </a:p>
          <a:p>
            <a:endParaRPr kumimoji="1" lang="zh-TW" altLang="en-US" sz="2800">
              <a:solidFill>
                <a:schemeClr val="bg1"/>
              </a:solidFill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95BE30-7C57-4C5D-A0B4-9814FA25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</a:t>
            </a:r>
            <a:r>
              <a:rPr kumimoji="1" lang="zh-CN" altLang="en-US" dirty="0">
                <a:solidFill>
                  <a:srgbClr val="33CCFF"/>
                </a:solidFill>
              </a:rPr>
              <a:t>設定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C6B8CC-EE00-C543-9CB5-2969716A1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34415"/>
          <a:stretch/>
        </p:blipFill>
        <p:spPr>
          <a:xfrm>
            <a:off x="450513" y="2070105"/>
            <a:ext cx="11290973" cy="373174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197FD6-1297-3F46-B1F6-BDCA3A32FE17}"/>
              </a:ext>
            </a:extLst>
          </p:cNvPr>
          <p:cNvSpPr/>
          <p:nvPr/>
        </p:nvSpPr>
        <p:spPr>
          <a:xfrm>
            <a:off x="9802068" y="2286358"/>
            <a:ext cx="481914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805BA1C-D4F3-CA42-8D22-3882B3C52121}"/>
              </a:ext>
            </a:extLst>
          </p:cNvPr>
          <p:cNvSpPr/>
          <p:nvPr/>
        </p:nvSpPr>
        <p:spPr>
          <a:xfrm>
            <a:off x="4875842" y="3386102"/>
            <a:ext cx="1033848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66B3D0-5B11-F547-A86F-7605F8332728}"/>
              </a:ext>
            </a:extLst>
          </p:cNvPr>
          <p:cNvSpPr txBox="1"/>
          <p:nvPr/>
        </p:nvSpPr>
        <p:spPr>
          <a:xfrm>
            <a:off x="6792991" y="2985992"/>
            <a:ext cx="3663986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這兩個地方皆可進入設定頁面</a:t>
            </a:r>
            <a:endParaRPr kumimoji="1" lang="zh-TW" altLang="en-US" sz="2000" dirty="0">
              <a:solidFill>
                <a:schemeClr val="bg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0" name="肘形接點 8">
            <a:extLst>
              <a:ext uri="{FF2B5EF4-FFF2-40B4-BE49-F238E27FC236}">
                <a16:creationId xmlns:a16="http://schemas.microsoft.com/office/drawing/2014/main" id="{F4B69DE8-31B4-470D-A2A2-49C97E502BD3}"/>
              </a:ext>
            </a:extLst>
          </p:cNvPr>
          <p:cNvCxnSpPr>
            <a:cxnSpLocks/>
            <a:stCxn id="16" idx="3"/>
            <a:endCxn id="17" idx="2"/>
          </p:cNvCxnSpPr>
          <p:nvPr/>
        </p:nvCxnSpPr>
        <p:spPr>
          <a:xfrm flipV="1">
            <a:off x="5909690" y="3386102"/>
            <a:ext cx="2715294" cy="165694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8">
            <a:extLst>
              <a:ext uri="{FF2B5EF4-FFF2-40B4-BE49-F238E27FC236}">
                <a16:creationId xmlns:a16="http://schemas.microsoft.com/office/drawing/2014/main" id="{6899D033-1278-411A-AD00-5CBCA326F053}"/>
              </a:ext>
            </a:extLst>
          </p:cNvPr>
          <p:cNvCxnSpPr>
            <a:cxnSpLocks/>
            <a:stCxn id="17" idx="0"/>
            <a:endCxn id="15" idx="2"/>
          </p:cNvCxnSpPr>
          <p:nvPr/>
        </p:nvCxnSpPr>
        <p:spPr>
          <a:xfrm rot="5400000" flipH="1" flipV="1">
            <a:off x="9149881" y="2092849"/>
            <a:ext cx="368247" cy="1418041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0C636DAE-048E-4759-8ADC-DF09BEB3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E4C597-A27E-774D-8120-5E3B84678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36" b="7748"/>
          <a:stretch/>
        </p:blipFill>
        <p:spPr>
          <a:xfrm>
            <a:off x="792034" y="1281369"/>
            <a:ext cx="10540781" cy="522690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96F8F3-4E4D-43D0-AB5A-78D9DFCF847E}"/>
              </a:ext>
            </a:extLst>
          </p:cNvPr>
          <p:cNvSpPr/>
          <p:nvPr/>
        </p:nvSpPr>
        <p:spPr>
          <a:xfrm>
            <a:off x="6406871" y="2716476"/>
            <a:ext cx="347790" cy="331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E90D79-A17A-4C09-BD9F-0B0E64B2B8A3}"/>
              </a:ext>
            </a:extLst>
          </p:cNvPr>
          <p:cNvSpPr txBox="1"/>
          <p:nvPr/>
        </p:nvSpPr>
        <p:spPr>
          <a:xfrm>
            <a:off x="6857012" y="2682114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C375AF1-078E-4B0A-AEA5-CCEC1C06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主題</a:t>
            </a:r>
            <a:r>
              <a:rPr kumimoji="1" lang="zh-CN" altLang="en-US">
                <a:solidFill>
                  <a:srgbClr val="33CCFF"/>
                </a:solidFill>
              </a:rPr>
              <a:t>設定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 dirty="0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暗黑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7E69710-4233-4AED-9EDB-085F72800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5" b="10996"/>
          <a:stretch/>
        </p:blipFill>
        <p:spPr>
          <a:xfrm>
            <a:off x="576647" y="1294892"/>
            <a:ext cx="11038706" cy="535212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6FC7B1C-6477-4EDF-AC4D-2759E3B42942}"/>
              </a:ext>
            </a:extLst>
          </p:cNvPr>
          <p:cNvSpPr/>
          <p:nvPr/>
        </p:nvSpPr>
        <p:spPr>
          <a:xfrm>
            <a:off x="5670958" y="3275756"/>
            <a:ext cx="1043115" cy="437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52AD02-13EE-40CF-B6B3-536912264217}"/>
              </a:ext>
            </a:extLst>
          </p:cNvPr>
          <p:cNvSpPr txBox="1"/>
          <p:nvPr/>
        </p:nvSpPr>
        <p:spPr>
          <a:xfrm>
            <a:off x="6807090" y="3280327"/>
            <a:ext cx="341462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2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1721C79-BD05-477C-958E-5A589BB0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8B6286-326E-5541-9F3A-D6CCCD1ED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94" b="9910"/>
          <a:stretch/>
        </p:blipFill>
        <p:spPr>
          <a:xfrm>
            <a:off x="742609" y="1393026"/>
            <a:ext cx="10540781" cy="517748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F41B495-6A08-4C4A-808A-22F15A62C046}"/>
              </a:ext>
            </a:extLst>
          </p:cNvPr>
          <p:cNvSpPr/>
          <p:nvPr/>
        </p:nvSpPr>
        <p:spPr>
          <a:xfrm>
            <a:off x="2206664" y="4431517"/>
            <a:ext cx="1520742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A43AF19-00B8-3C43-87C7-C36F38FDC00F}"/>
              </a:ext>
            </a:extLst>
          </p:cNvPr>
          <p:cNvSpPr txBox="1"/>
          <p:nvPr/>
        </p:nvSpPr>
        <p:spPr>
          <a:xfrm>
            <a:off x="3850973" y="449217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3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4237AB-0B49-0246-BF70-90D9A20998DA}"/>
              </a:ext>
            </a:extLst>
          </p:cNvPr>
          <p:cNvSpPr/>
          <p:nvPr/>
        </p:nvSpPr>
        <p:spPr>
          <a:xfrm>
            <a:off x="3965443" y="3381600"/>
            <a:ext cx="1520742" cy="607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B3005D-D805-AC4C-8CD5-6BED25A16349}"/>
              </a:ext>
            </a:extLst>
          </p:cNvPr>
          <p:cNvSpPr txBox="1"/>
          <p:nvPr/>
        </p:nvSpPr>
        <p:spPr>
          <a:xfrm>
            <a:off x="5609752" y="3442261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4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F4E3B5-0E8C-AE47-855A-95F94B16C126}"/>
              </a:ext>
            </a:extLst>
          </p:cNvPr>
          <p:cNvSpPr/>
          <p:nvPr/>
        </p:nvSpPr>
        <p:spPr>
          <a:xfrm>
            <a:off x="9259738" y="5918447"/>
            <a:ext cx="740376" cy="52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A60528E-B33D-A648-AFEF-3F583A422230}"/>
              </a:ext>
            </a:extLst>
          </p:cNvPr>
          <p:cNvSpPr txBox="1"/>
          <p:nvPr/>
        </p:nvSpPr>
        <p:spPr>
          <a:xfrm>
            <a:off x="10151772" y="5979108"/>
            <a:ext cx="341465" cy="400110"/>
          </a:xfrm>
          <a:prstGeom prst="rect">
            <a:avLst/>
          </a:prstGeom>
          <a:solidFill>
            <a:srgbClr val="FF9E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  <a:endParaRPr kumimoji="1" lang="zh-TW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3EE9FA4-4220-4AE7-9BE0-89330976D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20D451-2954-404F-88CA-4C2D503A3B8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zh-CN" altLang="en-US">
                <a:solidFill>
                  <a:srgbClr val="33CCFF"/>
                </a:solidFill>
              </a:rPr>
              <a:t>偏好設定</a:t>
            </a:r>
            <a:r>
              <a:rPr kumimoji="1" lang="en-US" altLang="zh-CN" dirty="0">
                <a:solidFill>
                  <a:srgbClr val="33CCFF"/>
                </a:solidFill>
              </a:rPr>
              <a:t> </a:t>
            </a:r>
            <a:r>
              <a:rPr kumimoji="1" lang="en-US" altLang="zh-CN">
                <a:solidFill>
                  <a:srgbClr val="33CCFF"/>
                </a:solidFill>
              </a:rPr>
              <a:t>– </a:t>
            </a:r>
            <a:r>
              <a:rPr kumimoji="1" lang="zh-CN" altLang="en-US" dirty="0">
                <a:solidFill>
                  <a:srgbClr val="33CCFF"/>
                </a:solidFill>
              </a:rPr>
              <a:t>柯基犬與小貓模式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A8452BD-7524-44A5-8DCC-E1BCD046C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6" b="11539"/>
          <a:stretch/>
        </p:blipFill>
        <p:spPr>
          <a:xfrm>
            <a:off x="462717" y="1268315"/>
            <a:ext cx="11066057" cy="53680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8E9C6C-CFF2-4DF0-8A43-729B9E92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6" y="221609"/>
            <a:ext cx="958239" cy="7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56F9FFC-6085-4686-9C3D-46C3D801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rgbClr val="33CCFF"/>
                </a:solidFill>
              </a:rPr>
              <a:t>Keras</a:t>
            </a:r>
            <a:r>
              <a:rPr kumimoji="1" lang="en-US" altLang="zh-TW" dirty="0">
                <a:solidFill>
                  <a:srgbClr val="33CCFF"/>
                </a:solidFill>
              </a:rPr>
              <a:t> </a:t>
            </a:r>
            <a:r>
              <a:rPr kumimoji="1" lang="zh-TW" altLang="en-US" dirty="0">
                <a:solidFill>
                  <a:srgbClr val="33CCFF"/>
                </a:solidFill>
              </a:rPr>
              <a:t>基本介紹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6EEC63C-3AE2-4251-949F-3104CCABA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</a:t>
            </a:r>
            <a:r>
              <a:rPr lang="zh-TW" altLang="en-US" dirty="0"/>
              <a:t>神經網路像是堆積</a:t>
            </a:r>
            <a:r>
              <a:rPr lang="zh-TW" altLang="en-US"/>
              <a:t>木一樣，簡單明瞭。</a:t>
            </a:r>
            <a:endParaRPr lang="zh-TW" altLang="en-US" dirty="0"/>
          </a:p>
          <a:p>
            <a:r>
              <a:rPr lang="zh-TW" altLang="en-US" dirty="0"/>
              <a:t>支援處理影像辨識、</a:t>
            </a:r>
            <a:r>
              <a:rPr lang="zh-TW" altLang="en-US"/>
              <a:t>文字</a:t>
            </a:r>
            <a:r>
              <a:rPr lang="en-US" altLang="zh-TW"/>
              <a:t>…</a:t>
            </a:r>
            <a:r>
              <a:rPr lang="zh-TW" altLang="en-US"/>
              <a:t>，等</a:t>
            </a:r>
            <a:r>
              <a:rPr lang="zh-TW" altLang="en-US" dirty="0"/>
              <a:t>內容的神經網路 </a:t>
            </a:r>
            <a:r>
              <a:rPr lang="en-US" altLang="zh-TW" dirty="0"/>
              <a:t>(ex</a:t>
            </a:r>
            <a:r>
              <a:rPr lang="zh-TW" altLang="en-US" dirty="0"/>
              <a:t>：</a:t>
            </a:r>
            <a:r>
              <a:rPr lang="en-US" altLang="zh-TW" dirty="0"/>
              <a:t>CNN</a:t>
            </a:r>
            <a:r>
              <a:rPr lang="zh-TW" altLang="en-US" dirty="0"/>
              <a:t>、</a:t>
            </a:r>
            <a:r>
              <a:rPr lang="en-US" altLang="zh-TW"/>
              <a:t>RNN)</a:t>
            </a:r>
            <a:r>
              <a:rPr lang="zh-TW" altLang="en-US"/>
              <a:t>。</a:t>
            </a:r>
            <a:endParaRPr lang="zh-TW" altLang="en-US" dirty="0"/>
          </a:p>
          <a:p>
            <a:r>
              <a:rPr lang="zh-TW" altLang="en-US" dirty="0"/>
              <a:t>程式碼在更換硬體</a:t>
            </a:r>
            <a:r>
              <a:rPr lang="zh-TW" altLang="en-US"/>
              <a:t>環境時 </a:t>
            </a:r>
            <a:r>
              <a:rPr lang="en-US" altLang="zh-TW"/>
              <a:t>(</a:t>
            </a:r>
            <a:r>
              <a:rPr lang="en-US" altLang="zh-TW" dirty="0"/>
              <a:t>CPU</a:t>
            </a:r>
            <a:r>
              <a:rPr lang="zh-TW" altLang="en-US" dirty="0"/>
              <a:t>、</a:t>
            </a:r>
            <a:r>
              <a:rPr lang="en-US" altLang="zh-TW"/>
              <a:t>GPU)</a:t>
            </a:r>
            <a:r>
              <a:rPr lang="zh-TW" altLang="en-US"/>
              <a:t>，無須</a:t>
            </a:r>
            <a:r>
              <a:rPr lang="zh-TW" altLang="en-US" dirty="0"/>
              <a:t>做</a:t>
            </a:r>
            <a:r>
              <a:rPr lang="zh-TW" altLang="en-US"/>
              <a:t>任何更改。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9CCC42-79D9-4CC3-BA6C-215232CB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8" y="224411"/>
            <a:ext cx="708514" cy="73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6E6691-CF85-4D6F-B57A-85033D3E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用 </a:t>
            </a:r>
            <a:r>
              <a:rPr kumimoji="1" lang="en-US" altLang="zh-TW" dirty="0" err="1">
                <a:solidFill>
                  <a:srgbClr val="33CCFF"/>
                </a:solidFill>
              </a:rPr>
              <a:t>Keras</a:t>
            </a:r>
            <a:r>
              <a:rPr kumimoji="1" lang="zh-TW" altLang="en-US" dirty="0">
                <a:solidFill>
                  <a:srgbClr val="33CCFF"/>
                </a:solidFill>
              </a:rPr>
              <a:t> 建構神經網路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542F8C-A952-48A6-8ECE-B764498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04685" y="1752803"/>
            <a:ext cx="5382630" cy="41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DB9CE29-1254-492F-93AC-D43B656C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神經元如何學習迴歸問題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EE5B8132-6C0B-4E12-BEF1-720C9B252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36965" y="2144680"/>
            <a:ext cx="6718067" cy="2753658"/>
          </a:xfr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6A480ED-5BEB-479B-A0BE-1221D6FD6C67}"/>
              </a:ext>
            </a:extLst>
          </p:cNvPr>
          <p:cNvSpPr/>
          <p:nvPr/>
        </p:nvSpPr>
        <p:spPr>
          <a:xfrm>
            <a:off x="4635637" y="5082653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5780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1DDC6D0-E057-48B1-8126-02647678F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建立空的神經網路模型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A85948-6BBF-4402-BDBB-B473F23A3FFF}"/>
              </a:ext>
            </a:extLst>
          </p:cNvPr>
          <p:cNvSpPr/>
          <p:nvPr/>
        </p:nvSpPr>
        <p:spPr>
          <a:xfrm>
            <a:off x="410664" y="2389431"/>
            <a:ext cx="1137067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 dirty="0" err="1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的序列式模型類別</a:t>
            </a:r>
          </a:p>
          <a:p>
            <a:r>
              <a:rPr lang="en-US" altLang="zh-TW" sz="2400" b="1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tensorflow.keras.</a:t>
            </a:r>
            <a:r>
              <a:rPr lang="en-US" altLang="zh-TW" sz="240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models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1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Sequential </a:t>
            </a:r>
          </a:p>
          <a:p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  <a:r>
              <a:rPr lang="en-US" altLang="zh-TW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的密集層類別</a:t>
            </a:r>
          </a:p>
          <a:p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tensorflow.keras</a:t>
            </a:r>
            <a:r>
              <a:rPr lang="en-US" altLang="zh-TW" sz="2400" err="1">
                <a:latin typeface="Consolas" panose="020B0609020204030204" pitchFamily="49" charset="0"/>
                <a:ea typeface="Noto Sans CJK TC Regular" panose="020B0500000000000000" pitchFamily="34" charset="-120"/>
              </a:rPr>
              <a:t>.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layers </a:t>
            </a:r>
            <a:r>
              <a:rPr lang="en-US" altLang="zh-TW" sz="2400" b="1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Dense </a:t>
            </a:r>
          </a:p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建立神經網路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Sequential()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建立序列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模型物件，並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指定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給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model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這時的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model 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就是一個神經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網路了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但</a:t>
            </a:r>
            <a:r>
              <a:rPr lang="zh-TW" altLang="en-US" sz="2400" dirty="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內容是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空的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6752E84-0205-4A51-8F15-98F419C63BC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2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428DB-3500-4BE3-8772-F8027922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加入第一層的神經</a:t>
            </a:r>
            <a:r>
              <a:rPr kumimoji="1" lang="zh-TW" altLang="en-US">
                <a:solidFill>
                  <a:srgbClr val="33CCFF"/>
                </a:solidFill>
              </a:rPr>
              <a:t>層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包含</a:t>
            </a:r>
            <a:r>
              <a:rPr kumimoji="1" lang="zh-TW" altLang="en-US" dirty="0">
                <a:solidFill>
                  <a:srgbClr val="33CCFF"/>
                </a:solidFill>
              </a:rPr>
              <a:t>輸入</a:t>
            </a:r>
            <a:r>
              <a:rPr kumimoji="1" lang="zh-TW" altLang="en-US">
                <a:solidFill>
                  <a:srgbClr val="33CCFF"/>
                </a:solidFill>
              </a:rPr>
              <a:t>層功能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9" name="內容版面配置區 8" descr="一張含有 畫畫 的圖片&#10;&#10;自動產生的描述">
            <a:extLst>
              <a:ext uri="{FF2B5EF4-FFF2-40B4-BE49-F238E27FC236}">
                <a16:creationId xmlns:a16="http://schemas.microsoft.com/office/drawing/2014/main" id="{6D920B4B-933A-4002-9B35-54F984DE0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449527" y="3299375"/>
            <a:ext cx="1542422" cy="2859272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0BE331-DFDD-4367-ADD4-E24D9E916F2E}"/>
              </a:ext>
            </a:extLst>
          </p:cNvPr>
          <p:cNvSpPr/>
          <p:nvPr/>
        </p:nvSpPr>
        <p:spPr>
          <a:xfrm>
            <a:off x="29631" y="2500749"/>
            <a:ext cx="1210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密集層 </a:t>
            </a:r>
            <a:r>
              <a:rPr lang="en-US" altLang="zh-TW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(Dense layer</a:t>
            </a:r>
            <a:r>
              <a:rPr lang="en-US" altLang="zh-TW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) 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是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最普通的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神經層，它的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每一個神經元都會與上一層的每</a:t>
            </a: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個神經元連接，又</a:t>
            </a:r>
            <a:r>
              <a:rPr lang="zh-TW" altLang="en-US" dirty="0">
                <a:solidFill>
                  <a:srgbClr val="FFFF0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稱為全連接層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3EC385C-6336-4595-B29F-964D43F1D824}"/>
              </a:ext>
            </a:extLst>
          </p:cNvPr>
          <p:cNvSpPr/>
          <p:nvPr/>
        </p:nvSpPr>
        <p:spPr>
          <a:xfrm>
            <a:off x="3608192" y="3170208"/>
            <a:ext cx="3818374" cy="322630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14F7F71-C713-4084-A9CD-38D94F69EA21}"/>
              </a:ext>
            </a:extLst>
          </p:cNvPr>
          <p:cNvSpPr/>
          <p:nvPr/>
        </p:nvSpPr>
        <p:spPr>
          <a:xfrm>
            <a:off x="5277055" y="3388039"/>
            <a:ext cx="480648" cy="2683631"/>
          </a:xfrm>
          <a:prstGeom prst="roundRect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81DA57-16D1-4091-B589-D641D9C6CA4D}"/>
              </a:ext>
            </a:extLst>
          </p:cNvPr>
          <p:cNvSpPr txBox="1"/>
          <p:nvPr/>
        </p:nvSpPr>
        <p:spPr>
          <a:xfrm>
            <a:off x="3766763" y="4529800"/>
            <a:ext cx="9733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22267D4-1C07-4FE5-967C-D6E6B45CE9C7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4740106" y="4729855"/>
            <a:ext cx="536949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2BB48C8-65D4-4D74-B3C2-DE3833F5C743}"/>
              </a:ext>
            </a:extLst>
          </p:cNvPr>
          <p:cNvSpPr txBox="1"/>
          <p:nvPr/>
        </p:nvSpPr>
        <p:spPr>
          <a:xfrm>
            <a:off x="8123738" y="4593353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第一層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F4257C7-3CB5-4F79-9861-3E97AD53E5A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426566" y="4783360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FCE7655-1A05-4D84-8CAE-33F53590C183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model.add(Dense(4, activation='relu', input_shape= (4, )))</a:t>
            </a:r>
            <a:r>
              <a:rPr lang="en-US" altLang="zh-TW" sz="2400">
                <a:latin typeface="Courier New" panose="02070309020205020404" pitchFamily="49" charset="0"/>
              </a:rPr>
              <a:t> </a:t>
            </a:r>
            <a:r>
              <a:rPr lang="en-US" altLang="zh-TW" sz="2400">
                <a:latin typeface="華康細黑體a..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輸入層形狀</a:t>
            </a:r>
            <a:endParaRPr lang="en-US" altLang="zh-TW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B64650C-3C1A-40FD-BC73-A7196DC5C6D5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A0C5097-19C3-4F1F-BAE7-72E752F5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加入第二層的神經層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1ED7498B-7897-49AD-9695-875F7A28D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044237" y="3118221"/>
            <a:ext cx="2731245" cy="2859272"/>
          </a:xfr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922E32C-B1FF-4D87-9B73-6EE4834CE762}"/>
              </a:ext>
            </a:extLst>
          </p:cNvPr>
          <p:cNvSpPr/>
          <p:nvPr/>
        </p:nvSpPr>
        <p:spPr>
          <a:xfrm>
            <a:off x="5697721" y="3280884"/>
            <a:ext cx="1266094" cy="250428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69244B-E2E3-4EA1-826F-78EB323555FB}"/>
              </a:ext>
            </a:extLst>
          </p:cNvPr>
          <p:cNvSpPr txBox="1"/>
          <p:nvPr/>
        </p:nvSpPr>
        <p:spPr>
          <a:xfrm>
            <a:off x="7812545" y="4336997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第二層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F5BDE36-B1FC-4CD7-BC3E-241C14570AE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115373" y="4527004"/>
            <a:ext cx="697172" cy="1004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4834A153-25FA-463C-A82E-1598BBE68484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model.add(Dense(3, activation='relu'))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除第一層之外都不用指定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input_shape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參數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9B5EE7-9131-4E87-8C88-9DAFE62CBE5A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65438C5-2429-45C6-AAE7-D5F5675F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加入輸出層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6C25A18-F614-4E3B-A21A-D6E1BBA7E4E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30755" y="2953988"/>
            <a:ext cx="4341830" cy="3318146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ED41E95-3888-4E9E-BAA1-D6CE4E663FF6}"/>
              </a:ext>
            </a:extLst>
          </p:cNvPr>
          <p:cNvSpPr/>
          <p:nvPr/>
        </p:nvSpPr>
        <p:spPr>
          <a:xfrm>
            <a:off x="6339394" y="3738879"/>
            <a:ext cx="1266094" cy="1940561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6DE7C4-BAF5-45CD-ABED-04B4A6ECBB94}"/>
              </a:ext>
            </a:extLst>
          </p:cNvPr>
          <p:cNvSpPr txBox="1"/>
          <p:nvPr/>
        </p:nvSpPr>
        <p:spPr>
          <a:xfrm>
            <a:off x="8430771" y="4422109"/>
            <a:ext cx="20543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第三層 </a:t>
            </a:r>
            <a:r>
              <a:rPr lang="en-US" altLang="zh-TW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(</a:t>
            </a:r>
            <a:r>
              <a:rPr lang="zh-TW" altLang="en-US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輸出層</a:t>
            </a:r>
            <a:r>
              <a:rPr lang="en-US" altLang="zh-TW" sz="2000" dirty="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sz="2000" dirty="0">
              <a:solidFill>
                <a:srgbClr val="00B0F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E8ABF44-4159-40B6-8E1C-58FEE6F5E69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733599" y="4612120"/>
            <a:ext cx="697172" cy="1004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7F67038-211C-4D9F-8FD0-3A95B22F687F}"/>
              </a:ext>
            </a:extLst>
          </p:cNvPr>
          <p:cNvSpPr/>
          <p:nvPr/>
        </p:nvSpPr>
        <p:spPr>
          <a:xfrm>
            <a:off x="410664" y="1371517"/>
            <a:ext cx="113706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model.add(Dense(1))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再加入一個密集層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只有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個神經元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並且不使用激活函數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ACE9B9-4260-4BE6-8796-5F0B3050314F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42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CEF986B-E592-4E4E-B210-3A70F302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顯示當前模型架構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FADF8A-303C-45E2-92A2-722AC7789F1B}"/>
              </a:ext>
            </a:extLst>
          </p:cNvPr>
          <p:cNvSpPr/>
          <p:nvPr/>
        </p:nvSpPr>
        <p:spPr>
          <a:xfrm>
            <a:off x="410664" y="2605093"/>
            <a:ext cx="11370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model.summary()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←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顯示當前模型架構及參數</a:t>
            </a:r>
            <a:endParaRPr lang="zh-TW" altLang="en-US" sz="2400" dirty="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654494-40CE-4C35-A7CE-91D1848BDA31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B5EBD2A-8755-4C97-BAC8-E06CDCED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46" y="1549080"/>
            <a:ext cx="8489865" cy="244855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FA667C36-FE18-4C21-972F-32E1280DCF6C}"/>
              </a:ext>
            </a:extLst>
          </p:cNvPr>
          <p:cNvSpPr/>
          <p:nvPr/>
        </p:nvSpPr>
        <p:spPr>
          <a:xfrm>
            <a:off x="1876946" y="4521197"/>
            <a:ext cx="1849120" cy="599440"/>
          </a:xfrm>
          <a:prstGeom prst="roundRect">
            <a:avLst/>
          </a:prstGeom>
          <a:solidFill>
            <a:srgbClr val="E2E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645E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開發環境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4A9DD0-330C-4E60-AC00-74340EA77FF3}"/>
              </a:ext>
            </a:extLst>
          </p:cNvPr>
          <p:cNvSpPr txBox="1"/>
          <p:nvPr/>
        </p:nvSpPr>
        <p:spPr>
          <a:xfrm>
            <a:off x="1876946" y="5257222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err="1">
                <a:solidFill>
                  <a:schemeClr val="bg1"/>
                </a:solidFill>
              </a:rPr>
              <a:t>Colab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8BB7B7-6AF6-4B04-B59B-9623AE87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資料介紹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9BE2C9F-A7A9-4540-A46C-626F8D1D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此資料集蒐集自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『591 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房屋交易網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，地點為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台北市中山區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，每筆資料蒐集了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坪數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、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樓層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、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是否可以開伙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和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是否可以養寵物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共 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4 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種特徵，並有對應的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『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房租價格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』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。</a:t>
            </a:r>
            <a:endParaRPr lang="en-US" altLang="zh-TW" b="0" i="0">
              <a:solidFill>
                <a:srgbClr val="D5D5D5"/>
              </a:solidFill>
              <a:effectLst/>
              <a:latin typeface="Roboto" panose="02000000000000000000" pitchFamily="2" charset="0"/>
            </a:endParaRPr>
          </a:p>
          <a:p>
            <a:pPr lvl="1"/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總資料數</a:t>
            </a:r>
            <a:r>
              <a:rPr lang="en-US" altLang="zh-TW">
                <a:solidFill>
                  <a:srgbClr val="D5D5D5"/>
                </a:solidFill>
                <a:latin typeface="Roboto" panose="02000000000000000000" pitchFamily="2" charset="0"/>
              </a:rPr>
              <a:t>：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689</a:t>
            </a:r>
          </a:p>
          <a:p>
            <a:pPr lvl="1"/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特徵資料數量</a:t>
            </a:r>
            <a:r>
              <a:rPr lang="en-US" altLang="zh-TW">
                <a:solidFill>
                  <a:srgbClr val="D5D5D5"/>
                </a:solidFill>
                <a:latin typeface="Roboto" panose="02000000000000000000" pitchFamily="2" charset="0"/>
              </a:rPr>
              <a:t>： </a:t>
            </a:r>
            <a:r>
              <a:rPr lang="en-US" altLang="zh-TW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4</a:t>
            </a:r>
          </a:p>
          <a:p>
            <a:pPr lvl="1"/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標籤</a:t>
            </a:r>
            <a:r>
              <a:rPr lang="en-US" altLang="zh-TW">
                <a:solidFill>
                  <a:srgbClr val="D5D5D5"/>
                </a:solidFill>
                <a:latin typeface="Roboto" panose="02000000000000000000" pitchFamily="2" charset="0"/>
              </a:rPr>
              <a:t>：</a:t>
            </a:r>
            <a:r>
              <a:rPr lang="zh-TW" altLang="en-US" b="0" i="0">
                <a:solidFill>
                  <a:srgbClr val="D5D5D5"/>
                </a:solidFill>
                <a:effectLst/>
                <a:latin typeface="Roboto" panose="02000000000000000000" pitchFamily="2" charset="0"/>
              </a:rPr>
              <a:t>房租價格</a:t>
            </a:r>
          </a:p>
        </p:txBody>
      </p:sp>
    </p:spTree>
    <p:extLst>
      <p:ext uri="{BB962C8B-B14F-4D97-AF65-F5344CB8AC3E}">
        <p14:creationId xmlns:p14="http://schemas.microsoft.com/office/powerpoint/2010/main" val="11678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上傳房屋資料、第三方模組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匯入「房屋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txt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檔」和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第三方函式庫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』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到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Colab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google.colab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files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匯入房屋 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.txt 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uploaded = files.upload()  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匯入第三方函式庫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keras_lite_convertor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0038929-8683-4B25-9BEE-3D20610A337A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97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D7437-C047-4697-B8F7-209F2DDD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讀取檔案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EB26D6-E1DB-4304-8284-6D836CE9879E}"/>
              </a:ext>
            </a:extLst>
          </p:cNvPr>
          <p:cNvSpPr/>
          <p:nvPr/>
        </p:nvSpPr>
        <p:spPr>
          <a:xfrm>
            <a:off x="410664" y="1656189"/>
            <a:ext cx="11370672" cy="37627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讀取 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house.txt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檔案</a:t>
            </a:r>
            <a:r>
              <a:rPr lang="en-US" altLang="zh-TW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24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並得出特徵和標籤</a:t>
            </a:r>
            <a:endParaRPr lang="en-US" altLang="zh-TW" sz="2400" b="0">
              <a:solidFill>
                <a:srgbClr val="BFBFBF"/>
              </a:solidFill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keras_lite_convertor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kc</a:t>
            </a:r>
          </a:p>
          <a:p>
            <a:pPr marL="0" indent="0">
              <a:lnSpc>
                <a:spcPts val="3200"/>
              </a:lnSpc>
              <a:buNone/>
            </a:pPr>
            <a:b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path_name = 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'house.txt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檔案路徑</a:t>
            </a: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Data_reader = kc.Data_reader(path_name, mode = 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regression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指定讀檔模式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(regression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適用於迴歸預測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zh-TW" altLang="en-US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ts val="32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data, label = Data_reader.read(random_seed =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12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#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將檔案讀到的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5 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種資料分為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』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『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標籤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』,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並設定亂數種子為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12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(data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為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numpy.array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格式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445900-3D7F-4E6C-B548-2D33882FBA8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ex2-6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84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Python 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的資料結構 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容器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CJK TC Regular" panose="020B0500000000000000" pitchFamily="34" charset="-120"/>
                <a:cs typeface="+mn-cs"/>
              </a:rPr>
              <a:t>)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olas" panose="020B0609020204030204" pitchFamily="49" charset="0"/>
              <a:ea typeface="Noto Sans CJK TC Regular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5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23B2799-5307-4284-A6C5-EA0A9295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迴歸問題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41DDF2-6250-439D-AB5F-A9E014FC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/>
          <a:stretch/>
        </p:blipFill>
        <p:spPr>
          <a:xfrm>
            <a:off x="7636175" y="1682495"/>
            <a:ext cx="2038586" cy="48419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755897-093F-46FF-BFA0-1E7044B9D046}"/>
              </a:ext>
            </a:extLst>
          </p:cNvPr>
          <p:cNvSpPr/>
          <p:nvPr/>
        </p:nvSpPr>
        <p:spPr>
          <a:xfrm rot="21300113">
            <a:off x="1139651" y="2903883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某一班學生的身高和體重是否相關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7C4109-23E4-4962-B54A-0143BC054454}"/>
              </a:ext>
            </a:extLst>
          </p:cNvPr>
          <p:cNvSpPr/>
          <p:nvPr/>
        </p:nvSpPr>
        <p:spPr>
          <a:xfrm rot="533324">
            <a:off x="1134193" y="4510339"/>
            <a:ext cx="512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能否用身高來推測某位學生的體重</a:t>
            </a:r>
            <a:r>
              <a:rPr lang="en-US" altLang="zh-TW" sz="2400" dirty="0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? </a:t>
            </a:r>
            <a:endParaRPr lang="zh-TW" altLang="en-US" sz="2400" dirty="0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F3BD84-62EF-449A-B1CA-88AE18D34471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4292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的基本資料結構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字串容器：由字元組成。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string = "52python"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en-US" altLang="zh-TW"/>
              <a:t>tuple </a:t>
            </a:r>
            <a:r>
              <a:rPr lang="zh-TW" altLang="en-US"/>
              <a:t>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tuple = (1, (2, ),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3)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串列容器：由資料物件組成。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list = [1, [2],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3]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集合容器：由資料物件組成。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set = {1, 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  <a:p>
            <a:r>
              <a:rPr lang="zh-TW" altLang="en-US"/>
              <a:t>字典容器：由資料物件組成，以鍵：值表示。</a:t>
            </a:r>
            <a:r>
              <a:rPr lang="zh-TW" altLang="en-US">
                <a:solidFill>
                  <a:srgbClr val="FFFF00"/>
                </a:solidFill>
              </a:rPr>
              <a:t>例如：</a:t>
            </a:r>
            <a:r>
              <a:rPr lang="en-US" altLang="zh-TW">
                <a:solidFill>
                  <a:srgbClr val="FFFF00"/>
                </a:solidFill>
              </a:rPr>
              <a:t>dick = {'A':1, 'B':'2',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'C':3}</a:t>
            </a:r>
            <a:r>
              <a:rPr lang="zh-TW" altLang="en-US">
                <a:solidFill>
                  <a:srgbClr val="FFFF00"/>
                </a:solidFill>
              </a:rPr>
              <a:t>。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A033906-E00F-4223-B328-CAD78E2E766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ex2-7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1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solidFill>
                  <a:srgbClr val="33CCFF"/>
                </a:solidFill>
              </a:rPr>
              <a:t>Python </a:t>
            </a:r>
            <a:r>
              <a:rPr kumimoji="1" lang="zh-TW" altLang="en-US">
                <a:solidFill>
                  <a:srgbClr val="33CCFF"/>
                </a:solidFill>
              </a:rPr>
              <a:t>的第三方資料結構：</a:t>
            </a:r>
            <a:r>
              <a:rPr kumimoji="1" lang="en-US" altLang="zh-TW">
                <a:solidFill>
                  <a:srgbClr val="33CCFF"/>
                </a:solidFill>
              </a:rPr>
              <a:t>numpy.array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Numpy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Python</a:t>
            </a:r>
            <a:r>
              <a:rPr lang="zh-TW" altLang="en-US"/>
              <a:t> 的擴充模組，常用於資料處理。</a:t>
            </a:r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numpy 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 np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numpy</a:t>
            </a: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a = np.array([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45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建立五個元素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(a)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len()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會回傳容器內元素的數量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a[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 ~ 3)</a:t>
            </a:r>
          </a:p>
          <a:p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 a[:</a:t>
            </a:r>
            <a:r>
              <a:rPr lang="en-US" altLang="zh-TW" sz="24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索引取值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位置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 ~ 3)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55F409-E5FF-4B7D-8E4A-372B99641609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ex2-8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897FE3B-E725-4D88-B15C-799A277F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訓練集、驗證集、測試集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213DE82-D1B7-440F-B38D-7AE51058E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訓練集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：神經網路訓練時只會看到</a:t>
            </a:r>
            <a:r>
              <a:rPr lang="zh-TW" altLang="en-US" sz="2400">
                <a:latin typeface="Consolas" panose="020B0609020204030204" pitchFamily="49" charset="0"/>
              </a:rPr>
              <a:t>訓練集。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就像學生在學習時，寫的例題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驗證集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：訓練過程使用驗證集來模擬測試。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就像學生的習題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400">
                <a:latin typeface="Consolas" panose="020B0609020204030204" pitchFamily="49" charset="0"/>
              </a:rPr>
              <a:t>測試集</a:t>
            </a:r>
            <a:r>
              <a:rPr lang="zh-TW" altLang="en-US" sz="24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：訓練完畢，用</a:t>
            </a:r>
            <a:r>
              <a:rPr lang="zh-TW" altLang="en-US" sz="2400">
                <a:latin typeface="Consolas" panose="020B0609020204030204" pitchFamily="49" charset="0"/>
              </a:rPr>
              <a:t>測試集來考他。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</a:rPr>
              <a:t>(</a:t>
            </a:r>
            <a:r>
              <a:rPr lang="zh-TW" altLang="en-US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就像學生的期末考試</a:t>
            </a:r>
            <a:r>
              <a:rPr lang="en-US" altLang="zh-TW" sz="2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endParaRPr lang="en-US" altLang="zh-TW" sz="24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476EE6D9-F578-498D-9935-30533AA7B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42" y="2993366"/>
            <a:ext cx="7561715" cy="35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kumimoji="1" lang="zh-TW" altLang="en-US">
                <a:solidFill>
                  <a:srgbClr val="33CCFF"/>
                </a:solidFill>
              </a:rPr>
              <a:t>訓練集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資料預處理</a:t>
            </a:r>
            <a:endParaRPr lang="en-US" altLang="zh-TW" sz="2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取資料中的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90%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當作訓練集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split_num = 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(data) * </a:t>
            </a:r>
            <a:r>
              <a:rPr lang="en-US" altLang="zh-TW" sz="24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0.9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train_data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data[:split_num]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label[:split_num] 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90E394-28B3-4999-BEE2-E93FDEC2244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ex2-9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91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資料正規化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每種特徵值的屬性和範圍都不太一樣，例如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/>
          </a:p>
          <a:p>
            <a:pPr lvl="1"/>
            <a:r>
              <a:rPr lang="zh-TW" altLang="en-US"/>
              <a:t>坪數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範圍介於 </a:t>
            </a:r>
            <a:r>
              <a:rPr lang="en-US" altLang="zh-TW"/>
              <a:t>4</a:t>
            </a:r>
            <a:r>
              <a:rPr lang="zh-TW" altLang="en-US"/>
              <a:t> </a:t>
            </a:r>
            <a:r>
              <a:rPr lang="en-US" altLang="zh-TW"/>
              <a:t>~ 26 </a:t>
            </a:r>
            <a:r>
              <a:rPr lang="zh-TW" altLang="en-US"/>
              <a:t>坪。</a:t>
            </a:r>
            <a:endParaRPr lang="en-US" altLang="zh-TW"/>
          </a:p>
          <a:p>
            <a:pPr lvl="1"/>
            <a:r>
              <a:rPr lang="zh-TW" altLang="en-US"/>
              <a:t>是否可以樣寵物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只有</a:t>
            </a:r>
            <a:r>
              <a:rPr lang="en-US" altLang="zh-TW"/>
              <a:t> 0 </a:t>
            </a:r>
            <a:r>
              <a:rPr lang="zh-TW" altLang="en-US"/>
              <a:t>與 </a:t>
            </a:r>
            <a:r>
              <a:rPr lang="en-US" altLang="zh-TW"/>
              <a:t>1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這會導致數值越大，對權重的影響也越大，解決方式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lvl="1"/>
            <a:r>
              <a:rPr lang="zh-TW" altLang="en-US"/>
              <a:t>讓每種特徵使用</a:t>
            </a:r>
            <a:r>
              <a:rPr lang="zh-TW" altLang="en-US">
                <a:solidFill>
                  <a:srgbClr val="00B0F0"/>
                </a:solidFill>
              </a:rPr>
              <a:t>相同的計量標準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特徵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/>
              <a:t>先將</a:t>
            </a:r>
            <a:r>
              <a:rPr lang="zh-TW" altLang="en-US">
                <a:solidFill>
                  <a:srgbClr val="FFFF00"/>
                </a:solidFill>
              </a:rPr>
              <a:t>資料減掉平均，再將其除以標準差</a:t>
            </a:r>
            <a:r>
              <a:rPr lang="zh-TW" altLang="en-US"/>
              <a:t>。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以 </a:t>
            </a:r>
            <a:r>
              <a:rPr lang="en-US" altLang="zh-TW"/>
              <a:t>0</a:t>
            </a:r>
            <a:r>
              <a:rPr lang="zh-TW" altLang="en-US"/>
              <a:t> 作為基準，標準差作為單位</a:t>
            </a:r>
            <a:r>
              <a:rPr lang="en-US" altLang="zh-TW"/>
              <a:t>)</a:t>
            </a:r>
          </a:p>
          <a:p>
            <a:r>
              <a:rPr lang="zh-TW" altLang="en-US"/>
              <a:t>訓練集的</a:t>
            </a:r>
            <a:r>
              <a:rPr lang="zh-TW" altLang="en-US">
                <a:solidFill>
                  <a:srgbClr val="00B0F0"/>
                </a:solidFill>
              </a:rPr>
              <a:t>標籤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rgbClr val="FFFF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除以標籤的最大值</a:t>
            </a:r>
            <a:r>
              <a:rPr lang="zh-TW" altLang="en-US"/>
              <a:t>。</a:t>
            </a:r>
            <a:r>
              <a:rPr lang="en-US" altLang="zh-TW"/>
              <a:t>(</a:t>
            </a:r>
            <a:r>
              <a:rPr lang="zh-TW" altLang="en-US"/>
              <a:t>落在 </a:t>
            </a:r>
            <a:r>
              <a:rPr lang="en-US" altLang="zh-TW"/>
              <a:t>0 ~ 1</a:t>
            </a:r>
            <a:r>
              <a:rPr lang="zh-TW" altLang="en-US"/>
              <a:t> 之間</a:t>
            </a:r>
            <a:r>
              <a:rPr lang="en-US" altLang="zh-TW"/>
              <a:t>)</a:t>
            </a:r>
          </a:p>
          <a:p>
            <a:pPr marL="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30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例如</a:t>
            </a:r>
            <a:r>
              <a:rPr lang="zh-TW" altLang="en-US"/>
              <a:t>：一群孩童年齡的數值為 </a:t>
            </a:r>
            <a:r>
              <a:rPr lang="en-US" altLang="zh-TW"/>
              <a:t>{5, 6, 8, 9}</a:t>
            </a:r>
          </a:p>
          <a:p>
            <a:pPr lvl="1"/>
            <a:r>
              <a:rPr lang="zh-TW" altLang="en-US"/>
              <a:t>第一步：計算平均值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CAB502-B0A4-48C7-900B-EE6C5F2E4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2465573"/>
            <a:ext cx="7729535" cy="38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050D6-E6EE-41EC-97E6-CAC3A1F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F5ADDC-F8C2-4341-8B94-509BC280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zh-TW" altLang="en-US"/>
              <a:t>第二步：計算標準差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D0481A-6B11-4F11-B1CD-50E511252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3" y="1604339"/>
            <a:ext cx="5258534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47840-9167-4838-A1DA-DC8C7DD3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標準差的計算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3A0FBD-4F6A-4C57-B8A1-E3EA64E10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98" y="1078303"/>
            <a:ext cx="5681326" cy="5317167"/>
          </a:xfrm>
        </p:spPr>
        <p:txBody>
          <a:bodyPr/>
          <a:lstStyle/>
          <a:p>
            <a:r>
              <a:rPr lang="en-US" altLang="zh-TW" sz="2400"/>
              <a:t>{5, 6, 8, 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平均值</a:t>
            </a:r>
            <a:r>
              <a:rPr lang="zh-TW" altLang="en-US" sz="2000">
                <a:latin typeface="Noto Sans CJK TC Regular" panose="020B0500000000000000" pitchFamily="34" charset="-120"/>
              </a:rPr>
              <a:t>：</a:t>
            </a:r>
            <a:r>
              <a:rPr lang="en-US" altLang="zh-TW" sz="2000"/>
              <a:t>7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CJK TC Regular" panose="020B0500000000000000" pitchFamily="34" charset="-120"/>
              </a:rPr>
              <a:t>標準差：</a:t>
            </a:r>
            <a:r>
              <a:rPr lang="en-US" altLang="zh-TW" sz="2000">
                <a:latin typeface="Noto Sans CJK TC Regular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先將</a:t>
            </a:r>
            <a:r>
              <a:rPr lang="zh-TW" altLang="en-US" sz="2000">
                <a:solidFill>
                  <a:srgbClr val="FFFF00"/>
                </a:solidFill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</a:endParaRPr>
          </a:p>
          <a:p>
            <a:pPr lvl="2"/>
            <a:r>
              <a:rPr lang="en-US" altLang="zh-TW"/>
              <a:t>5 – 7 = -2, </a:t>
            </a:r>
            <a:r>
              <a:rPr lang="en-US" altLang="zh-TW"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/>
              <a:t>6 – 7 = -1, </a:t>
            </a:r>
            <a:r>
              <a:rPr lang="en-US" altLang="zh-TW">
                <a:sym typeface="Wingdings" panose="05000000000000000000" pitchFamily="2" charset="2"/>
              </a:rPr>
              <a:t>-1/1.5811 = -0.6324</a:t>
            </a:r>
            <a:endParaRPr lang="en-US" altLang="zh-TW"/>
          </a:p>
          <a:p>
            <a:pPr lvl="2"/>
            <a:r>
              <a:rPr lang="en-US" altLang="zh-TW"/>
              <a:t>8 – 7 = 1, </a:t>
            </a:r>
            <a:r>
              <a:rPr lang="en-US" altLang="zh-TW">
                <a:sym typeface="Wingdings" panose="05000000000000000000" pitchFamily="2" charset="2"/>
              </a:rPr>
              <a:t>1/1.5811 = 0.6324</a:t>
            </a:r>
            <a:endParaRPr lang="en-US" altLang="zh-TW"/>
          </a:p>
          <a:p>
            <a:pPr lvl="2"/>
            <a:r>
              <a:rPr lang="en-US" altLang="zh-TW"/>
              <a:t>9 – 7 = 2, </a:t>
            </a:r>
            <a:r>
              <a:rPr lang="en-US" altLang="zh-TW">
                <a:sym typeface="Wingdings" panose="05000000000000000000" pitchFamily="2" charset="2"/>
              </a:rPr>
              <a:t>2/1.5811 = 1.264</a:t>
            </a: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1D48121-A684-47C6-8E32-AE7ACCD6E318}"/>
              </a:ext>
            </a:extLst>
          </p:cNvPr>
          <p:cNvSpPr txBox="1">
            <a:spLocks/>
          </p:cNvSpPr>
          <p:nvPr/>
        </p:nvSpPr>
        <p:spPr bwMode="auto">
          <a:xfrm>
            <a:off x="5840085" y="1078303"/>
            <a:ext cx="6014879" cy="53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1950" indent="-361950" algn="l" rtl="0" eaLnBrk="0" fontAlgn="base" hangingPunct="0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/>
              <a:t>{15, 16, 18, 19}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平均值</a:t>
            </a:r>
            <a:r>
              <a:rPr lang="zh-TW" altLang="en-US" sz="2000">
                <a:latin typeface="Noto Sans CJK TC Regular" panose="020B0500000000000000" pitchFamily="34" charset="-120"/>
              </a:rPr>
              <a:t>：</a:t>
            </a:r>
            <a:r>
              <a:rPr lang="en-US" altLang="zh-TW" sz="2000">
                <a:latin typeface="Noto Sans CJK TC Regular" panose="020B0500000000000000" pitchFamily="34" charset="-120"/>
              </a:rPr>
              <a:t>17</a:t>
            </a:r>
            <a:endParaRPr lang="en-US" altLang="zh-TW" sz="2000"/>
          </a:p>
          <a:p>
            <a:pPr marL="801688" lvl="1" indent="-344488">
              <a:spcBef>
                <a:spcPts val="0"/>
              </a:spcBef>
            </a:pPr>
            <a:r>
              <a:rPr lang="zh-TW" altLang="en-US" sz="2000">
                <a:latin typeface="Noto Sans CJK TC Regular" panose="020B0500000000000000" pitchFamily="34" charset="-120"/>
              </a:rPr>
              <a:t>標準差：</a:t>
            </a:r>
            <a:r>
              <a:rPr lang="en-US" altLang="zh-TW" sz="2000">
                <a:latin typeface="Noto Sans CJK TC Regular" panose="020B0500000000000000" pitchFamily="34" charset="-120"/>
              </a:rPr>
              <a:t>1.5811</a:t>
            </a:r>
          </a:p>
          <a:p>
            <a:pPr marL="801688" lvl="1" indent="-344488">
              <a:spcBef>
                <a:spcPts val="0"/>
              </a:spcBef>
            </a:pPr>
            <a:r>
              <a:rPr lang="zh-TW" altLang="en-US" sz="2000"/>
              <a:t>先將</a:t>
            </a:r>
            <a:r>
              <a:rPr lang="zh-TW" altLang="en-US" sz="2000">
                <a:solidFill>
                  <a:srgbClr val="FFFF00"/>
                </a:solidFill>
              </a:rPr>
              <a:t>資料減掉平均，再將其除以標準差</a:t>
            </a:r>
            <a:endParaRPr lang="en-US" altLang="zh-TW" sz="2000">
              <a:solidFill>
                <a:srgbClr val="FFFF00"/>
              </a:solidFill>
            </a:endParaRPr>
          </a:p>
          <a:p>
            <a:pPr lvl="2"/>
            <a:r>
              <a:rPr lang="en-US" altLang="zh-TW"/>
              <a:t>15 – 17 = -2, </a:t>
            </a:r>
            <a:r>
              <a:rPr lang="en-US" altLang="zh-TW">
                <a:sym typeface="Wingdings" panose="05000000000000000000" pitchFamily="2" charset="2"/>
              </a:rPr>
              <a:t>-2/1.5811 = -1.2649</a:t>
            </a:r>
          </a:p>
          <a:p>
            <a:pPr lvl="2"/>
            <a:r>
              <a:rPr lang="en-US" altLang="zh-TW"/>
              <a:t>16 – 17 = -1, </a:t>
            </a:r>
            <a:r>
              <a:rPr lang="en-US" altLang="zh-TW">
                <a:sym typeface="Wingdings" panose="05000000000000000000" pitchFamily="2" charset="2"/>
              </a:rPr>
              <a:t>-1/1.5811 = -0.6324</a:t>
            </a:r>
            <a:endParaRPr lang="en-US" altLang="zh-TW"/>
          </a:p>
          <a:p>
            <a:pPr lvl="2"/>
            <a:r>
              <a:rPr lang="en-US" altLang="zh-TW"/>
              <a:t>18 – 17 = 1, </a:t>
            </a:r>
            <a:r>
              <a:rPr lang="en-US" altLang="zh-TW">
                <a:sym typeface="Wingdings" panose="05000000000000000000" pitchFamily="2" charset="2"/>
              </a:rPr>
              <a:t>1/1.5811 = 0.6324</a:t>
            </a:r>
            <a:endParaRPr lang="en-US" altLang="zh-TW"/>
          </a:p>
          <a:p>
            <a:pPr lvl="2"/>
            <a:r>
              <a:rPr lang="en-US" altLang="zh-TW"/>
              <a:t>19 – 17 = 2, </a:t>
            </a:r>
            <a:r>
              <a:rPr lang="en-US" altLang="zh-TW">
                <a:sym typeface="Wingdings" panose="05000000000000000000" pitchFamily="2" charset="2"/>
              </a:rPr>
              <a:t>2/1.5811 = 1.264</a:t>
            </a:r>
            <a:endParaRPr lang="en-US" altLang="zh-TW"/>
          </a:p>
          <a:p>
            <a:pPr lvl="1"/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1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特徵正規化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正規化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mean = train_data.mean()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平均數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-= mean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std = train_data.std()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標準差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/= std 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C44C5B-3EC8-4A31-A5F8-F776103730BE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ex2-9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3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標籤正規化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820089"/>
            <a:ext cx="11370672" cy="979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範圍落在 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 (label 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正規化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lnSpc>
                <a:spcPts val="3600"/>
              </a:lnSpc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New_label = label / </a:t>
            </a:r>
            <a:r>
              <a:rPr lang="en-US" altLang="zh-TW" sz="24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(label)</a:t>
            </a:r>
            <a:endParaRPr lang="zh-TW" altLang="en-US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4D0272-EB3F-4AFB-9E75-771C3FEC8CA9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ex2-9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4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AB3F2F8-E266-4A75-BB95-138DB5E0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迴</a:t>
            </a:r>
            <a:r>
              <a:rPr kumimoji="1" lang="zh-TW" altLang="en-US">
                <a:solidFill>
                  <a:srgbClr val="33CCFF"/>
                </a:solidFill>
              </a:rPr>
              <a:t>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 dirty="0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891FF38-2F3C-45BF-A233-783E65644874}"/>
              </a:ext>
            </a:extLst>
          </p:cNvPr>
          <p:cNvGrpSpPr/>
          <p:nvPr/>
        </p:nvGrpSpPr>
        <p:grpSpPr>
          <a:xfrm>
            <a:off x="2356580" y="1452867"/>
            <a:ext cx="7081886" cy="4378592"/>
            <a:chOff x="2753534" y="1996329"/>
            <a:chExt cx="6684932" cy="4133163"/>
          </a:xfrm>
        </p:grpSpPr>
        <p:graphicFrame>
          <p:nvGraphicFramePr>
            <p:cNvPr id="6" name="圖表 5">
              <a:extLst>
                <a:ext uri="{FF2B5EF4-FFF2-40B4-BE49-F238E27FC236}">
                  <a16:creationId xmlns:a16="http://schemas.microsoft.com/office/drawing/2014/main" id="{AC6B30AE-81C7-489D-8384-94A0398240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1679035"/>
                </p:ext>
              </p:extLst>
            </p:nvPr>
          </p:nvGraphicFramePr>
          <p:xfrm>
            <a:off x="2753534" y="1996329"/>
            <a:ext cx="6684932" cy="4133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4483D559-1616-45F7-A1E6-79856057C386}"/>
                </a:ext>
              </a:extLst>
            </p:cNvPr>
            <p:cNvCxnSpPr/>
            <p:nvPr/>
          </p:nvCxnSpPr>
          <p:spPr>
            <a:xfrm flipV="1">
              <a:off x="3788229" y="2381459"/>
              <a:ext cx="4843305" cy="249199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6AEA43D-8BF0-46B7-A9F5-0FF52E26F49F}"/>
              </a:ext>
            </a:extLst>
          </p:cNvPr>
          <p:cNvSpPr/>
          <p:nvPr/>
        </p:nvSpPr>
        <p:spPr>
          <a:xfrm>
            <a:off x="4614073" y="6054792"/>
            <a:ext cx="29638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y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0.8337x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-</a:t>
            </a: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81.331</a:t>
            </a:r>
            <a:endParaRPr lang="zh-TW" altLang="en-US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3887E38-9D1F-4027-A7CC-7CCEF95BCDFD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</a:t>
            </a:r>
            <a:r>
              <a:rPr lang="zh-TW" altLang="en-US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5914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63A8477-154C-4F4D-8721-EEC7AC2D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訓練集、驗證集、測試集的資料形狀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35352E4-D466-4D36-B433-D0251A387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house.txt </a:t>
            </a:r>
            <a:r>
              <a:rPr lang="zh-TW" altLang="en-US"/>
              <a:t>有 </a:t>
            </a:r>
            <a:r>
              <a:rPr lang="en-US" altLang="zh-TW"/>
              <a:t>689</a:t>
            </a:r>
            <a:r>
              <a:rPr lang="zh-TW" altLang="en-US"/>
              <a:t> 筆資料</a:t>
            </a:r>
            <a:endParaRPr lang="en-US" altLang="zh-TW"/>
          </a:p>
          <a:p>
            <a:pPr lvl="1"/>
            <a:r>
              <a:rPr lang="zh-TW" altLang="en-US"/>
              <a:t>訓練集：佔 </a:t>
            </a:r>
            <a:r>
              <a:rPr lang="en-US" altLang="zh-TW"/>
              <a:t>90%</a:t>
            </a:r>
            <a:r>
              <a:rPr lang="zh-TW" altLang="en-US"/>
              <a:t> </a:t>
            </a:r>
            <a:r>
              <a:rPr lang="en-US" altLang="zh-TW"/>
              <a:t>(620 </a:t>
            </a:r>
            <a:r>
              <a:rPr lang="zh-TW" altLang="en-US"/>
              <a:t>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測試集：</a:t>
            </a:r>
            <a:r>
              <a:rPr lang="en-US" altLang="zh-TW"/>
              <a:t>10% </a:t>
            </a:r>
            <a:r>
              <a:rPr lang="zh-TW" altLang="en-US"/>
              <a:t>中的最後 </a:t>
            </a:r>
            <a:r>
              <a:rPr lang="en-US" altLang="zh-TW"/>
              <a:t>30</a:t>
            </a:r>
            <a:r>
              <a:rPr lang="zh-TW" altLang="en-US"/>
              <a:t> 筆。</a:t>
            </a:r>
            <a:endParaRPr lang="en-US" altLang="zh-TW"/>
          </a:p>
          <a:p>
            <a:pPr lvl="1"/>
            <a:r>
              <a:rPr lang="zh-TW" altLang="en-US"/>
              <a:t>驗證集：剩下的當驗證集 </a:t>
            </a:r>
            <a:r>
              <a:rPr lang="en-US" altLang="zh-TW"/>
              <a:t>(39</a:t>
            </a:r>
            <a:r>
              <a:rPr lang="zh-TW" altLang="en-US"/>
              <a:t> 筆</a:t>
            </a:r>
            <a:r>
              <a:rPr lang="en-US" altLang="zh-TW"/>
              <a:t>)</a:t>
            </a:r>
            <a:r>
              <a:rPr lang="zh-TW" altLang="en-US"/>
              <a:t>。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87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訓練集、驗證集、測試集的資料形狀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5345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訓練集、驗證集、測試集的資料形狀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solidFill>
                  <a:srgbClr val="BFBFB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訓練集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train_data = data[:split_num]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訓練用資料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(train_data.shape)  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 = new_label[:split_num]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訓練用標籤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驗證集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validation_data = data[split_num:</a:t>
            </a:r>
            <a:r>
              <a:rPr lang="en-US" altLang="zh-TW" sz="2200" b="0">
                <a:solidFill>
                  <a:srgbClr val="33CCFF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驗證用資料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(validation_data.shape)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validation_label = new_label[split_num: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驗證用標籤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測試集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test_data = data[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:]	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測試用資料，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 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(test_data.shape)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 = new_label[</a:t>
            </a:r>
            <a:r>
              <a:rPr lang="en-US" altLang="zh-TW" sz="2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-30</a:t>
            </a:r>
            <a:r>
              <a:rPr lang="en-US" altLang="zh-TW" sz="22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:]				</a:t>
            </a:r>
            <a:r>
              <a:rPr lang="en-US" altLang="zh-TW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測試用標籤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1887AE-AA8C-43EB-9195-39C4D05A2D12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ex2-10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17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建立神經網路架構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建立幾層，以及每層多少神經元，只能透過經驗或不段測試。</a:t>
            </a:r>
            <a:endParaRPr lang="en-US" altLang="zh-TW"/>
          </a:p>
          <a:p>
            <a:pPr lvl="1"/>
            <a:r>
              <a:rPr lang="zh-TW" altLang="en-US"/>
              <a:t>建立一個含輸入層共 </a:t>
            </a:r>
            <a:r>
              <a:rPr lang="en-US" altLang="zh-TW"/>
              <a:t>3 </a:t>
            </a:r>
            <a:r>
              <a:rPr lang="zh-TW" altLang="en-US"/>
              <a:t>層的神經網路，其中兩個隱藏層皆設定為 </a:t>
            </a:r>
            <a:r>
              <a:rPr lang="en-US" altLang="zh-TW"/>
              <a:t>20 </a:t>
            </a:r>
            <a:r>
              <a:rPr lang="zh-TW" altLang="en-US"/>
              <a:t>個神經元。</a:t>
            </a:r>
            <a:endParaRPr lang="en-US" altLang="zh-TW"/>
          </a:p>
          <a:p>
            <a:pPr marL="0" indent="0">
              <a:buNone/>
            </a:pP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13715"/>
            <a:ext cx="11370672" cy="4129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建立神經網路架構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tensorflow.keras.models </a:t>
            </a: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Sequential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tensorflow.keras.layers </a:t>
            </a:r>
            <a:r>
              <a:rPr lang="en-US" altLang="zh-TW" sz="20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Dense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 = Sequential() 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建構網路模型</a:t>
            </a:r>
            <a: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   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增加一層神經層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激活函數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輸入層有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 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個輸入特徵           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 input_shape = 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,)))</a:t>
            </a:r>
            <a:b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endParaRPr lang="en-US" altLang="zh-TW" sz="20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增加一層神經層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ReLU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激活函數</a:t>
            </a:r>
            <a:endParaRPr lang="en-US" altLang="zh-TW" sz="20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))  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))                    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增加輸出為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的輸出層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1D6E56-F444-4EA9-8CFE-4B4F57BDD8E7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ex2-11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80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編譯及訓練模型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回歸問題，使用均方誤差，且設定優化器為 </a:t>
            </a:r>
            <a:r>
              <a:rPr lang="en-US" altLang="zh-TW"/>
              <a:t>"adam"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en-US" altLang="zh-TW"/>
              <a:t>Adam </a:t>
            </a:r>
            <a:r>
              <a:rPr lang="zh-TW" altLang="en-US"/>
              <a:t>具備了不錯的自適應與動量，來尋找最佳權重。</a:t>
            </a:r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56845"/>
            <a:ext cx="11370672" cy="22824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編譯及訓練模型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編譯模型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model.compile(optimizer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'adam'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loss = 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'mse'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metrics = [</a:t>
            </a:r>
            <a:r>
              <a:rPr lang="en-US" altLang="zh-TW" sz="20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'mae'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])            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history = model.fit(train_data, train_label, validation_data = (validation_data, validation_label), epochs = 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		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增加輸出為 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1 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的輸出層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215DA9-7971-4D59-9FC0-E0E85C5D48FA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ex2-12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94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查看損失值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69A1F-5739-4D3A-B804-C62F11DE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將損失值的曲線顯示出來，確認神經網路有往目標前進。</a:t>
            </a:r>
            <a:endParaRPr lang="en-US" altLang="zh-TW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2656845"/>
            <a:ext cx="11370672" cy="2751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查看損失值</a:t>
            </a:r>
          </a:p>
          <a:p>
            <a:pPr marL="0" indent="0">
              <a:buNone/>
            </a:pPr>
            <a:r>
              <a:rPr lang="en-US" altLang="zh-TW" sz="2400" b="1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matplotlib.pyplot </a:t>
            </a:r>
            <a:r>
              <a:rPr lang="en-US" altLang="zh-TW" sz="24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plt</a:t>
            </a:r>
          </a:p>
          <a:p>
            <a:pPr marL="0" indent="0">
              <a:buNone/>
            </a:pPr>
            <a:endParaRPr lang="en-US" altLang="zh-TW" sz="2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plt.plot(history.history[</a:t>
            </a:r>
            <a:r>
              <a:rPr lang="en-US" altLang="zh-TW" sz="2400" b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'loss’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"r"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plt.plot(history.history[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'val_loss’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],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"b"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, label = 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'val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en-US" altLang="zh-TW" sz="24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loss'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)  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plt.legend()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顯示標籤</a:t>
            </a:r>
          </a:p>
          <a:p>
            <a:pPr marL="0" indent="0">
              <a:buNone/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plt.show()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顯示圖片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CE8B55-39E4-4DED-91C0-AE29CF4CEDCD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ex2-13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9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資料比較圖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121343"/>
            <a:ext cx="11370672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numpy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as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np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sz="17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plt.figure(figsize = 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8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定義一個視窗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(10,8 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為視窗大小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plt.subplots_adjust(hspace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0.3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調整兩張圖的間距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實際值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(* max(label) 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表示恢復原始值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error = test_label.reshape(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 - 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把誤差分成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15 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等份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求出每一等份的長度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step = 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 -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15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寫出每一等份的值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interval = [i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for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i </a:t>
            </a:r>
            <a:r>
              <a:rPr lang="en-US" altLang="zh-TW" sz="17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 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range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min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(error)) + int(step),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(step))]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實際預測比較圖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width = 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0.3</a:t>
            </a:r>
          </a:p>
          <a:p>
            <a:pPr>
              <a:spcBef>
                <a:spcPts val="0"/>
              </a:spcBef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plt.subplot(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第一張圖位於視窗裡的位置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(2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列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行的第二個位置 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- 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plt.xlabel(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"test data"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		</a:t>
            </a:r>
            <a:r>
              <a:rPr lang="en-US" altLang="zh-TW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x</a:t>
            </a:r>
            <a:r>
              <a:rPr lang="zh-TW" altLang="en-US" sz="17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軸名稱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plt.ylabel(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"money"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           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-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(test_label *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'actual'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              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plt.bar(np.linspace(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 + width / 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, (model.predict(test_data) * </a:t>
            </a:r>
            <a:r>
              <a:rPr lang="en-US" altLang="zh-TW" sz="17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max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(label)).reshape(</a:t>
            </a:r>
            <a:r>
              <a:rPr lang="en-US" altLang="zh-TW" sz="17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30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), width = width, label = </a:t>
            </a:r>
            <a:r>
              <a:rPr lang="en-US" altLang="zh-TW" sz="17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'predict'</a:t>
            </a: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)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700">
                <a:latin typeface="Consolas" panose="020B0609020204030204" pitchFamily="49" charset="0"/>
                <a:ea typeface="Noto Sans CJK TC Regular" panose="020B0500000000000000" pitchFamily="34" charset="-120"/>
              </a:rPr>
              <a:t>plt.legend()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AA1B6B-0A60-4718-ACDE-F711F8481B05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ex2-14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48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最後測試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資料預測</a:t>
            </a:r>
            <a:endParaRPr kumimoji="1" lang="zh-TW" altLang="en-US">
              <a:solidFill>
                <a:srgbClr val="33CC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D66687-6127-44CD-AF1C-1E998024E603}"/>
              </a:ext>
            </a:extLst>
          </p:cNvPr>
          <p:cNvSpPr/>
          <p:nvPr/>
        </p:nvSpPr>
        <p:spPr>
          <a:xfrm>
            <a:off x="10742898" y="222102"/>
            <a:ext cx="1223963" cy="3603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ex2-15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E4FDBA-601F-478F-8BD3-5B843D403F59}"/>
              </a:ext>
            </a:extLst>
          </p:cNvPr>
          <p:cNvSpPr/>
          <p:nvPr/>
        </p:nvSpPr>
        <p:spPr>
          <a:xfrm>
            <a:off x="410664" y="1224870"/>
            <a:ext cx="11370672" cy="47459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建立欲預測的資料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np.array([[8,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6,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 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5,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0],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          [17,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2,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1,</a:t>
            </a:r>
            <a:r>
              <a:rPr lang="zh-TW" altLang="en-US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0]])</a:t>
            </a:r>
          </a:p>
          <a:p>
            <a:endParaRPr lang="en-US" altLang="zh-TW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資料正規化與預測資料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data - mean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減掉平均數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data = data/std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data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除以標準差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tem = model.predict(data)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得出預測值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tem = tem * max(label)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還原標籤資料</a:t>
            </a:r>
          </a:p>
          <a:p>
            <a:r>
              <a:rPr lang="en-US" altLang="zh-TW" sz="2400" b="0">
                <a:effectLst/>
                <a:latin typeface="Consolas" panose="020B0609020204030204" pitchFamily="49" charset="0"/>
                <a:ea typeface="Noto Sans CJK TC Regular" panose="020B0500000000000000" pitchFamily="34" charset="-120"/>
              </a:rPr>
              <a:t>print(tem)				</a:t>
            </a:r>
            <a:r>
              <a:rPr lang="en-US" altLang="zh-TW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 </a:t>
            </a:r>
            <a:r>
              <a:rPr lang="zh-TW" altLang="en-US" sz="24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顯示標籤資料</a:t>
            </a:r>
            <a:endParaRPr lang="en-US" altLang="zh-TW" sz="2400" b="0">
              <a:effectLst/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97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40F383-0B15-403B-B857-675BAE20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迴歸線 </a:t>
            </a:r>
            <a:r>
              <a:rPr kumimoji="1" lang="en-US" altLang="zh-TW">
                <a:solidFill>
                  <a:srgbClr val="33CCFF"/>
                </a:solidFill>
              </a:rPr>
              <a:t>(</a:t>
            </a:r>
            <a:r>
              <a:rPr kumimoji="1" lang="zh-TW" altLang="en-US">
                <a:solidFill>
                  <a:srgbClr val="33CCFF"/>
                </a:solidFill>
              </a:rPr>
              <a:t>函數</a:t>
            </a:r>
            <a:r>
              <a:rPr kumimoji="1" lang="en-US" altLang="zh-TW">
                <a:solidFill>
                  <a:srgbClr val="33CCFF"/>
                </a:solidFill>
              </a:rPr>
              <a:t>)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D66902-E14E-46EC-A615-23B14B92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507739" y="2355718"/>
            <a:ext cx="5176522" cy="21465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C9B710-00C9-4AFA-AF50-71F070806198}"/>
              </a:ext>
            </a:extLst>
          </p:cNvPr>
          <p:cNvSpPr/>
          <p:nvPr/>
        </p:nvSpPr>
        <p:spPr>
          <a:xfrm>
            <a:off x="4475141" y="5079731"/>
            <a:ext cx="36802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體重 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身高</a:t>
            </a:r>
            <a:r>
              <a:rPr lang="en-US" altLang="zh-TW" dirty="0">
                <a:latin typeface="Consolas" panose="020B0609020204030204" pitchFamily="49" charset="0"/>
                <a:ea typeface="Noto Sans CJK TC Regular" panose="020B0500000000000000" pitchFamily="34" charset="-120"/>
              </a:rPr>
              <a:t>×0.8337 - 81.331</a:t>
            </a:r>
            <a:endParaRPr lang="zh-TW" altLang="en-US" dirty="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AF2635-1A22-40A2-A1B9-0A69977B06AC}"/>
              </a:ext>
            </a:extLst>
          </p:cNvPr>
          <p:cNvSpPr/>
          <p:nvPr/>
        </p:nvSpPr>
        <p:spPr>
          <a:xfrm>
            <a:off x="3997570" y="5739100"/>
            <a:ext cx="4548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建立兩組資料間的對應函數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552FC3-E644-406D-A9DE-B28141B8CA30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16095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09D88E2-878A-4B9F-98B9-2A9C3074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3CCFF"/>
                </a:solidFill>
              </a:rPr>
              <a:t>非線性問題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88B93B0-F015-4EA9-98E7-9D152E884FB5}"/>
              </a:ext>
            </a:extLst>
          </p:cNvPr>
          <p:cNvGrpSpPr/>
          <p:nvPr/>
        </p:nvGrpSpPr>
        <p:grpSpPr>
          <a:xfrm>
            <a:off x="2823732" y="2051721"/>
            <a:ext cx="5011909" cy="4230356"/>
            <a:chOff x="4828966" y="1258645"/>
            <a:chExt cx="3702423" cy="3316941"/>
          </a:xfrm>
          <a:solidFill>
            <a:schemeClr val="bg1">
              <a:lumMod val="95000"/>
            </a:schemeClr>
          </a:solidFill>
        </p:grpSpPr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0988E27D-F8B6-440C-A5CF-30142D06A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677" y="1258645"/>
              <a:ext cx="0" cy="3316941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9CB720B0-F0DF-4D68-A8E9-EBD32881D1B3}"/>
                </a:ext>
              </a:extLst>
            </p:cNvPr>
            <p:cNvCxnSpPr>
              <a:cxnSpLocks/>
            </p:cNvCxnSpPr>
            <p:nvPr/>
          </p:nvCxnSpPr>
          <p:spPr>
            <a:xfrm>
              <a:off x="4828966" y="3908163"/>
              <a:ext cx="3702423" cy="0"/>
            </a:xfrm>
            <a:prstGeom prst="straightConnector1">
              <a:avLst/>
            </a:prstGeom>
            <a:grpFill/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49325050-93D0-4EB8-AF34-EF67026E849A}"/>
                </a:ext>
              </a:extLst>
            </p:cNvPr>
            <p:cNvSpPr/>
            <p:nvPr/>
          </p:nvSpPr>
          <p:spPr>
            <a:xfrm>
              <a:off x="5491677" y="405159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24DF043-4AEE-4B2D-A614-E5B44778B22A}"/>
                </a:ext>
              </a:extLst>
            </p:cNvPr>
            <p:cNvSpPr/>
            <p:nvPr/>
          </p:nvSpPr>
          <p:spPr>
            <a:xfrm>
              <a:off x="5777304" y="395074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5C3B8089-216D-4515-B057-495ECDEF63D7}"/>
                </a:ext>
              </a:extLst>
            </p:cNvPr>
            <p:cNvSpPr/>
            <p:nvPr/>
          </p:nvSpPr>
          <p:spPr>
            <a:xfrm>
              <a:off x="7309024" y="3271672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A4046524-CE47-42A6-AF1A-830F55B389D4}"/>
                </a:ext>
              </a:extLst>
            </p:cNvPr>
            <p:cNvSpPr/>
            <p:nvPr/>
          </p:nvSpPr>
          <p:spPr>
            <a:xfrm>
              <a:off x="6708390" y="353837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F5395D8F-9E6C-4BC9-BB5C-65EEFD11B362}"/>
                </a:ext>
              </a:extLst>
            </p:cNvPr>
            <p:cNvSpPr/>
            <p:nvPr/>
          </p:nvSpPr>
          <p:spPr>
            <a:xfrm>
              <a:off x="7582448" y="19890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DC900CF1-C6B4-4F53-B04C-F7B6E6FB6AD8}"/>
                </a:ext>
              </a:extLst>
            </p:cNvPr>
            <p:cNvSpPr/>
            <p:nvPr/>
          </p:nvSpPr>
          <p:spPr>
            <a:xfrm>
              <a:off x="5972884" y="3993329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B766B5B4-8980-46F5-86B4-32DD56D43BC7}"/>
                </a:ext>
              </a:extLst>
            </p:cNvPr>
            <p:cNvSpPr/>
            <p:nvPr/>
          </p:nvSpPr>
          <p:spPr>
            <a:xfrm>
              <a:off x="5218057" y="395074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E03AA8BC-2558-43B9-9598-437288CC33FD}"/>
                </a:ext>
              </a:extLst>
            </p:cNvPr>
            <p:cNvSpPr/>
            <p:nvPr/>
          </p:nvSpPr>
          <p:spPr>
            <a:xfrm>
              <a:off x="7829552" y="2547773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E37C71E9-7CAF-44C7-BB74-FD1F73EA3D7B}"/>
                </a:ext>
              </a:extLst>
            </p:cNvPr>
            <p:cNvSpPr/>
            <p:nvPr/>
          </p:nvSpPr>
          <p:spPr>
            <a:xfrm>
              <a:off x="7643957" y="2269865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27F65EAC-24F5-49EA-A56B-4002CF5DA1E8}"/>
                </a:ext>
              </a:extLst>
            </p:cNvPr>
            <p:cNvSpPr/>
            <p:nvPr/>
          </p:nvSpPr>
          <p:spPr>
            <a:xfrm>
              <a:off x="7640719" y="2628454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B73E76A2-E4CE-4805-8430-B93D8F3459CD}"/>
                </a:ext>
              </a:extLst>
            </p:cNvPr>
            <p:cNvSpPr/>
            <p:nvPr/>
          </p:nvSpPr>
          <p:spPr>
            <a:xfrm>
              <a:off x="7367294" y="2959700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579056AB-875B-4B3E-94DB-0F6F70DCD7CA}"/>
                </a:ext>
              </a:extLst>
            </p:cNvPr>
            <p:cNvSpPr/>
            <p:nvPr/>
          </p:nvSpPr>
          <p:spPr>
            <a:xfrm>
              <a:off x="7075942" y="34801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70313F4A-37CB-4ACD-BB13-B02DDA334A0D}"/>
                </a:ext>
              </a:extLst>
            </p:cNvPr>
            <p:cNvSpPr/>
            <p:nvPr/>
          </p:nvSpPr>
          <p:spPr>
            <a:xfrm>
              <a:off x="6563637" y="3836001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ED8CF8A-C0A0-44A8-8307-A5A2639DB47D}"/>
                </a:ext>
              </a:extLst>
            </p:cNvPr>
            <p:cNvSpPr/>
            <p:nvPr/>
          </p:nvSpPr>
          <p:spPr>
            <a:xfrm>
              <a:off x="6121201" y="3834207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34B3B9DD-7D88-4290-821C-D009DB4AEFDD}"/>
                </a:ext>
              </a:extLst>
            </p:cNvPr>
            <p:cNvSpPr/>
            <p:nvPr/>
          </p:nvSpPr>
          <p:spPr>
            <a:xfrm>
              <a:off x="7698989" y="1784878"/>
              <a:ext cx="116541" cy="1165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34E6062F-558D-40AC-91C3-1DC11185EC85}"/>
              </a:ext>
            </a:extLst>
          </p:cNvPr>
          <p:cNvCxnSpPr>
            <a:cxnSpLocks/>
          </p:cNvCxnSpPr>
          <p:nvPr/>
        </p:nvCxnSpPr>
        <p:spPr>
          <a:xfrm flipV="1">
            <a:off x="4085759" y="2351849"/>
            <a:ext cx="3069425" cy="3868034"/>
          </a:xfrm>
          <a:prstGeom prst="lin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224F75C0-CF48-47C1-85B6-E777E94253DF}"/>
              </a:ext>
            </a:extLst>
          </p:cNvPr>
          <p:cNvSpPr/>
          <p:nvPr/>
        </p:nvSpPr>
        <p:spPr>
          <a:xfrm>
            <a:off x="7334667" y="1568911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y = f(x) = kx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+</a:t>
            </a:r>
            <a:r>
              <a:rPr lang="zh-TW" altLang="en-US" i="1">
                <a:latin typeface="Consolas" panose="020B0609020204030204" pitchFamily="49" charset="0"/>
                <a:ea typeface="微軟正黑體" panose="020B0604030504040204" pitchFamily="34" charset="-120"/>
              </a:rPr>
              <a:t> </a:t>
            </a:r>
            <a:r>
              <a:rPr lang="en-US" altLang="zh-TW" i="1">
                <a:latin typeface="Consolas" panose="020B0609020204030204" pitchFamily="49" charset="0"/>
                <a:ea typeface="微軟正黑體" panose="020B0604030504040204" pitchFamily="34" charset="-120"/>
              </a:rPr>
              <a:t>b</a:t>
            </a:r>
            <a:endParaRPr lang="zh-TW" altLang="en-US" i="1" dirty="0">
              <a:latin typeface="Consolas" panose="020B0609020204030204" pitchFamily="49" charset="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EF075EE-2EED-4C84-92DB-732AB79976B2}"/>
              </a:ext>
            </a:extLst>
          </p:cNvPr>
          <p:cNvSpPr txBox="1"/>
          <p:nvPr/>
        </p:nvSpPr>
        <p:spPr>
          <a:xfrm>
            <a:off x="4265242" y="1596629"/>
            <a:ext cx="3069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線性函數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（又稱</a:t>
            </a:r>
            <a:r>
              <a:rPr lang="zh-TW" altLang="en-US" b="1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一次函數</a:t>
            </a:r>
            <a:r>
              <a:rPr lang="zh-TW" altLang="en-US" b="0" i="0">
                <a:solidFill>
                  <a:srgbClr val="FFFF00"/>
                </a:solidFill>
                <a:effectLst/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）</a:t>
            </a:r>
            <a:endParaRPr lang="zh-TW" altLang="en-US">
              <a:solidFill>
                <a:srgbClr val="FFFF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C9FADC7-B8BB-40F3-8FC9-377999563867}"/>
              </a:ext>
            </a:extLst>
          </p:cNvPr>
          <p:cNvSpPr/>
          <p:nvPr/>
        </p:nvSpPr>
        <p:spPr>
          <a:xfrm>
            <a:off x="8433078" y="411969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輸出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=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×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權重 </a:t>
            </a:r>
            <a:r>
              <a:rPr lang="en-US" altLang="zh-TW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+ </a:t>
            </a:r>
            <a:r>
              <a:rPr lang="zh-TW" altLang="en-US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323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8992</TotalTime>
  <Words>3223</Words>
  <Application>Microsoft Office PowerPoint</Application>
  <PresentationFormat>寬螢幕</PresentationFormat>
  <Paragraphs>405</Paragraphs>
  <Slides>76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76</vt:i4>
      </vt:variant>
    </vt:vector>
  </HeadingPairs>
  <TitlesOfParts>
    <vt:vector size="94" baseType="lpstr">
      <vt:lpstr>inherit</vt:lpstr>
      <vt:lpstr>Noto Sans CJK TC Regular</vt:lpstr>
      <vt:lpstr>華康細黑體a..</vt:lpstr>
      <vt:lpstr>微軟正黑體</vt:lpstr>
      <vt:lpstr>PMingLiU</vt:lpstr>
      <vt:lpstr>標楷體</vt:lpstr>
      <vt:lpstr>Arial</vt:lpstr>
      <vt:lpstr>Arial</vt:lpstr>
      <vt:lpstr>Arial Rounded MT Bold</vt:lpstr>
      <vt:lpstr>Calibri</vt:lpstr>
      <vt:lpstr>Calibri Light</vt:lpstr>
      <vt:lpstr>Consolas</vt:lpstr>
      <vt:lpstr>Courier New</vt:lpstr>
      <vt:lpstr>Raleway</vt:lpstr>
      <vt:lpstr>Roboto</vt:lpstr>
      <vt:lpstr>Wingdings</vt:lpstr>
      <vt:lpstr>2_Office 佈景主題</vt:lpstr>
      <vt:lpstr>Office 佈景主題</vt:lpstr>
      <vt:lpstr>用Python學智慧聯網</vt:lpstr>
      <vt:lpstr>踏入 AIoT 的世界</vt:lpstr>
      <vt:lpstr>初探 AI-神經網路 (主流的機器學習技術)</vt:lpstr>
      <vt:lpstr>人工神經元</vt:lpstr>
      <vt:lpstr>神經元如何學習迴歸問題</vt:lpstr>
      <vt:lpstr>迴歸問題</vt:lpstr>
      <vt:lpstr>迴歸線 (函數)</vt:lpstr>
      <vt:lpstr>迴歸線 (函數)</vt:lpstr>
      <vt:lpstr>非線性問題</vt:lpstr>
      <vt:lpstr>激活函數 (activation function)</vt:lpstr>
      <vt:lpstr>ReLU 函數 (線性整流函數，增加非線性度)</vt:lpstr>
      <vt:lpstr>ReLU 函數 (線性整流函數，增加非線性度)</vt:lpstr>
      <vt:lpstr>更貼近資料：多神經元串聯</vt:lpstr>
      <vt:lpstr>更貼近資料：多神經元串聯</vt:lpstr>
      <vt:lpstr>神經網路 (又稱為模型)</vt:lpstr>
      <vt:lpstr>神經網路的學習過程</vt:lpstr>
      <vt:lpstr>損失函數</vt:lpstr>
      <vt:lpstr>優化器：使用梯度下降 (Gradient descent)</vt:lpstr>
      <vt:lpstr>優化器：使用梯度下降 (Gradient descent)</vt:lpstr>
      <vt:lpstr>學習率：介於 0 ~ 1 (調整步伐大小)</vt:lpstr>
      <vt:lpstr>自適應 (Adaptive )</vt:lpstr>
      <vt:lpstr>動量 (Momentum)</vt:lpstr>
      <vt:lpstr>學習 AI 時的重要工具 - Python</vt:lpstr>
      <vt:lpstr>免費的雲計算</vt:lpstr>
      <vt:lpstr>Welcome To Colaboratory</vt:lpstr>
      <vt:lpstr>快速上手</vt:lpstr>
      <vt:lpstr>快速上手</vt:lpstr>
      <vt:lpstr>快速上手 - 新建筆記本</vt:lpstr>
      <vt:lpstr>快速上手 – 執行程式碼</vt:lpstr>
      <vt:lpstr>Welcome To Colaboratory</vt:lpstr>
      <vt:lpstr>雲端主機的管理與設定 - GPU 加速</vt:lpstr>
      <vt:lpstr>雲端主機的管理與設定 - GPU 加速</vt:lpstr>
      <vt:lpstr>雲端主機的管理與設定 – Session 管理</vt:lpstr>
      <vt:lpstr>雲端主機的管理與設定 – Session 管理</vt:lpstr>
      <vt:lpstr>Welcome To Colaboratory</vt:lpstr>
      <vt:lpstr>目錄窗格與檔案管理</vt:lpstr>
      <vt:lpstr>目錄窗格與檔案管理 – 掛載雲端</vt:lpstr>
      <vt:lpstr>目錄窗格與檔案管理 – 掛載雲端</vt:lpstr>
      <vt:lpstr>目錄窗格與檔案管理 – 掛載雲端</vt:lpstr>
      <vt:lpstr>目錄窗格與檔案管理 – 掛載雲端</vt:lpstr>
      <vt:lpstr>目錄窗格與檔案管理 – 線上解壓縮</vt:lpstr>
      <vt:lpstr>Welcome To Colaboratory</vt:lpstr>
      <vt:lpstr>偏好設定</vt:lpstr>
      <vt:lpstr>偏好設定 – 主題設定 (暗黑)</vt:lpstr>
      <vt:lpstr>偏好設定 – 主題設定 (暗黑)</vt:lpstr>
      <vt:lpstr>偏好設定 – 柯基犬與小貓模式</vt:lpstr>
      <vt:lpstr>偏好設定 – 柯基犬與小貓模式</vt:lpstr>
      <vt:lpstr>Keras 基本介紹</vt:lpstr>
      <vt:lpstr>用 Keras 建構神經網路</vt:lpstr>
      <vt:lpstr>建立空的神經網路模型</vt:lpstr>
      <vt:lpstr>加入第一層的神經層 (包含輸入層功能)</vt:lpstr>
      <vt:lpstr>加入第二層的神經層</vt:lpstr>
      <vt:lpstr>加入輸出層</vt:lpstr>
      <vt:lpstr>顯示當前模型架構</vt:lpstr>
      <vt:lpstr>PowerPoint 簡報</vt:lpstr>
      <vt:lpstr>資料介紹</vt:lpstr>
      <vt:lpstr>上傳房屋資料、第三方模組</vt:lpstr>
      <vt:lpstr>讀取檔案</vt:lpstr>
      <vt:lpstr>PowerPoint 簡報</vt:lpstr>
      <vt:lpstr>Python 的基本資料結構</vt:lpstr>
      <vt:lpstr>Python 的第三方資料結構：numpy.array </vt:lpstr>
      <vt:lpstr>訓練集、驗證集、測試集</vt:lpstr>
      <vt:lpstr> 訓練集</vt:lpstr>
      <vt:lpstr>資料正規化</vt:lpstr>
      <vt:lpstr>標準差的計算</vt:lpstr>
      <vt:lpstr>標準差的計算</vt:lpstr>
      <vt:lpstr>標準差的計算</vt:lpstr>
      <vt:lpstr>特徵正規化</vt:lpstr>
      <vt:lpstr>標籤正規化</vt:lpstr>
      <vt:lpstr>訓練集、驗證集、測試集的資料形狀</vt:lpstr>
      <vt:lpstr>訓練集、驗證集、測試集的資料形狀</vt:lpstr>
      <vt:lpstr>建立神經網路架構</vt:lpstr>
      <vt:lpstr>編譯及訓練模型</vt:lpstr>
      <vt:lpstr>查看損失值</vt:lpstr>
      <vt:lpstr>資料比較圖</vt:lpstr>
      <vt:lpstr>最後測試：資料預測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allwow-1F</cp:lastModifiedBy>
  <cp:revision>1911</cp:revision>
  <dcterms:created xsi:type="dcterms:W3CDTF">2016-10-10T14:48:34Z</dcterms:created>
  <dcterms:modified xsi:type="dcterms:W3CDTF">2021-12-02T14:20:52Z</dcterms:modified>
</cp:coreProperties>
</file>