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64" r:id="rId3"/>
  </p:sldMasterIdLst>
  <p:notesMasterIdLst>
    <p:notesMasterId r:id="rId69"/>
  </p:notesMasterIdLst>
  <p:handoutMasterIdLst>
    <p:handoutMasterId r:id="rId70"/>
  </p:handoutMasterIdLst>
  <p:sldIdLst>
    <p:sldId id="256" r:id="rId4"/>
    <p:sldId id="314" r:id="rId5"/>
    <p:sldId id="315" r:id="rId6"/>
    <p:sldId id="316" r:id="rId7"/>
    <p:sldId id="317" r:id="rId8"/>
    <p:sldId id="326" r:id="rId9"/>
    <p:sldId id="327" r:id="rId10"/>
    <p:sldId id="328" r:id="rId11"/>
    <p:sldId id="330" r:id="rId12"/>
    <p:sldId id="332" r:id="rId13"/>
    <p:sldId id="338" r:id="rId14"/>
    <p:sldId id="335" r:id="rId15"/>
    <p:sldId id="336" r:id="rId16"/>
    <p:sldId id="337" r:id="rId17"/>
    <p:sldId id="820" r:id="rId18"/>
    <p:sldId id="436" r:id="rId19"/>
    <p:sldId id="433" r:id="rId20"/>
    <p:sldId id="805" r:id="rId21"/>
    <p:sldId id="435" r:id="rId22"/>
    <p:sldId id="948" r:id="rId23"/>
    <p:sldId id="806" r:id="rId24"/>
    <p:sldId id="949" r:id="rId25"/>
    <p:sldId id="869" r:id="rId26"/>
    <p:sldId id="818" r:id="rId27"/>
    <p:sldId id="304" r:id="rId28"/>
    <p:sldId id="804" r:id="rId29"/>
    <p:sldId id="870" r:id="rId30"/>
    <p:sldId id="801" r:id="rId31"/>
    <p:sldId id="809" r:id="rId32"/>
    <p:sldId id="454" r:id="rId33"/>
    <p:sldId id="453" r:id="rId34"/>
    <p:sldId id="819" r:id="rId35"/>
    <p:sldId id="339" r:id="rId36"/>
    <p:sldId id="431" r:id="rId37"/>
    <p:sldId id="456" r:id="rId38"/>
    <p:sldId id="455" r:id="rId39"/>
    <p:sldId id="457" r:id="rId40"/>
    <p:sldId id="458" r:id="rId41"/>
    <p:sldId id="459" r:id="rId42"/>
    <p:sldId id="460" r:id="rId43"/>
    <p:sldId id="463" r:id="rId44"/>
    <p:sldId id="423" r:id="rId45"/>
    <p:sldId id="347" r:id="rId46"/>
    <p:sldId id="348" r:id="rId47"/>
    <p:sldId id="349" r:id="rId48"/>
    <p:sldId id="350" r:id="rId49"/>
    <p:sldId id="351" r:id="rId50"/>
    <p:sldId id="352" r:id="rId51"/>
    <p:sldId id="353" r:id="rId52"/>
    <p:sldId id="354" r:id="rId53"/>
    <p:sldId id="373" r:id="rId54"/>
    <p:sldId id="356" r:id="rId55"/>
    <p:sldId id="374" r:id="rId56"/>
    <p:sldId id="358" r:id="rId57"/>
    <p:sldId id="359" r:id="rId58"/>
    <p:sldId id="375" r:id="rId59"/>
    <p:sldId id="361" r:id="rId60"/>
    <p:sldId id="362" r:id="rId61"/>
    <p:sldId id="299" r:id="rId62"/>
    <p:sldId id="871" r:id="rId63"/>
    <p:sldId id="363" r:id="rId64"/>
    <p:sldId id="364" r:id="rId65"/>
    <p:sldId id="365" r:id="rId66"/>
    <p:sldId id="366" r:id="rId67"/>
    <p:sldId id="367" r:id="rId68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2E419"/>
    <a:srgbClr val="645E00"/>
    <a:srgbClr val="C0B649"/>
    <a:srgbClr val="383838"/>
    <a:srgbClr val="FF9E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3064BCC-D15F-8D48-A033-CDBCA6642D38}" v="9" dt="2020-07-15T00:42:40.592"/>
    <p1510:client id="{4EAB338A-B47F-4886-B944-055B74E8F356}" v="9" dt="2020-07-14T15:04:37.526"/>
    <p1510:client id="{C8183D77-87A7-4485-87FC-5C86AF432FD3}" v="453" dt="2020-07-14T20:14:06.046"/>
    <p1510:client id="{E7689BB6-9FF5-4659-B7F8-0F60FC362F19}" v="398" dt="2020-07-14T15:00:04.20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517" autoAdjust="0"/>
    <p:restoredTop sz="96370" autoAdjust="0"/>
  </p:normalViewPr>
  <p:slideViewPr>
    <p:cSldViewPr snapToGrid="0" snapToObjects="1">
      <p:cViewPr varScale="1">
        <p:scale>
          <a:sx n="107" d="100"/>
          <a:sy n="107" d="100"/>
        </p:scale>
        <p:origin x="588" y="12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napToObjects="1">
      <p:cViewPr varScale="1">
        <p:scale>
          <a:sx n="65" d="100"/>
          <a:sy n="65" d="100"/>
        </p:scale>
        <p:origin x="3154" y="3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tableStyles" Target="tableStyles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handoutMaster" Target="handoutMasters/handoutMaster1.xml"/><Relationship Id="rId75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" Type="http://schemas.openxmlformats.org/officeDocument/2006/relationships/slide" Target="slides/slide4.xml"/><Relationship Id="rId71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>
            <a:extLst>
              <a:ext uri="{FF2B5EF4-FFF2-40B4-BE49-F238E27FC236}">
                <a16:creationId xmlns:a16="http://schemas.microsoft.com/office/drawing/2014/main" id="{FEC34B80-F976-4C47-AD13-F864C6D990C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1E41CF7F-CBEC-4336-84E6-A76F1754FBE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3300CF-A4ED-4F71-93C8-EB41F2070497}" type="datetimeFigureOut">
              <a:rPr lang="zh-TW" altLang="en-US" smtClean="0"/>
              <a:t>2021/5/10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49F80C92-A90C-4097-9B5B-F0D089274DB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0536936B-F661-415F-A09E-6BC1FC49A4B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32A0E1-9173-4172-8A09-35C81BD9ADC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988013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0185A9-5854-4D9B-8056-220D56DF45AA}" type="datetimeFigureOut">
              <a:rPr lang="zh-TW" altLang="en-US" smtClean="0"/>
              <a:t>2021/5/10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D43015-45D5-4643-B56C-E2424F70602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638713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EB5FDB0-BE27-404F-89DE-818D72FB0A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14B55787-122F-3D41-90FC-231934946C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08B9FDBA-31FD-9E42-82FC-47EFF39F65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9F91C-5263-4252-B10F-E094A3643595}" type="datetime1">
              <a:rPr kumimoji="1" lang="zh-TW" altLang="en-US" smtClean="0"/>
              <a:t>2021/5/10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603C1E01-C5E4-0C4A-A606-1BD79ECB8B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7" name="橢圓 6">
            <a:extLst>
              <a:ext uri="{FF2B5EF4-FFF2-40B4-BE49-F238E27FC236}">
                <a16:creationId xmlns:a16="http://schemas.microsoft.com/office/drawing/2014/main" id="{278E0252-27A1-4CFA-B272-FE4155BE3626}"/>
              </a:ext>
            </a:extLst>
          </p:cNvPr>
          <p:cNvSpPr/>
          <p:nvPr userDrawn="1"/>
        </p:nvSpPr>
        <p:spPr>
          <a:xfrm>
            <a:off x="11281798" y="-910055"/>
            <a:ext cx="1820404" cy="1820109"/>
          </a:xfrm>
          <a:prstGeom prst="ellipse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8" name="投影片編號版面配置區 12">
            <a:extLst>
              <a:ext uri="{FF2B5EF4-FFF2-40B4-BE49-F238E27FC236}">
                <a16:creationId xmlns:a16="http://schemas.microsoft.com/office/drawing/2014/main" id="{5E87AB70-0805-4078-8B1E-D7DFAF411B8D}"/>
              </a:ext>
            </a:extLst>
          </p:cNvPr>
          <p:cNvSpPr txBox="1">
            <a:spLocks/>
          </p:cNvSpPr>
          <p:nvPr userDrawn="1"/>
        </p:nvSpPr>
        <p:spPr>
          <a:xfrm>
            <a:off x="11104051" y="115094"/>
            <a:ext cx="1028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r" defTabSz="914400" rtl="0" eaLnBrk="1" latinLnBrk="0" hangingPunct="1">
              <a:defRPr sz="3200" kern="1200">
                <a:solidFill>
                  <a:schemeClr val="bg1"/>
                </a:solidFill>
                <a:latin typeface="Arial Rounded MT Bold" panose="020F070403050403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38D7593-BE75-8548-B2D1-793E97685FA7}" type="slidenum">
              <a:rPr kumimoji="1" lang="zh-TW" altLang="en-US" smtClean="0"/>
              <a:pPr/>
              <a:t>‹#›</a:t>
            </a:fld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6615533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91A34F1-C2B5-2542-A9D4-3BF774403D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8F016F76-0C97-0949-BE44-20F8162218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74A0B4CD-163F-DA47-A69C-597F23973F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B0067-BF01-46BF-B239-87B08BF8FDEA}" type="datetime1">
              <a:rPr kumimoji="1" lang="zh-TW" altLang="en-US" smtClean="0"/>
              <a:t>2021/5/10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DCEE7DC2-71C8-5849-A6F4-9B531F8033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0F8BC8B2-65C3-CB41-ABFB-EE2CF0E0A7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8D7593-BE75-8548-B2D1-793E97685FA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3109246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E9DD228E-A76E-584A-892C-CE3DDB21C31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0A9890EB-3389-C747-A40E-59354B04B0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93BE5046-F8BF-C046-AC53-45F602BF93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7CDD3-1E88-41FE-A037-E90EAB1D1EEA}" type="datetime1">
              <a:rPr kumimoji="1" lang="zh-TW" altLang="en-US" smtClean="0"/>
              <a:t>2021/5/10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64893DC4-EBFA-AE40-BF67-D0C6BED007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520A751-23A6-0846-B3B8-0476AF6FAB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8D7593-BE75-8548-B2D1-793E97685FA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8909456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5EA5C04D-A5E7-4A8D-9F0C-F2C8D10A28E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1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5057712"/>
      </p:ext>
    </p:extLst>
  </p:cSld>
  <p:clrMapOvr>
    <a:masterClrMapping/>
  </p:clrMapOvr>
  <p:transition spd="slow" advClick="0" advTm="10000">
    <p:pull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5EA5C04D-A5E7-4A8D-9F0C-F2C8D10A28E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1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Connector 9">
            <a:extLst>
              <a:ext uri="{FF2B5EF4-FFF2-40B4-BE49-F238E27FC236}">
                <a16:creationId xmlns:a16="http://schemas.microsoft.com/office/drawing/2014/main" id="{F813B169-1F95-4F92-9314-38FED5AE7F4C}"/>
              </a:ext>
            </a:extLst>
          </p:cNvPr>
          <p:cNvCxnSpPr>
            <a:cxnSpLocks/>
          </p:cNvCxnSpPr>
          <p:nvPr userDrawn="1"/>
        </p:nvCxnSpPr>
        <p:spPr>
          <a:xfrm>
            <a:off x="1276350" y="990600"/>
            <a:ext cx="10077450" cy="0"/>
          </a:xfrm>
          <a:prstGeom prst="line">
            <a:avLst/>
          </a:prstGeom>
          <a:ln w="6350">
            <a:solidFill>
              <a:srgbClr val="7F7F7F">
                <a:alpha val="50196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標題 1">
            <a:extLst>
              <a:ext uri="{FF2B5EF4-FFF2-40B4-BE49-F238E27FC236}">
                <a16:creationId xmlns:a16="http://schemas.microsoft.com/office/drawing/2014/main" id="{7319F838-31BB-499E-8CAA-BC78BC4ED0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6708" y="287492"/>
            <a:ext cx="10077091" cy="61828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600">
                <a:solidFill>
                  <a:srgbClr val="00B0F0"/>
                </a:solidFill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5" name="內容版面配置區 2">
            <a:extLst>
              <a:ext uri="{FF2B5EF4-FFF2-40B4-BE49-F238E27FC236}">
                <a16:creationId xmlns:a16="http://schemas.microsoft.com/office/drawing/2014/main" id="{214B815E-B5D5-4C71-9CE3-66BA6C8139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4" y="1078303"/>
            <a:ext cx="11370672" cy="5317167"/>
          </a:xfrm>
          <a:prstGeom prst="rect">
            <a:avLst/>
          </a:prstGeom>
        </p:spPr>
        <p:txBody>
          <a:bodyPr/>
          <a:lstStyle>
            <a:lvl1pPr marL="361950" indent="-361950">
              <a:lnSpc>
                <a:spcPts val="4000"/>
              </a:lnSpc>
              <a:spcBef>
                <a:spcPts val="1200"/>
              </a:spcBef>
              <a:defRPr sz="280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defRPr>
            </a:lvl1pPr>
            <a:lvl2pPr marL="896938" indent="-439738">
              <a:lnSpc>
                <a:spcPts val="3200"/>
              </a:lnSpc>
              <a:spcBef>
                <a:spcPts val="600"/>
              </a:spcBef>
              <a:buFont typeface="Wingdings" panose="05000000000000000000" pitchFamily="2" charset="2"/>
              <a:buChar char="ü"/>
              <a:defRPr sz="240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defRPr>
            </a:lvl2pPr>
            <a:lvl3pPr>
              <a:lnSpc>
                <a:spcPts val="3200"/>
              </a:lnSpc>
              <a:spcBef>
                <a:spcPts val="600"/>
              </a:spcBef>
              <a:defRPr sz="200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defRPr>
            </a:lvl3pPr>
            <a:lvl4pPr>
              <a:defRPr sz="180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defRPr>
            </a:lvl4pPr>
            <a:lvl5pPr>
              <a:defRPr sz="160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defRPr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853476858"/>
      </p:ext>
    </p:extLst>
  </p:cSld>
  <p:clrMapOvr>
    <a:masterClrMapping/>
  </p:clrMapOvr>
  <p:transition spd="slow" advClick="0" advTm="10000">
    <p:pull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:a16="http://schemas.microsoft.com/office/drawing/2014/main" id="{AC6CBA66-0939-410E-8465-7297C60809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1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D7C3435E-BE52-42D5-88FE-E583619009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93988" y="2349039"/>
            <a:ext cx="6974011" cy="1160924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5400" b="1" i="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Noto Sans CJK TC Regular" panose="020B0500000000000000" pitchFamily="34" charset="-120"/>
                <a:cs typeface="Arial" panose="020B0604020202020204" pitchFamily="34" charset="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9B2144C2-4725-495D-8951-C016B6E891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93988" y="3817688"/>
            <a:ext cx="6974011" cy="68528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ea typeface="Noto Sans CJK TC Regular" panose="020B0500000000000000" pitchFamily="34" charset="-12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CC7C5483-9C33-4155-96E9-4FD3E461C055}"/>
              </a:ext>
            </a:extLst>
          </p:cNvPr>
          <p:cNvSpPr/>
          <p:nvPr userDrawn="1"/>
        </p:nvSpPr>
        <p:spPr>
          <a:xfrm>
            <a:off x="296406" y="2520720"/>
            <a:ext cx="2472743" cy="2472743"/>
          </a:xfrm>
          <a:prstGeom prst="rect">
            <a:avLst/>
          </a:prstGeom>
          <a:solidFill>
            <a:schemeClr val="accent5">
              <a:lumMod val="75000"/>
              <a:alpha val="3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B5E71E08-0875-433D-9888-B786B80B160F}"/>
              </a:ext>
            </a:extLst>
          </p:cNvPr>
          <p:cNvSpPr/>
          <p:nvPr userDrawn="1"/>
        </p:nvSpPr>
        <p:spPr>
          <a:xfrm>
            <a:off x="1101281" y="1515528"/>
            <a:ext cx="2472743" cy="2472743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8B3787F9-0671-4A71-9D96-678D313F837C}"/>
              </a:ext>
            </a:extLst>
          </p:cNvPr>
          <p:cNvSpPr/>
          <p:nvPr userDrawn="1"/>
        </p:nvSpPr>
        <p:spPr>
          <a:xfrm>
            <a:off x="0" y="5816799"/>
            <a:ext cx="12192000" cy="1041201"/>
          </a:xfrm>
          <a:prstGeom prst="rect">
            <a:avLst/>
          </a:prstGeom>
          <a:solidFill>
            <a:schemeClr val="bg1">
              <a:alpha val="1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97806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3E31E8C-B8C8-456F-9CE6-EEBF64BAC2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6708" y="287492"/>
            <a:ext cx="10077091" cy="61828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600">
                <a:solidFill>
                  <a:schemeClr val="tx1">
                    <a:lumMod val="50000"/>
                    <a:lumOff val="50000"/>
                  </a:schemeClr>
                </a:solidFill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9A37D74-00BF-42CA-99F8-9170D93059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4" y="1078303"/>
            <a:ext cx="11370672" cy="5317167"/>
          </a:xfrm>
          <a:prstGeom prst="rect">
            <a:avLst/>
          </a:prstGeom>
        </p:spPr>
        <p:txBody>
          <a:bodyPr/>
          <a:lstStyle>
            <a:lvl1pPr marL="361950" indent="-361950">
              <a:lnSpc>
                <a:spcPts val="4000"/>
              </a:lnSpc>
              <a:spcBef>
                <a:spcPts val="1200"/>
              </a:spcBef>
              <a:defRPr sz="2800"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defRPr>
            </a:lvl1pPr>
            <a:lvl2pPr marL="896938" indent="-439738">
              <a:lnSpc>
                <a:spcPts val="3200"/>
              </a:lnSpc>
              <a:spcBef>
                <a:spcPts val="600"/>
              </a:spcBef>
              <a:buFont typeface="Wingdings" panose="05000000000000000000" pitchFamily="2" charset="2"/>
              <a:buChar char="ü"/>
              <a:defRPr sz="2400"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defRPr>
            </a:lvl2pPr>
            <a:lvl3pPr>
              <a:lnSpc>
                <a:spcPts val="3200"/>
              </a:lnSpc>
              <a:spcBef>
                <a:spcPts val="600"/>
              </a:spcBef>
              <a:defRPr sz="2000"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defRPr>
            </a:lvl3pPr>
            <a:lvl4pPr>
              <a:defRPr sz="1800"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defRPr>
            </a:lvl4pPr>
            <a:lvl5pPr>
              <a:defRPr sz="1600"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defRPr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cxnSp>
        <p:nvCxnSpPr>
          <p:cNvPr id="7" name="Straight Connector 9">
            <a:extLst>
              <a:ext uri="{FF2B5EF4-FFF2-40B4-BE49-F238E27FC236}">
                <a16:creationId xmlns:a16="http://schemas.microsoft.com/office/drawing/2014/main" id="{A366D834-F2C1-4B4A-99D4-6FB891385474}"/>
              </a:ext>
            </a:extLst>
          </p:cNvPr>
          <p:cNvCxnSpPr>
            <a:cxnSpLocks/>
          </p:cNvCxnSpPr>
          <p:nvPr userDrawn="1"/>
        </p:nvCxnSpPr>
        <p:spPr>
          <a:xfrm>
            <a:off x="1276709" y="991119"/>
            <a:ext cx="10077090" cy="0"/>
          </a:xfrm>
          <a:prstGeom prst="line">
            <a:avLst/>
          </a:prstGeom>
          <a:ln w="6350">
            <a:solidFill>
              <a:srgbClr val="7F7F7F">
                <a:alpha val="50196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图片 3">
            <a:extLst>
              <a:ext uri="{FF2B5EF4-FFF2-40B4-BE49-F238E27FC236}">
                <a16:creationId xmlns:a16="http://schemas.microsoft.com/office/drawing/2014/main" id="{08777A04-728F-4703-B7E3-AF265FD12DF8}"/>
              </a:ext>
            </a:extLst>
          </p:cNvPr>
          <p:cNvPicPr preferRelativeResize="0">
            <a:picLocks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17"/>
          <a:stretch/>
        </p:blipFill>
        <p:spPr>
          <a:xfrm>
            <a:off x="11686783" y="6532574"/>
            <a:ext cx="505217" cy="252000"/>
          </a:xfrm>
          <a:prstGeom prst="rect">
            <a:avLst/>
          </a:prstGeom>
        </p:spPr>
      </p:pic>
      <p:sp>
        <p:nvSpPr>
          <p:cNvPr id="13" name="TextBox 15">
            <a:extLst>
              <a:ext uri="{FF2B5EF4-FFF2-40B4-BE49-F238E27FC236}">
                <a16:creationId xmlns:a16="http://schemas.microsoft.com/office/drawing/2014/main" id="{88C22CB5-8A70-4A20-BC02-7CAEEC279469}"/>
              </a:ext>
            </a:extLst>
          </p:cNvPr>
          <p:cNvSpPr txBox="1"/>
          <p:nvPr userDrawn="1"/>
        </p:nvSpPr>
        <p:spPr>
          <a:xfrm>
            <a:off x="11776720" y="6521571"/>
            <a:ext cx="4363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2EEF1883-7A0E-4F66-9932-E581691AD397}" type="slidenum">
              <a:rPr lang="zh-CN" altLang="en-US" sz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zh-CN" altLang="en-US" sz="1200">
              <a:solidFill>
                <a:prstClr val="white"/>
              </a:solidFill>
              <a:latin typeface="Arial" panose="020B0604020202020204" pitchFamily="34" charset="0"/>
              <a:ea typeface="印品黑体" panose="00000500000000000000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00927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">
            <a:extLst>
              <a:ext uri="{FF2B5EF4-FFF2-40B4-BE49-F238E27FC236}">
                <a16:creationId xmlns:a16="http://schemas.microsoft.com/office/drawing/2014/main" id="{38168CD5-1EB0-453C-B29D-781A8A1E0EA4}"/>
              </a:ext>
            </a:extLst>
          </p:cNvPr>
          <p:cNvPicPr preferRelativeResize="0">
            <a:picLocks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17"/>
          <a:stretch/>
        </p:blipFill>
        <p:spPr>
          <a:xfrm>
            <a:off x="11686783" y="6532574"/>
            <a:ext cx="505217" cy="252000"/>
          </a:xfrm>
          <a:prstGeom prst="rect">
            <a:avLst/>
          </a:prstGeom>
        </p:spPr>
      </p:pic>
      <p:sp>
        <p:nvSpPr>
          <p:cNvPr id="9" name="TextBox 15">
            <a:extLst>
              <a:ext uri="{FF2B5EF4-FFF2-40B4-BE49-F238E27FC236}">
                <a16:creationId xmlns:a16="http://schemas.microsoft.com/office/drawing/2014/main" id="{DEC947A2-C510-44C5-8555-C8B1543D0B3E}"/>
              </a:ext>
            </a:extLst>
          </p:cNvPr>
          <p:cNvSpPr txBox="1"/>
          <p:nvPr userDrawn="1"/>
        </p:nvSpPr>
        <p:spPr>
          <a:xfrm>
            <a:off x="11776720" y="6521571"/>
            <a:ext cx="4363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2EEF1883-7A0E-4F66-9932-E581691AD397}" type="slidenum">
              <a:rPr lang="zh-CN" altLang="en-US" sz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zh-CN" altLang="en-US" sz="1200">
              <a:solidFill>
                <a:prstClr val="white"/>
              </a:solidFill>
              <a:latin typeface="Arial" panose="020B0604020202020204" pitchFamily="34" charset="0"/>
              <a:ea typeface="印品黑体" panose="00000500000000000000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85825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9469CC1D-64E8-4BEC-9AC4-5549F2710E6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1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9FE3647F-8EA4-4DB4-A1BA-F892786607DC}"/>
              </a:ext>
            </a:extLst>
          </p:cNvPr>
          <p:cNvSpPr/>
          <p:nvPr userDrawn="1"/>
        </p:nvSpPr>
        <p:spPr>
          <a:xfrm>
            <a:off x="296863" y="2520950"/>
            <a:ext cx="2471737" cy="2471738"/>
          </a:xfrm>
          <a:prstGeom prst="rect">
            <a:avLst/>
          </a:prstGeom>
          <a:solidFill>
            <a:schemeClr val="accent5">
              <a:lumMod val="75000"/>
              <a:alpha val="3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6AA3820D-273F-4ED3-BFAC-55145A851FEF}"/>
              </a:ext>
            </a:extLst>
          </p:cNvPr>
          <p:cNvSpPr/>
          <p:nvPr userDrawn="1"/>
        </p:nvSpPr>
        <p:spPr>
          <a:xfrm>
            <a:off x="1101725" y="1516063"/>
            <a:ext cx="2471738" cy="2471737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D2A4E691-E284-47BD-B8E9-2F0B4B1346C2}"/>
              </a:ext>
            </a:extLst>
          </p:cNvPr>
          <p:cNvSpPr/>
          <p:nvPr userDrawn="1"/>
        </p:nvSpPr>
        <p:spPr>
          <a:xfrm>
            <a:off x="0" y="5816600"/>
            <a:ext cx="12192000" cy="1041400"/>
          </a:xfrm>
          <a:prstGeom prst="rect">
            <a:avLst/>
          </a:prstGeom>
          <a:solidFill>
            <a:schemeClr val="bg1">
              <a:alpha val="1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3693988" y="2349039"/>
            <a:ext cx="6974011" cy="1160924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5400" b="1" i="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Noto Sans CJK TC Regular" panose="020B0500000000000000" pitchFamily="34" charset="-120"/>
                <a:cs typeface="Arial" panose="020B0604020202020204" pitchFamily="34" charset="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3693988" y="3817688"/>
            <a:ext cx="6974011" cy="68528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ea typeface="Noto Sans CJK TC Regular" panose="020B0500000000000000" pitchFamily="34" charset="-12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</p:spTree>
    <p:extLst>
      <p:ext uri="{BB962C8B-B14F-4D97-AF65-F5344CB8AC3E}">
        <p14:creationId xmlns:p14="http://schemas.microsoft.com/office/powerpoint/2010/main" val="27947460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9">
            <a:extLst>
              <a:ext uri="{FF2B5EF4-FFF2-40B4-BE49-F238E27FC236}">
                <a16:creationId xmlns:a16="http://schemas.microsoft.com/office/drawing/2014/main" id="{3A91EA4D-FAD9-4833-96FA-C2B1E64C41D7}"/>
              </a:ext>
            </a:extLst>
          </p:cNvPr>
          <p:cNvCxnSpPr>
            <a:cxnSpLocks/>
          </p:cNvCxnSpPr>
          <p:nvPr userDrawn="1"/>
        </p:nvCxnSpPr>
        <p:spPr>
          <a:xfrm>
            <a:off x="1276350" y="990600"/>
            <a:ext cx="10077450" cy="0"/>
          </a:xfrm>
          <a:prstGeom prst="line">
            <a:avLst/>
          </a:prstGeom>
          <a:ln w="6350">
            <a:solidFill>
              <a:srgbClr val="7F7F7F">
                <a:alpha val="50196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3">
            <a:extLst>
              <a:ext uri="{FF2B5EF4-FFF2-40B4-BE49-F238E27FC236}">
                <a16:creationId xmlns:a16="http://schemas.microsoft.com/office/drawing/2014/main" id="{FD3047A2-4A12-4B3D-B4B9-62F1158A6CFE}"/>
              </a:ext>
            </a:extLst>
          </p:cNvPr>
          <p:cNvPicPr preferRelativeResize="0">
            <a:picLocks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17"/>
          <a:stretch>
            <a:fillRect/>
          </a:stretch>
        </p:blipFill>
        <p:spPr bwMode="auto">
          <a:xfrm>
            <a:off x="11687175" y="6532563"/>
            <a:ext cx="504825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15">
            <a:extLst>
              <a:ext uri="{FF2B5EF4-FFF2-40B4-BE49-F238E27FC236}">
                <a16:creationId xmlns:a16="http://schemas.microsoft.com/office/drawing/2014/main" id="{227D3E5B-B17B-4577-83DB-A6EA3498EBB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776075" y="6521450"/>
            <a:ext cx="436563" cy="2778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9pPr>
          </a:lstStyle>
          <a:p>
            <a:pPr>
              <a:defRPr/>
            </a:pPr>
            <a:fld id="{EC486492-4B25-46BB-B51E-198F5564C18A}" type="slidenum">
              <a:rPr lang="zh-CN" altLang="en-US" sz="120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 sz="1200">
              <a:solidFill>
                <a:srgbClr val="FFFFFF"/>
              </a:solidFill>
              <a:latin typeface="Arial" panose="020B0604020202020204" pitchFamily="34" charset="0"/>
              <a:ea typeface="印品黑体"/>
              <a:cs typeface="Arial" panose="020B0604020202020204" pitchFamily="34" charset="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76708" y="287492"/>
            <a:ext cx="10077091" cy="61828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600">
                <a:solidFill>
                  <a:schemeClr val="tx1">
                    <a:lumMod val="50000"/>
                    <a:lumOff val="50000"/>
                  </a:schemeClr>
                </a:solidFill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14674" y="1078303"/>
            <a:ext cx="11370672" cy="5317167"/>
          </a:xfrm>
          <a:prstGeom prst="rect">
            <a:avLst/>
          </a:prstGeom>
        </p:spPr>
        <p:txBody>
          <a:bodyPr/>
          <a:lstStyle>
            <a:lvl1pPr marL="361950" indent="-361950">
              <a:lnSpc>
                <a:spcPts val="4000"/>
              </a:lnSpc>
              <a:spcBef>
                <a:spcPts val="1200"/>
              </a:spcBef>
              <a:defRPr sz="2800"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defRPr>
            </a:lvl1pPr>
            <a:lvl2pPr marL="896938" indent="-439738">
              <a:lnSpc>
                <a:spcPts val="3200"/>
              </a:lnSpc>
              <a:spcBef>
                <a:spcPts val="600"/>
              </a:spcBef>
              <a:buFont typeface="Wingdings" panose="05000000000000000000" pitchFamily="2" charset="2"/>
              <a:buChar char="ü"/>
              <a:defRPr sz="2400"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defRPr>
            </a:lvl2pPr>
            <a:lvl3pPr>
              <a:lnSpc>
                <a:spcPts val="3200"/>
              </a:lnSpc>
              <a:spcBef>
                <a:spcPts val="600"/>
              </a:spcBef>
              <a:defRPr sz="2000"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defRPr>
            </a:lvl3pPr>
            <a:lvl4pPr>
              <a:defRPr sz="1800"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defRPr>
            </a:lvl4pPr>
            <a:lvl5pPr>
              <a:defRPr sz="1600"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defRPr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7417833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AC3FA18D-F8F1-4762-A1AF-B230BAB244AD}"/>
              </a:ext>
            </a:extLst>
          </p:cNvPr>
          <p:cNvPicPr preferRelativeResize="0">
            <a:picLocks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17"/>
          <a:stretch>
            <a:fillRect/>
          </a:stretch>
        </p:blipFill>
        <p:spPr bwMode="auto">
          <a:xfrm>
            <a:off x="11687175" y="6532563"/>
            <a:ext cx="504825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15">
            <a:extLst>
              <a:ext uri="{FF2B5EF4-FFF2-40B4-BE49-F238E27FC236}">
                <a16:creationId xmlns:a16="http://schemas.microsoft.com/office/drawing/2014/main" id="{6D901F15-32D0-4DAD-9193-3DC3BD1BE64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776075" y="6521450"/>
            <a:ext cx="436563" cy="2778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9pPr>
          </a:lstStyle>
          <a:p>
            <a:pPr>
              <a:defRPr/>
            </a:pPr>
            <a:fld id="{DC43A098-93AD-4EBC-B555-5D0F541148E6}" type="slidenum">
              <a:rPr lang="zh-CN" altLang="en-US" sz="120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 sz="1200">
              <a:solidFill>
                <a:srgbClr val="FFFFFF"/>
              </a:solidFill>
              <a:latin typeface="Arial" panose="020B0604020202020204" pitchFamily="34" charset="0"/>
              <a:ea typeface="印品黑体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1717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BF39020-50B1-FB4F-8D60-14C478CF28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defRPr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>
              <a:defRPr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>
              <a:defRPr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>
              <a:defRPr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5pPr>
          </a:lstStyle>
          <a:p>
            <a:pPr lvl="0"/>
            <a:r>
              <a:rPr kumimoji="1" lang="zh-TW" altLang="en-US" dirty="0"/>
              <a:t>按一下以編輯母片文字樣式</a:t>
            </a:r>
          </a:p>
          <a:p>
            <a:pPr lvl="1"/>
            <a:r>
              <a:rPr kumimoji="1" lang="zh-TW" altLang="en-US" dirty="0"/>
              <a:t>第二層</a:t>
            </a:r>
          </a:p>
          <a:p>
            <a:pPr lvl="2"/>
            <a:r>
              <a:rPr kumimoji="1" lang="zh-TW" altLang="en-US" dirty="0"/>
              <a:t>第三層</a:t>
            </a:r>
          </a:p>
          <a:p>
            <a:pPr lvl="3"/>
            <a:r>
              <a:rPr kumimoji="1" lang="zh-TW" altLang="en-US" dirty="0"/>
              <a:t>第四層</a:t>
            </a:r>
          </a:p>
          <a:p>
            <a:pPr lvl="4"/>
            <a:r>
              <a:rPr kumimoji="1" lang="zh-TW" altLang="en-US" dirty="0"/>
              <a:t>第五層</a:t>
            </a:r>
          </a:p>
        </p:txBody>
      </p:sp>
      <p:sp>
        <p:nvSpPr>
          <p:cNvPr id="9" name="標題 1">
            <a:extLst>
              <a:ext uri="{FF2B5EF4-FFF2-40B4-BE49-F238E27FC236}">
                <a16:creationId xmlns:a16="http://schemas.microsoft.com/office/drawing/2014/main" id="{6B7D7627-A433-413D-82BB-9B3856116276}"/>
              </a:ext>
            </a:extLst>
          </p:cNvPr>
          <p:cNvSpPr txBox="1">
            <a:spLocks/>
          </p:cNvSpPr>
          <p:nvPr userDrawn="1"/>
        </p:nvSpPr>
        <p:spPr>
          <a:xfrm>
            <a:off x="0" y="365125"/>
            <a:ext cx="12192000" cy="87774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zh-TW" dirty="0">
                <a:solidFill>
                  <a:schemeClr val="bg1"/>
                </a:solidFill>
              </a:rPr>
              <a:t>		</a:t>
            </a:r>
            <a:endParaRPr kumimoji="1" lang="zh-TW" altLang="en-US" dirty="0">
              <a:solidFill>
                <a:schemeClr val="bg1"/>
              </a:solidFill>
            </a:endParaRPr>
          </a:p>
        </p:txBody>
      </p:sp>
      <p:sp>
        <p:nvSpPr>
          <p:cNvPr id="8" name="橢圓 7">
            <a:extLst>
              <a:ext uri="{FF2B5EF4-FFF2-40B4-BE49-F238E27FC236}">
                <a16:creationId xmlns:a16="http://schemas.microsoft.com/office/drawing/2014/main" id="{27C79D21-4F88-4041-BDA2-10E0A9C39948}"/>
              </a:ext>
            </a:extLst>
          </p:cNvPr>
          <p:cNvSpPr/>
          <p:nvPr userDrawn="1"/>
        </p:nvSpPr>
        <p:spPr>
          <a:xfrm>
            <a:off x="11187985" y="-910055"/>
            <a:ext cx="1914217" cy="1913907"/>
          </a:xfrm>
          <a:prstGeom prst="ellipse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1" name="日期版面配置區 10">
            <a:extLst>
              <a:ext uri="{FF2B5EF4-FFF2-40B4-BE49-F238E27FC236}">
                <a16:creationId xmlns:a16="http://schemas.microsoft.com/office/drawing/2014/main" id="{052B225B-9A71-4658-94FA-544964D85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44888-81D6-45D7-AA4B-4FD67FA6B736}" type="datetime1">
              <a:rPr kumimoji="1" lang="zh-TW" altLang="en-US" smtClean="0"/>
              <a:t>2021/5/10</a:t>
            </a:fld>
            <a:endParaRPr kumimoji="1" lang="zh-TW" altLang="en-US"/>
          </a:p>
        </p:txBody>
      </p:sp>
      <p:sp>
        <p:nvSpPr>
          <p:cNvPr id="12" name="頁尾版面配置區 11">
            <a:extLst>
              <a:ext uri="{FF2B5EF4-FFF2-40B4-BE49-F238E27FC236}">
                <a16:creationId xmlns:a16="http://schemas.microsoft.com/office/drawing/2014/main" id="{4C79A70E-8959-4028-AE35-CC1974E431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13" name="投影片編號版面配置區 12">
            <a:extLst>
              <a:ext uri="{FF2B5EF4-FFF2-40B4-BE49-F238E27FC236}">
                <a16:creationId xmlns:a16="http://schemas.microsoft.com/office/drawing/2014/main" id="{D04CB2AE-F9D6-49D4-A45E-9186B38C9F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4051" y="115094"/>
            <a:ext cx="1028700" cy="365125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bg1"/>
                </a:solidFill>
                <a:latin typeface="Arial Rounded MT Bold" panose="020F0704030504030204" pitchFamily="34" charset="0"/>
              </a:defRPr>
            </a:lvl1pPr>
          </a:lstStyle>
          <a:p>
            <a:fld id="{038D7593-BE75-8548-B2D1-793E97685FA7}" type="slidenum">
              <a:rPr kumimoji="1" lang="zh-TW" altLang="en-US" smtClean="0"/>
              <a:pPr/>
              <a:t>‹#›</a:t>
            </a:fld>
            <a:endParaRPr kumimoji="1" lang="zh-TW" altLang="en-US" dirty="0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20618CB4-9FD5-1941-87D4-530418E4A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2696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kumimoji="1" lang="zh-TW" altLang="en-US" dirty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32352453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5EA5C04D-A5E7-4A8D-9F0C-F2C8D10A28E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1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Connector 9">
            <a:extLst>
              <a:ext uri="{FF2B5EF4-FFF2-40B4-BE49-F238E27FC236}">
                <a16:creationId xmlns:a16="http://schemas.microsoft.com/office/drawing/2014/main" id="{F813B169-1F95-4F92-9314-38FED5AE7F4C}"/>
              </a:ext>
            </a:extLst>
          </p:cNvPr>
          <p:cNvCxnSpPr>
            <a:cxnSpLocks/>
          </p:cNvCxnSpPr>
          <p:nvPr userDrawn="1"/>
        </p:nvCxnSpPr>
        <p:spPr>
          <a:xfrm>
            <a:off x="1276350" y="990600"/>
            <a:ext cx="10077450" cy="0"/>
          </a:xfrm>
          <a:prstGeom prst="line">
            <a:avLst/>
          </a:prstGeom>
          <a:ln w="6350">
            <a:solidFill>
              <a:srgbClr val="7F7F7F">
                <a:alpha val="50196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標題 1">
            <a:extLst>
              <a:ext uri="{FF2B5EF4-FFF2-40B4-BE49-F238E27FC236}">
                <a16:creationId xmlns:a16="http://schemas.microsoft.com/office/drawing/2014/main" id="{7319F838-31BB-499E-8CAA-BC78BC4ED0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6708" y="287492"/>
            <a:ext cx="10077091" cy="61828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600">
                <a:solidFill>
                  <a:srgbClr val="00B0F0"/>
                </a:solidFill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5" name="內容版面配置區 2">
            <a:extLst>
              <a:ext uri="{FF2B5EF4-FFF2-40B4-BE49-F238E27FC236}">
                <a16:creationId xmlns:a16="http://schemas.microsoft.com/office/drawing/2014/main" id="{214B815E-B5D5-4C71-9CE3-66BA6C8139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4" y="1078303"/>
            <a:ext cx="11370672" cy="5317167"/>
          </a:xfrm>
          <a:prstGeom prst="rect">
            <a:avLst/>
          </a:prstGeom>
        </p:spPr>
        <p:txBody>
          <a:bodyPr/>
          <a:lstStyle>
            <a:lvl1pPr marL="361950" indent="-361950">
              <a:lnSpc>
                <a:spcPts val="4000"/>
              </a:lnSpc>
              <a:spcBef>
                <a:spcPts val="1200"/>
              </a:spcBef>
              <a:defRPr sz="280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defRPr>
            </a:lvl1pPr>
            <a:lvl2pPr marL="896938" indent="-439738">
              <a:lnSpc>
                <a:spcPts val="3200"/>
              </a:lnSpc>
              <a:spcBef>
                <a:spcPts val="600"/>
              </a:spcBef>
              <a:buFont typeface="Wingdings" panose="05000000000000000000" pitchFamily="2" charset="2"/>
              <a:buChar char="ü"/>
              <a:defRPr sz="240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defRPr>
            </a:lvl2pPr>
            <a:lvl3pPr>
              <a:lnSpc>
                <a:spcPts val="3200"/>
              </a:lnSpc>
              <a:spcBef>
                <a:spcPts val="600"/>
              </a:spcBef>
              <a:defRPr sz="200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defRPr>
            </a:lvl3pPr>
            <a:lvl4pPr>
              <a:defRPr sz="180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defRPr>
            </a:lvl4pPr>
            <a:lvl5pPr>
              <a:defRPr sz="160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defRPr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3599815982"/>
      </p:ext>
    </p:extLst>
  </p:cSld>
  <p:clrMapOvr>
    <a:masterClrMapping/>
  </p:clrMapOvr>
  <p:transition spd="slow" advClick="0" advTm="10000">
    <p:pull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5EA5C04D-A5E7-4A8D-9F0C-F2C8D10A28E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1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1038723"/>
      </p:ext>
    </p:extLst>
  </p:cSld>
  <p:clrMapOvr>
    <a:masterClrMapping/>
  </p:clrMapOvr>
  <p:transition spd="slow" advClick="0" advTm="10000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8770BCF-A49D-2F4F-A5AB-F0AFA096DD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4C2F0406-CED5-EA4F-B58E-A08658EA82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D73CC749-1147-EF43-9BDD-BEF99C030A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FE987-7E19-46C0-9CCB-C5F222697721}" type="datetime1">
              <a:rPr kumimoji="1" lang="zh-TW" altLang="en-US" smtClean="0"/>
              <a:t>2021/5/10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E8F71400-3235-8C43-80F4-46933B19D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734B18FA-9D2B-6648-8D4B-6DCC71CBCC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8D7593-BE75-8548-B2D1-793E97685FA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0532502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32C2257-D70C-EE4D-9C0E-65CC62EAC4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3F59E23-3E46-F84E-AAFB-E8579196BE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EE6EDC7F-57AE-DF42-AA02-385D0D4A50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AF8EED6C-3EE9-9842-9DD5-47733679B0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C4BDB-820A-413B-9645-CCA3DCB4C733}" type="datetime1">
              <a:rPr kumimoji="1" lang="zh-TW" altLang="en-US" smtClean="0"/>
              <a:t>2021/5/10</a:t>
            </a:fld>
            <a:endParaRPr kumimoji="1"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82149450-DE80-C640-A6FC-28A4EF6188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B37B2E41-4D8C-AB4C-928D-384C6EDA6D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8D7593-BE75-8548-B2D1-793E97685FA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3782768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E540304-1FE6-7A48-AEF5-1DB1AE187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8C126E0C-0402-8F4B-AA59-56A875ADD5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08C859D4-86CB-1248-9831-1F2E91C081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E2A28040-F460-344A-B1F7-D13F73B618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2D8D3B0A-A769-E446-B9C0-72457C2405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043AC8F4-B195-6A43-B4B4-C0485C54C4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E1DEB-7AD1-43DF-A253-96397CF9AD7C}" type="datetime1">
              <a:rPr kumimoji="1" lang="zh-TW" altLang="en-US" smtClean="0"/>
              <a:t>2021/5/10</a:t>
            </a:fld>
            <a:endParaRPr kumimoji="1"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CF937D1E-71FD-AA4E-B04C-4231DC5214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614239BB-950D-514A-AF66-BA76D61FD1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8D7593-BE75-8548-B2D1-793E97685FA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8444391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E0325BA-6171-354E-BA14-AD7FBDE3E7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7A0FF265-19EA-B04A-ABEE-7728E21501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8C6BC-26E0-4A72-A9CA-3513515A5A44}" type="datetime1">
              <a:rPr kumimoji="1" lang="zh-TW" altLang="en-US" smtClean="0"/>
              <a:t>2021/5/10</a:t>
            </a:fld>
            <a:endParaRPr kumimoji="1"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236A4A9B-AE4E-064E-841D-48650A87EF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07E39644-9482-8942-9F20-F4A5E64FE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8D7593-BE75-8548-B2D1-793E97685FA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0068965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AF496164-797E-3549-9D5E-0E8A37AEDD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54E7A-30C5-45D0-BC44-767D3DFCD257}" type="datetime1">
              <a:rPr kumimoji="1" lang="zh-TW" altLang="en-US" smtClean="0"/>
              <a:t>2021/5/10</a:t>
            </a:fld>
            <a:endParaRPr kumimoji="1"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C535B5BB-8ED1-9A49-AC0E-88D4511114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469648A2-F709-A646-96C5-F4B23A3F2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8D7593-BE75-8548-B2D1-793E97685FA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1383780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E3D478D-5E15-0541-ACE7-72E85F380A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4D974B3-2300-EE45-AE13-70B65F36B9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6B9B3C34-1174-934B-8726-7F1190361F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002731CE-A607-9145-BEA9-06CE3599DD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97199-6B8B-44F0-9109-905C30F0FECA}" type="datetime1">
              <a:rPr kumimoji="1" lang="zh-TW" altLang="en-US" smtClean="0"/>
              <a:t>2021/5/10</a:t>
            </a:fld>
            <a:endParaRPr kumimoji="1"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D0F1A600-F648-9B4D-9A06-26AD9F7031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8A02709F-556F-8442-BA43-413BF9F77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8D7593-BE75-8548-B2D1-793E97685FA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9136614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D2444DA-2844-B144-AC92-A27364114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09B4AECC-81E3-C941-B663-BD9699A0C4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1ED5B520-D617-C442-946B-D6D9A2C425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28190453-5F30-974E-88B0-FA2C422AF4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F255F-1766-42BE-92AB-B9C04CF61AE1}" type="datetime1">
              <a:rPr kumimoji="1" lang="zh-TW" altLang="en-US" smtClean="0"/>
              <a:t>2021/5/10</a:t>
            </a:fld>
            <a:endParaRPr kumimoji="1"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E31F9120-0725-164E-A6BA-5753BB5559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F6C3F616-BF56-CF4C-8919-A3CD38844A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8D7593-BE75-8548-B2D1-793E97685FA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4147450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38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4509B9EA-77E7-FC46-9896-082EAAB6A5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215BEDE0-F31A-3E41-90EA-BF8F3836C3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B3A8A157-894A-834D-84EB-FF03F79817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D02A5B-8B13-4E6A-8312-3757CFC12371}" type="datetime1">
              <a:rPr kumimoji="1" lang="zh-TW" altLang="en-US" smtClean="0"/>
              <a:t>2021/5/10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54926319-07CC-5B4D-9317-F7ACB924F4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B188E32-D692-EB4D-86A8-EBFDFB5A72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8D7593-BE75-8548-B2D1-793E97685FA7}" type="slidenum">
              <a:rPr kumimoji="1" lang="zh-TW" altLang="en-US" smtClean="0"/>
              <a:t>‹#›</a:t>
            </a:fld>
            <a:endParaRPr kumimoji="1" lang="zh-TW" altLang="en-US" dirty="0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0E54F815-4CBA-498B-BCB6-1AA582051552}"/>
              </a:ext>
            </a:extLst>
          </p:cNvPr>
          <p:cNvSpPr txBox="1"/>
          <p:nvPr userDrawn="1"/>
        </p:nvSpPr>
        <p:spPr>
          <a:xfrm>
            <a:off x="0" y="1822113"/>
            <a:ext cx="461665" cy="1015663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TW" altLang="en-US" dirty="0">
                <a:solidFill>
                  <a:schemeClr val="bg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旗標創客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06C07CCF-061A-4FA8-8099-082E806F1F00}"/>
              </a:ext>
            </a:extLst>
          </p:cNvPr>
          <p:cNvSpPr txBox="1"/>
          <p:nvPr userDrawn="1"/>
        </p:nvSpPr>
        <p:spPr>
          <a:xfrm>
            <a:off x="11580167" y="5669131"/>
            <a:ext cx="461665" cy="1015663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TW" altLang="en-US" dirty="0">
                <a:solidFill>
                  <a:schemeClr val="bg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旗標創客</a:t>
            </a:r>
          </a:p>
        </p:txBody>
      </p:sp>
    </p:spTree>
    <p:extLst>
      <p:ext uri="{BB962C8B-B14F-4D97-AF65-F5344CB8AC3E}">
        <p14:creationId xmlns:p14="http://schemas.microsoft.com/office/powerpoint/2010/main" val="2852520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0" r:id="rId12"/>
    <p:sldLayoutId id="2147483671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4C5EA427-B56E-457F-9206-FB38E9D05F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8000" y="288000"/>
            <a:ext cx="10076400" cy="619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260D7856-0A47-4EB6-A2DE-AED79ADD17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4000" y="1080000"/>
            <a:ext cx="11372400" cy="531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4084828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zh-TW" altLang="en-US" sz="3600" kern="1200">
          <a:solidFill>
            <a:schemeClr val="tx1">
              <a:lumMod val="50000"/>
              <a:lumOff val="50000"/>
            </a:schemeClr>
          </a:solidFill>
          <a:latin typeface="Arial" panose="020B0604020202020204" pitchFamily="34" charset="0"/>
          <a:ea typeface="Noto Sans CJK TC Regular" panose="020B0500000000000000" pitchFamily="34" charset="-120"/>
          <a:cs typeface="Arial" panose="020B0604020202020204" pitchFamily="34" charset="0"/>
        </a:defRPr>
      </a:lvl1pPr>
    </p:titleStyle>
    <p:bodyStyle>
      <a:lvl1pPr marL="449263" indent="-449263" algn="l" defTabSz="914400" rtl="0" eaLnBrk="1" latinLnBrk="0" hangingPunct="1">
        <a:lnSpc>
          <a:spcPts val="3600"/>
        </a:lnSpc>
        <a:spcBef>
          <a:spcPts val="6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Noto Sans Mono CJK TC Regular" panose="020B0500000000000000" pitchFamily="34" charset="-120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Noto Sans Mono CJK TC Regular" panose="020B0500000000000000" pitchFamily="34" charset="-120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Noto Sans Mono CJK TC Regular" panose="020B0500000000000000" pitchFamily="34" charset="-120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Noto Sans Mono CJK TC Regular" panose="020B0500000000000000" pitchFamily="34" charset="-120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Noto Sans Mono CJK TC Regular" panose="020B0500000000000000" pitchFamily="34" charset="-120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標題版面配置區 1">
            <a:extLst>
              <a:ext uri="{FF2B5EF4-FFF2-40B4-BE49-F238E27FC236}">
                <a16:creationId xmlns:a16="http://schemas.microsoft.com/office/drawing/2014/main" id="{9E8BB421-1FC3-418D-8F57-5244AAAF694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277938" y="287338"/>
            <a:ext cx="10075862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5123" name="文字版面配置區 2">
            <a:extLst>
              <a:ext uri="{FF2B5EF4-FFF2-40B4-BE49-F238E27FC236}">
                <a16:creationId xmlns:a16="http://schemas.microsoft.com/office/drawing/2014/main" id="{A36348FD-6DFD-47AA-B29D-7C74116437A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14338" y="1079500"/>
            <a:ext cx="11372850" cy="531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1372950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lang="zh-TW" altLang="en-US" sz="3600" kern="1200">
          <a:solidFill>
            <a:srgbClr val="7F7F7F"/>
          </a:solidFill>
          <a:latin typeface="Arial" panose="020B0604020202020204" pitchFamily="34" charset="0"/>
          <a:ea typeface="Noto Sans CJK TC Regular" panose="020B0500000000000000" pitchFamily="34" charset="-120"/>
          <a:cs typeface="Arial" panose="020B0604020202020204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7F7F7F"/>
          </a:solidFill>
          <a:latin typeface="Arial" panose="020B0604020202020204" pitchFamily="34" charset="0"/>
          <a:ea typeface="Noto Sans CJK TC Regular" panose="020B0500000000000000" pitchFamily="34" charset="-120"/>
          <a:cs typeface="Arial" panose="020B060402020202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7F7F7F"/>
          </a:solidFill>
          <a:latin typeface="Arial" panose="020B0604020202020204" pitchFamily="34" charset="0"/>
          <a:ea typeface="Noto Sans CJK TC Regular" panose="020B0500000000000000" pitchFamily="34" charset="-120"/>
          <a:cs typeface="Arial" panose="020B060402020202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7F7F7F"/>
          </a:solidFill>
          <a:latin typeface="Arial" panose="020B0604020202020204" pitchFamily="34" charset="0"/>
          <a:ea typeface="Noto Sans CJK TC Regular" panose="020B0500000000000000" pitchFamily="34" charset="-120"/>
          <a:cs typeface="Arial" panose="020B060402020202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7F7F7F"/>
          </a:solidFill>
          <a:latin typeface="Arial" panose="020B0604020202020204" pitchFamily="34" charset="0"/>
          <a:ea typeface="Noto Sans CJK TC Regular" panose="020B0500000000000000" pitchFamily="34" charset="-120"/>
          <a:cs typeface="Arial" panose="020B060402020202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7F7F7F"/>
          </a:solidFill>
          <a:latin typeface="Arial" panose="020B0604020202020204" pitchFamily="34" charset="0"/>
          <a:ea typeface="Noto Sans CJK TC Regular" panose="020B0500000000000000" pitchFamily="34" charset="-120"/>
          <a:cs typeface="Arial" panose="020B060402020202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7F7F7F"/>
          </a:solidFill>
          <a:latin typeface="Arial" panose="020B0604020202020204" pitchFamily="34" charset="0"/>
          <a:ea typeface="Noto Sans CJK TC Regular" panose="020B0500000000000000" pitchFamily="34" charset="-120"/>
          <a:cs typeface="Arial" panose="020B060402020202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7F7F7F"/>
          </a:solidFill>
          <a:latin typeface="Arial" panose="020B0604020202020204" pitchFamily="34" charset="0"/>
          <a:ea typeface="Noto Sans CJK TC Regular" panose="020B0500000000000000" pitchFamily="34" charset="-120"/>
          <a:cs typeface="Arial" panose="020B060402020202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7F7F7F"/>
          </a:solidFill>
          <a:latin typeface="Arial" panose="020B0604020202020204" pitchFamily="34" charset="0"/>
          <a:ea typeface="Noto Sans CJK TC Regular" panose="020B0500000000000000" pitchFamily="34" charset="-120"/>
          <a:cs typeface="Arial" panose="020B0604020202020204" pitchFamily="34" charset="0"/>
        </a:defRPr>
      </a:lvl9pPr>
    </p:titleStyle>
    <p:bodyStyle>
      <a:lvl1pPr marL="449263" indent="-449263" algn="l" rtl="0" eaLnBrk="0" fontAlgn="base" hangingPunct="0">
        <a:lnSpc>
          <a:spcPts val="3600"/>
        </a:lnSpc>
        <a:spcBef>
          <a:spcPts val="6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Noto Sans Mono CJK TC Regular" panose="020B0500000000000000" pitchFamily="34" charset="-120"/>
          <a:cs typeface="Arial" panose="020B0604020202020204" pitchFamily="34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Noto Sans Mono CJK TC Regular" panose="020B0500000000000000" pitchFamily="34" charset="-120"/>
          <a:cs typeface="Arial" panose="020B0604020202020204" pitchFamily="34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Noto Sans Mono CJK TC Regular" panose="020B0500000000000000" pitchFamily="34" charset="-120"/>
          <a:cs typeface="Arial" panose="020B0604020202020204" pitchFamily="34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Arial" panose="020B0604020202020204" pitchFamily="34" charset="0"/>
          <a:ea typeface="Noto Sans Mono CJK TC Regular" panose="020B0500000000000000" pitchFamily="34" charset="-120"/>
          <a:cs typeface="Arial" panose="020B0604020202020204" pitchFamily="34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Noto Sans Mono CJK TC Regular" panose="020B0500000000000000" pitchFamily="34" charset="-120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0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emf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群組 8">
            <a:extLst>
              <a:ext uri="{FF2B5EF4-FFF2-40B4-BE49-F238E27FC236}">
                <a16:creationId xmlns:a16="http://schemas.microsoft.com/office/drawing/2014/main" id="{1C1419B8-119F-4D21-8BA2-5386F530E06E}"/>
              </a:ext>
            </a:extLst>
          </p:cNvPr>
          <p:cNvGrpSpPr/>
          <p:nvPr/>
        </p:nvGrpSpPr>
        <p:grpSpPr>
          <a:xfrm>
            <a:off x="898797" y="260190"/>
            <a:ext cx="5552367" cy="3799856"/>
            <a:chOff x="1904235" y="605942"/>
            <a:chExt cx="4125065" cy="2823058"/>
          </a:xfrm>
        </p:grpSpPr>
        <p:grpSp>
          <p:nvGrpSpPr>
            <p:cNvPr id="10" name="群組 9">
              <a:extLst>
                <a:ext uri="{FF2B5EF4-FFF2-40B4-BE49-F238E27FC236}">
                  <a16:creationId xmlns:a16="http://schemas.microsoft.com/office/drawing/2014/main" id="{2F729DAB-E677-46CA-8B2C-3BBC1CB6087F}"/>
                </a:ext>
              </a:extLst>
            </p:cNvPr>
            <p:cNvGrpSpPr/>
            <p:nvPr/>
          </p:nvGrpSpPr>
          <p:grpSpPr>
            <a:xfrm>
              <a:off x="1990965" y="605942"/>
              <a:ext cx="4038335" cy="2823058"/>
              <a:chOff x="4096863" y="1903314"/>
              <a:chExt cx="4038335" cy="2823058"/>
            </a:xfrm>
          </p:grpSpPr>
          <p:sp>
            <p:nvSpPr>
              <p:cNvPr id="11" name="橢圓 10">
                <a:extLst>
                  <a:ext uri="{FF2B5EF4-FFF2-40B4-BE49-F238E27FC236}">
                    <a16:creationId xmlns:a16="http://schemas.microsoft.com/office/drawing/2014/main" id="{03643244-A5AF-45B4-BC9D-0F39AACD0A5E}"/>
                  </a:ext>
                </a:extLst>
              </p:cNvPr>
              <p:cNvSpPr/>
              <p:nvPr/>
            </p:nvSpPr>
            <p:spPr>
              <a:xfrm>
                <a:off x="4917333" y="1903314"/>
                <a:ext cx="595036" cy="595036"/>
              </a:xfrm>
              <a:prstGeom prst="ellipse">
                <a:avLst/>
              </a:prstGeom>
              <a:noFill/>
              <a:ln w="381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2" name="橢圓 11">
                <a:extLst>
                  <a:ext uri="{FF2B5EF4-FFF2-40B4-BE49-F238E27FC236}">
                    <a16:creationId xmlns:a16="http://schemas.microsoft.com/office/drawing/2014/main" id="{DAEFC0BD-CAAA-4A20-9073-294DDD0BDF39}"/>
                  </a:ext>
                </a:extLst>
              </p:cNvPr>
              <p:cNvSpPr/>
              <p:nvPr/>
            </p:nvSpPr>
            <p:spPr>
              <a:xfrm>
                <a:off x="4917333" y="2645988"/>
                <a:ext cx="595036" cy="595036"/>
              </a:xfrm>
              <a:prstGeom prst="ellipse">
                <a:avLst/>
              </a:prstGeom>
              <a:noFill/>
              <a:ln w="381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3" name="橢圓 12">
                <a:extLst>
                  <a:ext uri="{FF2B5EF4-FFF2-40B4-BE49-F238E27FC236}">
                    <a16:creationId xmlns:a16="http://schemas.microsoft.com/office/drawing/2014/main" id="{38DE7051-4B76-430A-9420-08FA16578E54}"/>
                  </a:ext>
                </a:extLst>
              </p:cNvPr>
              <p:cNvSpPr/>
              <p:nvPr/>
            </p:nvSpPr>
            <p:spPr>
              <a:xfrm>
                <a:off x="4917333" y="3388662"/>
                <a:ext cx="595036" cy="595036"/>
              </a:xfrm>
              <a:prstGeom prst="ellipse">
                <a:avLst/>
              </a:prstGeom>
              <a:noFill/>
              <a:ln w="381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5" name="橢圓 14">
                <a:extLst>
                  <a:ext uri="{FF2B5EF4-FFF2-40B4-BE49-F238E27FC236}">
                    <a16:creationId xmlns:a16="http://schemas.microsoft.com/office/drawing/2014/main" id="{26CC8D18-C7C3-4C14-AB85-4B12501E2631}"/>
                  </a:ext>
                </a:extLst>
              </p:cNvPr>
              <p:cNvSpPr/>
              <p:nvPr/>
            </p:nvSpPr>
            <p:spPr>
              <a:xfrm>
                <a:off x="4917333" y="4131336"/>
                <a:ext cx="595036" cy="595036"/>
              </a:xfrm>
              <a:prstGeom prst="ellipse">
                <a:avLst/>
              </a:prstGeom>
              <a:noFill/>
              <a:ln w="381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6" name="橢圓 15">
                <a:extLst>
                  <a:ext uri="{FF2B5EF4-FFF2-40B4-BE49-F238E27FC236}">
                    <a16:creationId xmlns:a16="http://schemas.microsoft.com/office/drawing/2014/main" id="{FC5B1312-4323-4038-BE2A-CE7B91068742}"/>
                  </a:ext>
                </a:extLst>
              </p:cNvPr>
              <p:cNvSpPr/>
              <p:nvPr/>
            </p:nvSpPr>
            <p:spPr>
              <a:xfrm>
                <a:off x="6109340" y="2274651"/>
                <a:ext cx="595036" cy="595036"/>
              </a:xfrm>
              <a:prstGeom prst="ellipse">
                <a:avLst/>
              </a:prstGeom>
              <a:noFill/>
              <a:ln w="381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7" name="橢圓 16">
                <a:extLst>
                  <a:ext uri="{FF2B5EF4-FFF2-40B4-BE49-F238E27FC236}">
                    <a16:creationId xmlns:a16="http://schemas.microsoft.com/office/drawing/2014/main" id="{E50007C0-B2E8-4935-B818-E234337E61DE}"/>
                  </a:ext>
                </a:extLst>
              </p:cNvPr>
              <p:cNvSpPr/>
              <p:nvPr/>
            </p:nvSpPr>
            <p:spPr>
              <a:xfrm>
                <a:off x="6109340" y="3017325"/>
                <a:ext cx="595036" cy="595036"/>
              </a:xfrm>
              <a:prstGeom prst="ellipse">
                <a:avLst/>
              </a:prstGeom>
              <a:noFill/>
              <a:ln w="381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8" name="橢圓 17">
                <a:extLst>
                  <a:ext uri="{FF2B5EF4-FFF2-40B4-BE49-F238E27FC236}">
                    <a16:creationId xmlns:a16="http://schemas.microsoft.com/office/drawing/2014/main" id="{0922C166-AF4C-47F6-BA1A-45ACED5F382E}"/>
                  </a:ext>
                </a:extLst>
              </p:cNvPr>
              <p:cNvSpPr/>
              <p:nvPr/>
            </p:nvSpPr>
            <p:spPr>
              <a:xfrm>
                <a:off x="6109340" y="3759999"/>
                <a:ext cx="595036" cy="595036"/>
              </a:xfrm>
              <a:prstGeom prst="ellipse">
                <a:avLst/>
              </a:prstGeom>
              <a:noFill/>
              <a:ln w="381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cxnSp>
            <p:nvCxnSpPr>
              <p:cNvPr id="19" name="直線單箭頭接點 18">
                <a:extLst>
                  <a:ext uri="{FF2B5EF4-FFF2-40B4-BE49-F238E27FC236}">
                    <a16:creationId xmlns:a16="http://schemas.microsoft.com/office/drawing/2014/main" id="{DB32EAED-FC49-493E-9A03-5B2F8E354EBF}"/>
                  </a:ext>
                </a:extLst>
              </p:cNvPr>
              <p:cNvCxnSpPr>
                <a:cxnSpLocks/>
                <a:endCxn id="11" idx="2"/>
              </p:cNvCxnSpPr>
              <p:nvPr/>
            </p:nvCxnSpPr>
            <p:spPr>
              <a:xfrm flipV="1">
                <a:off x="4096865" y="2200832"/>
                <a:ext cx="820468" cy="219120"/>
              </a:xfrm>
              <a:prstGeom prst="straightConnector1">
                <a:avLst/>
              </a:prstGeom>
              <a:ln w="19050">
                <a:solidFill>
                  <a:schemeClr val="tx1">
                    <a:lumMod val="65000"/>
                    <a:lumOff val="3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直線單箭頭接點 19">
                <a:extLst>
                  <a:ext uri="{FF2B5EF4-FFF2-40B4-BE49-F238E27FC236}">
                    <a16:creationId xmlns:a16="http://schemas.microsoft.com/office/drawing/2014/main" id="{68625E58-A272-4715-A6A0-AC4B688D5BC1}"/>
                  </a:ext>
                </a:extLst>
              </p:cNvPr>
              <p:cNvCxnSpPr>
                <a:cxnSpLocks/>
                <a:endCxn id="12" idx="2"/>
              </p:cNvCxnSpPr>
              <p:nvPr/>
            </p:nvCxnSpPr>
            <p:spPr>
              <a:xfrm>
                <a:off x="4096865" y="2419952"/>
                <a:ext cx="820468" cy="523554"/>
              </a:xfrm>
              <a:prstGeom prst="straightConnector1">
                <a:avLst/>
              </a:prstGeom>
              <a:ln w="19050">
                <a:solidFill>
                  <a:schemeClr val="tx1">
                    <a:lumMod val="65000"/>
                    <a:lumOff val="3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直線單箭頭接點 20">
                <a:extLst>
                  <a:ext uri="{FF2B5EF4-FFF2-40B4-BE49-F238E27FC236}">
                    <a16:creationId xmlns:a16="http://schemas.microsoft.com/office/drawing/2014/main" id="{F9812057-AE57-4F46-8B21-BD9A05B5D8C9}"/>
                  </a:ext>
                </a:extLst>
              </p:cNvPr>
              <p:cNvCxnSpPr>
                <a:cxnSpLocks/>
                <a:stCxn id="11" idx="6"/>
                <a:endCxn id="16" idx="2"/>
              </p:cNvCxnSpPr>
              <p:nvPr/>
            </p:nvCxnSpPr>
            <p:spPr>
              <a:xfrm>
                <a:off x="5512369" y="2200832"/>
                <a:ext cx="596971" cy="371337"/>
              </a:xfrm>
              <a:prstGeom prst="straightConnector1">
                <a:avLst/>
              </a:prstGeom>
              <a:ln w="19050">
                <a:solidFill>
                  <a:schemeClr val="tx1">
                    <a:lumMod val="65000"/>
                    <a:lumOff val="3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直線單箭頭接點 21">
                <a:extLst>
                  <a:ext uri="{FF2B5EF4-FFF2-40B4-BE49-F238E27FC236}">
                    <a16:creationId xmlns:a16="http://schemas.microsoft.com/office/drawing/2014/main" id="{11112BAE-0C6D-46BD-A1CE-D2F2150815D0}"/>
                  </a:ext>
                </a:extLst>
              </p:cNvPr>
              <p:cNvCxnSpPr>
                <a:cxnSpLocks/>
                <a:stCxn id="11" idx="6"/>
                <a:endCxn id="17" idx="2"/>
              </p:cNvCxnSpPr>
              <p:nvPr/>
            </p:nvCxnSpPr>
            <p:spPr>
              <a:xfrm>
                <a:off x="5512369" y="2200832"/>
                <a:ext cx="596971" cy="1114011"/>
              </a:xfrm>
              <a:prstGeom prst="straightConnector1">
                <a:avLst/>
              </a:prstGeom>
              <a:ln w="19050">
                <a:solidFill>
                  <a:schemeClr val="tx1">
                    <a:lumMod val="65000"/>
                    <a:lumOff val="3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直線單箭頭接點 22">
                <a:extLst>
                  <a:ext uri="{FF2B5EF4-FFF2-40B4-BE49-F238E27FC236}">
                    <a16:creationId xmlns:a16="http://schemas.microsoft.com/office/drawing/2014/main" id="{DB397427-E5D2-489B-9184-6A9F4A1AD29C}"/>
                  </a:ext>
                </a:extLst>
              </p:cNvPr>
              <p:cNvCxnSpPr>
                <a:cxnSpLocks/>
                <a:stCxn id="11" idx="6"/>
                <a:endCxn id="18" idx="2"/>
              </p:cNvCxnSpPr>
              <p:nvPr/>
            </p:nvCxnSpPr>
            <p:spPr>
              <a:xfrm>
                <a:off x="5512369" y="2200832"/>
                <a:ext cx="596971" cy="1856685"/>
              </a:xfrm>
              <a:prstGeom prst="straightConnector1">
                <a:avLst/>
              </a:prstGeom>
              <a:ln w="19050">
                <a:solidFill>
                  <a:schemeClr val="tx1">
                    <a:lumMod val="65000"/>
                    <a:lumOff val="3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直線單箭頭接點 23">
                <a:extLst>
                  <a:ext uri="{FF2B5EF4-FFF2-40B4-BE49-F238E27FC236}">
                    <a16:creationId xmlns:a16="http://schemas.microsoft.com/office/drawing/2014/main" id="{EA965081-E019-4FE0-8FA6-6D7CEBDE1281}"/>
                  </a:ext>
                </a:extLst>
              </p:cNvPr>
              <p:cNvCxnSpPr>
                <a:cxnSpLocks/>
                <a:stCxn id="12" idx="6"/>
                <a:endCxn id="16" idx="2"/>
              </p:cNvCxnSpPr>
              <p:nvPr/>
            </p:nvCxnSpPr>
            <p:spPr>
              <a:xfrm flipV="1">
                <a:off x="5512369" y="2572169"/>
                <a:ext cx="596971" cy="371337"/>
              </a:xfrm>
              <a:prstGeom prst="straightConnector1">
                <a:avLst/>
              </a:prstGeom>
              <a:ln w="19050">
                <a:solidFill>
                  <a:schemeClr val="tx1">
                    <a:lumMod val="65000"/>
                    <a:lumOff val="3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直線單箭頭接點 24">
                <a:extLst>
                  <a:ext uri="{FF2B5EF4-FFF2-40B4-BE49-F238E27FC236}">
                    <a16:creationId xmlns:a16="http://schemas.microsoft.com/office/drawing/2014/main" id="{AC7DC4D0-BEF0-450A-A6F2-A34F55F226F4}"/>
                  </a:ext>
                </a:extLst>
              </p:cNvPr>
              <p:cNvCxnSpPr>
                <a:cxnSpLocks/>
                <a:stCxn id="12" idx="6"/>
                <a:endCxn id="17" idx="2"/>
              </p:cNvCxnSpPr>
              <p:nvPr/>
            </p:nvCxnSpPr>
            <p:spPr>
              <a:xfrm>
                <a:off x="5512369" y="2943506"/>
                <a:ext cx="596971" cy="371337"/>
              </a:xfrm>
              <a:prstGeom prst="straightConnector1">
                <a:avLst/>
              </a:prstGeom>
              <a:ln w="19050">
                <a:solidFill>
                  <a:schemeClr val="tx1">
                    <a:lumMod val="65000"/>
                    <a:lumOff val="3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線單箭頭接點 25">
                <a:extLst>
                  <a:ext uri="{FF2B5EF4-FFF2-40B4-BE49-F238E27FC236}">
                    <a16:creationId xmlns:a16="http://schemas.microsoft.com/office/drawing/2014/main" id="{3E4EF79B-9978-4CC1-9761-490FA6B6498B}"/>
                  </a:ext>
                </a:extLst>
              </p:cNvPr>
              <p:cNvCxnSpPr>
                <a:cxnSpLocks/>
                <a:stCxn id="12" idx="6"/>
                <a:endCxn id="18" idx="2"/>
              </p:cNvCxnSpPr>
              <p:nvPr/>
            </p:nvCxnSpPr>
            <p:spPr>
              <a:xfrm>
                <a:off x="5512369" y="2943506"/>
                <a:ext cx="596971" cy="1114011"/>
              </a:xfrm>
              <a:prstGeom prst="straightConnector1">
                <a:avLst/>
              </a:prstGeom>
              <a:ln w="19050">
                <a:solidFill>
                  <a:schemeClr val="tx1">
                    <a:lumMod val="65000"/>
                    <a:lumOff val="3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直線單箭頭接點 26">
                <a:extLst>
                  <a:ext uri="{FF2B5EF4-FFF2-40B4-BE49-F238E27FC236}">
                    <a16:creationId xmlns:a16="http://schemas.microsoft.com/office/drawing/2014/main" id="{4DCD242A-C228-4D9A-B0AB-BBD03B20422C}"/>
                  </a:ext>
                </a:extLst>
              </p:cNvPr>
              <p:cNvCxnSpPr>
                <a:cxnSpLocks/>
                <a:stCxn id="13" idx="6"/>
                <a:endCxn id="16" idx="2"/>
              </p:cNvCxnSpPr>
              <p:nvPr/>
            </p:nvCxnSpPr>
            <p:spPr>
              <a:xfrm flipV="1">
                <a:off x="5512369" y="2572169"/>
                <a:ext cx="596971" cy="1114011"/>
              </a:xfrm>
              <a:prstGeom prst="straightConnector1">
                <a:avLst/>
              </a:prstGeom>
              <a:ln w="19050">
                <a:solidFill>
                  <a:schemeClr val="tx1">
                    <a:lumMod val="65000"/>
                    <a:lumOff val="3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線單箭頭接點 27">
                <a:extLst>
                  <a:ext uri="{FF2B5EF4-FFF2-40B4-BE49-F238E27FC236}">
                    <a16:creationId xmlns:a16="http://schemas.microsoft.com/office/drawing/2014/main" id="{86DA3186-5C16-439C-94B3-DE6C54C45AAF}"/>
                  </a:ext>
                </a:extLst>
              </p:cNvPr>
              <p:cNvCxnSpPr>
                <a:cxnSpLocks/>
                <a:stCxn id="13" idx="6"/>
                <a:endCxn id="17" idx="2"/>
              </p:cNvCxnSpPr>
              <p:nvPr/>
            </p:nvCxnSpPr>
            <p:spPr>
              <a:xfrm flipV="1">
                <a:off x="5512369" y="3314843"/>
                <a:ext cx="596971" cy="371337"/>
              </a:xfrm>
              <a:prstGeom prst="straightConnector1">
                <a:avLst/>
              </a:prstGeom>
              <a:ln w="19050">
                <a:solidFill>
                  <a:schemeClr val="tx1">
                    <a:lumMod val="65000"/>
                    <a:lumOff val="3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線單箭頭接點 28">
                <a:extLst>
                  <a:ext uri="{FF2B5EF4-FFF2-40B4-BE49-F238E27FC236}">
                    <a16:creationId xmlns:a16="http://schemas.microsoft.com/office/drawing/2014/main" id="{6A821EA2-B1D5-490A-86A2-5B396548D1E2}"/>
                  </a:ext>
                </a:extLst>
              </p:cNvPr>
              <p:cNvCxnSpPr>
                <a:cxnSpLocks/>
                <a:stCxn id="13" idx="6"/>
                <a:endCxn id="18" idx="2"/>
              </p:cNvCxnSpPr>
              <p:nvPr/>
            </p:nvCxnSpPr>
            <p:spPr>
              <a:xfrm>
                <a:off x="5512369" y="3686180"/>
                <a:ext cx="596971" cy="371337"/>
              </a:xfrm>
              <a:prstGeom prst="straightConnector1">
                <a:avLst/>
              </a:prstGeom>
              <a:ln w="19050">
                <a:solidFill>
                  <a:schemeClr val="tx1">
                    <a:lumMod val="65000"/>
                    <a:lumOff val="3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線單箭頭接點 29">
                <a:extLst>
                  <a:ext uri="{FF2B5EF4-FFF2-40B4-BE49-F238E27FC236}">
                    <a16:creationId xmlns:a16="http://schemas.microsoft.com/office/drawing/2014/main" id="{177ECCAC-C8DB-4ED9-A670-A266D120849D}"/>
                  </a:ext>
                </a:extLst>
              </p:cNvPr>
              <p:cNvCxnSpPr>
                <a:cxnSpLocks/>
                <a:stCxn id="15" idx="6"/>
                <a:endCxn id="16" idx="2"/>
              </p:cNvCxnSpPr>
              <p:nvPr/>
            </p:nvCxnSpPr>
            <p:spPr>
              <a:xfrm flipV="1">
                <a:off x="5512369" y="2572169"/>
                <a:ext cx="596971" cy="1856685"/>
              </a:xfrm>
              <a:prstGeom prst="straightConnector1">
                <a:avLst/>
              </a:prstGeom>
              <a:ln w="19050">
                <a:solidFill>
                  <a:schemeClr val="tx1">
                    <a:lumMod val="65000"/>
                    <a:lumOff val="3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線單箭頭接點 30">
                <a:extLst>
                  <a:ext uri="{FF2B5EF4-FFF2-40B4-BE49-F238E27FC236}">
                    <a16:creationId xmlns:a16="http://schemas.microsoft.com/office/drawing/2014/main" id="{9FBB6582-5930-4A47-A7C4-9B54C15378BF}"/>
                  </a:ext>
                </a:extLst>
              </p:cNvPr>
              <p:cNvCxnSpPr>
                <a:cxnSpLocks/>
                <a:stCxn id="15" idx="6"/>
                <a:endCxn id="17" idx="2"/>
              </p:cNvCxnSpPr>
              <p:nvPr/>
            </p:nvCxnSpPr>
            <p:spPr>
              <a:xfrm flipV="1">
                <a:off x="5512369" y="3314843"/>
                <a:ext cx="596971" cy="1114011"/>
              </a:xfrm>
              <a:prstGeom prst="straightConnector1">
                <a:avLst/>
              </a:prstGeom>
              <a:ln w="19050">
                <a:solidFill>
                  <a:schemeClr val="tx1">
                    <a:lumMod val="65000"/>
                    <a:lumOff val="3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線單箭頭接點 31">
                <a:extLst>
                  <a:ext uri="{FF2B5EF4-FFF2-40B4-BE49-F238E27FC236}">
                    <a16:creationId xmlns:a16="http://schemas.microsoft.com/office/drawing/2014/main" id="{52106CED-5EED-409C-BCDD-405C98970319}"/>
                  </a:ext>
                </a:extLst>
              </p:cNvPr>
              <p:cNvCxnSpPr>
                <a:cxnSpLocks/>
                <a:stCxn id="15" idx="6"/>
                <a:endCxn id="18" idx="2"/>
              </p:cNvCxnSpPr>
              <p:nvPr/>
            </p:nvCxnSpPr>
            <p:spPr>
              <a:xfrm flipV="1">
                <a:off x="5512369" y="4057517"/>
                <a:ext cx="596971" cy="371337"/>
              </a:xfrm>
              <a:prstGeom prst="straightConnector1">
                <a:avLst/>
              </a:prstGeom>
              <a:ln w="19050">
                <a:solidFill>
                  <a:schemeClr val="tx1">
                    <a:lumMod val="65000"/>
                    <a:lumOff val="3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橢圓 32">
                <a:extLst>
                  <a:ext uri="{FF2B5EF4-FFF2-40B4-BE49-F238E27FC236}">
                    <a16:creationId xmlns:a16="http://schemas.microsoft.com/office/drawing/2014/main" id="{0CAA7958-6881-415B-BA83-6E642D2FBF36}"/>
                  </a:ext>
                </a:extLst>
              </p:cNvPr>
              <p:cNvSpPr/>
              <p:nvPr/>
            </p:nvSpPr>
            <p:spPr>
              <a:xfrm>
                <a:off x="7122269" y="3017325"/>
                <a:ext cx="595036" cy="595036"/>
              </a:xfrm>
              <a:prstGeom prst="ellipse">
                <a:avLst/>
              </a:prstGeom>
              <a:noFill/>
              <a:ln w="381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cxnSp>
            <p:nvCxnSpPr>
              <p:cNvPr id="34" name="直線單箭頭接點 33">
                <a:extLst>
                  <a:ext uri="{FF2B5EF4-FFF2-40B4-BE49-F238E27FC236}">
                    <a16:creationId xmlns:a16="http://schemas.microsoft.com/office/drawing/2014/main" id="{CAFE4D78-BBC5-4A12-95B4-E341FDEAC9D8}"/>
                  </a:ext>
                </a:extLst>
              </p:cNvPr>
              <p:cNvCxnSpPr>
                <a:cxnSpLocks/>
                <a:stCxn id="33" idx="6"/>
              </p:cNvCxnSpPr>
              <p:nvPr/>
            </p:nvCxnSpPr>
            <p:spPr>
              <a:xfrm>
                <a:off x="7717305" y="3314843"/>
                <a:ext cx="417893" cy="2377"/>
              </a:xfrm>
              <a:prstGeom prst="straightConnector1">
                <a:avLst/>
              </a:prstGeom>
              <a:ln w="19050">
                <a:solidFill>
                  <a:schemeClr val="tx1">
                    <a:lumMod val="65000"/>
                    <a:lumOff val="3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線單箭頭接點 34">
                <a:extLst>
                  <a:ext uri="{FF2B5EF4-FFF2-40B4-BE49-F238E27FC236}">
                    <a16:creationId xmlns:a16="http://schemas.microsoft.com/office/drawing/2014/main" id="{8B260218-3FC6-449B-9D0B-BBF8E130B44E}"/>
                  </a:ext>
                </a:extLst>
              </p:cNvPr>
              <p:cNvCxnSpPr>
                <a:cxnSpLocks/>
                <a:stCxn id="16" idx="6"/>
                <a:endCxn id="33" idx="2"/>
              </p:cNvCxnSpPr>
              <p:nvPr/>
            </p:nvCxnSpPr>
            <p:spPr>
              <a:xfrm>
                <a:off x="6704376" y="2572169"/>
                <a:ext cx="417893" cy="742674"/>
              </a:xfrm>
              <a:prstGeom prst="straightConnector1">
                <a:avLst/>
              </a:prstGeom>
              <a:ln w="19050">
                <a:solidFill>
                  <a:schemeClr val="tx1">
                    <a:lumMod val="65000"/>
                    <a:lumOff val="3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線單箭頭接點 35">
                <a:extLst>
                  <a:ext uri="{FF2B5EF4-FFF2-40B4-BE49-F238E27FC236}">
                    <a16:creationId xmlns:a16="http://schemas.microsoft.com/office/drawing/2014/main" id="{09F0A034-785B-4356-8F8E-70B4A4C441B3}"/>
                  </a:ext>
                </a:extLst>
              </p:cNvPr>
              <p:cNvCxnSpPr>
                <a:cxnSpLocks/>
                <a:stCxn id="17" idx="6"/>
                <a:endCxn id="33" idx="2"/>
              </p:cNvCxnSpPr>
              <p:nvPr/>
            </p:nvCxnSpPr>
            <p:spPr>
              <a:xfrm>
                <a:off x="6704376" y="3314843"/>
                <a:ext cx="417893" cy="0"/>
              </a:xfrm>
              <a:prstGeom prst="straightConnector1">
                <a:avLst/>
              </a:prstGeom>
              <a:ln w="19050">
                <a:solidFill>
                  <a:schemeClr val="tx1">
                    <a:lumMod val="65000"/>
                    <a:lumOff val="3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直線單箭頭接點 36">
                <a:extLst>
                  <a:ext uri="{FF2B5EF4-FFF2-40B4-BE49-F238E27FC236}">
                    <a16:creationId xmlns:a16="http://schemas.microsoft.com/office/drawing/2014/main" id="{3E80A926-8D66-4987-9828-BEE6E2418D80}"/>
                  </a:ext>
                </a:extLst>
              </p:cNvPr>
              <p:cNvCxnSpPr>
                <a:cxnSpLocks/>
                <a:stCxn id="18" idx="6"/>
                <a:endCxn id="33" idx="2"/>
              </p:cNvCxnSpPr>
              <p:nvPr/>
            </p:nvCxnSpPr>
            <p:spPr>
              <a:xfrm flipV="1">
                <a:off x="6704376" y="3314843"/>
                <a:ext cx="417893" cy="742674"/>
              </a:xfrm>
              <a:prstGeom prst="straightConnector1">
                <a:avLst/>
              </a:prstGeom>
              <a:ln w="19050">
                <a:solidFill>
                  <a:schemeClr val="tx1">
                    <a:lumMod val="65000"/>
                    <a:lumOff val="3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直線單箭頭接點 37">
                <a:extLst>
                  <a:ext uri="{FF2B5EF4-FFF2-40B4-BE49-F238E27FC236}">
                    <a16:creationId xmlns:a16="http://schemas.microsoft.com/office/drawing/2014/main" id="{6D92A4F6-579D-4287-9CBF-E480FC3BA5F2}"/>
                  </a:ext>
                </a:extLst>
              </p:cNvPr>
              <p:cNvCxnSpPr>
                <a:cxnSpLocks/>
                <a:endCxn id="13" idx="2"/>
              </p:cNvCxnSpPr>
              <p:nvPr/>
            </p:nvCxnSpPr>
            <p:spPr>
              <a:xfrm>
                <a:off x="4096865" y="2419952"/>
                <a:ext cx="820468" cy="1266228"/>
              </a:xfrm>
              <a:prstGeom prst="straightConnector1">
                <a:avLst/>
              </a:prstGeom>
              <a:ln w="19050">
                <a:solidFill>
                  <a:schemeClr val="tx1">
                    <a:lumMod val="65000"/>
                    <a:lumOff val="3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直線單箭頭接點 38">
                <a:extLst>
                  <a:ext uri="{FF2B5EF4-FFF2-40B4-BE49-F238E27FC236}">
                    <a16:creationId xmlns:a16="http://schemas.microsoft.com/office/drawing/2014/main" id="{6B6E291C-7129-4B5D-8A01-017483869A47}"/>
                  </a:ext>
                </a:extLst>
              </p:cNvPr>
              <p:cNvCxnSpPr>
                <a:cxnSpLocks/>
                <a:endCxn id="15" idx="2"/>
              </p:cNvCxnSpPr>
              <p:nvPr/>
            </p:nvCxnSpPr>
            <p:spPr>
              <a:xfrm>
                <a:off x="4096865" y="2419952"/>
                <a:ext cx="820468" cy="2008902"/>
              </a:xfrm>
              <a:prstGeom prst="straightConnector1">
                <a:avLst/>
              </a:prstGeom>
              <a:ln w="19050">
                <a:solidFill>
                  <a:schemeClr val="tx1">
                    <a:lumMod val="65000"/>
                    <a:lumOff val="3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直線單箭頭接點 39">
                <a:extLst>
                  <a:ext uri="{FF2B5EF4-FFF2-40B4-BE49-F238E27FC236}">
                    <a16:creationId xmlns:a16="http://schemas.microsoft.com/office/drawing/2014/main" id="{0972ED96-0354-452F-AB0E-3290EC7A29E9}"/>
                  </a:ext>
                </a:extLst>
              </p:cNvPr>
              <p:cNvCxnSpPr>
                <a:cxnSpLocks/>
                <a:endCxn id="11" idx="2"/>
              </p:cNvCxnSpPr>
              <p:nvPr/>
            </p:nvCxnSpPr>
            <p:spPr>
              <a:xfrm flipV="1">
                <a:off x="4096865" y="2200832"/>
                <a:ext cx="820468" cy="813053"/>
              </a:xfrm>
              <a:prstGeom prst="straightConnector1">
                <a:avLst/>
              </a:prstGeom>
              <a:ln w="19050">
                <a:solidFill>
                  <a:schemeClr val="tx1">
                    <a:lumMod val="65000"/>
                    <a:lumOff val="3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直線單箭頭接點 40">
                <a:extLst>
                  <a:ext uri="{FF2B5EF4-FFF2-40B4-BE49-F238E27FC236}">
                    <a16:creationId xmlns:a16="http://schemas.microsoft.com/office/drawing/2014/main" id="{1E26D34A-EDC0-44BC-884C-C11CE807EB67}"/>
                  </a:ext>
                </a:extLst>
              </p:cNvPr>
              <p:cNvCxnSpPr>
                <a:cxnSpLocks/>
                <a:endCxn id="12" idx="2"/>
              </p:cNvCxnSpPr>
              <p:nvPr/>
            </p:nvCxnSpPr>
            <p:spPr>
              <a:xfrm flipV="1">
                <a:off x="4096865" y="2943506"/>
                <a:ext cx="820468" cy="70379"/>
              </a:xfrm>
              <a:prstGeom prst="straightConnector1">
                <a:avLst/>
              </a:prstGeom>
              <a:ln w="19050">
                <a:solidFill>
                  <a:schemeClr val="tx1">
                    <a:lumMod val="65000"/>
                    <a:lumOff val="3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線單箭頭接點 41">
                <a:extLst>
                  <a:ext uri="{FF2B5EF4-FFF2-40B4-BE49-F238E27FC236}">
                    <a16:creationId xmlns:a16="http://schemas.microsoft.com/office/drawing/2014/main" id="{B43B953C-1A61-4671-9B29-DD9B92ED64B6}"/>
                  </a:ext>
                </a:extLst>
              </p:cNvPr>
              <p:cNvCxnSpPr>
                <a:cxnSpLocks/>
                <a:endCxn id="13" idx="2"/>
              </p:cNvCxnSpPr>
              <p:nvPr/>
            </p:nvCxnSpPr>
            <p:spPr>
              <a:xfrm>
                <a:off x="4096865" y="3013885"/>
                <a:ext cx="820468" cy="672295"/>
              </a:xfrm>
              <a:prstGeom prst="straightConnector1">
                <a:avLst/>
              </a:prstGeom>
              <a:ln w="19050">
                <a:solidFill>
                  <a:schemeClr val="tx1">
                    <a:lumMod val="65000"/>
                    <a:lumOff val="3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線單箭頭接點 42">
                <a:extLst>
                  <a:ext uri="{FF2B5EF4-FFF2-40B4-BE49-F238E27FC236}">
                    <a16:creationId xmlns:a16="http://schemas.microsoft.com/office/drawing/2014/main" id="{C77CBD6D-004F-46E7-B94E-01265A36B837}"/>
                  </a:ext>
                </a:extLst>
              </p:cNvPr>
              <p:cNvCxnSpPr>
                <a:cxnSpLocks/>
                <a:endCxn id="15" idx="2"/>
              </p:cNvCxnSpPr>
              <p:nvPr/>
            </p:nvCxnSpPr>
            <p:spPr>
              <a:xfrm>
                <a:off x="4096865" y="3013885"/>
                <a:ext cx="820468" cy="1414969"/>
              </a:xfrm>
              <a:prstGeom prst="straightConnector1">
                <a:avLst/>
              </a:prstGeom>
              <a:ln w="19050">
                <a:solidFill>
                  <a:schemeClr val="tx1">
                    <a:lumMod val="65000"/>
                    <a:lumOff val="3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直線單箭頭接點 43">
                <a:extLst>
                  <a:ext uri="{FF2B5EF4-FFF2-40B4-BE49-F238E27FC236}">
                    <a16:creationId xmlns:a16="http://schemas.microsoft.com/office/drawing/2014/main" id="{4EEED10E-42C4-4716-8974-A2B3E01B3C01}"/>
                  </a:ext>
                </a:extLst>
              </p:cNvPr>
              <p:cNvCxnSpPr>
                <a:cxnSpLocks/>
                <a:endCxn id="11" idx="2"/>
              </p:cNvCxnSpPr>
              <p:nvPr/>
            </p:nvCxnSpPr>
            <p:spPr>
              <a:xfrm flipV="1">
                <a:off x="4096863" y="2200832"/>
                <a:ext cx="820470" cy="1413084"/>
              </a:xfrm>
              <a:prstGeom prst="straightConnector1">
                <a:avLst/>
              </a:prstGeom>
              <a:ln w="19050">
                <a:solidFill>
                  <a:schemeClr val="tx1">
                    <a:lumMod val="65000"/>
                    <a:lumOff val="3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直線單箭頭接點 44">
                <a:extLst>
                  <a:ext uri="{FF2B5EF4-FFF2-40B4-BE49-F238E27FC236}">
                    <a16:creationId xmlns:a16="http://schemas.microsoft.com/office/drawing/2014/main" id="{747B8999-ABB5-43F1-9724-6A38BF50D1A5}"/>
                  </a:ext>
                </a:extLst>
              </p:cNvPr>
              <p:cNvCxnSpPr>
                <a:cxnSpLocks/>
                <a:endCxn id="12" idx="2"/>
              </p:cNvCxnSpPr>
              <p:nvPr/>
            </p:nvCxnSpPr>
            <p:spPr>
              <a:xfrm flipV="1">
                <a:off x="4096863" y="2943506"/>
                <a:ext cx="820470" cy="670410"/>
              </a:xfrm>
              <a:prstGeom prst="straightConnector1">
                <a:avLst/>
              </a:prstGeom>
              <a:ln w="19050">
                <a:solidFill>
                  <a:schemeClr val="tx1">
                    <a:lumMod val="65000"/>
                    <a:lumOff val="3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線單箭頭接點 45">
                <a:extLst>
                  <a:ext uri="{FF2B5EF4-FFF2-40B4-BE49-F238E27FC236}">
                    <a16:creationId xmlns:a16="http://schemas.microsoft.com/office/drawing/2014/main" id="{7E7A2955-E943-45C2-A2C0-5A2C47C764A3}"/>
                  </a:ext>
                </a:extLst>
              </p:cNvPr>
              <p:cNvCxnSpPr>
                <a:cxnSpLocks/>
                <a:endCxn id="13" idx="2"/>
              </p:cNvCxnSpPr>
              <p:nvPr/>
            </p:nvCxnSpPr>
            <p:spPr>
              <a:xfrm>
                <a:off x="4096863" y="3613916"/>
                <a:ext cx="820470" cy="72264"/>
              </a:xfrm>
              <a:prstGeom prst="straightConnector1">
                <a:avLst/>
              </a:prstGeom>
              <a:ln w="19050">
                <a:solidFill>
                  <a:schemeClr val="tx1">
                    <a:lumMod val="65000"/>
                    <a:lumOff val="3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直線單箭頭接點 46">
                <a:extLst>
                  <a:ext uri="{FF2B5EF4-FFF2-40B4-BE49-F238E27FC236}">
                    <a16:creationId xmlns:a16="http://schemas.microsoft.com/office/drawing/2014/main" id="{5453F0DC-D402-49BC-B6C7-EB42AB573599}"/>
                  </a:ext>
                </a:extLst>
              </p:cNvPr>
              <p:cNvCxnSpPr>
                <a:cxnSpLocks/>
                <a:endCxn id="15" idx="2"/>
              </p:cNvCxnSpPr>
              <p:nvPr/>
            </p:nvCxnSpPr>
            <p:spPr>
              <a:xfrm>
                <a:off x="4096863" y="3613916"/>
                <a:ext cx="820470" cy="814938"/>
              </a:xfrm>
              <a:prstGeom prst="straightConnector1">
                <a:avLst/>
              </a:prstGeom>
              <a:ln w="19050">
                <a:solidFill>
                  <a:schemeClr val="tx1">
                    <a:lumMod val="65000"/>
                    <a:lumOff val="3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直線單箭頭接點 47">
                <a:extLst>
                  <a:ext uri="{FF2B5EF4-FFF2-40B4-BE49-F238E27FC236}">
                    <a16:creationId xmlns:a16="http://schemas.microsoft.com/office/drawing/2014/main" id="{1BDF25F1-F626-474E-8821-6A988AAFBF17}"/>
                  </a:ext>
                </a:extLst>
              </p:cNvPr>
              <p:cNvCxnSpPr>
                <a:cxnSpLocks/>
                <a:endCxn id="11" idx="2"/>
              </p:cNvCxnSpPr>
              <p:nvPr/>
            </p:nvCxnSpPr>
            <p:spPr>
              <a:xfrm flipV="1">
                <a:off x="4096864" y="2200832"/>
                <a:ext cx="820469" cy="1999067"/>
              </a:xfrm>
              <a:prstGeom prst="straightConnector1">
                <a:avLst/>
              </a:prstGeom>
              <a:ln w="19050">
                <a:solidFill>
                  <a:schemeClr val="tx1">
                    <a:lumMod val="65000"/>
                    <a:lumOff val="3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直線單箭頭接點 48">
                <a:extLst>
                  <a:ext uri="{FF2B5EF4-FFF2-40B4-BE49-F238E27FC236}">
                    <a16:creationId xmlns:a16="http://schemas.microsoft.com/office/drawing/2014/main" id="{8C245EA4-0673-4079-A9BC-5AA03FDF8F6A}"/>
                  </a:ext>
                </a:extLst>
              </p:cNvPr>
              <p:cNvCxnSpPr>
                <a:cxnSpLocks/>
                <a:endCxn id="12" idx="2"/>
              </p:cNvCxnSpPr>
              <p:nvPr/>
            </p:nvCxnSpPr>
            <p:spPr>
              <a:xfrm flipV="1">
                <a:off x="4096864" y="2943506"/>
                <a:ext cx="820469" cy="1256393"/>
              </a:xfrm>
              <a:prstGeom prst="straightConnector1">
                <a:avLst/>
              </a:prstGeom>
              <a:ln w="19050">
                <a:solidFill>
                  <a:schemeClr val="tx1">
                    <a:lumMod val="65000"/>
                    <a:lumOff val="3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直線單箭頭接點 49">
                <a:extLst>
                  <a:ext uri="{FF2B5EF4-FFF2-40B4-BE49-F238E27FC236}">
                    <a16:creationId xmlns:a16="http://schemas.microsoft.com/office/drawing/2014/main" id="{F8A308FC-C3A0-4AC8-9D3F-514556CA17A3}"/>
                  </a:ext>
                </a:extLst>
              </p:cNvPr>
              <p:cNvCxnSpPr>
                <a:cxnSpLocks/>
                <a:endCxn id="13" idx="2"/>
              </p:cNvCxnSpPr>
              <p:nvPr/>
            </p:nvCxnSpPr>
            <p:spPr>
              <a:xfrm flipV="1">
                <a:off x="4096864" y="3686180"/>
                <a:ext cx="820469" cy="513719"/>
              </a:xfrm>
              <a:prstGeom prst="straightConnector1">
                <a:avLst/>
              </a:prstGeom>
              <a:ln w="19050">
                <a:solidFill>
                  <a:schemeClr val="tx1">
                    <a:lumMod val="65000"/>
                    <a:lumOff val="3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直線單箭頭接點 50">
                <a:extLst>
                  <a:ext uri="{FF2B5EF4-FFF2-40B4-BE49-F238E27FC236}">
                    <a16:creationId xmlns:a16="http://schemas.microsoft.com/office/drawing/2014/main" id="{32C197AB-C813-4AEF-8312-DA52D2CBDBB0}"/>
                  </a:ext>
                </a:extLst>
              </p:cNvPr>
              <p:cNvCxnSpPr>
                <a:cxnSpLocks/>
                <a:endCxn id="15" idx="2"/>
              </p:cNvCxnSpPr>
              <p:nvPr/>
            </p:nvCxnSpPr>
            <p:spPr>
              <a:xfrm>
                <a:off x="4096864" y="4199899"/>
                <a:ext cx="820469" cy="228955"/>
              </a:xfrm>
              <a:prstGeom prst="straightConnector1">
                <a:avLst/>
              </a:prstGeom>
              <a:ln w="19050">
                <a:solidFill>
                  <a:schemeClr val="tx1">
                    <a:lumMod val="65000"/>
                    <a:lumOff val="3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2" name="橢圓 51">
              <a:extLst>
                <a:ext uri="{FF2B5EF4-FFF2-40B4-BE49-F238E27FC236}">
                  <a16:creationId xmlns:a16="http://schemas.microsoft.com/office/drawing/2014/main" id="{ADBD466F-7360-45DF-B515-598D4FCD5760}"/>
                </a:ext>
              </a:extLst>
            </p:cNvPr>
            <p:cNvSpPr/>
            <p:nvPr/>
          </p:nvSpPr>
          <p:spPr>
            <a:xfrm>
              <a:off x="1904235" y="1089894"/>
              <a:ext cx="86729" cy="86729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3" name="橢圓 52">
              <a:extLst>
                <a:ext uri="{FF2B5EF4-FFF2-40B4-BE49-F238E27FC236}">
                  <a16:creationId xmlns:a16="http://schemas.microsoft.com/office/drawing/2014/main" id="{BFA6762A-7CAD-4687-805F-240976F11D1C}"/>
                </a:ext>
              </a:extLst>
            </p:cNvPr>
            <p:cNvSpPr/>
            <p:nvPr/>
          </p:nvSpPr>
          <p:spPr>
            <a:xfrm>
              <a:off x="1904235" y="1673994"/>
              <a:ext cx="86729" cy="86729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4" name="橢圓 53">
              <a:extLst>
                <a:ext uri="{FF2B5EF4-FFF2-40B4-BE49-F238E27FC236}">
                  <a16:creationId xmlns:a16="http://schemas.microsoft.com/office/drawing/2014/main" id="{8226107B-72CB-42E3-AF21-3DA227A5E3EB}"/>
                </a:ext>
              </a:extLst>
            </p:cNvPr>
            <p:cNvSpPr/>
            <p:nvPr/>
          </p:nvSpPr>
          <p:spPr>
            <a:xfrm>
              <a:off x="1904235" y="2268141"/>
              <a:ext cx="86729" cy="86729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5" name="橢圓 54">
              <a:extLst>
                <a:ext uri="{FF2B5EF4-FFF2-40B4-BE49-F238E27FC236}">
                  <a16:creationId xmlns:a16="http://schemas.microsoft.com/office/drawing/2014/main" id="{1BA034A4-4FC4-496A-9BF2-C093C43C2193}"/>
                </a:ext>
              </a:extLst>
            </p:cNvPr>
            <p:cNvSpPr/>
            <p:nvPr/>
          </p:nvSpPr>
          <p:spPr>
            <a:xfrm>
              <a:off x="1904235" y="2852243"/>
              <a:ext cx="86729" cy="86729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2" name="標題 1">
            <a:extLst>
              <a:ext uri="{FF2B5EF4-FFF2-40B4-BE49-F238E27FC236}">
                <a16:creationId xmlns:a16="http://schemas.microsoft.com/office/drawing/2014/main" id="{2850968B-E9DC-4243-8498-CAE1E40377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4490127"/>
            <a:ext cx="12192000" cy="986499"/>
          </a:xfrm>
          <a:solidFill>
            <a:srgbClr val="FF9E00"/>
          </a:solidFill>
        </p:spPr>
        <p:txBody>
          <a:bodyPr>
            <a:normAutofit/>
          </a:bodyPr>
          <a:lstStyle/>
          <a:p>
            <a:r>
              <a:rPr kumimoji="1" lang="zh-TW" altLang="en-US" sz="5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 pitchFamily="34" charset="0"/>
              </a:rPr>
              <a:t>用</a:t>
            </a:r>
            <a:r>
              <a:rPr kumimoji="1" lang="en-US" altLang="zh-TW" sz="54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Python</a:t>
            </a:r>
            <a:r>
              <a:rPr kumimoji="1" lang="zh-TW" altLang="en-US" sz="5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 pitchFamily="34" charset="0"/>
              </a:rPr>
              <a:t>學智慧聯網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C950C869-2AEB-4495-9168-FF53F7ADAEA5}"/>
              </a:ext>
            </a:extLst>
          </p:cNvPr>
          <p:cNvSpPr txBox="1"/>
          <p:nvPr/>
        </p:nvSpPr>
        <p:spPr>
          <a:xfrm>
            <a:off x="6451164" y="4541312"/>
            <a:ext cx="2954655" cy="92333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kumimoji="1" lang="zh-TW" altLang="en-US" sz="5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 pitchFamily="34" charset="0"/>
              </a:rPr>
              <a:t>智慧聯網</a:t>
            </a:r>
            <a:endParaRPr lang="zh-TW" altLang="en-US" sz="54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29623D6B-3DAD-4D71-97AE-FF92B27E8975}"/>
              </a:ext>
            </a:extLst>
          </p:cNvPr>
          <p:cNvSpPr/>
          <p:nvPr/>
        </p:nvSpPr>
        <p:spPr>
          <a:xfrm>
            <a:off x="3082995" y="1213113"/>
            <a:ext cx="6026009" cy="37702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TW" sz="239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C000"/>
                </a:solidFill>
                <a:effectLst/>
              </a:rPr>
              <a:t>AIoT</a:t>
            </a:r>
            <a:endParaRPr lang="zh-TW" altLang="en-US" sz="239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C000"/>
              </a:solidFill>
              <a:effectLst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05BF47BA-AEA3-4552-8583-101C757E3DC4}"/>
              </a:ext>
            </a:extLst>
          </p:cNvPr>
          <p:cNvSpPr txBox="1"/>
          <p:nvPr/>
        </p:nvSpPr>
        <p:spPr>
          <a:xfrm>
            <a:off x="3074980" y="5860126"/>
            <a:ext cx="60340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2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Chapter 03</a:t>
            </a:r>
            <a:r>
              <a:rPr lang="zh-TW" altLang="en-US" sz="2800">
                <a:solidFill>
                  <a:schemeClr val="bg1"/>
                </a:solidFill>
                <a:latin typeface="PMingLiU" panose="02020500000000000000" pitchFamily="18" charset="-120"/>
                <a:ea typeface="PMingLiU" panose="02020500000000000000" pitchFamily="18" charset="-120"/>
                <a:cs typeface="Arial" panose="020B0604020202020204" pitchFamily="34" charset="0"/>
              </a:rPr>
              <a:t>：</a:t>
            </a:r>
            <a:r>
              <a:rPr lang="en-US" altLang="zh-TW" sz="2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AI </a:t>
            </a:r>
            <a:r>
              <a:rPr lang="zh-TW" altLang="en-US" sz="2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的大小腦 </a:t>
            </a:r>
            <a:r>
              <a:rPr lang="en-US" altLang="zh-TW" sz="2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– </a:t>
            </a:r>
            <a:r>
              <a:rPr lang="zh-TW" altLang="en-US" sz="2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微控制器</a:t>
            </a:r>
          </a:p>
        </p:txBody>
      </p:sp>
    </p:spTree>
    <p:extLst>
      <p:ext uri="{BB962C8B-B14F-4D97-AF65-F5344CB8AC3E}">
        <p14:creationId xmlns:p14="http://schemas.microsoft.com/office/powerpoint/2010/main" val="41054190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開始寫第一行程式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zh-TW" altLang="en-US" dirty="0"/>
              <a:t>寫程式的時候 </a:t>
            </a:r>
            <a:r>
              <a:rPr lang="en-US" altLang="zh-TW" dirty="0"/>
              <a:t>, </a:t>
            </a:r>
            <a:r>
              <a:rPr lang="zh-TW" altLang="en-US" dirty="0"/>
              <a:t>需要將每一個步驟都寫下來 </a:t>
            </a:r>
            <a:r>
              <a:rPr lang="en-US" altLang="zh-TW" dirty="0"/>
              <a:t>, </a:t>
            </a:r>
            <a:r>
              <a:rPr lang="zh-TW" altLang="en-US" dirty="0"/>
              <a:t>這樣電腦才能依照這個程式來完成事情。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7425" y="3501008"/>
            <a:ext cx="7357153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F9B48A0C-9187-4089-9150-5D025FB30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D7593-BE75-8548-B2D1-793E97685FA7}" type="slidenum">
              <a:rPr kumimoji="1" lang="zh-TW" altLang="en-US" smtClean="0"/>
              <a:pPr/>
              <a:t>10</a:t>
            </a:fld>
            <a:endParaRPr kumimoji="1" lang="zh-TW" alt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/>
              <a:t>Thonny</a:t>
            </a:r>
            <a:r>
              <a:rPr lang="zh-TW" altLang="en-US" dirty="0"/>
              <a:t> 開發環境基本操作</a:t>
            </a:r>
          </a:p>
        </p:txBody>
      </p:sp>
      <p:grpSp>
        <p:nvGrpSpPr>
          <p:cNvPr id="7" name="群組 6"/>
          <p:cNvGrpSpPr/>
          <p:nvPr/>
        </p:nvGrpSpPr>
        <p:grpSpPr>
          <a:xfrm>
            <a:off x="2135560" y="1916833"/>
            <a:ext cx="7920880" cy="4481869"/>
            <a:chOff x="395536" y="2033246"/>
            <a:chExt cx="4884697" cy="2763906"/>
          </a:xfrm>
        </p:grpSpPr>
        <p:pic>
          <p:nvPicPr>
            <p:cNvPr id="12290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95536" y="2033246"/>
              <a:ext cx="4884697" cy="8748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291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95536" y="2924944"/>
              <a:ext cx="4884697" cy="8346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292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95536" y="3789040"/>
              <a:ext cx="4884697" cy="10081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EC82FB90-1F0C-45A1-AC56-F9136B2B3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D7593-BE75-8548-B2D1-793E97685FA7}" type="slidenum">
              <a:rPr kumimoji="1" lang="zh-TW" altLang="en-US" smtClean="0"/>
              <a:pPr/>
              <a:t>11</a:t>
            </a:fld>
            <a:endParaRPr kumimoji="1" lang="zh-TW" altLang="en-US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151AAD98-2E1F-4627-88E8-BB1724147C89}"/>
              </a:ext>
            </a:extLst>
          </p:cNvPr>
          <p:cNvSpPr/>
          <p:nvPr/>
        </p:nvSpPr>
        <p:spPr>
          <a:xfrm>
            <a:off x="10865234" y="1331260"/>
            <a:ext cx="1223963" cy="36036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TW">
                <a:latin typeface="Consolas" panose="020B0609020204030204" pitchFamily="49" charset="0"/>
              </a:rPr>
              <a:t>ex3-3</a:t>
            </a:r>
            <a:endParaRPr lang="zh-TW" altLang="en-US">
              <a:latin typeface="Consolas" panose="020B0609020204030204" pitchFamily="49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/>
              <a:t>Thonny</a:t>
            </a:r>
            <a:r>
              <a:rPr lang="zh-TW" altLang="en-US" dirty="0"/>
              <a:t> 開發環境基本操作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endParaRPr lang="zh-TW" altLang="en-US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3122" y="1627674"/>
            <a:ext cx="6714679" cy="4747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文字方塊 6"/>
          <p:cNvSpPr txBox="1"/>
          <p:nvPr/>
        </p:nvSpPr>
        <p:spPr>
          <a:xfrm>
            <a:off x="6204012" y="2111060"/>
            <a:ext cx="4248472" cy="1200329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上半部程式編輯區是撰寫程式的地方</a:t>
            </a:r>
            <a:r>
              <a:rPr lang="en-US" altLang="zh-TW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,</a:t>
            </a:r>
            <a:r>
              <a:rPr lang="zh-TW" altLang="en-US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寫下指令後交給電腦執行</a:t>
            </a:r>
            <a:r>
              <a:rPr lang="en-US" altLang="zh-TW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, </a:t>
            </a:r>
            <a:r>
              <a:rPr lang="zh-TW" altLang="en-US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一次做完所有指令。</a:t>
            </a:r>
          </a:p>
        </p:txBody>
      </p:sp>
      <p:sp>
        <p:nvSpPr>
          <p:cNvPr id="8" name="文字方塊 7"/>
          <p:cNvSpPr txBox="1"/>
          <p:nvPr/>
        </p:nvSpPr>
        <p:spPr>
          <a:xfrm>
            <a:off x="6240016" y="4797153"/>
            <a:ext cx="4176464" cy="1200329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下半部 </a:t>
            </a:r>
            <a:r>
              <a:rPr lang="en-US" altLang="zh-TW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Shell </a:t>
            </a:r>
            <a:r>
              <a:rPr lang="zh-TW" altLang="en-US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窗格是交談介面</a:t>
            </a:r>
            <a:r>
              <a:rPr lang="en-US" altLang="zh-TW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, </a:t>
            </a:r>
            <a:r>
              <a:rPr lang="zh-TW" altLang="en-US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寫下一行指令後 </a:t>
            </a:r>
            <a:r>
              <a:rPr lang="en-US" altLang="zh-TW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, </a:t>
            </a:r>
            <a:r>
              <a:rPr lang="zh-TW" altLang="en-US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電腦就會立刻執行 </a:t>
            </a:r>
            <a:r>
              <a:rPr lang="en-US" altLang="zh-TW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, </a:t>
            </a:r>
            <a:r>
              <a:rPr lang="zh-TW" altLang="en-US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適合作為程式測試。</a:t>
            </a: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99C000FD-4A33-4208-B187-794B68B6D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D7593-BE75-8548-B2D1-793E97685FA7}" type="slidenum">
              <a:rPr kumimoji="1" lang="zh-TW" altLang="en-US" smtClean="0"/>
              <a:pPr/>
              <a:t>12</a:t>
            </a:fld>
            <a:endParaRPr kumimoji="1" lang="zh-TW" altLang="en-US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085B961B-1472-4EF6-8C31-95C0CE8C43D4}"/>
              </a:ext>
            </a:extLst>
          </p:cNvPr>
          <p:cNvSpPr/>
          <p:nvPr/>
        </p:nvSpPr>
        <p:spPr>
          <a:xfrm>
            <a:off x="10865234" y="1331260"/>
            <a:ext cx="1223963" cy="36036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TW">
                <a:latin typeface="Consolas" panose="020B0609020204030204" pitchFamily="49" charset="0"/>
              </a:rPr>
              <a:t>ex3-4</a:t>
            </a:r>
            <a:endParaRPr lang="zh-TW" altLang="en-US">
              <a:latin typeface="Consolas" panose="020B0609020204030204" pitchFamily="49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/>
              <a:t>Thonny</a:t>
            </a:r>
            <a:r>
              <a:rPr lang="zh-TW" altLang="en-US" dirty="0"/>
              <a:t> 開發環境基本操作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38200" y="1525084"/>
            <a:ext cx="10515600" cy="4351338"/>
          </a:xfrm>
        </p:spPr>
        <p:txBody>
          <a:bodyPr>
            <a:noAutofit/>
          </a:bodyPr>
          <a:lstStyle/>
          <a:p>
            <a:r>
              <a:rPr lang="zh-TW" altLang="en-US" dirty="0"/>
              <a:t>若覺得 </a:t>
            </a:r>
            <a:r>
              <a:rPr lang="en-US" altLang="zh-TW" dirty="0" err="1"/>
              <a:t>Thonny</a:t>
            </a:r>
            <a:r>
              <a:rPr lang="en-US" altLang="zh-TW" dirty="0"/>
              <a:t> </a:t>
            </a:r>
            <a:r>
              <a:rPr lang="zh-TW" altLang="en-US" dirty="0"/>
              <a:t>開發環境的文字過小：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690C33BE-95FE-46F9-85F4-908F1B7CD9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541" y="2244564"/>
            <a:ext cx="5286773" cy="2709532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9487" t="28553" b="33375"/>
          <a:stretch>
            <a:fillRect/>
          </a:stretch>
        </p:blipFill>
        <p:spPr bwMode="auto">
          <a:xfrm>
            <a:off x="1486485" y="5192330"/>
            <a:ext cx="3271210" cy="1400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群組 4">
            <a:extLst>
              <a:ext uri="{FF2B5EF4-FFF2-40B4-BE49-F238E27FC236}">
                <a16:creationId xmlns:a16="http://schemas.microsoft.com/office/drawing/2014/main" id="{EF10066E-E84E-4F1E-990A-0BDC0B563FEB}"/>
              </a:ext>
            </a:extLst>
          </p:cNvPr>
          <p:cNvGrpSpPr/>
          <p:nvPr/>
        </p:nvGrpSpPr>
        <p:grpSpPr>
          <a:xfrm>
            <a:off x="6637880" y="2244564"/>
            <a:ext cx="4958863" cy="3873669"/>
            <a:chOff x="4833507" y="1361440"/>
            <a:chExt cx="6336274" cy="5112889"/>
          </a:xfrm>
        </p:grpSpPr>
        <p:pic>
          <p:nvPicPr>
            <p:cNvPr id="10244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833507" y="1361440"/>
              <a:ext cx="6336274" cy="48749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45" name="Picture 5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0201066" y="1599351"/>
              <a:ext cx="832460" cy="48749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C7ED39A2-8D6B-43F2-94EE-C3BC0F254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D7593-BE75-8548-B2D1-793E97685FA7}" type="slidenum">
              <a:rPr kumimoji="1" lang="zh-TW" altLang="en-US" smtClean="0"/>
              <a:pPr/>
              <a:t>13</a:t>
            </a:fld>
            <a:endParaRPr kumimoji="1" lang="zh-TW" altLang="en-US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/>
              <a:t>Thonny</a:t>
            </a:r>
            <a:r>
              <a:rPr lang="zh-TW" altLang="en-US" dirty="0"/>
              <a:t> 開發環境基本操作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zh-TW" altLang="en-US" dirty="0"/>
              <a:t>如果覺得介面上的按鈕太小不好按：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19636" y="2542692"/>
            <a:ext cx="6552728" cy="3931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B1E29A33-9493-4594-B59E-9FAE298018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D7593-BE75-8548-B2D1-793E97685FA7}" type="slidenum">
              <a:rPr kumimoji="1" lang="zh-TW" altLang="en-US" smtClean="0"/>
              <a:pPr/>
              <a:t>14</a:t>
            </a:fld>
            <a:endParaRPr kumimoji="1" lang="zh-TW" altLang="en-US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869854B-B6DF-4F63-AF43-0CC2F4F5EB81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974515" y="3225505"/>
            <a:ext cx="4242969" cy="716381"/>
          </a:xfrm>
        </p:spPr>
        <p:txBody>
          <a:bodyPr/>
          <a:lstStyle/>
          <a:p>
            <a:pPr marL="0" indent="0" algn="ctr">
              <a:lnSpc>
                <a:spcPts val="36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zh-TW" altLang="en-US" sz="320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學程式之前的知識</a:t>
            </a:r>
            <a:endParaRPr lang="en-US" altLang="zh-TW" sz="320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36457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標題 1">
            <a:extLst>
              <a:ext uri="{FF2B5EF4-FFF2-40B4-BE49-F238E27FC236}">
                <a16:creationId xmlns:a16="http://schemas.microsoft.com/office/drawing/2014/main" id="{7C27E13A-6F60-4C5B-843C-5D1DD0515E1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76708" y="287492"/>
            <a:ext cx="10077091" cy="618286"/>
          </a:xfrm>
        </p:spPr>
        <p:txBody>
          <a:bodyPr/>
          <a:lstStyle/>
          <a:p>
            <a:r>
              <a:rPr lang="en-US" altLang="zh-TW">
                <a:solidFill>
                  <a:srgbClr val="00B0F0"/>
                </a:solidFill>
              </a:rPr>
              <a:t>Coder, Hacker, and Maker</a:t>
            </a:r>
            <a:endParaRPr lang="en-US">
              <a:solidFill>
                <a:srgbClr val="00B0F0"/>
              </a:solidFill>
            </a:endParaRPr>
          </a:p>
        </p:txBody>
      </p:sp>
      <p:sp>
        <p:nvSpPr>
          <p:cNvPr id="26627" name="內容版面配置區 2">
            <a:extLst>
              <a:ext uri="{FF2B5EF4-FFF2-40B4-BE49-F238E27FC236}">
                <a16:creationId xmlns:a16="http://schemas.microsoft.com/office/drawing/2014/main" id="{BD72AF88-B11D-4819-920B-F569BC780EE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14338" y="1077913"/>
            <a:ext cx="11371262" cy="5318125"/>
          </a:xfrm>
        </p:spPr>
        <p:txBody>
          <a:bodyPr/>
          <a:lstStyle/>
          <a:p>
            <a:r>
              <a:rPr lang="zh-TW" altLang="en-US" dirty="0">
                <a:solidFill>
                  <a:schemeClr val="bg1"/>
                </a:solidFill>
              </a:rPr>
              <a:t>程式設計師 (</a:t>
            </a:r>
            <a:r>
              <a:rPr lang="en-US" altLang="zh-TW" dirty="0">
                <a:solidFill>
                  <a:schemeClr val="bg1"/>
                </a:solidFill>
              </a:rPr>
              <a:t>p</a:t>
            </a:r>
            <a:r>
              <a:rPr lang="zh-TW" altLang="en-US" dirty="0">
                <a:solidFill>
                  <a:schemeClr val="bg1"/>
                </a:solidFill>
              </a:rPr>
              <a:t>rogrammer, 或 </a:t>
            </a:r>
            <a:r>
              <a:rPr lang="en-US" altLang="zh-TW" dirty="0">
                <a:solidFill>
                  <a:schemeClr val="bg1"/>
                </a:solidFill>
              </a:rPr>
              <a:t>c</a:t>
            </a:r>
            <a:r>
              <a:rPr lang="zh-TW" altLang="en-US" dirty="0">
                <a:solidFill>
                  <a:schemeClr val="bg1"/>
                </a:solidFill>
              </a:rPr>
              <a:t>oder)</a:t>
            </a:r>
          </a:p>
          <a:p>
            <a:pPr lvl="1"/>
            <a:r>
              <a:rPr lang="zh-TW" altLang="en-US" dirty="0">
                <a:solidFill>
                  <a:schemeClr val="bg1"/>
                </a:solidFill>
              </a:rPr>
              <a:t>主要透過編輯程式，簡稱編程 (</a:t>
            </a:r>
            <a:r>
              <a:rPr lang="en-US" altLang="zh-TW" dirty="0">
                <a:solidFill>
                  <a:schemeClr val="bg1"/>
                </a:solidFill>
              </a:rPr>
              <a:t>c</a:t>
            </a:r>
            <a:r>
              <a:rPr lang="zh-TW" altLang="en-US" dirty="0">
                <a:solidFill>
                  <a:schemeClr val="bg1"/>
                </a:solidFill>
              </a:rPr>
              <a:t>oding)，它可以指在程式設計</a:t>
            </a:r>
            <a:r>
              <a:rPr lang="zh-TW" altLang="en-US" dirty="0">
                <a:solidFill>
                  <a:srgbClr val="FFFF00"/>
                </a:solidFill>
              </a:rPr>
              <a:t>某個專業領域的專業人士</a:t>
            </a:r>
            <a:r>
              <a:rPr lang="zh-TW" altLang="en-US" dirty="0">
                <a:solidFill>
                  <a:schemeClr val="bg1"/>
                </a:solidFill>
              </a:rPr>
              <a:t>，或是從事軟體撰寫，程式開發、維護的專業人員。</a:t>
            </a:r>
          </a:p>
          <a:p>
            <a:r>
              <a:rPr lang="zh-TW" altLang="en-US" dirty="0">
                <a:solidFill>
                  <a:schemeClr val="bg1"/>
                </a:solidFill>
              </a:rPr>
              <a:t>駭客 </a:t>
            </a:r>
            <a:r>
              <a:rPr lang="en-US" altLang="zh-TW" dirty="0">
                <a:solidFill>
                  <a:schemeClr val="bg1"/>
                </a:solidFill>
              </a:rPr>
              <a:t>(hacker)</a:t>
            </a:r>
          </a:p>
          <a:p>
            <a:pPr lvl="1"/>
            <a:r>
              <a:rPr lang="zh-TW" altLang="en-US" dirty="0">
                <a:solidFill>
                  <a:schemeClr val="bg1"/>
                </a:solidFill>
              </a:rPr>
              <a:t>除了</a:t>
            </a:r>
            <a:r>
              <a:rPr lang="zh-TW" altLang="en-US" dirty="0">
                <a:solidFill>
                  <a:srgbClr val="FFFF00"/>
                </a:solidFill>
              </a:rPr>
              <a:t>精通</a:t>
            </a:r>
            <a:r>
              <a:rPr lang="zh-TW" altLang="en-US" dirty="0">
                <a:solidFill>
                  <a:schemeClr val="bg1"/>
                </a:solidFill>
              </a:rPr>
              <a:t>程式設計、作業系統的人可以被視作駭客，對硬體裝置做創新的工程師通常也被認為是駭客，精通網路入侵的人也被看作是駭客。</a:t>
            </a:r>
            <a:endParaRPr lang="en-US" altLang="zh-TW" dirty="0">
              <a:solidFill>
                <a:schemeClr val="bg1"/>
              </a:solidFill>
            </a:endParaRPr>
          </a:p>
          <a:p>
            <a:r>
              <a:rPr lang="zh-TW" altLang="en-US" dirty="0">
                <a:solidFill>
                  <a:schemeClr val="bg1"/>
                </a:solidFill>
              </a:rPr>
              <a:t>創客 </a:t>
            </a:r>
            <a:r>
              <a:rPr lang="en-US" altLang="zh-TW" dirty="0">
                <a:solidFill>
                  <a:schemeClr val="bg1"/>
                </a:solidFill>
              </a:rPr>
              <a:t>(maker)</a:t>
            </a:r>
          </a:p>
          <a:p>
            <a:pPr lvl="1"/>
            <a:r>
              <a:rPr lang="zh-TW" altLang="en-US" dirty="0">
                <a:solidFill>
                  <a:schemeClr val="bg1"/>
                </a:solidFill>
              </a:rPr>
              <a:t>又稱自造者。是一群酷愛科技、熱衷實踐的人群，他們以分享技術、</a:t>
            </a:r>
            <a:r>
              <a:rPr lang="zh-TW" altLang="en-US" dirty="0">
                <a:solidFill>
                  <a:srgbClr val="FFFF00"/>
                </a:solidFill>
              </a:rPr>
              <a:t>激發的創造力</a:t>
            </a:r>
            <a:r>
              <a:rPr lang="zh-TW" altLang="en-US" dirty="0">
                <a:solidFill>
                  <a:schemeClr val="bg1"/>
                </a:solidFill>
              </a:rPr>
              <a:t>與交流思想為樂。</a:t>
            </a:r>
            <a:endParaRPr lang="en-US" altLang="zh-TW" dirty="0">
              <a:solidFill>
                <a:schemeClr val="bg1"/>
              </a:solidFill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F5CACA5D-D666-4A11-8F11-08F2B73249DD}"/>
              </a:ext>
            </a:extLst>
          </p:cNvPr>
          <p:cNvSpPr/>
          <p:nvPr/>
        </p:nvSpPr>
        <p:spPr>
          <a:xfrm>
            <a:off x="977900" y="295275"/>
            <a:ext cx="98425" cy="53657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76336CCA-062D-4DFB-A388-1971120CB57C}"/>
              </a:ext>
            </a:extLst>
          </p:cNvPr>
          <p:cNvSpPr/>
          <p:nvPr/>
        </p:nvSpPr>
        <p:spPr>
          <a:xfrm>
            <a:off x="1816100" y="1795463"/>
            <a:ext cx="1296988" cy="360362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to Sans CJK TC Regular" panose="020B0500000000000000" pitchFamily="34" charset="-120"/>
                <a:ea typeface="Noto Sans CJK TC Regular" panose="020B0500000000000000" pitchFamily="34" charset="-120"/>
                <a:cs typeface="+mn-cs"/>
              </a:rPr>
              <a:t>Application</a:t>
            </a:r>
            <a:endParaRPr kumimoji="0" lang="zh-TW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oto Sans CJK TC Regular" panose="020B0500000000000000" pitchFamily="34" charset="-120"/>
              <a:ea typeface="Noto Sans CJK TC Regular" panose="020B0500000000000000" pitchFamily="34" charset="-120"/>
              <a:cs typeface="+mn-cs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8CEAA1A0-E7DC-4BB9-A933-049C15175087}"/>
              </a:ext>
            </a:extLst>
          </p:cNvPr>
          <p:cNvSpPr/>
          <p:nvPr/>
        </p:nvSpPr>
        <p:spPr>
          <a:xfrm>
            <a:off x="3735388" y="974725"/>
            <a:ext cx="1260475" cy="360363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to Sans CJK TC Regular" panose="020B0500000000000000" pitchFamily="34" charset="-120"/>
                <a:ea typeface="Noto Sans CJK TC Regular" panose="020B0500000000000000" pitchFamily="34" charset="-120"/>
                <a:cs typeface="+mn-cs"/>
              </a:rPr>
              <a:t>Web </a:t>
            </a:r>
            <a:endParaRPr kumimoji="0" lang="zh-TW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oto Sans CJK TC Regular" panose="020B0500000000000000" pitchFamily="34" charset="-120"/>
              <a:ea typeface="Noto Sans CJK TC Regular" panose="020B0500000000000000" pitchFamily="34" charset="-120"/>
              <a:cs typeface="+mn-cs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D8D40B81-7B07-4B9A-95B7-00E2F0F007FB}"/>
              </a:ext>
            </a:extLst>
          </p:cNvPr>
          <p:cNvSpPr/>
          <p:nvPr/>
        </p:nvSpPr>
        <p:spPr>
          <a:xfrm>
            <a:off x="3735388" y="4376738"/>
            <a:ext cx="1260475" cy="360362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to Sans CJK TC Regular" panose="020B0500000000000000" pitchFamily="34" charset="-120"/>
                <a:ea typeface="Noto Sans CJK TC Regular" panose="020B0500000000000000" pitchFamily="34" charset="-120"/>
                <a:cs typeface="+mn-cs"/>
              </a:rPr>
              <a:t>Mobile APP</a:t>
            </a:r>
            <a:endParaRPr kumimoji="0" lang="zh-TW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oto Sans CJK TC Regular" panose="020B0500000000000000" pitchFamily="34" charset="-120"/>
              <a:ea typeface="Noto Sans CJK TC Regular" panose="020B0500000000000000" pitchFamily="34" charset="-120"/>
              <a:cs typeface="+mn-cs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5FD5897C-8743-49F7-813C-D49AA38B65C8}"/>
              </a:ext>
            </a:extLst>
          </p:cNvPr>
          <p:cNvSpPr/>
          <p:nvPr/>
        </p:nvSpPr>
        <p:spPr>
          <a:xfrm>
            <a:off x="3735388" y="5992813"/>
            <a:ext cx="1260475" cy="360362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to Sans CJK TC Regular" panose="020B0500000000000000" pitchFamily="34" charset="-120"/>
                <a:ea typeface="Noto Sans CJK TC Regular" panose="020B0500000000000000" pitchFamily="34" charset="-120"/>
                <a:cs typeface="+mn-cs"/>
              </a:rPr>
              <a:t>PC APP</a:t>
            </a:r>
            <a:endParaRPr kumimoji="0" lang="zh-TW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oto Sans CJK TC Regular" panose="020B0500000000000000" pitchFamily="34" charset="-120"/>
              <a:ea typeface="Noto Sans CJK TC Regular" panose="020B0500000000000000" pitchFamily="34" charset="-120"/>
              <a:cs typeface="+mn-cs"/>
            </a:endParaRP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03C4326F-A89B-4BA9-81BC-C8880F6A3B50}"/>
              </a:ext>
            </a:extLst>
          </p:cNvPr>
          <p:cNvSpPr/>
          <p:nvPr/>
        </p:nvSpPr>
        <p:spPr>
          <a:xfrm>
            <a:off x="1793875" y="2903538"/>
            <a:ext cx="1296988" cy="360362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to Sans CJK TC Regular" panose="020B0500000000000000" pitchFamily="34" charset="-120"/>
                <a:ea typeface="Noto Sans CJK TC Regular" panose="020B0500000000000000" pitchFamily="34" charset="-120"/>
                <a:cs typeface="+mn-cs"/>
              </a:rPr>
              <a:t>OS</a:t>
            </a:r>
            <a:r>
              <a:rPr kumimoji="0" lang="zh-TW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to Sans CJK TC Regular" panose="020B0500000000000000" pitchFamily="34" charset="-120"/>
                <a:ea typeface="Noto Sans CJK TC Regular" panose="020B0500000000000000" pitchFamily="34" charset="-120"/>
                <a:cs typeface="+mn-cs"/>
              </a:rPr>
              <a:t> </a:t>
            </a:r>
            <a:r>
              <a:rPr kumimoji="0" lang="en-US" altLang="zh-TW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to Sans CJK TC Regular" panose="020B0500000000000000" pitchFamily="34" charset="-120"/>
                <a:ea typeface="Noto Sans CJK TC Regular" panose="020B0500000000000000" pitchFamily="34" charset="-120"/>
                <a:cs typeface="+mn-cs"/>
              </a:rPr>
              <a:t>|</a:t>
            </a:r>
            <a:r>
              <a:rPr kumimoji="0" lang="zh-TW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to Sans CJK TC Regular" panose="020B0500000000000000" pitchFamily="34" charset="-120"/>
                <a:ea typeface="Noto Sans CJK TC Regular" panose="020B0500000000000000" pitchFamily="34" charset="-120"/>
                <a:cs typeface="+mn-cs"/>
              </a:rPr>
              <a:t> </a:t>
            </a:r>
            <a:r>
              <a:rPr kumimoji="0" lang="en-US" altLang="zh-TW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to Sans CJK TC Regular" panose="020B0500000000000000" pitchFamily="34" charset="-120"/>
                <a:ea typeface="Noto Sans CJK TC Regular" panose="020B0500000000000000" pitchFamily="34" charset="-120"/>
                <a:cs typeface="+mn-cs"/>
              </a:rPr>
              <a:t>Driver</a:t>
            </a:r>
            <a:endParaRPr kumimoji="0" lang="zh-TW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oto Sans CJK TC Regular" panose="020B0500000000000000" pitchFamily="34" charset="-120"/>
              <a:ea typeface="Noto Sans CJK TC Regular" panose="020B0500000000000000" pitchFamily="34" charset="-120"/>
              <a:cs typeface="+mn-cs"/>
            </a:endParaRP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1A40521B-7777-48CD-9792-D74CFFA5F278}"/>
              </a:ext>
            </a:extLst>
          </p:cNvPr>
          <p:cNvSpPr/>
          <p:nvPr/>
        </p:nvSpPr>
        <p:spPr>
          <a:xfrm>
            <a:off x="1793875" y="4156075"/>
            <a:ext cx="1296988" cy="360363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to Sans CJK TC Regular" panose="020B0500000000000000" pitchFamily="34" charset="-120"/>
                <a:ea typeface="Noto Sans CJK TC Regular" panose="020B0500000000000000" pitchFamily="34" charset="-120"/>
                <a:cs typeface="+mn-cs"/>
              </a:rPr>
              <a:t>Firmware</a:t>
            </a:r>
            <a:endParaRPr kumimoji="0" lang="zh-TW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oto Sans CJK TC Regular" panose="020B0500000000000000" pitchFamily="34" charset="-120"/>
              <a:ea typeface="Noto Sans CJK TC Regular" panose="020B0500000000000000" pitchFamily="34" charset="-120"/>
              <a:cs typeface="+mn-cs"/>
            </a:endParaRPr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8541ED1D-D012-41A6-943C-048F37EC8CBD}"/>
              </a:ext>
            </a:extLst>
          </p:cNvPr>
          <p:cNvSpPr/>
          <p:nvPr/>
        </p:nvSpPr>
        <p:spPr>
          <a:xfrm>
            <a:off x="1793875" y="4910138"/>
            <a:ext cx="1296988" cy="36036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to Sans CJK TC Regular" panose="020B0500000000000000" pitchFamily="34" charset="-120"/>
                <a:ea typeface="Noto Sans CJK TC Regular" panose="020B0500000000000000" pitchFamily="34" charset="-120"/>
                <a:cs typeface="+mn-cs"/>
              </a:rPr>
              <a:t>Hardware</a:t>
            </a:r>
            <a:endParaRPr kumimoji="0" lang="zh-TW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oto Sans CJK TC Regular" panose="020B0500000000000000" pitchFamily="34" charset="-120"/>
              <a:ea typeface="Noto Sans CJK TC Regular" panose="020B0500000000000000" pitchFamily="34" charset="-120"/>
              <a:cs typeface="+mn-cs"/>
            </a:endParaRPr>
          </a:p>
        </p:txBody>
      </p:sp>
      <p:sp>
        <p:nvSpPr>
          <p:cNvPr id="45" name="矩形 44">
            <a:extLst>
              <a:ext uri="{FF2B5EF4-FFF2-40B4-BE49-F238E27FC236}">
                <a16:creationId xmlns:a16="http://schemas.microsoft.com/office/drawing/2014/main" id="{EE5D8174-A720-49DC-A0A4-95B5F32ED662}"/>
              </a:ext>
            </a:extLst>
          </p:cNvPr>
          <p:cNvSpPr/>
          <p:nvPr/>
        </p:nvSpPr>
        <p:spPr>
          <a:xfrm>
            <a:off x="231775" y="4156075"/>
            <a:ext cx="1223963" cy="3603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 CJK TC Regular" panose="020B0500000000000000" pitchFamily="34" charset="-120"/>
                <a:ea typeface="Noto Sans CJK TC Regular" panose="020B0500000000000000" pitchFamily="34" charset="-120"/>
                <a:cs typeface="+mn-cs"/>
              </a:rPr>
              <a:t>韌體工程師</a:t>
            </a:r>
          </a:p>
        </p:txBody>
      </p:sp>
      <p:sp>
        <p:nvSpPr>
          <p:cNvPr id="47" name="矩形 46">
            <a:extLst>
              <a:ext uri="{FF2B5EF4-FFF2-40B4-BE49-F238E27FC236}">
                <a16:creationId xmlns:a16="http://schemas.microsoft.com/office/drawing/2014/main" id="{40562692-9AB1-49F4-903C-ECD968FFFFE7}"/>
              </a:ext>
            </a:extLst>
          </p:cNvPr>
          <p:cNvSpPr/>
          <p:nvPr/>
        </p:nvSpPr>
        <p:spPr>
          <a:xfrm>
            <a:off x="231775" y="4910138"/>
            <a:ext cx="1223963" cy="36036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 CJK TC Regular" panose="020B0500000000000000" pitchFamily="34" charset="-120"/>
                <a:ea typeface="Noto Sans CJK TC Regular" panose="020B0500000000000000" pitchFamily="34" charset="-120"/>
                <a:cs typeface="+mn-cs"/>
              </a:rPr>
              <a:t>硬體工程師</a:t>
            </a:r>
          </a:p>
        </p:txBody>
      </p:sp>
      <p:sp>
        <p:nvSpPr>
          <p:cNvPr id="63" name="矩形 62">
            <a:extLst>
              <a:ext uri="{FF2B5EF4-FFF2-40B4-BE49-F238E27FC236}">
                <a16:creationId xmlns:a16="http://schemas.microsoft.com/office/drawing/2014/main" id="{3B34269B-CBE7-46DB-8FED-5998246CB4CE}"/>
              </a:ext>
            </a:extLst>
          </p:cNvPr>
          <p:cNvSpPr/>
          <p:nvPr/>
        </p:nvSpPr>
        <p:spPr>
          <a:xfrm>
            <a:off x="147638" y="5438775"/>
            <a:ext cx="3338512" cy="10223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oto Sans CJK TC Regular" panose="020B0500000000000000" pitchFamily="34" charset="-120"/>
                <a:ea typeface="Noto Sans CJK TC Regular" panose="020B0500000000000000" pitchFamily="34" charset="-120"/>
                <a:cs typeface="+mn-cs"/>
              </a:rPr>
              <a:t>硬體平台：</a:t>
            </a:r>
            <a:r>
              <a:rPr kumimoji="0" lang="en-US" altLang="zh-TW" sz="1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oto Sans CJK TC Regular" panose="020B0500000000000000" pitchFamily="34" charset="-120"/>
                <a:ea typeface="Noto Sans CJK TC Regular" panose="020B0500000000000000" pitchFamily="34" charset="-120"/>
                <a:cs typeface="+mn-cs"/>
              </a:rPr>
              <a:t>X86/ARM/MIPS/DSP/GPU/FPGA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oto Sans CJK TC Regular" panose="020B0500000000000000" pitchFamily="34" charset="-120"/>
                <a:ea typeface="Noto Sans CJK TC Regular" panose="020B0500000000000000" pitchFamily="34" charset="-120"/>
                <a:cs typeface="+mn-cs"/>
              </a:rPr>
              <a:t>硬體描述語言：</a:t>
            </a:r>
            <a:r>
              <a:rPr kumimoji="0" lang="en-US" altLang="zh-TW" sz="1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oto Sans CJK TC Regular" panose="020B0500000000000000" pitchFamily="34" charset="-120"/>
                <a:ea typeface="Noto Sans CJK TC Regular" panose="020B0500000000000000" pitchFamily="34" charset="-120"/>
                <a:cs typeface="+mn-cs"/>
              </a:rPr>
              <a:t>VHDL/VerilogHDL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oto Sans CJK TC Regular" panose="020B0500000000000000" pitchFamily="34" charset="-120"/>
                <a:ea typeface="Noto Sans CJK TC Regular" panose="020B0500000000000000" pitchFamily="34" charset="-120"/>
                <a:cs typeface="+mn-cs"/>
              </a:rPr>
              <a:t>設計工具：</a:t>
            </a:r>
            <a:r>
              <a:rPr kumimoji="0" lang="en-US" altLang="zh-TW" sz="1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oto Sans CJK TC Regular" panose="020B0500000000000000" pitchFamily="34" charset="-120"/>
                <a:ea typeface="Noto Sans CJK TC Regular" panose="020B0500000000000000" pitchFamily="34" charset="-120"/>
                <a:cs typeface="+mn-cs"/>
              </a:rPr>
              <a:t>EDA</a:t>
            </a:r>
            <a:endParaRPr kumimoji="0" lang="zh-TW" altLang="en-US" sz="16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Noto Sans CJK TC Regular" panose="020B0500000000000000" pitchFamily="34" charset="-120"/>
              <a:ea typeface="Noto Sans CJK TC Regular" panose="020B0500000000000000" pitchFamily="34" charset="-120"/>
              <a:cs typeface="+mn-cs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E5AD5188-F8C9-4014-85D2-85A530C89651}"/>
              </a:ext>
            </a:extLst>
          </p:cNvPr>
          <p:cNvSpPr/>
          <p:nvPr/>
        </p:nvSpPr>
        <p:spPr>
          <a:xfrm>
            <a:off x="5383213" y="5689600"/>
            <a:ext cx="1079500" cy="35877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to Sans CJK TC Regular" panose="020B0500000000000000" pitchFamily="34" charset="-120"/>
                <a:ea typeface="Noto Sans CJK TC Regular" panose="020B0500000000000000" pitchFamily="34" charset="-120"/>
                <a:cs typeface="+mn-cs"/>
              </a:rPr>
              <a:t>Windows</a:t>
            </a:r>
            <a:endParaRPr kumimoji="0" lang="zh-TW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oto Sans CJK TC Regular" panose="020B0500000000000000" pitchFamily="34" charset="-120"/>
              <a:ea typeface="Noto Sans CJK TC Regular" panose="020B0500000000000000" pitchFamily="34" charset="-120"/>
              <a:cs typeface="+mn-cs"/>
            </a:endParaRPr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id="{4852106C-5916-4F62-8DD1-77D734A5B777}"/>
              </a:ext>
            </a:extLst>
          </p:cNvPr>
          <p:cNvSpPr/>
          <p:nvPr/>
        </p:nvSpPr>
        <p:spPr>
          <a:xfrm>
            <a:off x="6805613" y="5689600"/>
            <a:ext cx="1795462" cy="35877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 CJK TC Regular" panose="020B0500000000000000" pitchFamily="34" charset="-120"/>
                <a:ea typeface="Noto Sans CJK TC Regular" panose="020B0500000000000000" pitchFamily="34" charset="-120"/>
                <a:cs typeface="+mn-cs"/>
              </a:rPr>
              <a:t>Windows </a:t>
            </a:r>
            <a:r>
              <a:rPr kumimoji="0" lang="zh-TW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 CJK TC Regular" panose="020B0500000000000000" pitchFamily="34" charset="-120"/>
                <a:ea typeface="Noto Sans CJK TC Regular" panose="020B0500000000000000" pitchFamily="34" charset="-120"/>
                <a:cs typeface="+mn-cs"/>
              </a:rPr>
              <a:t>工程師</a:t>
            </a:r>
          </a:p>
        </p:txBody>
      </p:sp>
      <p:sp>
        <p:nvSpPr>
          <p:cNvPr id="65" name="矩形 64">
            <a:extLst>
              <a:ext uri="{FF2B5EF4-FFF2-40B4-BE49-F238E27FC236}">
                <a16:creationId xmlns:a16="http://schemas.microsoft.com/office/drawing/2014/main" id="{A1A182F5-2043-4F0D-8C19-B218CD84631C}"/>
              </a:ext>
            </a:extLst>
          </p:cNvPr>
          <p:cNvSpPr/>
          <p:nvPr/>
        </p:nvSpPr>
        <p:spPr>
          <a:xfrm>
            <a:off x="8620125" y="5689600"/>
            <a:ext cx="2273300" cy="358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oto Sans CJK TC Regular" panose="020B0500000000000000" pitchFamily="34" charset="-120"/>
                <a:ea typeface="Noto Sans CJK TC Regular" panose="020B0500000000000000" pitchFamily="34" charset="-120"/>
                <a:cs typeface="+mn-cs"/>
              </a:rPr>
              <a:t>MFC/QT, C/C++</a:t>
            </a:r>
            <a:endParaRPr kumimoji="0" lang="zh-TW" altLang="en-US" sz="16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Noto Sans CJK TC Regular" panose="020B0500000000000000" pitchFamily="34" charset="-120"/>
              <a:ea typeface="Noto Sans CJK TC Regular" panose="020B0500000000000000" pitchFamily="34" charset="-120"/>
              <a:cs typeface="+mn-cs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EEBEFEF6-A78B-4FB9-A917-79C480EE3BAE}"/>
              </a:ext>
            </a:extLst>
          </p:cNvPr>
          <p:cNvSpPr/>
          <p:nvPr/>
        </p:nvSpPr>
        <p:spPr>
          <a:xfrm>
            <a:off x="5383213" y="6297613"/>
            <a:ext cx="1079500" cy="35877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to Sans CJK TC Regular" panose="020B0500000000000000" pitchFamily="34" charset="-120"/>
                <a:ea typeface="Noto Sans CJK TC Regular" panose="020B0500000000000000" pitchFamily="34" charset="-120"/>
                <a:cs typeface="+mn-cs"/>
              </a:rPr>
              <a:t>Linux</a:t>
            </a:r>
            <a:endParaRPr kumimoji="0" lang="zh-TW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oto Sans CJK TC Regular" panose="020B0500000000000000" pitchFamily="34" charset="-120"/>
              <a:ea typeface="Noto Sans CJK TC Regular" panose="020B0500000000000000" pitchFamily="34" charset="-120"/>
              <a:cs typeface="+mn-cs"/>
            </a:endParaRPr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E4964581-A49D-4D64-9705-233D0A74CBDF}"/>
              </a:ext>
            </a:extLst>
          </p:cNvPr>
          <p:cNvSpPr/>
          <p:nvPr/>
        </p:nvSpPr>
        <p:spPr>
          <a:xfrm>
            <a:off x="6805613" y="6297613"/>
            <a:ext cx="1795462" cy="35877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 CJK TC Regular" panose="020B0500000000000000" pitchFamily="34" charset="-120"/>
                <a:ea typeface="Noto Sans CJK TC Regular" panose="020B0500000000000000" pitchFamily="34" charset="-120"/>
                <a:cs typeface="+mn-cs"/>
              </a:rPr>
              <a:t>Linux </a:t>
            </a:r>
            <a:r>
              <a:rPr kumimoji="0" lang="zh-TW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 CJK TC Regular" panose="020B0500000000000000" pitchFamily="34" charset="-120"/>
                <a:ea typeface="Noto Sans CJK TC Regular" panose="020B0500000000000000" pitchFamily="34" charset="-120"/>
                <a:cs typeface="+mn-cs"/>
              </a:rPr>
              <a:t>工程師</a:t>
            </a:r>
          </a:p>
        </p:txBody>
      </p:sp>
      <p:sp>
        <p:nvSpPr>
          <p:cNvPr id="67" name="矩形 66">
            <a:extLst>
              <a:ext uri="{FF2B5EF4-FFF2-40B4-BE49-F238E27FC236}">
                <a16:creationId xmlns:a16="http://schemas.microsoft.com/office/drawing/2014/main" id="{1E408BF6-0353-40BD-8506-A2B237B02F6A}"/>
              </a:ext>
            </a:extLst>
          </p:cNvPr>
          <p:cNvSpPr/>
          <p:nvPr/>
        </p:nvSpPr>
        <p:spPr>
          <a:xfrm>
            <a:off x="8620125" y="6297613"/>
            <a:ext cx="1609725" cy="358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oto Sans CJK TC Regular" panose="020B0500000000000000" pitchFamily="34" charset="-120"/>
                <a:ea typeface="Noto Sans CJK TC Regular" panose="020B0500000000000000" pitchFamily="34" charset="-120"/>
                <a:cs typeface="+mn-cs"/>
              </a:rPr>
              <a:t>QT, C/C++</a:t>
            </a:r>
            <a:endParaRPr kumimoji="0" lang="zh-TW" altLang="en-US" sz="16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Noto Sans CJK TC Regular" panose="020B0500000000000000" pitchFamily="34" charset="-120"/>
              <a:ea typeface="Noto Sans CJK TC Regular" panose="020B0500000000000000" pitchFamily="34" charset="-120"/>
              <a:cs typeface="+mn-cs"/>
            </a:endParaRPr>
          </a:p>
        </p:txBody>
      </p:sp>
      <p:sp>
        <p:nvSpPr>
          <p:cNvPr id="25618" name="文字方塊 74">
            <a:extLst>
              <a:ext uri="{FF2B5EF4-FFF2-40B4-BE49-F238E27FC236}">
                <a16:creationId xmlns:a16="http://schemas.microsoft.com/office/drawing/2014/main" id="{ED2DD3DF-B5BF-4D73-ABBE-73669436CF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163" y="4527550"/>
            <a:ext cx="8985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ts val="36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oto Sans CJK TC Regular" panose="020B0500000000000000" pitchFamily="34" charset="-120"/>
                <a:ea typeface="Noto Sans CJK TC Regular" panose="020B0500000000000000" pitchFamily="34" charset="-120"/>
                <a:cs typeface="Arial" panose="020B0604020202020204" pitchFamily="34" charset="0"/>
              </a:rPr>
              <a:t>硬體</a:t>
            </a:r>
            <a:r>
              <a:rPr kumimoji="0" lang="en-US" altLang="zh-TW" sz="1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oto Sans CJK TC Regular" panose="020B0500000000000000" pitchFamily="34" charset="-120"/>
                <a:ea typeface="Noto Sans CJK TC Regular" panose="020B0500000000000000" pitchFamily="34" charset="-120"/>
                <a:cs typeface="Arial" panose="020B0604020202020204" pitchFamily="34" charset="0"/>
              </a:rPr>
              <a:t>, C</a:t>
            </a:r>
            <a:endParaRPr kumimoji="0" lang="zh-TW" altLang="en-US" sz="16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Noto Sans CJK TC Regular" panose="020B0500000000000000" pitchFamily="34" charset="-120"/>
              <a:ea typeface="Noto Sans CJK TC Regular" panose="020B0500000000000000" pitchFamily="34" charset="-120"/>
              <a:cs typeface="Arial" panose="020B0604020202020204" pitchFamily="34" charset="0"/>
            </a:endParaRPr>
          </a:p>
        </p:txBody>
      </p:sp>
      <p:sp>
        <p:nvSpPr>
          <p:cNvPr id="25619" name="文字方塊 78">
            <a:extLst>
              <a:ext uri="{FF2B5EF4-FFF2-40B4-BE49-F238E27FC236}">
                <a16:creationId xmlns:a16="http://schemas.microsoft.com/office/drawing/2014/main" id="{8BAB3CDC-8B44-4227-AA38-2927CD4964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163" y="3670300"/>
            <a:ext cx="13779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ts val="36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oto Sans CJK TC Regular" panose="020B0500000000000000" pitchFamily="34" charset="-120"/>
                <a:ea typeface="Noto Sans CJK TC Regular" panose="020B0500000000000000" pitchFamily="34" charset="-120"/>
                <a:cs typeface="Arial" panose="020B0604020202020204" pitchFamily="34" charset="0"/>
              </a:rPr>
              <a:t>硬體介面</a:t>
            </a:r>
            <a:r>
              <a:rPr kumimoji="0" lang="en-US" altLang="zh-TW" sz="1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oto Sans CJK TC Regular" panose="020B0500000000000000" pitchFamily="34" charset="-120"/>
                <a:ea typeface="Noto Sans CJK TC Regular" panose="020B0500000000000000" pitchFamily="34" charset="-120"/>
                <a:cs typeface="Arial" panose="020B0604020202020204" pitchFamily="34" charset="0"/>
              </a:rPr>
              <a:t>, C</a:t>
            </a:r>
            <a:endParaRPr kumimoji="0" lang="zh-TW" altLang="en-US" sz="16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Noto Sans CJK TC Regular" panose="020B0500000000000000" pitchFamily="34" charset="-120"/>
              <a:ea typeface="Noto Sans CJK TC Regular" panose="020B0500000000000000" pitchFamily="34" charset="-120"/>
              <a:cs typeface="Arial" panose="020B0604020202020204" pitchFamily="34" charset="0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95B043EC-C366-4CAC-A3BE-F19E40432F14}"/>
              </a:ext>
            </a:extLst>
          </p:cNvPr>
          <p:cNvSpPr/>
          <p:nvPr/>
        </p:nvSpPr>
        <p:spPr>
          <a:xfrm>
            <a:off x="5383213" y="4279900"/>
            <a:ext cx="1079500" cy="360363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to Sans CJK TC Regular" panose="020B0500000000000000" pitchFamily="34" charset="-120"/>
                <a:ea typeface="Noto Sans CJK TC Regular" panose="020B0500000000000000" pitchFamily="34" charset="-120"/>
                <a:cs typeface="+mn-cs"/>
              </a:rPr>
              <a:t>Android</a:t>
            </a:r>
            <a:endParaRPr kumimoji="0" lang="zh-TW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oto Sans CJK TC Regular" panose="020B0500000000000000" pitchFamily="34" charset="-120"/>
              <a:ea typeface="Noto Sans CJK TC Regular" panose="020B0500000000000000" pitchFamily="34" charset="-120"/>
              <a:cs typeface="+mn-cs"/>
            </a:endParaRPr>
          </a:p>
        </p:txBody>
      </p:sp>
      <p:sp>
        <p:nvSpPr>
          <p:cNvPr id="51" name="矩形 50">
            <a:extLst>
              <a:ext uri="{FF2B5EF4-FFF2-40B4-BE49-F238E27FC236}">
                <a16:creationId xmlns:a16="http://schemas.microsoft.com/office/drawing/2014/main" id="{44DD6338-C86B-4128-BB98-8C7D7DDEA085}"/>
              </a:ext>
            </a:extLst>
          </p:cNvPr>
          <p:cNvSpPr/>
          <p:nvPr/>
        </p:nvSpPr>
        <p:spPr>
          <a:xfrm>
            <a:off x="6805613" y="4279900"/>
            <a:ext cx="1795462" cy="36036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 CJK TC Regular" panose="020B0500000000000000" pitchFamily="34" charset="-120"/>
                <a:ea typeface="Noto Sans CJK TC Regular" panose="020B0500000000000000" pitchFamily="34" charset="-120"/>
                <a:cs typeface="+mn-cs"/>
              </a:rPr>
              <a:t>Android </a:t>
            </a:r>
            <a:r>
              <a:rPr kumimoji="0" lang="zh-TW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 CJK TC Regular" panose="020B0500000000000000" pitchFamily="34" charset="-120"/>
                <a:ea typeface="Noto Sans CJK TC Regular" panose="020B0500000000000000" pitchFamily="34" charset="-120"/>
                <a:cs typeface="+mn-cs"/>
              </a:rPr>
              <a:t>工程師</a:t>
            </a:r>
          </a:p>
        </p:txBody>
      </p:sp>
      <p:sp>
        <p:nvSpPr>
          <p:cNvPr id="61" name="矩形 60">
            <a:extLst>
              <a:ext uri="{FF2B5EF4-FFF2-40B4-BE49-F238E27FC236}">
                <a16:creationId xmlns:a16="http://schemas.microsoft.com/office/drawing/2014/main" id="{B04EC5B1-BE61-4276-B4F4-219D459A55E5}"/>
              </a:ext>
            </a:extLst>
          </p:cNvPr>
          <p:cNvSpPr/>
          <p:nvPr/>
        </p:nvSpPr>
        <p:spPr>
          <a:xfrm>
            <a:off x="8620125" y="4279900"/>
            <a:ext cx="2273300" cy="3603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oto Sans CJK TC Regular" panose="020B0500000000000000" pitchFamily="34" charset="-120"/>
                <a:ea typeface="Noto Sans CJK TC Regular" panose="020B0500000000000000" pitchFamily="34" charset="-120"/>
                <a:cs typeface="+mn-cs"/>
              </a:rPr>
              <a:t>Android system, Java</a:t>
            </a:r>
            <a:endParaRPr kumimoji="0" lang="zh-TW" altLang="en-US" sz="16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Noto Sans CJK TC Regular" panose="020B0500000000000000" pitchFamily="34" charset="-120"/>
              <a:ea typeface="Noto Sans CJK TC Regular" panose="020B0500000000000000" pitchFamily="34" charset="-120"/>
              <a:cs typeface="+mn-cs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F0C0966E-0FE1-4121-914D-C788CE553A8B}"/>
              </a:ext>
            </a:extLst>
          </p:cNvPr>
          <p:cNvSpPr/>
          <p:nvPr/>
        </p:nvSpPr>
        <p:spPr>
          <a:xfrm>
            <a:off x="5383213" y="3673475"/>
            <a:ext cx="1079500" cy="35877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to Sans CJK TC Regular" panose="020B0500000000000000" pitchFamily="34" charset="-120"/>
                <a:ea typeface="Noto Sans CJK TC Regular" panose="020B0500000000000000" pitchFamily="34" charset="-120"/>
                <a:cs typeface="+mn-cs"/>
              </a:rPr>
              <a:t>IOS</a:t>
            </a:r>
            <a:endParaRPr kumimoji="0" lang="zh-TW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oto Sans CJK TC Regular" panose="020B0500000000000000" pitchFamily="34" charset="-120"/>
              <a:ea typeface="Noto Sans CJK TC Regular" panose="020B0500000000000000" pitchFamily="34" charset="-120"/>
              <a:cs typeface="+mn-cs"/>
            </a:endParaRPr>
          </a:p>
        </p:txBody>
      </p:sp>
      <p:sp>
        <p:nvSpPr>
          <p:cNvPr id="49" name="矩形 48">
            <a:extLst>
              <a:ext uri="{FF2B5EF4-FFF2-40B4-BE49-F238E27FC236}">
                <a16:creationId xmlns:a16="http://schemas.microsoft.com/office/drawing/2014/main" id="{AC23925B-BAFC-494D-BC2D-EFC8BC380BA2}"/>
              </a:ext>
            </a:extLst>
          </p:cNvPr>
          <p:cNvSpPr/>
          <p:nvPr/>
        </p:nvSpPr>
        <p:spPr>
          <a:xfrm>
            <a:off x="6805613" y="3673475"/>
            <a:ext cx="1795462" cy="35877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 CJK TC Regular" panose="020B0500000000000000" pitchFamily="34" charset="-120"/>
                <a:ea typeface="Noto Sans CJK TC Regular" panose="020B0500000000000000" pitchFamily="34" charset="-120"/>
                <a:cs typeface="+mn-cs"/>
              </a:rPr>
              <a:t>IOS </a:t>
            </a:r>
            <a:r>
              <a:rPr kumimoji="0" lang="zh-TW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 CJK TC Regular" panose="020B0500000000000000" pitchFamily="34" charset="-120"/>
                <a:ea typeface="Noto Sans CJK TC Regular" panose="020B0500000000000000" pitchFamily="34" charset="-120"/>
                <a:cs typeface="+mn-cs"/>
              </a:rPr>
              <a:t>工程師</a:t>
            </a:r>
          </a:p>
        </p:txBody>
      </p:sp>
      <p:sp>
        <p:nvSpPr>
          <p:cNvPr id="69" name="矩形 68">
            <a:extLst>
              <a:ext uri="{FF2B5EF4-FFF2-40B4-BE49-F238E27FC236}">
                <a16:creationId xmlns:a16="http://schemas.microsoft.com/office/drawing/2014/main" id="{79923313-173E-4A59-8757-B72584575CB9}"/>
              </a:ext>
            </a:extLst>
          </p:cNvPr>
          <p:cNvSpPr/>
          <p:nvPr/>
        </p:nvSpPr>
        <p:spPr>
          <a:xfrm>
            <a:off x="8620125" y="3673475"/>
            <a:ext cx="3340100" cy="358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oto Sans CJK TC Regular" panose="020B0500000000000000" pitchFamily="34" charset="-120"/>
                <a:ea typeface="Noto Sans CJK TC Regular" panose="020B0500000000000000" pitchFamily="34" charset="-120"/>
                <a:cs typeface="+mn-cs"/>
              </a:rPr>
              <a:t>IOS system, Objective-C/Swift</a:t>
            </a:r>
            <a:endParaRPr kumimoji="0" lang="zh-TW" altLang="en-US" sz="16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Noto Sans CJK TC Regular" panose="020B0500000000000000" pitchFamily="34" charset="-120"/>
              <a:ea typeface="Noto Sans CJK TC Regular" panose="020B0500000000000000" pitchFamily="34" charset="-120"/>
              <a:cs typeface="+mn-cs"/>
            </a:endParaRPr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39FD07D8-D064-479A-ABA8-81DA861827F4}"/>
              </a:ext>
            </a:extLst>
          </p:cNvPr>
          <p:cNvSpPr/>
          <p:nvPr/>
        </p:nvSpPr>
        <p:spPr>
          <a:xfrm>
            <a:off x="5383213" y="4887913"/>
            <a:ext cx="1079500" cy="554037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to Sans CJK TC Regular" panose="020B0500000000000000" pitchFamily="34" charset="-120"/>
                <a:ea typeface="Noto Sans CJK TC Regular" panose="020B0500000000000000" pitchFamily="34" charset="-120"/>
                <a:cs typeface="+mn-cs"/>
              </a:rPr>
              <a:t>Windows Phone</a:t>
            </a:r>
            <a:endParaRPr kumimoji="0" lang="zh-TW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oto Sans CJK TC Regular" panose="020B0500000000000000" pitchFamily="34" charset="-120"/>
              <a:ea typeface="Noto Sans CJK TC Regular" panose="020B0500000000000000" pitchFamily="34" charset="-120"/>
              <a:cs typeface="+mn-cs"/>
            </a:endParaRPr>
          </a:p>
        </p:txBody>
      </p:sp>
      <p:sp>
        <p:nvSpPr>
          <p:cNvPr id="81" name="矩形 80">
            <a:extLst>
              <a:ext uri="{FF2B5EF4-FFF2-40B4-BE49-F238E27FC236}">
                <a16:creationId xmlns:a16="http://schemas.microsoft.com/office/drawing/2014/main" id="{40A9E398-BBAB-48FB-B885-F49398C4AA9A}"/>
              </a:ext>
            </a:extLst>
          </p:cNvPr>
          <p:cNvSpPr/>
          <p:nvPr/>
        </p:nvSpPr>
        <p:spPr>
          <a:xfrm>
            <a:off x="6805613" y="4984750"/>
            <a:ext cx="1795462" cy="36036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 CJK TC Regular" panose="020B0500000000000000" pitchFamily="34" charset="-120"/>
                <a:ea typeface="Noto Sans CJK TC Regular" panose="020B0500000000000000" pitchFamily="34" charset="-120"/>
                <a:cs typeface="+mn-cs"/>
              </a:rPr>
              <a:t>WP </a:t>
            </a:r>
            <a:r>
              <a:rPr kumimoji="0" lang="zh-TW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 CJK TC Regular" panose="020B0500000000000000" pitchFamily="34" charset="-120"/>
                <a:ea typeface="Noto Sans CJK TC Regular" panose="020B0500000000000000" pitchFamily="34" charset="-120"/>
                <a:cs typeface="+mn-cs"/>
              </a:rPr>
              <a:t>工程師</a:t>
            </a:r>
          </a:p>
        </p:txBody>
      </p:sp>
      <p:sp>
        <p:nvSpPr>
          <p:cNvPr id="83" name="矩形 82">
            <a:extLst>
              <a:ext uri="{FF2B5EF4-FFF2-40B4-BE49-F238E27FC236}">
                <a16:creationId xmlns:a16="http://schemas.microsoft.com/office/drawing/2014/main" id="{58FDEBF3-05B0-485C-ABAF-DC8D156E59E8}"/>
              </a:ext>
            </a:extLst>
          </p:cNvPr>
          <p:cNvSpPr/>
          <p:nvPr/>
        </p:nvSpPr>
        <p:spPr>
          <a:xfrm>
            <a:off x="8620125" y="4984750"/>
            <a:ext cx="2813050" cy="3603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oto Sans CJK TC Regular" panose="020B0500000000000000" pitchFamily="34" charset="-120"/>
                <a:ea typeface="Noto Sans CJK TC Regular" panose="020B0500000000000000" pitchFamily="34" charset="-120"/>
                <a:cs typeface="+mn-cs"/>
              </a:rPr>
              <a:t>Windows SDK, C#/C++/VB</a:t>
            </a:r>
            <a:endParaRPr kumimoji="0" lang="zh-TW" altLang="en-US" sz="16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Noto Sans CJK TC Regular" panose="020B0500000000000000" pitchFamily="34" charset="-120"/>
              <a:ea typeface="Noto Sans CJK TC Regular" panose="020B0500000000000000" pitchFamily="34" charset="-120"/>
              <a:cs typeface="+mn-cs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13C1F63C-CF7C-492B-8AAD-14715002E126}"/>
              </a:ext>
            </a:extLst>
          </p:cNvPr>
          <p:cNvSpPr/>
          <p:nvPr/>
        </p:nvSpPr>
        <p:spPr>
          <a:xfrm>
            <a:off x="5383213" y="152400"/>
            <a:ext cx="1079500" cy="360363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to Sans CJK TC Regular" panose="020B0500000000000000" pitchFamily="34" charset="-120"/>
                <a:ea typeface="Noto Sans CJK TC Regular" panose="020B0500000000000000" pitchFamily="34" charset="-120"/>
                <a:cs typeface="+mn-cs"/>
              </a:rPr>
              <a:t>前端</a:t>
            </a: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9EA32D22-5087-40AD-9084-6EB54AB37949}"/>
              </a:ext>
            </a:extLst>
          </p:cNvPr>
          <p:cNvSpPr/>
          <p:nvPr/>
        </p:nvSpPr>
        <p:spPr>
          <a:xfrm>
            <a:off x="5383213" y="1795463"/>
            <a:ext cx="1079500" cy="360362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to Sans CJK TC Regular" panose="020B0500000000000000" pitchFamily="34" charset="-120"/>
                <a:ea typeface="Noto Sans CJK TC Regular" panose="020B0500000000000000" pitchFamily="34" charset="-120"/>
                <a:cs typeface="+mn-cs"/>
              </a:rPr>
              <a:t>後端</a:t>
            </a: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320F54E9-AE2C-4E1A-903D-178F1B79F567}"/>
              </a:ext>
            </a:extLst>
          </p:cNvPr>
          <p:cNvSpPr/>
          <p:nvPr/>
        </p:nvSpPr>
        <p:spPr>
          <a:xfrm>
            <a:off x="6805613" y="152400"/>
            <a:ext cx="1795462" cy="36036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 CJK TC Regular" panose="020B0500000000000000" pitchFamily="34" charset="-120"/>
                <a:ea typeface="Noto Sans CJK TC Regular" panose="020B0500000000000000" pitchFamily="34" charset="-120"/>
                <a:cs typeface="+mn-cs"/>
              </a:rPr>
              <a:t>前端工程師</a:t>
            </a:r>
          </a:p>
        </p:txBody>
      </p:sp>
      <p:sp>
        <p:nvSpPr>
          <p:cNvPr id="53" name="矩形 52">
            <a:extLst>
              <a:ext uri="{FF2B5EF4-FFF2-40B4-BE49-F238E27FC236}">
                <a16:creationId xmlns:a16="http://schemas.microsoft.com/office/drawing/2014/main" id="{97518B9D-6CEC-4FEC-9B6C-9FB90434AEE5}"/>
              </a:ext>
            </a:extLst>
          </p:cNvPr>
          <p:cNvSpPr/>
          <p:nvPr/>
        </p:nvSpPr>
        <p:spPr>
          <a:xfrm>
            <a:off x="8620125" y="152400"/>
            <a:ext cx="2555875" cy="3603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oto Sans CJK TC Regular" panose="020B0500000000000000" pitchFamily="34" charset="-120"/>
                <a:ea typeface="Noto Sans CJK TC Regular" panose="020B0500000000000000" pitchFamily="34" charset="-120"/>
                <a:cs typeface="+mn-cs"/>
              </a:rPr>
              <a:t>HTML/CSS/JavaScript</a:t>
            </a:r>
            <a:endParaRPr kumimoji="0" lang="zh-TW" altLang="en-US" sz="16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Noto Sans CJK TC Regular" panose="020B0500000000000000" pitchFamily="34" charset="-120"/>
              <a:ea typeface="Noto Sans CJK TC Regular" panose="020B0500000000000000" pitchFamily="34" charset="-120"/>
              <a:cs typeface="+mn-cs"/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B31CD72E-2922-4829-96CD-56B0E9253ED3}"/>
              </a:ext>
            </a:extLst>
          </p:cNvPr>
          <p:cNvSpPr/>
          <p:nvPr/>
        </p:nvSpPr>
        <p:spPr>
          <a:xfrm>
            <a:off x="6805613" y="835025"/>
            <a:ext cx="1795462" cy="36036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 CJK TC Regular" panose="020B0500000000000000" pitchFamily="34" charset="-120"/>
                <a:ea typeface="Noto Sans CJK TC Regular" panose="020B0500000000000000" pitchFamily="34" charset="-120"/>
                <a:cs typeface="+mn-cs"/>
              </a:rPr>
              <a:t>Java </a:t>
            </a:r>
            <a:r>
              <a:rPr kumimoji="0" lang="zh-TW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 CJK TC Regular" panose="020B0500000000000000" pitchFamily="34" charset="-120"/>
                <a:ea typeface="Noto Sans CJK TC Regular" panose="020B0500000000000000" pitchFamily="34" charset="-120"/>
                <a:cs typeface="+mn-cs"/>
              </a:rPr>
              <a:t>工程師</a:t>
            </a:r>
          </a:p>
        </p:txBody>
      </p:sp>
      <p:sp>
        <p:nvSpPr>
          <p:cNvPr id="55" name="矩形 54">
            <a:extLst>
              <a:ext uri="{FF2B5EF4-FFF2-40B4-BE49-F238E27FC236}">
                <a16:creationId xmlns:a16="http://schemas.microsoft.com/office/drawing/2014/main" id="{65D91389-4CA4-4459-BC78-1E941889F1A8}"/>
              </a:ext>
            </a:extLst>
          </p:cNvPr>
          <p:cNvSpPr/>
          <p:nvPr/>
        </p:nvSpPr>
        <p:spPr>
          <a:xfrm>
            <a:off x="8620125" y="835025"/>
            <a:ext cx="3614738" cy="3603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oto Sans CJK TC Regular" panose="020B0500000000000000" pitchFamily="34" charset="-120"/>
                <a:ea typeface="Noto Sans CJK TC Regular" panose="020B0500000000000000" pitchFamily="34" charset="-120"/>
                <a:cs typeface="+mn-cs"/>
              </a:rPr>
              <a:t>Java, JVM, Spring, Database (</a:t>
            </a:r>
            <a:r>
              <a:rPr kumimoji="0" lang="zh-TW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oto Sans CJK TC Regular" panose="020B0500000000000000" pitchFamily="34" charset="-120"/>
                <a:ea typeface="Noto Sans CJK TC Regular" panose="020B0500000000000000" pitchFamily="34" charset="-120"/>
                <a:cs typeface="+mn-cs"/>
              </a:rPr>
              <a:t>資料庫</a:t>
            </a:r>
            <a:r>
              <a:rPr kumimoji="0" lang="en-US" altLang="zh-TW" sz="1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oto Sans CJK TC Regular" panose="020B0500000000000000" pitchFamily="34" charset="-120"/>
                <a:ea typeface="Noto Sans CJK TC Regular" panose="020B0500000000000000" pitchFamily="34" charset="-120"/>
                <a:cs typeface="+mn-cs"/>
              </a:rPr>
              <a:t>)</a:t>
            </a:r>
            <a:endParaRPr kumimoji="0" lang="zh-TW" altLang="en-US" sz="16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Noto Sans CJK TC Regular" panose="020B0500000000000000" pitchFamily="34" charset="-120"/>
              <a:ea typeface="Noto Sans CJK TC Regular" panose="020B0500000000000000" pitchFamily="34" charset="-120"/>
              <a:cs typeface="+mn-cs"/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F68D50B5-1AB3-47FE-9BA6-11FA1B90BDD9}"/>
              </a:ext>
            </a:extLst>
          </p:cNvPr>
          <p:cNvSpPr/>
          <p:nvPr/>
        </p:nvSpPr>
        <p:spPr>
          <a:xfrm>
            <a:off x="6805613" y="1447800"/>
            <a:ext cx="1795462" cy="36036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 CJK TC Regular" panose="020B0500000000000000" pitchFamily="34" charset="-120"/>
                <a:ea typeface="Noto Sans CJK TC Regular" panose="020B0500000000000000" pitchFamily="34" charset="-120"/>
                <a:cs typeface="+mn-cs"/>
              </a:rPr>
              <a:t>PHP </a:t>
            </a:r>
            <a:r>
              <a:rPr kumimoji="0" lang="zh-TW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 CJK TC Regular" panose="020B0500000000000000" pitchFamily="34" charset="-120"/>
                <a:ea typeface="Noto Sans CJK TC Regular" panose="020B0500000000000000" pitchFamily="34" charset="-120"/>
                <a:cs typeface="+mn-cs"/>
              </a:rPr>
              <a:t>工程師</a:t>
            </a:r>
          </a:p>
        </p:txBody>
      </p:sp>
      <p:sp>
        <p:nvSpPr>
          <p:cNvPr id="57" name="矩形 56">
            <a:extLst>
              <a:ext uri="{FF2B5EF4-FFF2-40B4-BE49-F238E27FC236}">
                <a16:creationId xmlns:a16="http://schemas.microsoft.com/office/drawing/2014/main" id="{86FC3C2F-D48E-4C58-A8FD-43DD4D5E2A5E}"/>
              </a:ext>
            </a:extLst>
          </p:cNvPr>
          <p:cNvSpPr/>
          <p:nvPr/>
        </p:nvSpPr>
        <p:spPr>
          <a:xfrm>
            <a:off x="8620125" y="1447800"/>
            <a:ext cx="3054350" cy="3603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oto Sans CJK TC Regular" panose="020B0500000000000000" pitchFamily="34" charset="-120"/>
                <a:ea typeface="Noto Sans CJK TC Regular" panose="020B0500000000000000" pitchFamily="34" charset="-120"/>
                <a:cs typeface="+mn-cs"/>
              </a:rPr>
              <a:t>PHP, Linux/Apache, Database</a:t>
            </a:r>
            <a:endParaRPr kumimoji="0" lang="zh-TW" altLang="en-US" sz="16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Noto Sans CJK TC Regular" panose="020B0500000000000000" pitchFamily="34" charset="-120"/>
              <a:ea typeface="Noto Sans CJK TC Regular" panose="020B0500000000000000" pitchFamily="34" charset="-120"/>
              <a:cs typeface="+mn-cs"/>
            </a:endParaRP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DBE998DE-8199-49FB-82FD-F304F2CDD680}"/>
              </a:ext>
            </a:extLst>
          </p:cNvPr>
          <p:cNvSpPr/>
          <p:nvPr/>
        </p:nvSpPr>
        <p:spPr>
          <a:xfrm>
            <a:off x="6805613" y="2060575"/>
            <a:ext cx="1795462" cy="36036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 CJK TC Regular" panose="020B0500000000000000" pitchFamily="34" charset="-120"/>
                <a:ea typeface="Noto Sans CJK TC Regular" panose="020B0500000000000000" pitchFamily="34" charset="-120"/>
                <a:cs typeface="+mn-cs"/>
              </a:rPr>
              <a:t>C# </a:t>
            </a:r>
            <a:r>
              <a:rPr kumimoji="0" lang="zh-TW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 CJK TC Regular" panose="020B0500000000000000" pitchFamily="34" charset="-120"/>
                <a:ea typeface="Noto Sans CJK TC Regular" panose="020B0500000000000000" pitchFamily="34" charset="-120"/>
                <a:cs typeface="+mn-cs"/>
              </a:rPr>
              <a:t>工程師</a:t>
            </a:r>
          </a:p>
        </p:txBody>
      </p:sp>
      <p:sp>
        <p:nvSpPr>
          <p:cNvPr id="59" name="矩形 58">
            <a:extLst>
              <a:ext uri="{FF2B5EF4-FFF2-40B4-BE49-F238E27FC236}">
                <a16:creationId xmlns:a16="http://schemas.microsoft.com/office/drawing/2014/main" id="{24301833-EE88-4C54-B20F-F6D3478B62C7}"/>
              </a:ext>
            </a:extLst>
          </p:cNvPr>
          <p:cNvSpPr/>
          <p:nvPr/>
        </p:nvSpPr>
        <p:spPr>
          <a:xfrm>
            <a:off x="8620125" y="2060575"/>
            <a:ext cx="3054350" cy="3603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oto Sans CJK TC Regular" panose="020B0500000000000000" pitchFamily="34" charset="-120"/>
                <a:ea typeface="Noto Sans CJK TC Regular" panose="020B0500000000000000" pitchFamily="34" charset="-120"/>
                <a:cs typeface="+mn-cs"/>
              </a:rPr>
              <a:t>C#, ASP.net, Database</a:t>
            </a:r>
            <a:endParaRPr kumimoji="0" lang="zh-TW" altLang="en-US" sz="16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Noto Sans CJK TC Regular" panose="020B0500000000000000" pitchFamily="34" charset="-120"/>
              <a:ea typeface="Noto Sans CJK TC Regular" panose="020B0500000000000000" pitchFamily="34" charset="-120"/>
              <a:cs typeface="+mn-cs"/>
            </a:endParaRP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0D1C1154-7C94-4A0C-A516-E319EE321436}"/>
              </a:ext>
            </a:extLst>
          </p:cNvPr>
          <p:cNvSpPr/>
          <p:nvPr/>
        </p:nvSpPr>
        <p:spPr>
          <a:xfrm>
            <a:off x="6805613" y="2674938"/>
            <a:ext cx="1795462" cy="64611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 CJK TC Regular" panose="020B0500000000000000" pitchFamily="34" charset="-120"/>
                <a:ea typeface="Noto Sans CJK TC Regular" panose="020B0500000000000000" pitchFamily="34" charset="-120"/>
                <a:cs typeface="+mn-cs"/>
              </a:rPr>
              <a:t>Python, Ruby, Nodejs </a:t>
            </a:r>
            <a:r>
              <a:rPr kumimoji="0" lang="zh-TW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 CJK TC Regular" panose="020B0500000000000000" pitchFamily="34" charset="-120"/>
                <a:ea typeface="Noto Sans CJK TC Regular" panose="020B0500000000000000" pitchFamily="34" charset="-120"/>
                <a:cs typeface="+mn-cs"/>
              </a:rPr>
              <a:t>工程師</a:t>
            </a:r>
          </a:p>
        </p:txBody>
      </p:sp>
      <p:sp>
        <p:nvSpPr>
          <p:cNvPr id="87" name="矩形 86">
            <a:extLst>
              <a:ext uri="{FF2B5EF4-FFF2-40B4-BE49-F238E27FC236}">
                <a16:creationId xmlns:a16="http://schemas.microsoft.com/office/drawing/2014/main" id="{65E98E55-C908-46A8-8302-251BEE5F5CAD}"/>
              </a:ext>
            </a:extLst>
          </p:cNvPr>
          <p:cNvSpPr/>
          <p:nvPr/>
        </p:nvSpPr>
        <p:spPr>
          <a:xfrm>
            <a:off x="8620125" y="2811463"/>
            <a:ext cx="3054350" cy="358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oto Sans CJK TC Regular" panose="020B0500000000000000" pitchFamily="34" charset="-120"/>
                <a:ea typeface="Noto Sans CJK TC Regular" panose="020B0500000000000000" pitchFamily="34" charset="-120"/>
                <a:cs typeface="+mn-cs"/>
              </a:rPr>
              <a:t>Python, Ruby, Nodejs</a:t>
            </a:r>
            <a:endParaRPr kumimoji="0" lang="zh-TW" altLang="en-US" sz="16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Noto Sans CJK TC Regular" panose="020B0500000000000000" pitchFamily="34" charset="-120"/>
              <a:ea typeface="Noto Sans CJK TC Regular" panose="020B0500000000000000" pitchFamily="34" charset="-120"/>
              <a:cs typeface="+mn-cs"/>
            </a:endParaRPr>
          </a:p>
        </p:txBody>
      </p:sp>
      <p:cxnSp>
        <p:nvCxnSpPr>
          <p:cNvPr id="113" name="接點: 肘形 112">
            <a:extLst>
              <a:ext uri="{FF2B5EF4-FFF2-40B4-BE49-F238E27FC236}">
                <a16:creationId xmlns:a16="http://schemas.microsoft.com/office/drawing/2014/main" id="{00F043D7-78E8-4458-8184-B9141624F5BB}"/>
              </a:ext>
            </a:extLst>
          </p:cNvPr>
          <p:cNvCxnSpPr>
            <a:stCxn id="4" idx="3"/>
            <a:endCxn id="5" idx="1"/>
          </p:cNvCxnSpPr>
          <p:nvPr/>
        </p:nvCxnSpPr>
        <p:spPr>
          <a:xfrm flipV="1">
            <a:off x="3113088" y="1154113"/>
            <a:ext cx="622300" cy="822325"/>
          </a:xfrm>
          <a:prstGeom prst="bentConnector3">
            <a:avLst/>
          </a:prstGeom>
          <a:ln w="9525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接點: 肘形 114">
            <a:extLst>
              <a:ext uri="{FF2B5EF4-FFF2-40B4-BE49-F238E27FC236}">
                <a16:creationId xmlns:a16="http://schemas.microsoft.com/office/drawing/2014/main" id="{5F2380BC-CB87-4646-B990-6C7F9BACCB14}"/>
              </a:ext>
            </a:extLst>
          </p:cNvPr>
          <p:cNvCxnSpPr>
            <a:cxnSpLocks/>
            <a:stCxn id="4" idx="3"/>
            <a:endCxn id="7" idx="1"/>
          </p:cNvCxnSpPr>
          <p:nvPr/>
        </p:nvCxnSpPr>
        <p:spPr>
          <a:xfrm>
            <a:off x="3113088" y="1976438"/>
            <a:ext cx="622300" cy="2581275"/>
          </a:xfrm>
          <a:prstGeom prst="bentConnector3">
            <a:avLst>
              <a:gd name="adj1" fmla="val 50000"/>
            </a:avLst>
          </a:prstGeom>
          <a:ln w="9525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接點: 肘形 119">
            <a:extLst>
              <a:ext uri="{FF2B5EF4-FFF2-40B4-BE49-F238E27FC236}">
                <a16:creationId xmlns:a16="http://schemas.microsoft.com/office/drawing/2014/main" id="{5D1B7CEA-6946-41CA-BDCB-BAB50EC72516}"/>
              </a:ext>
            </a:extLst>
          </p:cNvPr>
          <p:cNvCxnSpPr>
            <a:cxnSpLocks/>
            <a:stCxn id="4" idx="3"/>
            <a:endCxn id="9" idx="1"/>
          </p:cNvCxnSpPr>
          <p:nvPr/>
        </p:nvCxnSpPr>
        <p:spPr>
          <a:xfrm>
            <a:off x="3113088" y="1976438"/>
            <a:ext cx="622300" cy="4197350"/>
          </a:xfrm>
          <a:prstGeom prst="bentConnector3">
            <a:avLst>
              <a:gd name="adj1" fmla="val 50000"/>
            </a:avLst>
          </a:prstGeom>
          <a:ln w="9525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接點: 肘形 123">
            <a:extLst>
              <a:ext uri="{FF2B5EF4-FFF2-40B4-BE49-F238E27FC236}">
                <a16:creationId xmlns:a16="http://schemas.microsoft.com/office/drawing/2014/main" id="{15F72E1B-34FD-4E31-A170-E6DFC634D9C9}"/>
              </a:ext>
            </a:extLst>
          </p:cNvPr>
          <p:cNvCxnSpPr>
            <a:cxnSpLocks/>
            <a:stCxn id="5" idx="3"/>
            <a:endCxn id="19" idx="1"/>
          </p:cNvCxnSpPr>
          <p:nvPr/>
        </p:nvCxnSpPr>
        <p:spPr>
          <a:xfrm flipV="1">
            <a:off x="4995863" y="333375"/>
            <a:ext cx="387350" cy="820738"/>
          </a:xfrm>
          <a:prstGeom prst="bentConnector3">
            <a:avLst>
              <a:gd name="adj1" fmla="val 50000"/>
            </a:avLst>
          </a:prstGeom>
          <a:ln w="9525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接點: 肘形 126">
            <a:extLst>
              <a:ext uri="{FF2B5EF4-FFF2-40B4-BE49-F238E27FC236}">
                <a16:creationId xmlns:a16="http://schemas.microsoft.com/office/drawing/2014/main" id="{A7EE0BB9-88DB-416E-B767-DDD9EF69056B}"/>
              </a:ext>
            </a:extLst>
          </p:cNvPr>
          <p:cNvCxnSpPr>
            <a:cxnSpLocks/>
            <a:stCxn id="5" idx="3"/>
            <a:endCxn id="21" idx="1"/>
          </p:cNvCxnSpPr>
          <p:nvPr/>
        </p:nvCxnSpPr>
        <p:spPr>
          <a:xfrm>
            <a:off x="4995863" y="1154113"/>
            <a:ext cx="387350" cy="822325"/>
          </a:xfrm>
          <a:prstGeom prst="bentConnector3">
            <a:avLst>
              <a:gd name="adj1" fmla="val 50000"/>
            </a:avLst>
          </a:prstGeom>
          <a:ln w="9525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接點: 肘形 129">
            <a:extLst>
              <a:ext uri="{FF2B5EF4-FFF2-40B4-BE49-F238E27FC236}">
                <a16:creationId xmlns:a16="http://schemas.microsoft.com/office/drawing/2014/main" id="{1C93E725-7DA0-4B16-AB4A-73C4900B1AE3}"/>
              </a:ext>
            </a:extLst>
          </p:cNvPr>
          <p:cNvCxnSpPr>
            <a:cxnSpLocks/>
            <a:stCxn id="7" idx="3"/>
            <a:endCxn id="15" idx="1"/>
          </p:cNvCxnSpPr>
          <p:nvPr/>
        </p:nvCxnSpPr>
        <p:spPr>
          <a:xfrm flipV="1">
            <a:off x="4995863" y="3852863"/>
            <a:ext cx="387350" cy="704850"/>
          </a:xfrm>
          <a:prstGeom prst="bentConnector3">
            <a:avLst>
              <a:gd name="adj1" fmla="val 50000"/>
            </a:avLst>
          </a:prstGeom>
          <a:ln w="9525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接點: 肘形 132">
            <a:extLst>
              <a:ext uri="{FF2B5EF4-FFF2-40B4-BE49-F238E27FC236}">
                <a16:creationId xmlns:a16="http://schemas.microsoft.com/office/drawing/2014/main" id="{0F5AED76-A427-4BDB-97FB-20DA4C0EB930}"/>
              </a:ext>
            </a:extLst>
          </p:cNvPr>
          <p:cNvCxnSpPr>
            <a:cxnSpLocks/>
            <a:stCxn id="7" idx="3"/>
            <a:endCxn id="39" idx="1"/>
          </p:cNvCxnSpPr>
          <p:nvPr/>
        </p:nvCxnSpPr>
        <p:spPr>
          <a:xfrm>
            <a:off x="4995863" y="4557713"/>
            <a:ext cx="387350" cy="606425"/>
          </a:xfrm>
          <a:prstGeom prst="bentConnector3">
            <a:avLst>
              <a:gd name="adj1" fmla="val 50000"/>
            </a:avLst>
          </a:prstGeom>
          <a:ln w="9525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接點: 肘形 138">
            <a:extLst>
              <a:ext uri="{FF2B5EF4-FFF2-40B4-BE49-F238E27FC236}">
                <a16:creationId xmlns:a16="http://schemas.microsoft.com/office/drawing/2014/main" id="{955BC361-6D52-4FCF-B9D1-5DE7798BEE10}"/>
              </a:ext>
            </a:extLst>
          </p:cNvPr>
          <p:cNvCxnSpPr>
            <a:cxnSpLocks/>
            <a:stCxn id="9" idx="3"/>
            <a:endCxn id="13" idx="1"/>
          </p:cNvCxnSpPr>
          <p:nvPr/>
        </p:nvCxnSpPr>
        <p:spPr>
          <a:xfrm>
            <a:off x="4995863" y="6173788"/>
            <a:ext cx="387350" cy="303212"/>
          </a:xfrm>
          <a:prstGeom prst="bentConnector3">
            <a:avLst>
              <a:gd name="adj1" fmla="val 50000"/>
            </a:avLst>
          </a:prstGeom>
          <a:ln w="9525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接點: 肘形 141">
            <a:extLst>
              <a:ext uri="{FF2B5EF4-FFF2-40B4-BE49-F238E27FC236}">
                <a16:creationId xmlns:a16="http://schemas.microsoft.com/office/drawing/2014/main" id="{81CD632A-3F9D-4DB5-884B-59BFF20BB481}"/>
              </a:ext>
            </a:extLst>
          </p:cNvPr>
          <p:cNvCxnSpPr>
            <a:cxnSpLocks/>
            <a:stCxn id="9" idx="3"/>
            <a:endCxn id="11" idx="1"/>
          </p:cNvCxnSpPr>
          <p:nvPr/>
        </p:nvCxnSpPr>
        <p:spPr>
          <a:xfrm flipV="1">
            <a:off x="4995863" y="5868988"/>
            <a:ext cx="387350" cy="304800"/>
          </a:xfrm>
          <a:prstGeom prst="bentConnector3">
            <a:avLst>
              <a:gd name="adj1" fmla="val 50000"/>
            </a:avLst>
          </a:prstGeom>
          <a:ln w="9525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接點: 肘形 144">
            <a:extLst>
              <a:ext uri="{FF2B5EF4-FFF2-40B4-BE49-F238E27FC236}">
                <a16:creationId xmlns:a16="http://schemas.microsoft.com/office/drawing/2014/main" id="{D2E1F022-FF51-4E78-84B9-B77A5AC83E9E}"/>
              </a:ext>
            </a:extLst>
          </p:cNvPr>
          <p:cNvCxnSpPr>
            <a:cxnSpLocks/>
            <a:stCxn id="21" idx="3"/>
            <a:endCxn id="25" idx="1"/>
          </p:cNvCxnSpPr>
          <p:nvPr/>
        </p:nvCxnSpPr>
        <p:spPr>
          <a:xfrm flipV="1">
            <a:off x="6462713" y="1014413"/>
            <a:ext cx="342900" cy="962025"/>
          </a:xfrm>
          <a:prstGeom prst="bentConnector3">
            <a:avLst>
              <a:gd name="adj1" fmla="val 50000"/>
            </a:avLst>
          </a:prstGeom>
          <a:ln w="9525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接點: 肘形 147">
            <a:extLst>
              <a:ext uri="{FF2B5EF4-FFF2-40B4-BE49-F238E27FC236}">
                <a16:creationId xmlns:a16="http://schemas.microsoft.com/office/drawing/2014/main" id="{A587ACF4-615D-4431-80C5-5C18E7FC7F69}"/>
              </a:ext>
            </a:extLst>
          </p:cNvPr>
          <p:cNvCxnSpPr>
            <a:cxnSpLocks/>
            <a:stCxn id="21" idx="3"/>
            <a:endCxn id="31" idx="1"/>
          </p:cNvCxnSpPr>
          <p:nvPr/>
        </p:nvCxnSpPr>
        <p:spPr>
          <a:xfrm>
            <a:off x="6462713" y="1976438"/>
            <a:ext cx="342900" cy="1020762"/>
          </a:xfrm>
          <a:prstGeom prst="bentConnector3">
            <a:avLst>
              <a:gd name="adj1" fmla="val 50000"/>
            </a:avLst>
          </a:prstGeom>
          <a:ln w="9525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6" name="直線單箭頭接點 2065">
            <a:extLst>
              <a:ext uri="{FF2B5EF4-FFF2-40B4-BE49-F238E27FC236}">
                <a16:creationId xmlns:a16="http://schemas.microsoft.com/office/drawing/2014/main" id="{3682C8F5-B129-4D18-B257-57A0818B98DF}"/>
              </a:ext>
            </a:extLst>
          </p:cNvPr>
          <p:cNvCxnSpPr>
            <a:cxnSpLocks/>
            <a:stCxn id="19" idx="3"/>
            <a:endCxn id="23" idx="1"/>
          </p:cNvCxnSpPr>
          <p:nvPr/>
        </p:nvCxnSpPr>
        <p:spPr>
          <a:xfrm>
            <a:off x="6462713" y="333375"/>
            <a:ext cx="342900" cy="0"/>
          </a:xfrm>
          <a:prstGeom prst="straightConnector1">
            <a:avLst/>
          </a:prstGeom>
          <a:ln w="9525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直線單箭頭接點 154">
            <a:extLst>
              <a:ext uri="{FF2B5EF4-FFF2-40B4-BE49-F238E27FC236}">
                <a16:creationId xmlns:a16="http://schemas.microsoft.com/office/drawing/2014/main" id="{AF9A48C4-9F4E-449D-B0C0-8315E7B4FDA9}"/>
              </a:ext>
            </a:extLst>
          </p:cNvPr>
          <p:cNvCxnSpPr>
            <a:cxnSpLocks/>
            <a:stCxn id="15" idx="3"/>
            <a:endCxn id="49" idx="1"/>
          </p:cNvCxnSpPr>
          <p:nvPr/>
        </p:nvCxnSpPr>
        <p:spPr>
          <a:xfrm>
            <a:off x="6462713" y="3852863"/>
            <a:ext cx="342900" cy="0"/>
          </a:xfrm>
          <a:prstGeom prst="straightConnector1">
            <a:avLst/>
          </a:prstGeom>
          <a:ln w="9525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直線單箭頭接點 157">
            <a:extLst>
              <a:ext uri="{FF2B5EF4-FFF2-40B4-BE49-F238E27FC236}">
                <a16:creationId xmlns:a16="http://schemas.microsoft.com/office/drawing/2014/main" id="{D04C4B20-B671-40CC-A77D-29E5930DDC00}"/>
              </a:ext>
            </a:extLst>
          </p:cNvPr>
          <p:cNvCxnSpPr>
            <a:cxnSpLocks/>
            <a:stCxn id="17" idx="3"/>
            <a:endCxn id="51" idx="1"/>
          </p:cNvCxnSpPr>
          <p:nvPr/>
        </p:nvCxnSpPr>
        <p:spPr>
          <a:xfrm>
            <a:off x="6462713" y="4460875"/>
            <a:ext cx="342900" cy="0"/>
          </a:xfrm>
          <a:prstGeom prst="straightConnector1">
            <a:avLst/>
          </a:prstGeom>
          <a:ln w="9525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直線單箭頭接點 160">
            <a:extLst>
              <a:ext uri="{FF2B5EF4-FFF2-40B4-BE49-F238E27FC236}">
                <a16:creationId xmlns:a16="http://schemas.microsoft.com/office/drawing/2014/main" id="{EAD1A91C-815C-41AC-A366-16D829DC8ABA}"/>
              </a:ext>
            </a:extLst>
          </p:cNvPr>
          <p:cNvCxnSpPr>
            <a:cxnSpLocks/>
            <a:stCxn id="39" idx="3"/>
            <a:endCxn id="81" idx="1"/>
          </p:cNvCxnSpPr>
          <p:nvPr/>
        </p:nvCxnSpPr>
        <p:spPr>
          <a:xfrm>
            <a:off x="6462713" y="5164138"/>
            <a:ext cx="342900" cy="0"/>
          </a:xfrm>
          <a:prstGeom prst="straightConnector1">
            <a:avLst/>
          </a:prstGeom>
          <a:ln w="9525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直線單箭頭接點 163">
            <a:extLst>
              <a:ext uri="{FF2B5EF4-FFF2-40B4-BE49-F238E27FC236}">
                <a16:creationId xmlns:a16="http://schemas.microsoft.com/office/drawing/2014/main" id="{585147E5-B84B-4E20-B424-5AFABB941557}"/>
              </a:ext>
            </a:extLst>
          </p:cNvPr>
          <p:cNvCxnSpPr>
            <a:cxnSpLocks/>
            <a:stCxn id="11" idx="3"/>
            <a:endCxn id="41" idx="1"/>
          </p:cNvCxnSpPr>
          <p:nvPr/>
        </p:nvCxnSpPr>
        <p:spPr>
          <a:xfrm>
            <a:off x="6462713" y="5868988"/>
            <a:ext cx="342900" cy="0"/>
          </a:xfrm>
          <a:prstGeom prst="straightConnector1">
            <a:avLst/>
          </a:prstGeom>
          <a:ln w="9525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直線單箭頭接點 166">
            <a:extLst>
              <a:ext uri="{FF2B5EF4-FFF2-40B4-BE49-F238E27FC236}">
                <a16:creationId xmlns:a16="http://schemas.microsoft.com/office/drawing/2014/main" id="{D4D4D907-2F32-47A9-9112-BD68FC834EC7}"/>
              </a:ext>
            </a:extLst>
          </p:cNvPr>
          <p:cNvCxnSpPr>
            <a:cxnSpLocks/>
            <a:stCxn id="13" idx="3"/>
            <a:endCxn id="43" idx="1"/>
          </p:cNvCxnSpPr>
          <p:nvPr/>
        </p:nvCxnSpPr>
        <p:spPr>
          <a:xfrm>
            <a:off x="6462713" y="6477000"/>
            <a:ext cx="342900" cy="0"/>
          </a:xfrm>
          <a:prstGeom prst="straightConnector1">
            <a:avLst/>
          </a:prstGeom>
          <a:ln w="9525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直線單箭頭接點 172">
            <a:extLst>
              <a:ext uri="{FF2B5EF4-FFF2-40B4-BE49-F238E27FC236}">
                <a16:creationId xmlns:a16="http://schemas.microsoft.com/office/drawing/2014/main" id="{2A447E58-BB6D-427D-A096-909FBCDFC59D}"/>
              </a:ext>
            </a:extLst>
          </p:cNvPr>
          <p:cNvCxnSpPr>
            <a:cxnSpLocks/>
            <a:stCxn id="35" idx="1"/>
            <a:endCxn id="45" idx="3"/>
          </p:cNvCxnSpPr>
          <p:nvPr/>
        </p:nvCxnSpPr>
        <p:spPr>
          <a:xfrm flipH="1">
            <a:off x="1455738" y="4337050"/>
            <a:ext cx="338137" cy="0"/>
          </a:xfrm>
          <a:prstGeom prst="straightConnector1">
            <a:avLst/>
          </a:prstGeom>
          <a:ln w="9525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" name="直線單箭頭接點 175">
            <a:extLst>
              <a:ext uri="{FF2B5EF4-FFF2-40B4-BE49-F238E27FC236}">
                <a16:creationId xmlns:a16="http://schemas.microsoft.com/office/drawing/2014/main" id="{CB0A0228-37F8-4BA5-8052-794403CD19B7}"/>
              </a:ext>
            </a:extLst>
          </p:cNvPr>
          <p:cNvCxnSpPr>
            <a:cxnSpLocks/>
            <a:stCxn id="37" idx="1"/>
            <a:endCxn id="47" idx="3"/>
          </p:cNvCxnSpPr>
          <p:nvPr/>
        </p:nvCxnSpPr>
        <p:spPr>
          <a:xfrm flipH="1">
            <a:off x="1455738" y="5091113"/>
            <a:ext cx="338137" cy="0"/>
          </a:xfrm>
          <a:prstGeom prst="straightConnector1">
            <a:avLst/>
          </a:prstGeom>
          <a:ln w="9525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05" name="矩形 2104">
            <a:extLst>
              <a:ext uri="{FF2B5EF4-FFF2-40B4-BE49-F238E27FC236}">
                <a16:creationId xmlns:a16="http://schemas.microsoft.com/office/drawing/2014/main" id="{4320D364-E418-4F2E-BEFA-1E1770928BA5}"/>
              </a:ext>
            </a:extLst>
          </p:cNvPr>
          <p:cNvSpPr/>
          <p:nvPr/>
        </p:nvSpPr>
        <p:spPr>
          <a:xfrm>
            <a:off x="147638" y="4076700"/>
            <a:ext cx="3200400" cy="2400300"/>
          </a:xfrm>
          <a:prstGeom prst="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5661" name="文字方塊 2105">
            <a:extLst>
              <a:ext uri="{FF2B5EF4-FFF2-40B4-BE49-F238E27FC236}">
                <a16:creationId xmlns:a16="http://schemas.microsoft.com/office/drawing/2014/main" id="{00C94C31-28E3-447F-AFEB-E7B87F44BD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8825" y="6486525"/>
            <a:ext cx="272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ts val="36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oto Sans CJK TC Regular" panose="020B0500000000000000" pitchFamily="34" charset="-120"/>
                <a:ea typeface="Noto Sans CJK TC Regular" panose="020B0500000000000000" pitchFamily="34" charset="-120"/>
                <a:cs typeface="Arial" panose="020B0604020202020204" pitchFamily="34" charset="0"/>
              </a:rPr>
              <a:t>除此外，都是軟體工程師</a:t>
            </a:r>
          </a:p>
        </p:txBody>
      </p:sp>
      <p:sp>
        <p:nvSpPr>
          <p:cNvPr id="25662" name="文字方塊 203">
            <a:extLst>
              <a:ext uri="{FF2B5EF4-FFF2-40B4-BE49-F238E27FC236}">
                <a16:creationId xmlns:a16="http://schemas.microsoft.com/office/drawing/2014/main" id="{6E844C38-2650-4D41-BB40-35EB90BE24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83200" y="519113"/>
            <a:ext cx="1312863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ts val="36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Noto Sans CJK TC Regular" panose="020B0500000000000000" pitchFamily="34" charset="-120"/>
                <a:ea typeface="Noto Sans CJK TC Regular" panose="020B0500000000000000" pitchFamily="34" charset="-120"/>
                <a:cs typeface="Arial" panose="020B0604020202020204" pitchFamily="34" charset="0"/>
              </a:rPr>
              <a:t>網路頁面設計</a:t>
            </a:r>
          </a:p>
        </p:txBody>
      </p:sp>
      <p:sp>
        <p:nvSpPr>
          <p:cNvPr id="25663" name="文字方塊 2107">
            <a:extLst>
              <a:ext uri="{FF2B5EF4-FFF2-40B4-BE49-F238E27FC236}">
                <a16:creationId xmlns:a16="http://schemas.microsoft.com/office/drawing/2014/main" id="{7827CFD9-FB9A-4917-8422-BF61FC7F5B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83200" y="2166938"/>
            <a:ext cx="1343025" cy="131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80975" indent="-180975">
              <a:lnSpc>
                <a:spcPts val="36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9pPr>
          </a:lstStyle>
          <a:p>
            <a:pPr marL="180975" marR="0" lvl="0" indent="-180975" algn="l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 typeface="Calibri Light" panose="020F0302020204030204" pitchFamily="34" charset="0"/>
              <a:buAutoNum type="arabicPeriod"/>
              <a:tabLst/>
              <a:defRPr/>
            </a:pPr>
            <a:r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Noto Sans CJK TC Regular" panose="020B0500000000000000" pitchFamily="34" charset="-120"/>
                <a:ea typeface="Noto Sans CJK TC Regular" panose="020B0500000000000000" pitchFamily="34" charset="-120"/>
                <a:cs typeface="Arial" panose="020B0604020202020204" pitchFamily="34" charset="0"/>
              </a:rPr>
              <a:t>伺服器管理</a:t>
            </a:r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Noto Sans CJK TC Regular" panose="020B0500000000000000" pitchFamily="34" charset="-120"/>
              <a:ea typeface="Noto Sans CJK TC Regular" panose="020B0500000000000000" pitchFamily="34" charset="-120"/>
              <a:cs typeface="Arial" panose="020B0604020202020204" pitchFamily="34" charset="0"/>
            </a:endParaRPr>
          </a:p>
          <a:p>
            <a:pPr marL="180975" marR="0" lvl="0" indent="-180975" algn="l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 typeface="Calibri Light" panose="020F0302020204030204" pitchFamily="34" charset="0"/>
              <a:buAutoNum type="arabicPeriod"/>
              <a:tabLst/>
              <a:defRPr/>
            </a:pPr>
            <a:r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Noto Sans CJK TC Regular" panose="020B0500000000000000" pitchFamily="34" charset="-120"/>
                <a:ea typeface="Noto Sans CJK TC Regular" panose="020B0500000000000000" pitchFamily="34" charset="-120"/>
                <a:cs typeface="Arial" panose="020B0604020202020204" pitchFamily="34" charset="0"/>
              </a:rPr>
              <a:t>資料庫架設管理</a:t>
            </a:r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Noto Sans CJK TC Regular" panose="020B0500000000000000" pitchFamily="34" charset="-120"/>
              <a:ea typeface="Noto Sans CJK TC Regular" panose="020B0500000000000000" pitchFamily="34" charset="-120"/>
              <a:cs typeface="Arial" panose="020B0604020202020204" pitchFamily="34" charset="0"/>
            </a:endParaRPr>
          </a:p>
          <a:p>
            <a:pPr marL="180975" marR="0" lvl="0" indent="-180975" algn="l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 typeface="Calibri Light" panose="020F0302020204030204" pitchFamily="34" charset="0"/>
              <a:buAutoNum type="arabicPeriod"/>
              <a:tabLst/>
              <a:defRPr/>
            </a:pPr>
            <a:r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Noto Sans CJK TC Regular" panose="020B0500000000000000" pitchFamily="34" charset="-120"/>
                <a:ea typeface="Noto Sans CJK TC Regular" panose="020B0500000000000000" pitchFamily="34" charset="-120"/>
                <a:cs typeface="Arial" panose="020B0604020202020204" pitchFamily="34" charset="0"/>
              </a:rPr>
              <a:t>架網站</a:t>
            </a:r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Noto Sans CJK TC Regular" panose="020B0500000000000000" pitchFamily="34" charset="-120"/>
              <a:ea typeface="Noto Sans CJK TC Regular" panose="020B0500000000000000" pitchFamily="34" charset="-120"/>
              <a:cs typeface="Arial" panose="020B0604020202020204" pitchFamily="34" charset="0"/>
            </a:endParaRPr>
          </a:p>
          <a:p>
            <a:pPr marL="180975" marR="0" lvl="0" indent="-180975" algn="l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 typeface="Calibri Light" panose="020F0302020204030204" pitchFamily="34" charset="0"/>
              <a:buAutoNum type="arabicPeriod"/>
              <a:tabLst/>
              <a:defRPr/>
            </a:pPr>
            <a:r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Noto Sans CJK TC Regular" panose="020B0500000000000000" pitchFamily="34" charset="-120"/>
                <a:ea typeface="Noto Sans CJK TC Regular" panose="020B0500000000000000" pitchFamily="34" charset="-120"/>
                <a:cs typeface="Arial" panose="020B0604020202020204" pitchFamily="34" charset="0"/>
              </a:rPr>
              <a:t>管理網站的數據資料</a:t>
            </a:r>
          </a:p>
        </p:txBody>
      </p:sp>
      <p:sp>
        <p:nvSpPr>
          <p:cNvPr id="25664" name="文字方塊 2110">
            <a:extLst>
              <a:ext uri="{FF2B5EF4-FFF2-40B4-BE49-F238E27FC236}">
                <a16:creationId xmlns:a16="http://schemas.microsoft.com/office/drawing/2014/main" id="{47325C11-CFF6-4069-B927-D69806279A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6088" y="3268663"/>
            <a:ext cx="1735137" cy="72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80975" indent="-180975">
              <a:lnSpc>
                <a:spcPts val="36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9pPr>
          </a:lstStyle>
          <a:p>
            <a:pPr marL="180975" marR="0" lvl="0" indent="-180975" algn="l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 typeface="Calibri Light" panose="020F0302020204030204" pitchFamily="34" charset="0"/>
              <a:buAutoNum type="arabicPeriod"/>
              <a:tabLst/>
              <a:defRPr/>
            </a:pPr>
            <a:r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Noto Sans CJK TC Regular" panose="020B0500000000000000" pitchFamily="34" charset="-120"/>
                <a:ea typeface="Noto Sans CJK TC Regular" panose="020B0500000000000000" pitchFamily="34" charset="-120"/>
                <a:cs typeface="Arial" panose="020B0604020202020204" pitchFamily="34" charset="0"/>
              </a:rPr>
              <a:t>作業系統程式設計</a:t>
            </a:r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Noto Sans CJK TC Regular" panose="020B0500000000000000" pitchFamily="34" charset="-120"/>
              <a:ea typeface="Noto Sans CJK TC Regular" panose="020B0500000000000000" pitchFamily="34" charset="-120"/>
              <a:cs typeface="Arial" panose="020B0604020202020204" pitchFamily="34" charset="0"/>
            </a:endParaRPr>
          </a:p>
          <a:p>
            <a:pPr marL="180975" marR="0" lvl="0" indent="-180975" algn="l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 typeface="Calibri Light" panose="020F0302020204030204" pitchFamily="34" charset="0"/>
              <a:buAutoNum type="arabicPeriod"/>
              <a:tabLst/>
              <a:defRPr/>
            </a:pPr>
            <a:r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Noto Sans CJK TC Regular" panose="020B0500000000000000" pitchFamily="34" charset="-120"/>
                <a:ea typeface="Noto Sans CJK TC Regular" panose="020B0500000000000000" pitchFamily="34" charset="-120"/>
                <a:cs typeface="Arial" panose="020B0604020202020204" pitchFamily="34" charset="0"/>
              </a:rPr>
              <a:t>驅動程式</a:t>
            </a:r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Noto Sans CJK TC Regular" panose="020B0500000000000000" pitchFamily="34" charset="-120"/>
              <a:ea typeface="Noto Sans CJK TC Regular" panose="020B0500000000000000" pitchFamily="34" charset="-120"/>
              <a:cs typeface="Arial" panose="020B0604020202020204" pitchFamily="34" charset="0"/>
            </a:endParaRPr>
          </a:p>
          <a:p>
            <a:pPr marL="180975" marR="0" lvl="0" indent="-180975" algn="l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 typeface="Calibri Light" panose="020F0302020204030204" pitchFamily="34" charset="0"/>
              <a:buAutoNum type="arabicPeriod"/>
              <a:tabLst/>
              <a:defRPr/>
            </a:pPr>
            <a:r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Noto Sans CJK TC Regular" panose="020B0500000000000000" pitchFamily="34" charset="-120"/>
                <a:ea typeface="Noto Sans CJK TC Regular" panose="020B0500000000000000" pitchFamily="34" charset="-120"/>
                <a:cs typeface="Arial" panose="020B0604020202020204" pitchFamily="34" charset="0"/>
              </a:rPr>
              <a:t>主晶片程式設計</a:t>
            </a:r>
          </a:p>
        </p:txBody>
      </p:sp>
      <p:sp>
        <p:nvSpPr>
          <p:cNvPr id="25665" name="文字方塊 127">
            <a:extLst>
              <a:ext uri="{FF2B5EF4-FFF2-40B4-BE49-F238E27FC236}">
                <a16:creationId xmlns:a16="http://schemas.microsoft.com/office/drawing/2014/main" id="{CB6238C1-0DD2-46E2-8ECE-2D004019A9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6088" y="4527550"/>
            <a:ext cx="14446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ts val="36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Noto Sans CJK TC Regular" panose="020B0500000000000000" pitchFamily="34" charset="-120"/>
                <a:ea typeface="Noto Sans CJK TC Regular" panose="020B0500000000000000" pitchFamily="34" charset="-120"/>
                <a:cs typeface="Arial" panose="020B0604020202020204" pitchFamily="34" charset="0"/>
              </a:rPr>
              <a:t>控制晶片程式設計	</a:t>
            </a:r>
          </a:p>
        </p:txBody>
      </p:sp>
      <p:sp>
        <p:nvSpPr>
          <p:cNvPr id="25666" name="文字方塊 131">
            <a:extLst>
              <a:ext uri="{FF2B5EF4-FFF2-40B4-BE49-F238E27FC236}">
                <a16:creationId xmlns:a16="http://schemas.microsoft.com/office/drawing/2014/main" id="{650C99EA-BFC5-4719-9DB0-4913C99B2E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6088" y="5243513"/>
            <a:ext cx="1223962" cy="50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80975" indent="-180975">
              <a:lnSpc>
                <a:spcPts val="36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9pPr>
          </a:lstStyle>
          <a:p>
            <a:pPr marL="180975" marR="0" lvl="0" indent="-180975" algn="l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 typeface="Calibri Light" panose="020F0302020204030204" pitchFamily="34" charset="0"/>
              <a:buAutoNum type="arabicPeriod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Noto Sans CJK TC Regular" panose="020B0500000000000000" pitchFamily="34" charset="-120"/>
                <a:ea typeface="Noto Sans CJK TC Regular" panose="020B0500000000000000" pitchFamily="34" charset="-120"/>
                <a:cs typeface="Arial" panose="020B0604020202020204" pitchFamily="34" charset="0"/>
              </a:rPr>
              <a:t>IC </a:t>
            </a:r>
            <a:r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Noto Sans CJK TC Regular" panose="020B0500000000000000" pitchFamily="34" charset="-120"/>
                <a:ea typeface="Noto Sans CJK TC Regular" panose="020B0500000000000000" pitchFamily="34" charset="-120"/>
                <a:cs typeface="Arial" panose="020B0604020202020204" pitchFamily="34" charset="0"/>
              </a:rPr>
              <a:t>設計</a:t>
            </a:r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Noto Sans CJK TC Regular" panose="020B0500000000000000" pitchFamily="34" charset="-120"/>
              <a:ea typeface="Noto Sans CJK TC Regular" panose="020B0500000000000000" pitchFamily="34" charset="-120"/>
              <a:cs typeface="Arial" panose="020B0604020202020204" pitchFamily="34" charset="0"/>
            </a:endParaRPr>
          </a:p>
          <a:p>
            <a:pPr marL="180975" marR="0" lvl="0" indent="-180975" algn="l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 typeface="Calibri Light" panose="020F0302020204030204" pitchFamily="34" charset="0"/>
              <a:buAutoNum type="arabicPeriod"/>
              <a:tabLst/>
              <a:defRPr/>
            </a:pPr>
            <a:r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Noto Sans CJK TC Regular" panose="020B0500000000000000" pitchFamily="34" charset="-120"/>
                <a:ea typeface="Noto Sans CJK TC Regular" panose="020B0500000000000000" pitchFamily="34" charset="-120"/>
                <a:cs typeface="Arial" panose="020B0604020202020204" pitchFamily="34" charset="0"/>
              </a:rPr>
              <a:t>電路設計	</a:t>
            </a:r>
          </a:p>
        </p:txBody>
      </p:sp>
      <p:sp>
        <p:nvSpPr>
          <p:cNvPr id="25667" name="文字方塊 134">
            <a:extLst>
              <a:ext uri="{FF2B5EF4-FFF2-40B4-BE49-F238E27FC236}">
                <a16:creationId xmlns:a16="http://schemas.microsoft.com/office/drawing/2014/main" id="{EF61EADB-A3E3-47BB-937C-BB71FD9598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" y="171450"/>
            <a:ext cx="35385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ts val="36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oto Sans CJK TC Regular" panose="020B0500000000000000" pitchFamily="34" charset="-120"/>
                <a:ea typeface="Noto Sans CJK TC Regular" panose="020B0500000000000000" pitchFamily="34" charset="-120"/>
                <a:cs typeface="Arial" panose="020B0604020202020204" pitchFamily="34" charset="0"/>
              </a:rPr>
              <a:t>科技業工程師</a:t>
            </a:r>
          </a:p>
        </p:txBody>
      </p:sp>
      <p:sp>
        <p:nvSpPr>
          <p:cNvPr id="25668" name="文字方塊 136">
            <a:extLst>
              <a:ext uri="{FF2B5EF4-FFF2-40B4-BE49-F238E27FC236}">
                <a16:creationId xmlns:a16="http://schemas.microsoft.com/office/drawing/2014/main" id="{4D3482AF-B213-48A4-85C0-93AEDC0757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" y="882650"/>
            <a:ext cx="35385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ts val="36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oto Sans CJK TC Regular" panose="020B0500000000000000" pitchFamily="34" charset="-120"/>
                <a:ea typeface="Noto Sans CJK TC Regular" panose="020B0500000000000000" pitchFamily="34" charset="-120"/>
                <a:cs typeface="Arial" panose="020B0604020202020204" pitchFamily="34" charset="0"/>
              </a:rPr>
              <a:t>主要分類</a:t>
            </a:r>
          </a:p>
        </p:txBody>
      </p:sp>
      <p:grpSp>
        <p:nvGrpSpPr>
          <p:cNvPr id="25669" name="群組 142">
            <a:extLst>
              <a:ext uri="{FF2B5EF4-FFF2-40B4-BE49-F238E27FC236}">
                <a16:creationId xmlns:a16="http://schemas.microsoft.com/office/drawing/2014/main" id="{FC3CDCD6-41F1-46B4-874C-24F5B19892AB}"/>
              </a:ext>
            </a:extLst>
          </p:cNvPr>
          <p:cNvGrpSpPr>
            <a:grpSpLocks/>
          </p:cNvGrpSpPr>
          <p:nvPr/>
        </p:nvGrpSpPr>
        <p:grpSpPr bwMode="auto">
          <a:xfrm>
            <a:off x="231775" y="2506663"/>
            <a:ext cx="1223963" cy="1152525"/>
            <a:chOff x="232113" y="2507426"/>
            <a:chExt cx="1224000" cy="1151834"/>
          </a:xfrm>
        </p:grpSpPr>
        <p:sp>
          <p:nvSpPr>
            <p:cNvPr id="77" name="矩形 76">
              <a:extLst>
                <a:ext uri="{FF2B5EF4-FFF2-40B4-BE49-F238E27FC236}">
                  <a16:creationId xmlns:a16="http://schemas.microsoft.com/office/drawing/2014/main" id="{17E5A420-74FA-47D6-89F3-265310FABD0D}"/>
                </a:ext>
              </a:extLst>
            </p:cNvPr>
            <p:cNvSpPr/>
            <p:nvPr/>
          </p:nvSpPr>
          <p:spPr>
            <a:xfrm>
              <a:off x="232113" y="3299113"/>
              <a:ext cx="1224000" cy="36014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Noto Sans CJK TC Regular" panose="020B0500000000000000" pitchFamily="34" charset="-120"/>
                  <a:ea typeface="Noto Sans CJK TC Regular" panose="020B0500000000000000" pitchFamily="34" charset="-120"/>
                  <a:cs typeface="+mn-cs"/>
                </a:rPr>
                <a:t>BSP</a:t>
              </a:r>
              <a:r>
                <a:rPr kumimoji="0" lang="zh-TW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Noto Sans CJK TC Regular" panose="020B0500000000000000" pitchFamily="34" charset="-120"/>
                  <a:ea typeface="Noto Sans CJK TC Regular" panose="020B0500000000000000" pitchFamily="34" charset="-120"/>
                  <a:cs typeface="+mn-cs"/>
                </a:rPr>
                <a:t> 工程師</a:t>
              </a:r>
            </a:p>
          </p:txBody>
        </p:sp>
        <p:sp>
          <p:nvSpPr>
            <p:cNvPr id="138" name="矩形 137">
              <a:extLst>
                <a:ext uri="{FF2B5EF4-FFF2-40B4-BE49-F238E27FC236}">
                  <a16:creationId xmlns:a16="http://schemas.microsoft.com/office/drawing/2014/main" id="{D65F80BB-773C-4F79-B712-E659E172FE73}"/>
                </a:ext>
              </a:extLst>
            </p:cNvPr>
            <p:cNvSpPr/>
            <p:nvPr/>
          </p:nvSpPr>
          <p:spPr>
            <a:xfrm>
              <a:off x="232113" y="2507426"/>
              <a:ext cx="1224000" cy="36014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Noto Sans CJK TC Regular" panose="020B0500000000000000" pitchFamily="34" charset="-120"/>
                  <a:ea typeface="Noto Sans CJK TC Regular" panose="020B0500000000000000" pitchFamily="34" charset="-120"/>
                  <a:cs typeface="+mn-cs"/>
                </a:rPr>
                <a:t>OS</a:t>
              </a:r>
              <a:r>
                <a:rPr kumimoji="0" lang="zh-TW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Noto Sans CJK TC Regular" panose="020B0500000000000000" pitchFamily="34" charset="-120"/>
                  <a:ea typeface="Noto Sans CJK TC Regular" panose="020B0500000000000000" pitchFamily="34" charset="-120"/>
                  <a:cs typeface="+mn-cs"/>
                </a:rPr>
                <a:t> 工程師</a:t>
              </a:r>
            </a:p>
          </p:txBody>
        </p:sp>
      </p:grpSp>
      <p:sp>
        <p:nvSpPr>
          <p:cNvPr id="25670" name="文字方塊 139">
            <a:extLst>
              <a:ext uri="{FF2B5EF4-FFF2-40B4-BE49-F238E27FC236}">
                <a16:creationId xmlns:a16="http://schemas.microsoft.com/office/drawing/2014/main" id="{6E256FE9-AAE6-4075-A4C4-14A94E31DC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575" y="2870200"/>
            <a:ext cx="13779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ts val="36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oto Sans CJK TC Regular" panose="020B0500000000000000" pitchFamily="34" charset="-120"/>
                <a:ea typeface="Noto Sans CJK TC Regular" panose="020B0500000000000000" pitchFamily="34" charset="-120"/>
                <a:cs typeface="Arial" panose="020B0604020202020204" pitchFamily="34" charset="0"/>
              </a:rPr>
              <a:t>C</a:t>
            </a:r>
            <a:endParaRPr kumimoji="0" lang="zh-TW" altLang="en-US" sz="16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Noto Sans CJK TC Regular" panose="020B0500000000000000" pitchFamily="34" charset="-120"/>
              <a:ea typeface="Noto Sans CJK TC Regular" panose="020B0500000000000000" pitchFamily="34" charset="-120"/>
              <a:cs typeface="Arial" panose="020B0604020202020204" pitchFamily="34" charset="0"/>
            </a:endParaRPr>
          </a:p>
        </p:txBody>
      </p:sp>
      <p:cxnSp>
        <p:nvCxnSpPr>
          <p:cNvPr id="231" name="接點: 肘形 230">
            <a:extLst>
              <a:ext uri="{FF2B5EF4-FFF2-40B4-BE49-F238E27FC236}">
                <a16:creationId xmlns:a16="http://schemas.microsoft.com/office/drawing/2014/main" id="{4BD27667-04FC-4320-8983-BE6E9A598BCF}"/>
              </a:ext>
            </a:extLst>
          </p:cNvPr>
          <p:cNvCxnSpPr>
            <a:cxnSpLocks/>
            <a:stCxn id="33" idx="1"/>
            <a:endCxn id="138" idx="3"/>
          </p:cNvCxnSpPr>
          <p:nvPr/>
        </p:nvCxnSpPr>
        <p:spPr>
          <a:xfrm rot="10800000">
            <a:off x="1455738" y="2687638"/>
            <a:ext cx="338137" cy="395287"/>
          </a:xfrm>
          <a:prstGeom prst="bentConnector3">
            <a:avLst>
              <a:gd name="adj1" fmla="val 50000"/>
            </a:avLst>
          </a:prstGeom>
          <a:ln w="9525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4" name="接點: 肘形 233">
            <a:extLst>
              <a:ext uri="{FF2B5EF4-FFF2-40B4-BE49-F238E27FC236}">
                <a16:creationId xmlns:a16="http://schemas.microsoft.com/office/drawing/2014/main" id="{DEED3849-67A9-4F4F-9B1C-89A115BEE743}"/>
              </a:ext>
            </a:extLst>
          </p:cNvPr>
          <p:cNvCxnSpPr>
            <a:cxnSpLocks/>
            <a:stCxn id="33" idx="1"/>
            <a:endCxn id="77" idx="3"/>
          </p:cNvCxnSpPr>
          <p:nvPr/>
        </p:nvCxnSpPr>
        <p:spPr>
          <a:xfrm rot="10800000" flipV="1">
            <a:off x="1455738" y="3082925"/>
            <a:ext cx="338137" cy="396875"/>
          </a:xfrm>
          <a:prstGeom prst="bentConnector3">
            <a:avLst>
              <a:gd name="adj1" fmla="val 50000"/>
            </a:avLst>
          </a:prstGeom>
          <a:ln w="9525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7" name="接點: 肘形 236">
            <a:extLst>
              <a:ext uri="{FF2B5EF4-FFF2-40B4-BE49-F238E27FC236}">
                <a16:creationId xmlns:a16="http://schemas.microsoft.com/office/drawing/2014/main" id="{629B8BD4-D02F-4311-9337-51CCCFB035AC}"/>
              </a:ext>
            </a:extLst>
          </p:cNvPr>
          <p:cNvCxnSpPr>
            <a:cxnSpLocks/>
            <a:stCxn id="25661" idx="1"/>
          </p:cNvCxnSpPr>
          <p:nvPr/>
        </p:nvCxnSpPr>
        <p:spPr>
          <a:xfrm rot="10800000">
            <a:off x="655638" y="6497638"/>
            <a:ext cx="103187" cy="173037"/>
          </a:xfrm>
          <a:prstGeom prst="bentConnector2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5674" name="文字方塊 152">
            <a:extLst>
              <a:ext uri="{FF2B5EF4-FFF2-40B4-BE49-F238E27FC236}">
                <a16:creationId xmlns:a16="http://schemas.microsoft.com/office/drawing/2014/main" id="{DA643969-4716-43B6-9544-1068D070EE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6088" y="2168525"/>
            <a:ext cx="1735137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80975" indent="-180975">
              <a:lnSpc>
                <a:spcPts val="36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9pPr>
          </a:lstStyle>
          <a:p>
            <a:pPr marL="180975" marR="0" lvl="0" indent="-180975" algn="l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 typeface="Calibri Light" panose="020F0302020204030204" pitchFamily="34" charset="0"/>
              <a:buAutoNum type="arabicPeriod"/>
              <a:tabLst/>
              <a:defRPr/>
            </a:pPr>
            <a:r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Noto Sans CJK TC Regular" panose="020B0500000000000000" pitchFamily="34" charset="-120"/>
                <a:ea typeface="Noto Sans CJK TC Regular" panose="020B0500000000000000" pitchFamily="34" charset="-120"/>
                <a:cs typeface="Arial" panose="020B0604020202020204" pitchFamily="34" charset="0"/>
              </a:rPr>
              <a:t>電腦應用軟體 </a:t>
            </a:r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Noto Sans CJK TC Regular" panose="020B0500000000000000" pitchFamily="34" charset="-120"/>
              <a:ea typeface="Noto Sans CJK TC Regular" panose="020B0500000000000000" pitchFamily="34" charset="-120"/>
              <a:cs typeface="Arial" panose="020B0604020202020204" pitchFamily="34" charset="0"/>
            </a:endParaRPr>
          </a:p>
          <a:p>
            <a:pPr marL="180975" marR="0" lvl="0" indent="-180975" algn="l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 typeface="Calibri Light" panose="020F0302020204030204" pitchFamily="34" charset="0"/>
              <a:buAutoNum type="arabicPeriod"/>
              <a:tabLst/>
              <a:defRPr/>
            </a:pPr>
            <a:r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Noto Sans CJK TC Regular" panose="020B0500000000000000" pitchFamily="34" charset="-120"/>
                <a:ea typeface="Noto Sans CJK TC Regular" panose="020B0500000000000000" pitchFamily="34" charset="-120"/>
                <a:cs typeface="Arial" panose="020B0604020202020204" pitchFamily="34" charset="0"/>
              </a:rPr>
              <a:t>手機平板 </a:t>
            </a: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Noto Sans CJK TC Regular" panose="020B0500000000000000" pitchFamily="34" charset="-120"/>
                <a:ea typeface="Noto Sans CJK TC Regular" panose="020B0500000000000000" pitchFamily="34" charset="-120"/>
                <a:cs typeface="Arial" panose="020B0604020202020204" pitchFamily="34" charset="0"/>
              </a:rPr>
              <a:t>APP</a:t>
            </a:r>
          </a:p>
          <a:p>
            <a:pPr marL="180975" marR="0" lvl="0" indent="-180975" algn="l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 typeface="Calibri Light" panose="020F0302020204030204" pitchFamily="34" charset="0"/>
              <a:buAutoNum type="arabicPeriod"/>
              <a:tabLst/>
              <a:defRPr/>
            </a:pPr>
            <a:r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Noto Sans CJK TC Regular" panose="020B0500000000000000" pitchFamily="34" charset="-120"/>
                <a:ea typeface="Noto Sans CJK TC Regular" panose="020B0500000000000000" pitchFamily="34" charset="-120"/>
                <a:cs typeface="Arial" panose="020B0604020202020204" pitchFamily="34" charset="0"/>
              </a:rPr>
              <a:t>遊戲軟體	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標題 1">
            <a:extLst>
              <a:ext uri="{FF2B5EF4-FFF2-40B4-BE49-F238E27FC236}">
                <a16:creationId xmlns:a16="http://schemas.microsoft.com/office/drawing/2014/main" id="{8AFE3373-DE7F-42BB-A86D-4B3397AA424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>
                <a:solidFill>
                  <a:srgbClr val="00B0F0"/>
                </a:solidFill>
              </a:rPr>
              <a:t>運算思維為何很重要？</a:t>
            </a:r>
            <a:r>
              <a:rPr>
                <a:solidFill>
                  <a:srgbClr val="00B0F0"/>
                </a:solidFill>
                <a:latin typeface="Arial" panose="020B0604020202020204" pitchFamily="34" charset="0"/>
              </a:rPr>
              <a:t> </a:t>
            </a:r>
            <a:r>
              <a:rPr lang="en-US" altLang="zh-TW" sz="2400">
                <a:solidFill>
                  <a:srgbClr val="00B0F0"/>
                </a:solidFill>
              </a:rPr>
              <a:t>(1/2)</a:t>
            </a:r>
            <a:endParaRPr>
              <a:solidFill>
                <a:srgbClr val="00B0F0"/>
              </a:solidFill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D6BF2B0-398F-48D8-97B1-A6028E9020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zh-TW" altLang="en-US">
                <a:solidFill>
                  <a:schemeClr val="bg1"/>
                </a:solidFill>
              </a:rPr>
              <a:t>學會了運算思維，讓我們也能擁有電腦科學家面對問題時，所持有的科學方法。各種領域都需要運算思維，例如：</a:t>
            </a:r>
            <a:endParaRPr lang="en-US" altLang="zh-TW">
              <a:solidFill>
                <a:schemeClr val="bg1"/>
              </a:solidFill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zh-TW" altLang="en-US">
                <a:solidFill>
                  <a:srgbClr val="FFFF00"/>
                </a:solidFill>
              </a:rPr>
              <a:t>科學與工程領域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zh-TW" altLang="en-US">
                <a:solidFill>
                  <a:schemeClr val="bg1"/>
                </a:solidFill>
              </a:rPr>
              <a:t>利用運算模擬建築結構，以確認安全性。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zh-TW" altLang="en-US">
                <a:solidFill>
                  <a:schemeClr val="bg1"/>
                </a:solidFill>
              </a:rPr>
              <a:t>利用運算預測氣象，以增加準確性。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zh-TW" altLang="en-US">
                <a:solidFill>
                  <a:srgbClr val="FFFF00"/>
                </a:solidFill>
              </a:rPr>
              <a:t>金融領域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zh-TW" altLang="en-US">
                <a:solidFill>
                  <a:schemeClr val="bg1"/>
                </a:solidFill>
              </a:rPr>
              <a:t>利用運算研究經濟大數據。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zh-TW" altLang="en-US">
                <a:solidFill>
                  <a:schemeClr val="bg1"/>
                </a:solidFill>
              </a:rPr>
              <a:t>利用運算完成自動交易。</a:t>
            </a:r>
          </a:p>
          <a:p>
            <a:pPr marL="457200" lvl="1" indent="0" eaLnBrk="1" fontAlgn="auto" hangingPunct="1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endParaRPr lang="en-US" altLang="zh-TW"/>
          </a:p>
          <a:p>
            <a:pPr lvl="1" eaLnBrk="1" fontAlgn="auto" hangingPunct="1">
              <a:spcAft>
                <a:spcPts val="0"/>
              </a:spcAft>
              <a:defRPr/>
            </a:pPr>
            <a:endParaRPr lang="zh-TW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D01E062A-13B0-4916-83A7-D8F31A7786B6}"/>
              </a:ext>
            </a:extLst>
          </p:cNvPr>
          <p:cNvSpPr/>
          <p:nvPr/>
        </p:nvSpPr>
        <p:spPr>
          <a:xfrm>
            <a:off x="977900" y="295275"/>
            <a:ext cx="98425" cy="53657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4308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標題 1">
            <a:extLst>
              <a:ext uri="{FF2B5EF4-FFF2-40B4-BE49-F238E27FC236}">
                <a16:creationId xmlns:a16="http://schemas.microsoft.com/office/drawing/2014/main" id="{91A99274-283B-4F21-9E46-675DEC35D48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>
                <a:solidFill>
                  <a:srgbClr val="00B0F0"/>
                </a:solidFill>
              </a:rPr>
              <a:t>運算思維為何很重要？</a:t>
            </a:r>
            <a:r>
              <a:rPr>
                <a:solidFill>
                  <a:srgbClr val="00B0F0"/>
                </a:solidFill>
                <a:latin typeface="Arial" panose="020B0604020202020204" pitchFamily="34" charset="0"/>
              </a:rPr>
              <a:t> </a:t>
            </a:r>
            <a:r>
              <a:rPr lang="en-US" altLang="zh-TW" sz="2400">
                <a:solidFill>
                  <a:srgbClr val="00B0F0"/>
                </a:solidFill>
              </a:rPr>
              <a:t>(2/2)</a:t>
            </a:r>
            <a:endParaRPr>
              <a:solidFill>
                <a:srgbClr val="00B0F0"/>
              </a:solidFill>
            </a:endParaRPr>
          </a:p>
        </p:txBody>
      </p:sp>
      <p:sp>
        <p:nvSpPr>
          <p:cNvPr id="28675" name="內容版面配置區 2">
            <a:extLst>
              <a:ext uri="{FF2B5EF4-FFF2-40B4-BE49-F238E27FC236}">
                <a16:creationId xmlns:a16="http://schemas.microsoft.com/office/drawing/2014/main" id="{69BFE7E2-9151-4897-AD9C-E0DBB9E7FA4C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zh-TW" altLang="en-US">
                <a:solidFill>
                  <a:srgbClr val="FFFF00"/>
                </a:solidFill>
              </a:rPr>
              <a:t>人文與社會領域</a:t>
            </a:r>
          </a:p>
          <a:p>
            <a:pPr lvl="1" eaLnBrk="1" hangingPunct="1"/>
            <a:r>
              <a:rPr lang="zh-TW" altLang="en-US">
                <a:solidFill>
                  <a:schemeClr val="bg1"/>
                </a:solidFill>
              </a:rPr>
              <a:t>利用運算分析，並優化廣告投放策略。</a:t>
            </a:r>
          </a:p>
          <a:p>
            <a:pPr lvl="1" eaLnBrk="1" hangingPunct="1"/>
            <a:r>
              <a:rPr lang="zh-TW" altLang="en-US">
                <a:solidFill>
                  <a:schemeClr val="bg1"/>
                </a:solidFill>
              </a:rPr>
              <a:t>利用運算分析人口老化趨勢，與醫療資源分布。</a:t>
            </a:r>
          </a:p>
          <a:p>
            <a:pPr eaLnBrk="1" hangingPunct="1"/>
            <a:r>
              <a:rPr lang="zh-TW" altLang="en-US">
                <a:solidFill>
                  <a:srgbClr val="FFFF00"/>
                </a:solidFill>
              </a:rPr>
              <a:t>藝術領域</a:t>
            </a:r>
          </a:p>
          <a:p>
            <a:pPr lvl="1" eaLnBrk="1" hangingPunct="1"/>
            <a:r>
              <a:rPr lang="zh-TW" altLang="en-US">
                <a:solidFill>
                  <a:schemeClr val="bg1"/>
                </a:solidFill>
              </a:rPr>
              <a:t>利用運算建構三維動畫。</a:t>
            </a:r>
          </a:p>
          <a:p>
            <a:pPr lvl="1" eaLnBrk="1" hangingPunct="1"/>
            <a:r>
              <a:rPr lang="zh-TW" altLang="en-US">
                <a:solidFill>
                  <a:schemeClr val="bg1"/>
                </a:solidFill>
              </a:rPr>
              <a:t>利用運算創作數位音樂。</a:t>
            </a:r>
            <a:endParaRPr lang="en-US" altLang="zh-TW">
              <a:solidFill>
                <a:schemeClr val="bg1"/>
              </a:solidFill>
            </a:endParaRPr>
          </a:p>
          <a:p>
            <a:pPr eaLnBrk="1" hangingPunct="1"/>
            <a:r>
              <a:rPr lang="zh-TW" altLang="en-US">
                <a:solidFill>
                  <a:srgbClr val="FFFF00"/>
                </a:solidFill>
              </a:rPr>
              <a:t>工業設計</a:t>
            </a:r>
            <a:endParaRPr lang="en-US" altLang="zh-TW">
              <a:solidFill>
                <a:srgbClr val="FFFF00"/>
              </a:solidFill>
            </a:endParaRPr>
          </a:p>
          <a:p>
            <a:pPr lvl="1" eaLnBrk="1" hangingPunct="1"/>
            <a:r>
              <a:rPr lang="zh-TW" altLang="en-US">
                <a:solidFill>
                  <a:schemeClr val="bg1"/>
                </a:solidFill>
              </a:rPr>
              <a:t>利用運算實現工業 </a:t>
            </a:r>
            <a:r>
              <a:rPr lang="en-US" altLang="zh-TW">
                <a:solidFill>
                  <a:schemeClr val="bg1"/>
                </a:solidFill>
              </a:rPr>
              <a:t>4.0</a:t>
            </a:r>
            <a:r>
              <a:rPr lang="zh-TW" altLang="en-US">
                <a:solidFill>
                  <a:schemeClr val="bg1"/>
                </a:solidFill>
              </a:rPr>
              <a:t>。</a:t>
            </a:r>
            <a:endParaRPr lang="en-US" altLang="zh-TW">
              <a:solidFill>
                <a:schemeClr val="bg1"/>
              </a:solidFill>
            </a:endParaRPr>
          </a:p>
          <a:p>
            <a:pPr lvl="1" eaLnBrk="1" hangingPunct="1"/>
            <a:r>
              <a:rPr lang="zh-TW" altLang="en-US"/>
              <a:t>利用運算實現更多的加值應用，例如</a:t>
            </a:r>
            <a:r>
              <a:rPr lang="zh-TW" altLang="en-US">
                <a:latin typeface="Noto Sans CJK TC Regular" panose="020B0500000000000000" pitchFamily="34" charset="-120"/>
              </a:rPr>
              <a:t>：</a:t>
            </a:r>
            <a:r>
              <a:rPr lang="zh-TW" altLang="en-US"/>
              <a:t>自動化與智慧化。</a:t>
            </a:r>
          </a:p>
          <a:p>
            <a:pPr lvl="1" eaLnBrk="1" hangingPunct="1"/>
            <a:endParaRPr lang="en-US" altLang="zh-TW"/>
          </a:p>
          <a:p>
            <a:pPr lvl="1" eaLnBrk="1" hangingPunct="1"/>
            <a:endParaRPr lang="zh-TW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C76BF954-68DA-43B9-B4AD-81FB900C8E47}"/>
              </a:ext>
            </a:extLst>
          </p:cNvPr>
          <p:cNvSpPr/>
          <p:nvPr/>
        </p:nvSpPr>
        <p:spPr>
          <a:xfrm>
            <a:off x="977900" y="295275"/>
            <a:ext cx="98425" cy="53657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8927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9FCD610-1C54-41B2-827E-60841AB4B4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踏入 </a:t>
            </a:r>
            <a:r>
              <a:rPr kumimoji="1" lang="en-US" altLang="zh-TW" dirty="0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AIoT</a:t>
            </a:r>
            <a:r>
              <a:rPr kumimoji="1" lang="en-US" altLang="zh-TW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kumimoji="1" lang="zh-TW" altLang="en-US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的世界</a:t>
            </a:r>
            <a:endParaRPr lang="zh-TW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F43ECC7F-B38C-4A9D-8FB1-7AF2DFF65B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233" y="4589456"/>
            <a:ext cx="854843" cy="611990"/>
          </a:xfrm>
          <a:prstGeom prst="rect">
            <a:avLst/>
          </a:prstGeom>
        </p:spPr>
      </p:pic>
      <p:grpSp>
        <p:nvGrpSpPr>
          <p:cNvPr id="6" name="群組 5">
            <a:extLst>
              <a:ext uri="{FF2B5EF4-FFF2-40B4-BE49-F238E27FC236}">
                <a16:creationId xmlns:a16="http://schemas.microsoft.com/office/drawing/2014/main" id="{8B8504E2-F413-4CE2-A591-7253F0D64B8E}"/>
              </a:ext>
            </a:extLst>
          </p:cNvPr>
          <p:cNvGrpSpPr/>
          <p:nvPr/>
        </p:nvGrpSpPr>
        <p:grpSpPr>
          <a:xfrm>
            <a:off x="1270917" y="1517564"/>
            <a:ext cx="4695919" cy="978103"/>
            <a:chOff x="4455807" y="1652102"/>
            <a:chExt cx="4695919" cy="978103"/>
          </a:xfrm>
        </p:grpSpPr>
        <p:pic>
          <p:nvPicPr>
            <p:cNvPr id="7" name="圖片 6">
              <a:extLst>
                <a:ext uri="{FF2B5EF4-FFF2-40B4-BE49-F238E27FC236}">
                  <a16:creationId xmlns:a16="http://schemas.microsoft.com/office/drawing/2014/main" id="{99D176AE-8920-4BDE-8459-22CE8CC606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31853" y="1652102"/>
              <a:ext cx="3119873" cy="957396"/>
            </a:xfrm>
            <a:prstGeom prst="rect">
              <a:avLst/>
            </a:prstGeom>
          </p:spPr>
        </p:pic>
        <p:pic>
          <p:nvPicPr>
            <p:cNvPr id="8" name="圖片 7">
              <a:extLst>
                <a:ext uri="{FF2B5EF4-FFF2-40B4-BE49-F238E27FC236}">
                  <a16:creationId xmlns:a16="http://schemas.microsoft.com/office/drawing/2014/main" id="{3FF6E533-AC2B-4534-8D45-81F0A60DC9F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55807" y="1877645"/>
              <a:ext cx="1640193" cy="752560"/>
            </a:xfrm>
            <a:prstGeom prst="rect">
              <a:avLst/>
            </a:prstGeom>
          </p:spPr>
        </p:pic>
      </p:grpSp>
      <p:grpSp>
        <p:nvGrpSpPr>
          <p:cNvPr id="9" name="群組 8">
            <a:extLst>
              <a:ext uri="{FF2B5EF4-FFF2-40B4-BE49-F238E27FC236}">
                <a16:creationId xmlns:a16="http://schemas.microsoft.com/office/drawing/2014/main" id="{712CFF72-1B7C-4027-9780-ECA3CD71387C}"/>
              </a:ext>
            </a:extLst>
          </p:cNvPr>
          <p:cNvGrpSpPr/>
          <p:nvPr/>
        </p:nvGrpSpPr>
        <p:grpSpPr>
          <a:xfrm>
            <a:off x="6851721" y="1522711"/>
            <a:ext cx="4803184" cy="978103"/>
            <a:chOff x="4455807" y="1652102"/>
            <a:chExt cx="4695919" cy="978103"/>
          </a:xfrm>
        </p:grpSpPr>
        <p:pic>
          <p:nvPicPr>
            <p:cNvPr id="10" name="圖片 9">
              <a:extLst>
                <a:ext uri="{FF2B5EF4-FFF2-40B4-BE49-F238E27FC236}">
                  <a16:creationId xmlns:a16="http://schemas.microsoft.com/office/drawing/2014/main" id="{60946C17-758B-4144-8BD8-8F0444424AC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31853" y="1652102"/>
              <a:ext cx="3119873" cy="957396"/>
            </a:xfrm>
            <a:prstGeom prst="rect">
              <a:avLst/>
            </a:prstGeom>
          </p:spPr>
        </p:pic>
        <p:pic>
          <p:nvPicPr>
            <p:cNvPr id="11" name="圖片 10">
              <a:extLst>
                <a:ext uri="{FF2B5EF4-FFF2-40B4-BE49-F238E27FC236}">
                  <a16:creationId xmlns:a16="http://schemas.microsoft.com/office/drawing/2014/main" id="{0AD74D65-14CC-456B-B175-B352F84EEE9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55807" y="1877645"/>
              <a:ext cx="1640193" cy="752560"/>
            </a:xfrm>
            <a:prstGeom prst="rect">
              <a:avLst/>
            </a:prstGeom>
          </p:spPr>
        </p:pic>
      </p:grp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B865921E-ED12-4112-9DFB-2D93E5F0E11B}"/>
              </a:ext>
            </a:extLst>
          </p:cNvPr>
          <p:cNvSpPr txBox="1"/>
          <p:nvPr/>
        </p:nvSpPr>
        <p:spPr>
          <a:xfrm>
            <a:off x="1978683" y="1937289"/>
            <a:ext cx="18004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 </a:t>
            </a:r>
            <a:r>
              <a:rPr kumimoji="1" lang="zh-TW" altLang="en-US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何謂 </a:t>
            </a:r>
            <a:r>
              <a:rPr kumimoji="1" lang="en-US" altLang="zh-TW" sz="2400" dirty="0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AIoT</a:t>
            </a:r>
            <a:endParaRPr kumimoji="1" lang="zh-TW" altLang="en-US" sz="24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848ED50D-ED16-4E5B-9DE2-361FE83B4512}"/>
              </a:ext>
            </a:extLst>
          </p:cNvPr>
          <p:cNvGrpSpPr/>
          <p:nvPr/>
        </p:nvGrpSpPr>
        <p:grpSpPr>
          <a:xfrm>
            <a:off x="1270917" y="2895657"/>
            <a:ext cx="4695919" cy="978103"/>
            <a:chOff x="4455807" y="1652102"/>
            <a:chExt cx="4695919" cy="978103"/>
          </a:xfrm>
        </p:grpSpPr>
        <p:pic>
          <p:nvPicPr>
            <p:cNvPr id="14" name="圖片 13">
              <a:extLst>
                <a:ext uri="{FF2B5EF4-FFF2-40B4-BE49-F238E27FC236}">
                  <a16:creationId xmlns:a16="http://schemas.microsoft.com/office/drawing/2014/main" id="{13503B32-617D-4676-84D0-E7D287C0A0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31853" y="1652102"/>
              <a:ext cx="3119873" cy="957396"/>
            </a:xfrm>
            <a:prstGeom prst="rect">
              <a:avLst/>
            </a:prstGeom>
          </p:spPr>
        </p:pic>
        <p:pic>
          <p:nvPicPr>
            <p:cNvPr id="15" name="圖片 14">
              <a:extLst>
                <a:ext uri="{FF2B5EF4-FFF2-40B4-BE49-F238E27FC236}">
                  <a16:creationId xmlns:a16="http://schemas.microsoft.com/office/drawing/2014/main" id="{A415AC8E-90B2-448E-A11B-2D3A52110B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55807" y="1877645"/>
              <a:ext cx="1640193" cy="752560"/>
            </a:xfrm>
            <a:prstGeom prst="rect">
              <a:avLst/>
            </a:prstGeom>
          </p:spPr>
        </p:pic>
      </p:grpSp>
      <p:grpSp>
        <p:nvGrpSpPr>
          <p:cNvPr id="16" name="群組 15">
            <a:extLst>
              <a:ext uri="{FF2B5EF4-FFF2-40B4-BE49-F238E27FC236}">
                <a16:creationId xmlns:a16="http://schemas.microsoft.com/office/drawing/2014/main" id="{A80DA12D-DCD4-46FD-B6C2-288863587158}"/>
              </a:ext>
            </a:extLst>
          </p:cNvPr>
          <p:cNvGrpSpPr/>
          <p:nvPr/>
        </p:nvGrpSpPr>
        <p:grpSpPr>
          <a:xfrm>
            <a:off x="1270917" y="4293628"/>
            <a:ext cx="4695919" cy="978103"/>
            <a:chOff x="4455807" y="1652102"/>
            <a:chExt cx="4695919" cy="978103"/>
          </a:xfrm>
        </p:grpSpPr>
        <p:pic>
          <p:nvPicPr>
            <p:cNvPr id="17" name="圖片 16">
              <a:extLst>
                <a:ext uri="{FF2B5EF4-FFF2-40B4-BE49-F238E27FC236}">
                  <a16:creationId xmlns:a16="http://schemas.microsoft.com/office/drawing/2014/main" id="{595F02FC-97DE-4078-A134-55972B7D82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31853" y="1652102"/>
              <a:ext cx="3119873" cy="957396"/>
            </a:xfrm>
            <a:prstGeom prst="rect">
              <a:avLst/>
            </a:prstGeom>
          </p:spPr>
        </p:pic>
        <p:pic>
          <p:nvPicPr>
            <p:cNvPr id="18" name="圖片 17">
              <a:extLst>
                <a:ext uri="{FF2B5EF4-FFF2-40B4-BE49-F238E27FC236}">
                  <a16:creationId xmlns:a16="http://schemas.microsoft.com/office/drawing/2014/main" id="{62B90786-5E47-4928-921A-586DFF61ACC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55807" y="1877645"/>
              <a:ext cx="1640193" cy="752560"/>
            </a:xfrm>
            <a:prstGeom prst="rect">
              <a:avLst/>
            </a:prstGeom>
          </p:spPr>
        </p:pic>
      </p:grpSp>
      <p:grpSp>
        <p:nvGrpSpPr>
          <p:cNvPr id="19" name="群組 18">
            <a:extLst>
              <a:ext uri="{FF2B5EF4-FFF2-40B4-BE49-F238E27FC236}">
                <a16:creationId xmlns:a16="http://schemas.microsoft.com/office/drawing/2014/main" id="{FFCDF26C-1EC9-4BC1-B062-1E5D83E4565D}"/>
              </a:ext>
            </a:extLst>
          </p:cNvPr>
          <p:cNvGrpSpPr/>
          <p:nvPr/>
        </p:nvGrpSpPr>
        <p:grpSpPr>
          <a:xfrm>
            <a:off x="1270917" y="5670892"/>
            <a:ext cx="4695919" cy="978103"/>
            <a:chOff x="4455807" y="1652102"/>
            <a:chExt cx="4695919" cy="978103"/>
          </a:xfrm>
        </p:grpSpPr>
        <p:pic>
          <p:nvPicPr>
            <p:cNvPr id="20" name="圖片 19">
              <a:extLst>
                <a:ext uri="{FF2B5EF4-FFF2-40B4-BE49-F238E27FC236}">
                  <a16:creationId xmlns:a16="http://schemas.microsoft.com/office/drawing/2014/main" id="{8F922E60-5771-4895-9FD2-56D2C5D85F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31853" y="1652102"/>
              <a:ext cx="3119873" cy="957396"/>
            </a:xfrm>
            <a:prstGeom prst="rect">
              <a:avLst/>
            </a:prstGeom>
          </p:spPr>
        </p:pic>
        <p:pic>
          <p:nvPicPr>
            <p:cNvPr id="21" name="圖片 20">
              <a:extLst>
                <a:ext uri="{FF2B5EF4-FFF2-40B4-BE49-F238E27FC236}">
                  <a16:creationId xmlns:a16="http://schemas.microsoft.com/office/drawing/2014/main" id="{905F1691-16BC-4C78-9BA7-E93873ED8A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55807" y="1877645"/>
              <a:ext cx="1640193" cy="752560"/>
            </a:xfrm>
            <a:prstGeom prst="rect">
              <a:avLst/>
            </a:prstGeom>
          </p:spPr>
        </p:pic>
      </p:grpSp>
      <p:grpSp>
        <p:nvGrpSpPr>
          <p:cNvPr id="22" name="群組 21">
            <a:extLst>
              <a:ext uri="{FF2B5EF4-FFF2-40B4-BE49-F238E27FC236}">
                <a16:creationId xmlns:a16="http://schemas.microsoft.com/office/drawing/2014/main" id="{5D9BCBDF-F6F2-4A69-907C-56D5E768C47D}"/>
              </a:ext>
            </a:extLst>
          </p:cNvPr>
          <p:cNvGrpSpPr/>
          <p:nvPr/>
        </p:nvGrpSpPr>
        <p:grpSpPr>
          <a:xfrm>
            <a:off x="6851721" y="2895657"/>
            <a:ext cx="4803184" cy="978103"/>
            <a:chOff x="4455807" y="1652102"/>
            <a:chExt cx="4695919" cy="978103"/>
          </a:xfrm>
        </p:grpSpPr>
        <p:pic>
          <p:nvPicPr>
            <p:cNvPr id="23" name="圖片 22">
              <a:extLst>
                <a:ext uri="{FF2B5EF4-FFF2-40B4-BE49-F238E27FC236}">
                  <a16:creationId xmlns:a16="http://schemas.microsoft.com/office/drawing/2014/main" id="{D55018A2-1187-43BD-9358-B5C404CC67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31853" y="1652102"/>
              <a:ext cx="3119873" cy="957396"/>
            </a:xfrm>
            <a:prstGeom prst="rect">
              <a:avLst/>
            </a:prstGeom>
          </p:spPr>
        </p:pic>
        <p:pic>
          <p:nvPicPr>
            <p:cNvPr id="24" name="圖片 23">
              <a:extLst>
                <a:ext uri="{FF2B5EF4-FFF2-40B4-BE49-F238E27FC236}">
                  <a16:creationId xmlns:a16="http://schemas.microsoft.com/office/drawing/2014/main" id="{9A5D82B6-FD46-4295-B0E0-D930E37FBA4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55807" y="1877645"/>
              <a:ext cx="1640193" cy="752560"/>
            </a:xfrm>
            <a:prstGeom prst="rect">
              <a:avLst/>
            </a:prstGeom>
          </p:spPr>
        </p:pic>
      </p:grpSp>
      <p:grpSp>
        <p:nvGrpSpPr>
          <p:cNvPr id="25" name="群組 24">
            <a:extLst>
              <a:ext uri="{FF2B5EF4-FFF2-40B4-BE49-F238E27FC236}">
                <a16:creationId xmlns:a16="http://schemas.microsoft.com/office/drawing/2014/main" id="{75E11410-81B9-4A5D-A0C7-EEDC837850C6}"/>
              </a:ext>
            </a:extLst>
          </p:cNvPr>
          <p:cNvGrpSpPr/>
          <p:nvPr/>
        </p:nvGrpSpPr>
        <p:grpSpPr>
          <a:xfrm>
            <a:off x="6851721" y="4293628"/>
            <a:ext cx="4803184" cy="978103"/>
            <a:chOff x="4455807" y="1652102"/>
            <a:chExt cx="4695919" cy="978103"/>
          </a:xfrm>
        </p:grpSpPr>
        <p:pic>
          <p:nvPicPr>
            <p:cNvPr id="26" name="圖片 25">
              <a:extLst>
                <a:ext uri="{FF2B5EF4-FFF2-40B4-BE49-F238E27FC236}">
                  <a16:creationId xmlns:a16="http://schemas.microsoft.com/office/drawing/2014/main" id="{5AED65C4-38E1-4F91-BFF3-5EAC1958CE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31853" y="1652102"/>
              <a:ext cx="3119873" cy="957396"/>
            </a:xfrm>
            <a:prstGeom prst="rect">
              <a:avLst/>
            </a:prstGeom>
          </p:spPr>
        </p:pic>
        <p:pic>
          <p:nvPicPr>
            <p:cNvPr id="27" name="圖片 26">
              <a:extLst>
                <a:ext uri="{FF2B5EF4-FFF2-40B4-BE49-F238E27FC236}">
                  <a16:creationId xmlns:a16="http://schemas.microsoft.com/office/drawing/2014/main" id="{C8EA5871-6BB6-4E74-AAF3-0FA27A07C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55807" y="1877645"/>
              <a:ext cx="1640193" cy="752560"/>
            </a:xfrm>
            <a:prstGeom prst="rect">
              <a:avLst/>
            </a:prstGeom>
          </p:spPr>
        </p:pic>
      </p:grpSp>
      <p:grpSp>
        <p:nvGrpSpPr>
          <p:cNvPr id="28" name="群組 27">
            <a:extLst>
              <a:ext uri="{FF2B5EF4-FFF2-40B4-BE49-F238E27FC236}">
                <a16:creationId xmlns:a16="http://schemas.microsoft.com/office/drawing/2014/main" id="{3F580C89-3A29-41A8-BD0D-1B1B01D4B29F}"/>
              </a:ext>
            </a:extLst>
          </p:cNvPr>
          <p:cNvGrpSpPr/>
          <p:nvPr/>
        </p:nvGrpSpPr>
        <p:grpSpPr>
          <a:xfrm>
            <a:off x="6851721" y="5670892"/>
            <a:ext cx="4803184" cy="978103"/>
            <a:chOff x="4455807" y="1652102"/>
            <a:chExt cx="4695919" cy="978103"/>
          </a:xfrm>
        </p:grpSpPr>
        <p:pic>
          <p:nvPicPr>
            <p:cNvPr id="29" name="圖片 28">
              <a:extLst>
                <a:ext uri="{FF2B5EF4-FFF2-40B4-BE49-F238E27FC236}">
                  <a16:creationId xmlns:a16="http://schemas.microsoft.com/office/drawing/2014/main" id="{31605292-BD48-45C2-B249-BEF62C5E302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31853" y="1652102"/>
              <a:ext cx="3119873" cy="957396"/>
            </a:xfrm>
            <a:prstGeom prst="rect">
              <a:avLst/>
            </a:prstGeom>
          </p:spPr>
        </p:pic>
        <p:pic>
          <p:nvPicPr>
            <p:cNvPr id="30" name="圖片 29">
              <a:extLst>
                <a:ext uri="{FF2B5EF4-FFF2-40B4-BE49-F238E27FC236}">
                  <a16:creationId xmlns:a16="http://schemas.microsoft.com/office/drawing/2014/main" id="{89AB630E-8613-4597-BAE6-C9E2D8F09C7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55807" y="1877645"/>
              <a:ext cx="1640193" cy="752560"/>
            </a:xfrm>
            <a:prstGeom prst="rect">
              <a:avLst/>
            </a:prstGeom>
          </p:spPr>
        </p:pic>
      </p:grp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72B8B411-36B5-4377-B113-F1D3F447CE93}"/>
              </a:ext>
            </a:extLst>
          </p:cNvPr>
          <p:cNvSpPr txBox="1"/>
          <p:nvPr/>
        </p:nvSpPr>
        <p:spPr>
          <a:xfrm>
            <a:off x="1962078" y="3288779"/>
            <a:ext cx="28449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 </a:t>
            </a:r>
            <a:r>
              <a:rPr kumimoji="1" lang="zh-TW" altLang="en-US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用</a:t>
            </a:r>
            <a:r>
              <a:rPr kumimoji="1" lang="en-US" altLang="zh-TW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Python </a:t>
            </a:r>
            <a:r>
              <a:rPr kumimoji="1" lang="zh-TW" altLang="en-US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玩轉 </a:t>
            </a:r>
            <a:r>
              <a:rPr kumimoji="1" lang="en-US" altLang="zh-TW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AI</a:t>
            </a:r>
            <a:endParaRPr kumimoji="1" lang="zh-TW" altLang="en-US" sz="24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2" name="文字方塊 31">
            <a:extLst>
              <a:ext uri="{FF2B5EF4-FFF2-40B4-BE49-F238E27FC236}">
                <a16:creationId xmlns:a16="http://schemas.microsoft.com/office/drawing/2014/main" id="{73C01140-C3C5-4446-A834-C3894511A7F2}"/>
              </a:ext>
            </a:extLst>
          </p:cNvPr>
          <p:cNvSpPr txBox="1"/>
          <p:nvPr/>
        </p:nvSpPr>
        <p:spPr>
          <a:xfrm>
            <a:off x="1962078" y="4671942"/>
            <a:ext cx="35670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 AI</a:t>
            </a:r>
            <a:r>
              <a:rPr kumimoji="1" lang="zh-TW" altLang="en-US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的小大腦 </a:t>
            </a:r>
            <a:r>
              <a:rPr kumimoji="1" lang="en-US" altLang="zh-TW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–</a:t>
            </a:r>
            <a:r>
              <a:rPr kumimoji="1" lang="zh-TW" altLang="en-US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微控制器</a:t>
            </a:r>
          </a:p>
        </p:txBody>
      </p:sp>
      <p:sp>
        <p:nvSpPr>
          <p:cNvPr id="33" name="文字方塊 32">
            <a:extLst>
              <a:ext uri="{FF2B5EF4-FFF2-40B4-BE49-F238E27FC236}">
                <a16:creationId xmlns:a16="http://schemas.microsoft.com/office/drawing/2014/main" id="{AFB06B6D-AD4E-46C1-8257-380B621D8330}"/>
              </a:ext>
            </a:extLst>
          </p:cNvPr>
          <p:cNvSpPr txBox="1"/>
          <p:nvPr/>
        </p:nvSpPr>
        <p:spPr>
          <a:xfrm>
            <a:off x="1956835" y="6031210"/>
            <a:ext cx="34964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 </a:t>
            </a:r>
            <a:r>
              <a:rPr kumimoji="1" lang="zh-TW" altLang="en-US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迴歸問題 </a:t>
            </a:r>
            <a:r>
              <a:rPr kumimoji="1" lang="en-US" altLang="zh-TW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–</a:t>
            </a:r>
            <a:r>
              <a:rPr kumimoji="1" lang="zh-TW" altLang="en-US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體溫監測站</a:t>
            </a:r>
          </a:p>
        </p:txBody>
      </p:sp>
      <p:sp>
        <p:nvSpPr>
          <p:cNvPr id="34" name="文字方塊 33">
            <a:extLst>
              <a:ext uri="{FF2B5EF4-FFF2-40B4-BE49-F238E27FC236}">
                <a16:creationId xmlns:a16="http://schemas.microsoft.com/office/drawing/2014/main" id="{7A24ACA3-E8E3-4371-B842-FBC7BA98B267}"/>
              </a:ext>
            </a:extLst>
          </p:cNvPr>
          <p:cNvSpPr txBox="1"/>
          <p:nvPr/>
        </p:nvSpPr>
        <p:spPr>
          <a:xfrm>
            <a:off x="7542882" y="1932971"/>
            <a:ext cx="34467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 IoT</a:t>
            </a:r>
            <a:r>
              <a:rPr kumimoji="1" lang="zh-TW" altLang="en-US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應用 </a:t>
            </a:r>
            <a:r>
              <a:rPr kumimoji="1" lang="en-US" altLang="zh-TW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–</a:t>
            </a:r>
            <a:r>
              <a:rPr kumimoji="1" lang="zh-TW" altLang="en-US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體溫通報器</a:t>
            </a:r>
          </a:p>
        </p:txBody>
      </p:sp>
      <p:sp>
        <p:nvSpPr>
          <p:cNvPr id="35" name="文字方塊 34">
            <a:extLst>
              <a:ext uri="{FF2B5EF4-FFF2-40B4-BE49-F238E27FC236}">
                <a16:creationId xmlns:a16="http://schemas.microsoft.com/office/drawing/2014/main" id="{632071A1-F702-493D-838F-07B5AE95158E}"/>
              </a:ext>
            </a:extLst>
          </p:cNvPr>
          <p:cNvSpPr txBox="1"/>
          <p:nvPr/>
        </p:nvSpPr>
        <p:spPr>
          <a:xfrm>
            <a:off x="7542882" y="3288779"/>
            <a:ext cx="41120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6</a:t>
            </a:r>
            <a:r>
              <a:rPr kumimoji="1" lang="zh-TW" altLang="en-US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二元分類 </a:t>
            </a:r>
            <a:r>
              <a:rPr kumimoji="1" lang="en-US" altLang="zh-TW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–</a:t>
            </a:r>
            <a:r>
              <a:rPr kumimoji="1" lang="zh-TW" altLang="en-US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雲端步頻紀錄儀</a:t>
            </a:r>
          </a:p>
        </p:txBody>
      </p:sp>
      <p:sp>
        <p:nvSpPr>
          <p:cNvPr id="36" name="文字方塊 35">
            <a:extLst>
              <a:ext uri="{FF2B5EF4-FFF2-40B4-BE49-F238E27FC236}">
                <a16:creationId xmlns:a16="http://schemas.microsoft.com/office/drawing/2014/main" id="{0A37524A-2B89-4C18-8A10-6B15EE678269}"/>
              </a:ext>
            </a:extLst>
          </p:cNvPr>
          <p:cNvSpPr txBox="1"/>
          <p:nvPr/>
        </p:nvSpPr>
        <p:spPr>
          <a:xfrm>
            <a:off x="7542882" y="4671942"/>
            <a:ext cx="38379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7</a:t>
            </a:r>
            <a:r>
              <a:rPr kumimoji="1" lang="zh-TW" altLang="en-US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多元分類 </a:t>
            </a:r>
            <a:r>
              <a:rPr kumimoji="1" lang="en-US" altLang="zh-TW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–</a:t>
            </a:r>
            <a:r>
              <a:rPr kumimoji="1" lang="zh-TW" altLang="en-US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無線體感鍵盤</a:t>
            </a:r>
          </a:p>
        </p:txBody>
      </p:sp>
      <p:sp>
        <p:nvSpPr>
          <p:cNvPr id="37" name="文字方塊 36">
            <a:extLst>
              <a:ext uri="{FF2B5EF4-FFF2-40B4-BE49-F238E27FC236}">
                <a16:creationId xmlns:a16="http://schemas.microsoft.com/office/drawing/2014/main" id="{4F98A7C8-C73E-4517-A40F-B4A49A8A6357}"/>
              </a:ext>
            </a:extLst>
          </p:cNvPr>
          <p:cNvSpPr txBox="1"/>
          <p:nvPr/>
        </p:nvSpPr>
        <p:spPr>
          <a:xfrm>
            <a:off x="7542882" y="6031210"/>
            <a:ext cx="30011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8</a:t>
            </a:r>
            <a:r>
              <a:rPr kumimoji="1" lang="zh-TW" altLang="en-US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kumimoji="1" lang="en-US" altLang="zh-TW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CNN</a:t>
            </a:r>
            <a:r>
              <a:rPr kumimoji="1" lang="zh-TW" altLang="en-US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kumimoji="1" lang="en-US" altLang="zh-TW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–</a:t>
            </a:r>
            <a:r>
              <a:rPr kumimoji="1" lang="zh-TW" altLang="en-US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智慧聲控燈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47A7031D-43D3-4D34-8D15-88287878E2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D7593-BE75-8548-B2D1-793E97685FA7}" type="slidenum">
              <a:rPr kumimoji="1" lang="zh-TW" altLang="en-US" smtClean="0"/>
              <a:pPr/>
              <a:t>2</a:t>
            </a:fld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4279648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>
            <a:extLst>
              <a:ext uri="{FF2B5EF4-FFF2-40B4-BE49-F238E27FC236}">
                <a16:creationId xmlns:a16="http://schemas.microsoft.com/office/drawing/2014/main" id="{C85D9966-5837-4CEA-8C46-529B978F1503}"/>
              </a:ext>
            </a:extLst>
          </p:cNvPr>
          <p:cNvSpPr txBox="1"/>
          <p:nvPr/>
        </p:nvSpPr>
        <p:spPr>
          <a:xfrm>
            <a:off x="2153920" y="3105834"/>
            <a:ext cx="78841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zh-TW" altLang="en-US" sz="3600">
                <a:solidFill>
                  <a:srgbClr val="FFFF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跨領域的創新</a:t>
            </a:r>
            <a:endParaRPr lang="zh-TW" altLang="en-US" sz="3600" b="0" i="0" u="none" strike="noStrike" baseline="0">
              <a:solidFill>
                <a:srgbClr val="FFFF00"/>
              </a:solidFill>
              <a:latin typeface="Consolas" panose="020B0609020204030204" pitchFamily="49" charset="0"/>
              <a:ea typeface="Noto Sans CJK TC Regular" panose="020B0500000000000000" pitchFamily="34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52C7A056-0361-4BA0-B584-EC2B22C561E5}"/>
              </a:ext>
            </a:extLst>
          </p:cNvPr>
          <p:cNvSpPr txBox="1"/>
          <p:nvPr/>
        </p:nvSpPr>
        <p:spPr>
          <a:xfrm>
            <a:off x="4913745" y="3816820"/>
            <a:ext cx="23645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2800">
                <a:solidFill>
                  <a:schemeClr val="bg1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我的親戚實例</a:t>
            </a:r>
            <a:endParaRPr lang="en-US" altLang="zh-TW" sz="2800">
              <a:solidFill>
                <a:schemeClr val="bg1"/>
              </a:solidFill>
              <a:latin typeface="Noto Sans CJK TC Regular" panose="020B0500000000000000" pitchFamily="34" charset="-120"/>
              <a:ea typeface="Noto Sans CJK TC Regular" panose="020B05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06593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BF17804-FB8A-4170-B5A2-7F34039E55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2014</a:t>
            </a:r>
            <a:r>
              <a:rPr lang="zh-TW" altLang="en-US" dirty="0"/>
              <a:t> 紅</a:t>
            </a:r>
            <a:r>
              <a:rPr lang="zh-TW" altLang="en-US"/>
              <a:t>點獎：</a:t>
            </a:r>
            <a:r>
              <a:rPr lang="en-US" altLang="zh-TW"/>
              <a:t>Hear </a:t>
            </a:r>
            <a:r>
              <a:rPr lang="en-US" altLang="zh-TW" dirty="0"/>
              <a:t>me </a:t>
            </a:r>
            <a:r>
              <a:rPr lang="zh-TW" altLang="en-US" dirty="0"/>
              <a:t>助視障者輕鬆錄音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BFD6C6F-126E-4EAC-8F71-28B9951D72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b="0" i="0">
                <a:solidFill>
                  <a:schemeClr val="bg1"/>
                </a:solidFill>
                <a:effectLst/>
                <a:ea typeface="微軟正黑體" panose="020B0604030504040204" pitchFamily="34" charset="-120"/>
              </a:rPr>
              <a:t>傳達設計獎最佳獎。全台第一個獲紅點獎的手機 </a:t>
            </a:r>
            <a:r>
              <a:rPr lang="en-US" altLang="zh-TW" b="0" i="0">
                <a:solidFill>
                  <a:schemeClr val="bg1"/>
                </a:solidFill>
                <a:effectLst/>
                <a:ea typeface="微軟正黑體" panose="020B0604030504040204" pitchFamily="34" charset="-120"/>
              </a:rPr>
              <a:t>App</a:t>
            </a:r>
            <a:r>
              <a:rPr lang="zh-TW" altLang="en-US" b="0" i="0">
                <a:solidFill>
                  <a:schemeClr val="bg1"/>
                </a:solidFill>
                <a:effectLst/>
                <a:ea typeface="微軟正黑體" panose="020B0604030504040204" pitchFamily="34" charset="-120"/>
              </a:rPr>
              <a:t>。</a:t>
            </a:r>
            <a:endParaRPr lang="en-US" altLang="zh-TW" b="0" i="0">
              <a:solidFill>
                <a:schemeClr val="bg1"/>
              </a:solidFill>
              <a:effectLst/>
              <a:ea typeface="微軟正黑體" panose="020B0604030504040204" pitchFamily="34" charset="-120"/>
            </a:endParaRPr>
          </a:p>
          <a:p>
            <a:pPr lvl="1"/>
            <a:r>
              <a:rPr lang="zh-TW" altLang="en-US">
                <a:solidFill>
                  <a:schemeClr val="bg1"/>
                </a:solidFill>
                <a:ea typeface="微軟正黑體" panose="020B0604030504040204" pitchFamily="34" charset="-120"/>
              </a:rPr>
              <a:t>視障者多以錄音的方式記錄生活細節，手機的錄音設計未考慮視障者。</a:t>
            </a:r>
          </a:p>
          <a:p>
            <a:pPr lvl="1"/>
            <a:r>
              <a:rPr lang="zh-TW" altLang="en-US" b="0" i="0">
                <a:solidFill>
                  <a:schemeClr val="bg1"/>
                </a:solidFill>
                <a:effectLst/>
                <a:ea typeface="微軟正黑體" panose="020B0604030504040204" pitchFamily="34" charset="-120"/>
              </a:rPr>
              <a:t>適合盲人使用的 </a:t>
            </a:r>
            <a:r>
              <a:rPr lang="en-US" altLang="zh-TW" b="0" i="0">
                <a:solidFill>
                  <a:schemeClr val="bg1"/>
                </a:solidFill>
                <a:effectLst/>
                <a:ea typeface="微軟正黑體" panose="020B0604030504040204" pitchFamily="34" charset="-120"/>
              </a:rPr>
              <a:t>App</a:t>
            </a:r>
            <a:r>
              <a:rPr lang="zh-TW" altLang="en-US" b="0" i="0">
                <a:solidFill>
                  <a:schemeClr val="bg1"/>
                </a:solidFill>
                <a:effectLst/>
                <a:ea typeface="微軟正黑體" panose="020B0604030504040204" pitchFamily="34" charset="-120"/>
              </a:rPr>
              <a:t>「聽，見」，用語音開啟軟體，敲擊手機螢幕，即可暫停或中止錄音，更能以滑動方式標記，方便回頭重聽時快速找到重點。</a:t>
            </a:r>
          </a:p>
          <a:p>
            <a:pPr lvl="1"/>
            <a:r>
              <a:rPr lang="zh-TW" altLang="en-US" b="0" i="0">
                <a:solidFill>
                  <a:schemeClr val="bg1"/>
                </a:solidFill>
                <a:effectLst/>
                <a:ea typeface="微軟正黑體" panose="020B0604030504040204" pitchFamily="34" charset="-120"/>
              </a:rPr>
              <a:t>結合地理資訊定位系統，使用者可錄製生活訊息或個人心情，上傳分享。</a:t>
            </a:r>
          </a:p>
        </p:txBody>
      </p:sp>
      <p:pic>
        <p:nvPicPr>
          <p:cNvPr id="1026" name="Picture 2" descr="台科大學生林奕岑與政大學生蔡宜璇的作品「聽，見」（Hear Me），以視障者用戶體驗為設計出發點，簡單操作就能輕鬆錄音記事，獲得德國「紅點傳達設計獎最佳獎」。">
            <a:extLst>
              <a:ext uri="{FF2B5EF4-FFF2-40B4-BE49-F238E27FC236}">
                <a16:creationId xmlns:a16="http://schemas.microsoft.com/office/drawing/2014/main" id="{E63379F7-1EBE-4E71-85ED-7CBEF93D02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349" y="3620499"/>
            <a:ext cx="4119472" cy="2741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C3EA0E34-F6E1-4982-BD80-D6D4CAB813E2}"/>
              </a:ext>
            </a:extLst>
          </p:cNvPr>
          <p:cNvSpPr txBox="1"/>
          <p:nvPr/>
        </p:nvSpPr>
        <p:spPr>
          <a:xfrm>
            <a:off x="4124862" y="6460282"/>
            <a:ext cx="44670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b="0" i="0">
                <a:solidFill>
                  <a:schemeClr val="bg1"/>
                </a:solidFill>
                <a:effectLst/>
                <a:latin typeface="Consolas" panose="020B0609020204030204" pitchFamily="49" charset="0"/>
                <a:ea typeface="微軟正黑體" panose="020B0604030504040204" pitchFamily="34" charset="-120"/>
              </a:rPr>
              <a:t>台科大工商業設計研究所學生學生林奕岑</a:t>
            </a:r>
            <a:endParaRPr lang="zh-TW" altLang="en-US">
              <a:solidFill>
                <a:schemeClr val="bg1"/>
              </a:solidFill>
              <a:latin typeface="Consolas" panose="020B0609020204030204" pitchFamily="49" charset="0"/>
            </a:endParaRPr>
          </a:p>
        </p:txBody>
      </p:sp>
      <p:pic>
        <p:nvPicPr>
          <p:cNvPr id="4" name="Picture 2" descr="聽，見」助視障者錄音APP奪紅點最佳獎">
            <a:extLst>
              <a:ext uri="{FF2B5EF4-FFF2-40B4-BE49-F238E27FC236}">
                <a16:creationId xmlns:a16="http://schemas.microsoft.com/office/drawing/2014/main" id="{592CD9C4-709D-42AE-A0DA-CB7E7794BC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3879" y="3531981"/>
            <a:ext cx="3973544" cy="2918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0028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84678F2-AD0F-4CD5-A6AD-B672A7D6C3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善用程式，讓你更突出 </a:t>
            </a:r>
            <a:r>
              <a:rPr lang="en-US" altLang="zh-TW"/>
              <a:t>(</a:t>
            </a:r>
            <a:r>
              <a:rPr lang="zh-TW" altLang="en-US"/>
              <a:t>國際大廠專案設計師</a:t>
            </a:r>
            <a:r>
              <a:rPr lang="en-US" altLang="zh-TW"/>
              <a:t>)</a:t>
            </a:r>
            <a:endParaRPr lang="zh-TW" alt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F176CF02-BFAB-4B65-8E73-74B5A25E35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366" y="1431440"/>
            <a:ext cx="6967268" cy="4647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4CCE2310-9CD4-405F-8B20-69FC09C6DBCB}"/>
              </a:ext>
            </a:extLst>
          </p:cNvPr>
          <p:cNvSpPr txBox="1"/>
          <p:nvPr/>
        </p:nvSpPr>
        <p:spPr>
          <a:xfrm>
            <a:off x="2360043" y="6234883"/>
            <a:ext cx="74719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>
                <a:solidFill>
                  <a:schemeClr val="bg1"/>
                </a:solidFill>
                <a:latin typeface="Consolas" panose="020B0609020204030204" pitchFamily="49" charset="0"/>
                <a:ea typeface="微軟正黑體" panose="020B0604030504040204" pitchFamily="34" charset="-120"/>
              </a:rPr>
              <a:t>台灣動畫界享譽盛名的 </a:t>
            </a:r>
            <a:r>
              <a:rPr lang="en-US" altLang="zh-TW">
                <a:solidFill>
                  <a:schemeClr val="bg1"/>
                </a:solidFill>
                <a:latin typeface="Consolas" panose="020B0609020204030204" pitchFamily="49" charset="0"/>
                <a:ea typeface="微軟正黑體" panose="020B0604030504040204" pitchFamily="34" charset="-120"/>
              </a:rPr>
              <a:t>FUI </a:t>
            </a:r>
            <a:r>
              <a:rPr lang="zh-TW" altLang="en-US">
                <a:solidFill>
                  <a:schemeClr val="bg1"/>
                </a:solidFill>
                <a:latin typeface="Consolas" panose="020B0609020204030204" pitchFamily="49" charset="0"/>
                <a:ea typeface="微軟正黑體" panose="020B0604030504040204" pitchFamily="34" charset="-120"/>
              </a:rPr>
              <a:t>動態圖像設計師 </a:t>
            </a:r>
            <a:r>
              <a:rPr lang="en-US" altLang="zh-TW">
                <a:solidFill>
                  <a:schemeClr val="bg1"/>
                </a:solidFill>
                <a:latin typeface="Consolas" panose="020B0609020204030204" pitchFamily="49" charset="0"/>
                <a:ea typeface="微軟正黑體" panose="020B0604030504040204" pitchFamily="34" charset="-120"/>
              </a:rPr>
              <a:t>— Yoshiki Lai </a:t>
            </a:r>
            <a:r>
              <a:rPr lang="zh-TW" altLang="en-US">
                <a:solidFill>
                  <a:schemeClr val="bg1"/>
                </a:solidFill>
                <a:latin typeface="Consolas" panose="020B0609020204030204" pitchFamily="49" charset="0"/>
                <a:ea typeface="微軟正黑體" panose="020B0604030504040204" pitchFamily="34" charset="-120"/>
              </a:rPr>
              <a:t>賴志彥</a:t>
            </a:r>
          </a:p>
        </p:txBody>
      </p:sp>
    </p:spTree>
    <p:extLst>
      <p:ext uri="{BB962C8B-B14F-4D97-AF65-F5344CB8AC3E}">
        <p14:creationId xmlns:p14="http://schemas.microsoft.com/office/powerpoint/2010/main" val="1062184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E5B0457-74A7-4DD9-B1F8-9717D39E8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6708" y="287492"/>
            <a:ext cx="10077091" cy="618286"/>
          </a:xfrm>
        </p:spPr>
        <p:txBody>
          <a:bodyPr/>
          <a:lstStyle/>
          <a:p>
            <a:r>
              <a:rPr lang="zh-TW" altLang="en-US"/>
              <a:t>數位浪潮帶動新經濟發展</a:t>
            </a:r>
          </a:p>
        </p:txBody>
      </p:sp>
      <p:graphicFrame>
        <p:nvGraphicFramePr>
          <p:cNvPr id="6" name="表格 6">
            <a:extLst>
              <a:ext uri="{FF2B5EF4-FFF2-40B4-BE49-F238E27FC236}">
                <a16:creationId xmlns:a16="http://schemas.microsoft.com/office/drawing/2014/main" id="{7F1118FA-8D92-4B49-A28A-7D2107ADF00E}"/>
              </a:ext>
            </a:extLst>
          </p:cNvPr>
          <p:cNvGraphicFramePr>
            <a:graphicFrameLocks noGrp="1"/>
          </p:cNvGraphicFramePr>
          <p:nvPr/>
        </p:nvGraphicFramePr>
        <p:xfrm>
          <a:off x="789142" y="1727734"/>
          <a:ext cx="10613715" cy="4948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2000">
                  <a:extLst>
                    <a:ext uri="{9D8B030D-6E8A-4147-A177-3AD203B41FA5}">
                      <a16:colId xmlns:a16="http://schemas.microsoft.com/office/drawing/2014/main" val="2282776700"/>
                    </a:ext>
                  </a:extLst>
                </a:gridCol>
                <a:gridCol w="1892343">
                  <a:extLst>
                    <a:ext uri="{9D8B030D-6E8A-4147-A177-3AD203B41FA5}">
                      <a16:colId xmlns:a16="http://schemas.microsoft.com/office/drawing/2014/main" val="611424413"/>
                    </a:ext>
                  </a:extLst>
                </a:gridCol>
                <a:gridCol w="1892343">
                  <a:extLst>
                    <a:ext uri="{9D8B030D-6E8A-4147-A177-3AD203B41FA5}">
                      <a16:colId xmlns:a16="http://schemas.microsoft.com/office/drawing/2014/main" val="2429730006"/>
                    </a:ext>
                  </a:extLst>
                </a:gridCol>
                <a:gridCol w="1892343">
                  <a:extLst>
                    <a:ext uri="{9D8B030D-6E8A-4147-A177-3AD203B41FA5}">
                      <a16:colId xmlns:a16="http://schemas.microsoft.com/office/drawing/2014/main" val="1893717150"/>
                    </a:ext>
                  </a:extLst>
                </a:gridCol>
                <a:gridCol w="1892343">
                  <a:extLst>
                    <a:ext uri="{9D8B030D-6E8A-4147-A177-3AD203B41FA5}">
                      <a16:colId xmlns:a16="http://schemas.microsoft.com/office/drawing/2014/main" val="3920780459"/>
                    </a:ext>
                  </a:extLst>
                </a:gridCol>
                <a:gridCol w="1892343">
                  <a:extLst>
                    <a:ext uri="{9D8B030D-6E8A-4147-A177-3AD203B41FA5}">
                      <a16:colId xmlns:a16="http://schemas.microsoft.com/office/drawing/2014/main" val="1159429953"/>
                    </a:ext>
                  </a:extLst>
                </a:gridCol>
              </a:tblGrid>
              <a:tr h="468000">
                <a:tc>
                  <a:txBody>
                    <a:bodyPr/>
                    <a:lstStyle/>
                    <a:p>
                      <a:endParaRPr lang="zh-TW" altLang="en-US">
                        <a:solidFill>
                          <a:schemeClr val="bg1"/>
                        </a:solidFill>
                        <a:latin typeface="Consolas" panose="020B0609020204030204" pitchFamily="49" charset="0"/>
                        <a:ea typeface="Noto Sans CJK TC Regular" panose="020B0500000000000000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b="0" i="0" u="none" strike="noStrike" kern="1200" baseline="0">
                          <a:solidFill>
                            <a:schemeClr val="bg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  <a:cs typeface="+mn-cs"/>
                        </a:rPr>
                        <a:t>電腦世代</a:t>
                      </a:r>
                      <a:endParaRPr lang="zh-TW" altLang="en-US" b="0">
                        <a:solidFill>
                          <a:schemeClr val="bg1"/>
                        </a:solidFill>
                        <a:latin typeface="Consolas" panose="020B0609020204030204" pitchFamily="49" charset="0"/>
                        <a:ea typeface="Noto Sans CJK TC Regular" panose="020B0500000000000000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b="0" i="0" u="none" strike="noStrike" kern="1200" baseline="0">
                          <a:solidFill>
                            <a:schemeClr val="bg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  <a:cs typeface="+mn-cs"/>
                        </a:rPr>
                        <a:t>網路世代</a:t>
                      </a:r>
                      <a:endParaRPr lang="zh-TW" altLang="en-US" b="0">
                        <a:solidFill>
                          <a:schemeClr val="bg1"/>
                        </a:solidFill>
                        <a:latin typeface="Consolas" panose="020B0609020204030204" pitchFamily="49" charset="0"/>
                        <a:ea typeface="Noto Sans CJK TC Regular" panose="020B0500000000000000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b="0" i="0" u="none" strike="noStrike" kern="1200" baseline="0">
                          <a:solidFill>
                            <a:schemeClr val="bg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  <a:cs typeface="+mn-cs"/>
                        </a:rPr>
                        <a:t>行動世代</a:t>
                      </a:r>
                      <a:endParaRPr lang="zh-TW" altLang="en-US" b="0">
                        <a:solidFill>
                          <a:schemeClr val="bg1"/>
                        </a:solidFill>
                        <a:latin typeface="Consolas" panose="020B0609020204030204" pitchFamily="49" charset="0"/>
                        <a:ea typeface="Noto Sans CJK TC Regular" panose="020B0500000000000000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b="0" i="0" u="none" strike="noStrike" kern="1200" baseline="0">
                          <a:solidFill>
                            <a:schemeClr val="bg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  <a:cs typeface="+mn-cs"/>
                        </a:rPr>
                        <a:t>雲端世代</a:t>
                      </a:r>
                      <a:endParaRPr lang="zh-TW" altLang="en-US" b="0">
                        <a:solidFill>
                          <a:schemeClr val="bg1"/>
                        </a:solidFill>
                        <a:latin typeface="Consolas" panose="020B0609020204030204" pitchFamily="49" charset="0"/>
                        <a:ea typeface="Noto Sans CJK TC Regular" panose="020B0500000000000000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b="0" i="0" u="none" strike="noStrike" kern="1200" baseline="0">
                          <a:solidFill>
                            <a:schemeClr val="bg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  <a:cs typeface="+mn-cs"/>
                        </a:rPr>
                        <a:t>IoT </a:t>
                      </a:r>
                      <a:r>
                        <a:rPr lang="zh-TW" altLang="en-US" sz="1800" b="0" i="0" u="none" strike="noStrike" kern="1200" baseline="0">
                          <a:solidFill>
                            <a:schemeClr val="bg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  <a:cs typeface="+mn-cs"/>
                        </a:rPr>
                        <a:t>世代</a:t>
                      </a:r>
                      <a:endParaRPr lang="zh-TW" altLang="en-US" b="0">
                        <a:solidFill>
                          <a:schemeClr val="bg1"/>
                        </a:solidFill>
                        <a:latin typeface="Consolas" panose="020B0609020204030204" pitchFamily="49" charset="0"/>
                        <a:ea typeface="Noto Sans CJK TC Regular" panose="020B0500000000000000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86757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zh-TW" altLang="en-US" sz="1800" b="0" i="0" u="none" strike="noStrike" kern="1200" baseline="0">
                          <a:solidFill>
                            <a:schemeClr val="bg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  <a:cs typeface="+mn-cs"/>
                        </a:rPr>
                        <a:t>主要應用</a:t>
                      </a:r>
                      <a:r>
                        <a:rPr lang="en-US" altLang="zh-TW" sz="1800" b="0" i="0" u="none" strike="noStrike" kern="1200" baseline="0">
                          <a:solidFill>
                            <a:schemeClr val="bg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  <a:cs typeface="+mn-cs"/>
                        </a:rPr>
                        <a:t>/</a:t>
                      </a:r>
                      <a:r>
                        <a:rPr lang="zh-TW" altLang="en-US" sz="1800" b="0" i="0" u="none" strike="noStrike" kern="1200" baseline="0">
                          <a:solidFill>
                            <a:schemeClr val="bg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  <a:cs typeface="+mn-cs"/>
                        </a:rPr>
                        <a:t>模式</a:t>
                      </a:r>
                      <a:endParaRPr lang="zh-TW" altLang="en-US">
                        <a:solidFill>
                          <a:schemeClr val="bg1"/>
                        </a:solidFill>
                        <a:latin typeface="Consolas" panose="020B0609020204030204" pitchFamily="49" charset="0"/>
                        <a:ea typeface="Noto Sans CJK TC Regular" panose="020B0500000000000000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800" b="0" i="0" u="none" strike="noStrike" kern="1200" baseline="0">
                          <a:solidFill>
                            <a:schemeClr val="tx1"/>
                          </a:solidFill>
                          <a:latin typeface="Noto Sans CJK TC Light" panose="020B0300000000000000" pitchFamily="34" charset="-120"/>
                          <a:ea typeface="Noto Sans CJK TC Light" panose="020B0300000000000000" pitchFamily="34" charset="-120"/>
                          <a:cs typeface="+mn-cs"/>
                        </a:rPr>
                        <a:t>資訊系統管理、</a:t>
                      </a:r>
                    </a:p>
                    <a:p>
                      <a:r>
                        <a:rPr lang="zh-TW" altLang="en-US" sz="1800" b="0" i="0" u="none" strike="noStrike" kern="1200" baseline="0">
                          <a:solidFill>
                            <a:schemeClr val="tx1"/>
                          </a:solidFill>
                          <a:latin typeface="Noto Sans CJK TC Light" panose="020B0300000000000000" pitchFamily="34" charset="-120"/>
                          <a:ea typeface="Noto Sans CJK TC Light" panose="020B0300000000000000" pitchFamily="34" charset="-120"/>
                          <a:cs typeface="+mn-cs"/>
                        </a:rPr>
                        <a:t>系統整合等</a:t>
                      </a:r>
                      <a:endParaRPr lang="zh-TW" altLang="en-US">
                        <a:solidFill>
                          <a:schemeClr val="tx1"/>
                        </a:solidFill>
                        <a:latin typeface="Noto Sans CJK TC Light" panose="020B0300000000000000" pitchFamily="34" charset="-120"/>
                        <a:ea typeface="Noto Sans CJK TC Light" panose="020B0300000000000000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800" b="0" i="0" u="none" strike="noStrike" kern="1200" baseline="0">
                          <a:solidFill>
                            <a:schemeClr val="tx1"/>
                          </a:solidFill>
                          <a:latin typeface="Noto Sans CJK TC Light" panose="020B0300000000000000" pitchFamily="34" charset="-120"/>
                          <a:ea typeface="Noto Sans CJK TC Light" panose="020B0300000000000000" pitchFamily="34" charset="-120"/>
                          <a:cs typeface="+mn-cs"/>
                        </a:rPr>
                        <a:t>電子商務、入口網站網路搜尋、線上影音、</a:t>
                      </a:r>
                      <a:r>
                        <a:rPr lang="en-US" altLang="zh-TW" sz="1800" b="0" i="0" u="none" strike="noStrike" kern="1200" baseline="0">
                          <a:solidFill>
                            <a:schemeClr val="tx1"/>
                          </a:solidFill>
                          <a:latin typeface="Noto Sans CJK TC Light" panose="020B0300000000000000" pitchFamily="34" charset="-120"/>
                          <a:ea typeface="Noto Sans CJK TC Light" panose="020B0300000000000000" pitchFamily="34" charset="-120"/>
                          <a:cs typeface="+mn-cs"/>
                        </a:rPr>
                        <a:t>Open API </a:t>
                      </a:r>
                      <a:r>
                        <a:rPr lang="zh-TW" altLang="en-US" sz="1800" b="0" i="0" u="none" strike="noStrike" kern="1200" baseline="0">
                          <a:solidFill>
                            <a:schemeClr val="tx1"/>
                          </a:solidFill>
                          <a:latin typeface="Noto Sans CJK TC Light" panose="020B0300000000000000" pitchFamily="34" charset="-120"/>
                          <a:ea typeface="Noto Sans CJK TC Light" panose="020B0300000000000000" pitchFamily="34" charset="-120"/>
                          <a:cs typeface="+mn-cs"/>
                        </a:rPr>
                        <a:t>等</a:t>
                      </a:r>
                      <a:endParaRPr lang="zh-TW" altLang="en-US">
                        <a:solidFill>
                          <a:schemeClr val="tx1"/>
                        </a:solidFill>
                        <a:latin typeface="Noto Sans CJK TC Light" panose="020B0300000000000000" pitchFamily="34" charset="-120"/>
                        <a:ea typeface="Noto Sans CJK TC Light" panose="020B0300000000000000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800" b="0" i="0" u="none" strike="noStrike" kern="1200" baseline="0">
                          <a:solidFill>
                            <a:schemeClr val="tx1"/>
                          </a:solidFill>
                          <a:latin typeface="Noto Sans CJK TC Light" panose="020B0300000000000000" pitchFamily="34" charset="-120"/>
                          <a:ea typeface="Noto Sans CJK TC Light" panose="020B0300000000000000" pitchFamily="34" charset="-120"/>
                          <a:cs typeface="+mn-cs"/>
                        </a:rPr>
                        <a:t>社群媒體、行動</a:t>
                      </a:r>
                    </a:p>
                    <a:p>
                      <a:r>
                        <a:rPr lang="en-US" altLang="zh-TW" sz="1800" b="0" i="0" u="none" strike="noStrike" kern="1200" baseline="0">
                          <a:solidFill>
                            <a:schemeClr val="tx1"/>
                          </a:solidFill>
                          <a:latin typeface="Noto Sans CJK TC Light" panose="020B0300000000000000" pitchFamily="34" charset="-120"/>
                          <a:ea typeface="Noto Sans CJK TC Light" panose="020B0300000000000000" pitchFamily="34" charset="-120"/>
                          <a:cs typeface="+mn-cs"/>
                        </a:rPr>
                        <a:t>App</a:t>
                      </a:r>
                      <a:r>
                        <a:rPr lang="zh-TW" altLang="en-US" sz="1800" b="0" i="0" u="none" strike="noStrike" kern="1200" baseline="0">
                          <a:solidFill>
                            <a:schemeClr val="tx1"/>
                          </a:solidFill>
                          <a:latin typeface="Noto Sans CJK TC Light" panose="020B0300000000000000" pitchFamily="34" charset="-120"/>
                          <a:ea typeface="Noto Sans CJK TC Light" panose="020B0300000000000000" pitchFamily="34" charset="-120"/>
                          <a:cs typeface="+mn-cs"/>
                        </a:rPr>
                        <a:t>、行動影音、</a:t>
                      </a:r>
                      <a:r>
                        <a:rPr lang="en-US" altLang="zh-TW" sz="1800" b="0" i="0" u="none" strike="noStrike" kern="1200" baseline="0">
                          <a:solidFill>
                            <a:schemeClr val="tx1"/>
                          </a:solidFill>
                          <a:latin typeface="Noto Sans CJK TC Light" panose="020B0300000000000000" pitchFamily="34" charset="-120"/>
                          <a:ea typeface="Noto Sans CJK TC Light" panose="020B0300000000000000" pitchFamily="34" charset="-120"/>
                          <a:cs typeface="+mn-cs"/>
                        </a:rPr>
                        <a:t>Open API</a:t>
                      </a:r>
                      <a:r>
                        <a:rPr lang="zh-TW" altLang="en-US" sz="1800" b="0" i="0" u="none" strike="noStrike" kern="1200" baseline="0">
                          <a:solidFill>
                            <a:schemeClr val="tx1"/>
                          </a:solidFill>
                          <a:latin typeface="Noto Sans CJK TC Light" panose="020B0300000000000000" pitchFamily="34" charset="-120"/>
                          <a:ea typeface="Noto Sans CJK TC Light" panose="020B0300000000000000" pitchFamily="34" charset="-120"/>
                          <a:cs typeface="+mn-cs"/>
                        </a:rPr>
                        <a:t>、分享等</a:t>
                      </a:r>
                      <a:endParaRPr lang="zh-TW" altLang="en-US">
                        <a:solidFill>
                          <a:schemeClr val="tx1"/>
                        </a:solidFill>
                        <a:latin typeface="Noto Sans CJK TC Light" panose="020B0300000000000000" pitchFamily="34" charset="-120"/>
                        <a:ea typeface="Noto Sans CJK TC Light" panose="020B0300000000000000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800" b="0" i="0" u="none" strike="noStrike" kern="1200" baseline="0">
                          <a:solidFill>
                            <a:schemeClr val="tx1"/>
                          </a:solidFill>
                          <a:latin typeface="Noto Sans CJK TC Light" panose="020B0300000000000000" pitchFamily="34" charset="-120"/>
                          <a:ea typeface="Noto Sans CJK TC Light" panose="020B0300000000000000" pitchFamily="34" charset="-120"/>
                          <a:cs typeface="+mn-cs"/>
                        </a:rPr>
                        <a:t>SaaS</a:t>
                      </a:r>
                      <a:r>
                        <a:rPr lang="zh-TW" altLang="en-US" sz="1800" b="0" i="0" u="none" strike="noStrike" kern="1200" baseline="0">
                          <a:solidFill>
                            <a:schemeClr val="tx1"/>
                          </a:solidFill>
                          <a:latin typeface="Noto Sans CJK TC Light" panose="020B0300000000000000" pitchFamily="34" charset="-120"/>
                          <a:ea typeface="Noto Sans CJK TC Light" panose="020B0300000000000000" pitchFamily="34" charset="-120"/>
                          <a:cs typeface="+mn-cs"/>
                        </a:rPr>
                        <a:t>、</a:t>
                      </a:r>
                      <a:r>
                        <a:rPr lang="en-US" altLang="zh-TW" sz="1800" b="0" i="0" u="none" strike="noStrike" kern="1200" baseline="0">
                          <a:solidFill>
                            <a:schemeClr val="tx1"/>
                          </a:solidFill>
                          <a:latin typeface="Noto Sans CJK TC Light" panose="020B0300000000000000" pitchFamily="34" charset="-120"/>
                          <a:ea typeface="Noto Sans CJK TC Light" panose="020B0300000000000000" pitchFamily="34" charset="-120"/>
                          <a:cs typeface="+mn-cs"/>
                        </a:rPr>
                        <a:t>PaaS</a:t>
                      </a:r>
                      <a:r>
                        <a:rPr lang="zh-TW" altLang="en-US" sz="1800" b="0" i="0" u="none" strike="noStrike" kern="1200" baseline="0">
                          <a:solidFill>
                            <a:schemeClr val="tx1"/>
                          </a:solidFill>
                          <a:latin typeface="Noto Sans CJK TC Light" panose="020B0300000000000000" pitchFamily="34" charset="-120"/>
                          <a:ea typeface="Noto Sans CJK TC Light" panose="020B0300000000000000" pitchFamily="34" charset="-120"/>
                          <a:cs typeface="+mn-cs"/>
                        </a:rPr>
                        <a:t>、</a:t>
                      </a:r>
                      <a:r>
                        <a:rPr lang="en-US" altLang="zh-TW" sz="1800" b="0" i="0" u="none" strike="noStrike" kern="1200" baseline="0">
                          <a:solidFill>
                            <a:schemeClr val="tx1"/>
                          </a:solidFill>
                          <a:latin typeface="Noto Sans CJK TC Light" panose="020B0300000000000000" pitchFamily="34" charset="-120"/>
                          <a:ea typeface="Noto Sans CJK TC Light" panose="020B0300000000000000" pitchFamily="34" charset="-120"/>
                          <a:cs typeface="+mn-cs"/>
                        </a:rPr>
                        <a:t>IaaS </a:t>
                      </a:r>
                      <a:r>
                        <a:rPr lang="zh-TW" altLang="en-US" sz="1800" b="0" i="0" u="none" strike="noStrike" kern="1200" baseline="0">
                          <a:solidFill>
                            <a:schemeClr val="tx1"/>
                          </a:solidFill>
                          <a:latin typeface="Noto Sans CJK TC Light" panose="020B0300000000000000" pitchFamily="34" charset="-120"/>
                          <a:ea typeface="Noto Sans CJK TC Light" panose="020B0300000000000000" pitchFamily="34" charset="-120"/>
                          <a:cs typeface="+mn-cs"/>
                        </a:rPr>
                        <a:t>等雲端服務</a:t>
                      </a:r>
                      <a:br>
                        <a:rPr lang="en-US" altLang="zh-TW" sz="1800" b="0" i="0" u="none" strike="noStrike" kern="1200" baseline="0">
                          <a:solidFill>
                            <a:schemeClr val="tx1"/>
                          </a:solidFill>
                          <a:latin typeface="Noto Sans CJK TC Light" panose="020B0300000000000000" pitchFamily="34" charset="-120"/>
                          <a:ea typeface="Noto Sans CJK TC Light" panose="020B0300000000000000" pitchFamily="34" charset="-120"/>
                          <a:cs typeface="+mn-cs"/>
                        </a:rPr>
                      </a:br>
                      <a:r>
                        <a:rPr lang="zh-TW" altLang="en-US" sz="1800" b="0" i="0" u="none" strike="noStrike" kern="1200" baseline="0">
                          <a:solidFill>
                            <a:schemeClr val="tx1"/>
                          </a:solidFill>
                          <a:latin typeface="Noto Sans CJK TC Light" panose="020B0300000000000000" pitchFamily="34" charset="-120"/>
                          <a:ea typeface="Noto Sans CJK TC Light" panose="020B0300000000000000" pitchFamily="34" charset="-120"/>
                          <a:cs typeface="+mn-cs"/>
                        </a:rPr>
                        <a:t>、巨量資料分析服務</a:t>
                      </a:r>
                      <a:endParaRPr lang="zh-TW" altLang="en-US">
                        <a:solidFill>
                          <a:schemeClr val="tx1"/>
                        </a:solidFill>
                        <a:latin typeface="Noto Sans CJK TC Light" panose="020B0300000000000000" pitchFamily="34" charset="-120"/>
                        <a:ea typeface="Noto Sans CJK TC Light" panose="020B0300000000000000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800" b="0" i="0" u="none" strike="noStrike" kern="1200" baseline="0">
                          <a:solidFill>
                            <a:schemeClr val="tx1"/>
                          </a:solidFill>
                          <a:latin typeface="Noto Sans CJK TC Light" panose="020B0300000000000000" pitchFamily="34" charset="-120"/>
                          <a:ea typeface="Noto Sans CJK TC Light" panose="020B0300000000000000" pitchFamily="34" charset="-120"/>
                          <a:cs typeface="+mn-cs"/>
                        </a:rPr>
                        <a:t>虛擬整合</a:t>
                      </a:r>
                      <a:r>
                        <a:rPr lang="en-US" altLang="zh-TW" sz="1800" b="0" i="0" u="none" strike="noStrike" kern="1200" baseline="0">
                          <a:solidFill>
                            <a:schemeClr val="tx1"/>
                          </a:solidFill>
                          <a:latin typeface="Noto Sans CJK TC Light" panose="020B0300000000000000" pitchFamily="34" charset="-120"/>
                          <a:ea typeface="Noto Sans CJK TC Light" panose="020B0300000000000000" pitchFamily="34" charset="-120"/>
                          <a:cs typeface="+mn-cs"/>
                        </a:rPr>
                        <a:t>/</a:t>
                      </a:r>
                      <a:r>
                        <a:rPr lang="zh-TW" altLang="en-US" sz="1800" b="0" i="0" u="none" strike="noStrike" kern="1200" baseline="0">
                          <a:solidFill>
                            <a:schemeClr val="tx1"/>
                          </a:solidFill>
                          <a:latin typeface="Noto Sans CJK TC Light" panose="020B0300000000000000" pitchFamily="34" charset="-120"/>
                          <a:ea typeface="Noto Sans CJK TC Light" panose="020B0300000000000000" pitchFamily="34" charset="-120"/>
                          <a:cs typeface="+mn-cs"/>
                        </a:rPr>
                        <a:t>跨業創新應用、智慧化服務、智慧工廠等</a:t>
                      </a:r>
                      <a:endParaRPr lang="zh-TW" altLang="en-US">
                        <a:solidFill>
                          <a:schemeClr val="tx1"/>
                        </a:solidFill>
                        <a:latin typeface="Noto Sans CJK TC Light" panose="020B0300000000000000" pitchFamily="34" charset="-120"/>
                        <a:ea typeface="Noto Sans CJK TC Light" panose="020B0300000000000000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81814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zh-TW" altLang="en-US" sz="1800" b="0" i="0" u="none" strike="noStrike" kern="1200" baseline="0">
                          <a:solidFill>
                            <a:schemeClr val="bg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  <a:cs typeface="+mn-cs"/>
                        </a:rPr>
                        <a:t>主要產品</a:t>
                      </a:r>
                      <a:endParaRPr lang="zh-TW" altLang="en-US">
                        <a:solidFill>
                          <a:schemeClr val="bg1"/>
                        </a:solidFill>
                        <a:latin typeface="Consolas" panose="020B0609020204030204" pitchFamily="49" charset="0"/>
                        <a:ea typeface="Noto Sans CJK TC Regular" panose="020B0500000000000000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800" b="0" i="0" u="none" strike="noStrike" kern="1200" baseline="0">
                          <a:solidFill>
                            <a:schemeClr val="tx1"/>
                          </a:solidFill>
                          <a:latin typeface="Noto Sans CJK TC Light" panose="020B0300000000000000" pitchFamily="34" charset="-120"/>
                          <a:ea typeface="Noto Sans CJK TC Light" panose="020B0300000000000000" pitchFamily="34" charset="-120"/>
                          <a:cs typeface="+mn-cs"/>
                        </a:rPr>
                        <a:t>大型主機、桌上</a:t>
                      </a:r>
                    </a:p>
                    <a:p>
                      <a:r>
                        <a:rPr lang="zh-TW" altLang="en-US" sz="1800" b="0" i="0" u="none" strike="noStrike" kern="1200" baseline="0">
                          <a:solidFill>
                            <a:schemeClr val="tx1"/>
                          </a:solidFill>
                          <a:latin typeface="Noto Sans CJK TC Light" panose="020B0300000000000000" pitchFamily="34" charset="-120"/>
                          <a:ea typeface="Noto Sans CJK TC Light" panose="020B0300000000000000" pitchFamily="34" charset="-120"/>
                          <a:cs typeface="+mn-cs"/>
                        </a:rPr>
                        <a:t>型電腦、應用軟</a:t>
                      </a:r>
                    </a:p>
                    <a:p>
                      <a:r>
                        <a:rPr lang="zh-TW" altLang="en-US" sz="1800" b="0" i="0" u="none" strike="noStrike" kern="1200" baseline="0">
                          <a:solidFill>
                            <a:schemeClr val="tx1"/>
                          </a:solidFill>
                          <a:latin typeface="Noto Sans CJK TC Light" panose="020B0300000000000000" pitchFamily="34" charset="-120"/>
                          <a:ea typeface="Noto Sans CJK TC Light" panose="020B0300000000000000" pitchFamily="34" charset="-120"/>
                          <a:cs typeface="+mn-cs"/>
                        </a:rPr>
                        <a:t>體等</a:t>
                      </a:r>
                      <a:endParaRPr lang="zh-TW" altLang="en-US">
                        <a:solidFill>
                          <a:schemeClr val="tx1"/>
                        </a:solidFill>
                        <a:latin typeface="Noto Sans CJK TC Light" panose="020B0300000000000000" pitchFamily="34" charset="-120"/>
                        <a:ea typeface="Noto Sans CJK TC Light" panose="020B0300000000000000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800" b="0" i="0" u="none" strike="noStrike" kern="1200" baseline="0">
                          <a:solidFill>
                            <a:schemeClr val="tx1"/>
                          </a:solidFill>
                          <a:latin typeface="Noto Sans CJK TC Light" panose="020B0300000000000000" pitchFamily="34" charset="-120"/>
                          <a:ea typeface="Noto Sans CJK TC Light" panose="020B0300000000000000" pitchFamily="34" charset="-120"/>
                          <a:cs typeface="+mn-cs"/>
                        </a:rPr>
                        <a:t>桌上</a:t>
                      </a:r>
                      <a:r>
                        <a:rPr lang="en-US" altLang="zh-TW" sz="1800" b="0" i="0" u="none" strike="noStrike" kern="1200" baseline="0">
                          <a:solidFill>
                            <a:schemeClr val="tx1"/>
                          </a:solidFill>
                          <a:latin typeface="Noto Sans CJK TC Light" panose="020B0300000000000000" pitchFamily="34" charset="-120"/>
                          <a:ea typeface="Noto Sans CJK TC Light" panose="020B0300000000000000" pitchFamily="34" charset="-120"/>
                          <a:cs typeface="+mn-cs"/>
                        </a:rPr>
                        <a:t>/</a:t>
                      </a:r>
                      <a:r>
                        <a:rPr lang="zh-TW" altLang="en-US" sz="1800" b="0" i="0" u="none" strike="noStrike" kern="1200" baseline="0">
                          <a:solidFill>
                            <a:schemeClr val="tx1"/>
                          </a:solidFill>
                          <a:latin typeface="Noto Sans CJK TC Light" panose="020B0300000000000000" pitchFamily="34" charset="-120"/>
                          <a:ea typeface="Noto Sans CJK TC Light" panose="020B0300000000000000" pitchFamily="34" charset="-120"/>
                          <a:cs typeface="+mn-cs"/>
                        </a:rPr>
                        <a:t>筆記型電腦、連網裝置等</a:t>
                      </a:r>
                      <a:endParaRPr lang="zh-TW" altLang="en-US">
                        <a:solidFill>
                          <a:schemeClr val="tx1"/>
                        </a:solidFill>
                        <a:latin typeface="Noto Sans CJK TC Light" panose="020B0300000000000000" pitchFamily="34" charset="-120"/>
                        <a:ea typeface="Noto Sans CJK TC Light" panose="020B0300000000000000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800" b="0" i="0" u="none" strike="noStrike" kern="1200" baseline="0">
                          <a:solidFill>
                            <a:schemeClr val="tx1"/>
                          </a:solidFill>
                          <a:latin typeface="Noto Sans CJK TC Light" panose="020B0300000000000000" pitchFamily="34" charset="-120"/>
                          <a:ea typeface="Noto Sans CJK TC Light" panose="020B0300000000000000" pitchFamily="34" charset="-120"/>
                          <a:cs typeface="+mn-cs"/>
                        </a:rPr>
                        <a:t>智慧型行動電話</a:t>
                      </a:r>
                      <a:br>
                        <a:rPr lang="en-US" altLang="zh-TW" sz="1800" b="0" i="0" u="none" strike="noStrike" kern="1200" baseline="0">
                          <a:solidFill>
                            <a:schemeClr val="tx1"/>
                          </a:solidFill>
                          <a:latin typeface="Noto Sans CJK TC Light" panose="020B0300000000000000" pitchFamily="34" charset="-120"/>
                          <a:ea typeface="Noto Sans CJK TC Light" panose="020B0300000000000000" pitchFamily="34" charset="-120"/>
                          <a:cs typeface="+mn-cs"/>
                        </a:rPr>
                      </a:br>
                      <a:r>
                        <a:rPr lang="zh-TW" altLang="en-US" sz="1800" b="0" i="0" u="none" strike="noStrike" kern="1200" baseline="0">
                          <a:solidFill>
                            <a:schemeClr val="tx1"/>
                          </a:solidFill>
                          <a:latin typeface="Noto Sans CJK TC Light" panose="020B0300000000000000" pitchFamily="34" charset="-120"/>
                          <a:ea typeface="Noto Sans CJK TC Light" panose="020B0300000000000000" pitchFamily="34" charset="-120"/>
                          <a:cs typeface="+mn-cs"/>
                        </a:rPr>
                        <a:t>、平板電腦等</a:t>
                      </a:r>
                      <a:endParaRPr lang="zh-TW" altLang="en-US">
                        <a:solidFill>
                          <a:schemeClr val="tx1"/>
                        </a:solidFill>
                        <a:latin typeface="Noto Sans CJK TC Light" panose="020B0300000000000000" pitchFamily="34" charset="-120"/>
                        <a:ea typeface="Noto Sans CJK TC Light" panose="020B0300000000000000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800" b="0" i="0" u="none" strike="noStrike" kern="1200" baseline="0">
                          <a:solidFill>
                            <a:schemeClr val="tx1"/>
                          </a:solidFill>
                          <a:latin typeface="Noto Sans CJK TC Light" panose="020B0300000000000000" pitchFamily="34" charset="-120"/>
                          <a:ea typeface="Noto Sans CJK TC Light" panose="020B0300000000000000" pitchFamily="34" charset="-120"/>
                          <a:cs typeface="+mn-cs"/>
                        </a:rPr>
                        <a:t>資料中心設備、</a:t>
                      </a:r>
                    </a:p>
                    <a:p>
                      <a:r>
                        <a:rPr lang="zh-TW" altLang="en-US" sz="1800" b="0" i="0" u="none" strike="noStrike" kern="1200" baseline="0">
                          <a:solidFill>
                            <a:schemeClr val="tx1"/>
                          </a:solidFill>
                          <a:latin typeface="Noto Sans CJK TC Light" panose="020B0300000000000000" pitchFamily="34" charset="-120"/>
                          <a:ea typeface="Noto Sans CJK TC Light" panose="020B0300000000000000" pitchFamily="34" charset="-120"/>
                          <a:cs typeface="+mn-cs"/>
                        </a:rPr>
                        <a:t>資料分析工具等</a:t>
                      </a:r>
                      <a:endParaRPr lang="zh-TW" altLang="en-US">
                        <a:solidFill>
                          <a:schemeClr val="tx1"/>
                        </a:solidFill>
                        <a:latin typeface="Noto Sans CJK TC Light" panose="020B0300000000000000" pitchFamily="34" charset="-120"/>
                        <a:ea typeface="Noto Sans CJK TC Light" panose="020B0300000000000000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800" b="0" i="0" u="none" strike="noStrike" kern="1200" baseline="0">
                          <a:solidFill>
                            <a:schemeClr val="tx1"/>
                          </a:solidFill>
                          <a:latin typeface="Noto Sans CJK TC Light" panose="020B0300000000000000" pitchFamily="34" charset="-120"/>
                          <a:ea typeface="Noto Sans CJK TC Light" panose="020B0300000000000000" pitchFamily="34" charset="-120"/>
                          <a:cs typeface="+mn-cs"/>
                        </a:rPr>
                        <a:t>感測器、智慧穿戴、機器人、無人車等</a:t>
                      </a:r>
                      <a:endParaRPr lang="zh-TW" altLang="en-US">
                        <a:solidFill>
                          <a:schemeClr val="tx1"/>
                        </a:solidFill>
                        <a:latin typeface="Noto Sans CJK TC Light" panose="020B0300000000000000" pitchFamily="34" charset="-120"/>
                        <a:ea typeface="Noto Sans CJK TC Light" panose="020B0300000000000000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13697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zh-TW" altLang="en-US" sz="1800" b="0" i="0" u="none" strike="noStrike" kern="1200" baseline="0">
                          <a:solidFill>
                            <a:schemeClr val="bg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  <a:cs typeface="+mn-cs"/>
                        </a:rPr>
                        <a:t>產業典範轉移</a:t>
                      </a:r>
                      <a:endParaRPr lang="zh-TW" altLang="en-US">
                        <a:solidFill>
                          <a:schemeClr val="bg1"/>
                        </a:solidFill>
                        <a:latin typeface="Consolas" panose="020B0609020204030204" pitchFamily="49" charset="0"/>
                        <a:ea typeface="Noto Sans CJK TC Regular" panose="020B0500000000000000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800" b="0" i="0" u="none" strike="noStrike" kern="1200" baseline="0">
                          <a:solidFill>
                            <a:schemeClr val="tx1"/>
                          </a:solidFill>
                          <a:latin typeface="Noto Sans CJK TC Light" panose="020B0300000000000000" pitchFamily="34" charset="-120"/>
                          <a:ea typeface="Noto Sans CJK TC Light" panose="020B0300000000000000" pitchFamily="34" charset="-120"/>
                          <a:cs typeface="+mn-cs"/>
                        </a:rPr>
                        <a:t>出版、媒體、</a:t>
                      </a:r>
                      <a:br>
                        <a:rPr lang="en-US" altLang="zh-TW" sz="1800" b="0" i="0" u="none" strike="noStrike" kern="1200" baseline="0">
                          <a:solidFill>
                            <a:schemeClr val="tx1"/>
                          </a:solidFill>
                          <a:latin typeface="Noto Sans CJK TC Light" panose="020B0300000000000000" pitchFamily="34" charset="-120"/>
                          <a:ea typeface="Noto Sans CJK TC Light" panose="020B0300000000000000" pitchFamily="34" charset="-120"/>
                          <a:cs typeface="+mn-cs"/>
                        </a:rPr>
                      </a:br>
                      <a:r>
                        <a:rPr lang="zh-TW" altLang="en-US" sz="1800" b="0" i="0" u="none" strike="noStrike" kern="1200" baseline="0">
                          <a:solidFill>
                            <a:schemeClr val="tx1"/>
                          </a:solidFill>
                          <a:latin typeface="Noto Sans CJK TC Light" panose="020B0300000000000000" pitchFamily="34" charset="-120"/>
                          <a:ea typeface="Noto Sans CJK TC Light" panose="020B0300000000000000" pitchFamily="34" charset="-120"/>
                          <a:cs typeface="+mn-cs"/>
                        </a:rPr>
                        <a:t>影視</a:t>
                      </a:r>
                      <a:r>
                        <a:rPr lang="en-US" altLang="zh-TW" sz="1800" b="0" i="0" u="none" strike="noStrike" kern="1200" baseline="0">
                          <a:solidFill>
                            <a:schemeClr val="tx1"/>
                          </a:solidFill>
                          <a:latin typeface="Noto Sans CJK TC Light" panose="020B0300000000000000" pitchFamily="34" charset="-120"/>
                          <a:ea typeface="Noto Sans CJK TC Light" panose="020B0300000000000000" pitchFamily="34" charset="-120"/>
                          <a:cs typeface="+mn-cs"/>
                        </a:rPr>
                        <a:t>…</a:t>
                      </a:r>
                      <a:endParaRPr lang="zh-TW" altLang="en-US">
                        <a:solidFill>
                          <a:schemeClr val="tx1"/>
                        </a:solidFill>
                        <a:latin typeface="Noto Sans CJK TC Light" panose="020B0300000000000000" pitchFamily="34" charset="-120"/>
                        <a:ea typeface="Noto Sans CJK TC Light" panose="020B0300000000000000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800" b="0" i="0" u="none" strike="noStrike" kern="1200" baseline="0">
                          <a:solidFill>
                            <a:schemeClr val="tx1"/>
                          </a:solidFill>
                          <a:latin typeface="Noto Sans CJK TC Light" panose="020B0300000000000000" pitchFamily="34" charset="-120"/>
                          <a:ea typeface="Noto Sans CJK TC Light" panose="020B0300000000000000" pitchFamily="34" charset="-120"/>
                          <a:cs typeface="+mn-cs"/>
                        </a:rPr>
                        <a:t>旅遊、零售銷售</a:t>
                      </a:r>
                      <a:br>
                        <a:rPr lang="en-US" altLang="zh-TW" sz="1800" b="0" i="0" u="none" strike="noStrike" kern="1200" baseline="0">
                          <a:solidFill>
                            <a:schemeClr val="tx1"/>
                          </a:solidFill>
                          <a:latin typeface="Noto Sans CJK TC Light" panose="020B0300000000000000" pitchFamily="34" charset="-120"/>
                          <a:ea typeface="Noto Sans CJK TC Light" panose="020B0300000000000000" pitchFamily="34" charset="-120"/>
                          <a:cs typeface="+mn-cs"/>
                        </a:rPr>
                      </a:br>
                      <a:r>
                        <a:rPr lang="zh-TW" altLang="en-US" sz="1800" b="0" i="0" u="none" strike="noStrike" kern="1200" baseline="0">
                          <a:solidFill>
                            <a:schemeClr val="tx1"/>
                          </a:solidFill>
                          <a:latin typeface="Noto Sans CJK TC Light" panose="020B0300000000000000" pitchFamily="34" charset="-120"/>
                          <a:ea typeface="Noto Sans CJK TC Light" panose="020B0300000000000000" pitchFamily="34" charset="-120"/>
                          <a:cs typeface="+mn-cs"/>
                        </a:rPr>
                        <a:t>、行銷、廣告</a:t>
                      </a:r>
                      <a:r>
                        <a:rPr lang="en-US" altLang="zh-TW" sz="1800" b="0" i="0" u="none" strike="noStrike" kern="1200" baseline="0">
                          <a:solidFill>
                            <a:schemeClr val="tx1"/>
                          </a:solidFill>
                          <a:latin typeface="Noto Sans CJK TC Light" panose="020B0300000000000000" pitchFamily="34" charset="-120"/>
                          <a:ea typeface="Noto Sans CJK TC Light" panose="020B0300000000000000" pitchFamily="34" charset="-120"/>
                          <a:cs typeface="+mn-cs"/>
                        </a:rPr>
                        <a:t>…</a:t>
                      </a:r>
                      <a:endParaRPr lang="zh-TW" altLang="en-US">
                        <a:solidFill>
                          <a:schemeClr val="tx1"/>
                        </a:solidFill>
                        <a:latin typeface="Noto Sans CJK TC Light" panose="020B0300000000000000" pitchFamily="34" charset="-120"/>
                        <a:ea typeface="Noto Sans CJK TC Light" panose="020B0300000000000000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800" b="0" i="0" u="none" strike="noStrike" kern="1200" baseline="0">
                          <a:solidFill>
                            <a:schemeClr val="tx1"/>
                          </a:solidFill>
                          <a:latin typeface="Noto Sans CJK TC Light" panose="020B0300000000000000" pitchFamily="34" charset="-120"/>
                          <a:ea typeface="Noto Sans CJK TC Light" panose="020B0300000000000000" pitchFamily="34" charset="-120"/>
                          <a:cs typeface="+mn-cs"/>
                        </a:rPr>
                        <a:t>3C</a:t>
                      </a:r>
                      <a:r>
                        <a:rPr lang="zh-TW" altLang="en-US" sz="1800" b="0" i="0" u="none" strike="noStrike" kern="1200" baseline="0">
                          <a:solidFill>
                            <a:schemeClr val="tx1"/>
                          </a:solidFill>
                          <a:latin typeface="Noto Sans CJK TC Light" panose="020B0300000000000000" pitchFamily="34" charset="-120"/>
                          <a:ea typeface="Noto Sans CJK TC Light" panose="020B0300000000000000" pitchFamily="34" charset="-120"/>
                          <a:cs typeface="+mn-cs"/>
                        </a:rPr>
                        <a:t> 硬體、行銷、廣告、住宿</a:t>
                      </a:r>
                      <a:r>
                        <a:rPr lang="en-US" altLang="zh-TW" sz="1800" b="0" i="0" u="none" strike="noStrike" kern="1200" baseline="0">
                          <a:solidFill>
                            <a:schemeClr val="tx1"/>
                          </a:solidFill>
                          <a:latin typeface="Noto Sans CJK TC Light" panose="020B0300000000000000" pitchFamily="34" charset="-120"/>
                          <a:ea typeface="Noto Sans CJK TC Light" panose="020B0300000000000000" pitchFamily="34" charset="-120"/>
                          <a:cs typeface="+mn-cs"/>
                        </a:rPr>
                        <a:t>…</a:t>
                      </a:r>
                      <a:endParaRPr lang="zh-TW" altLang="en-US">
                        <a:solidFill>
                          <a:schemeClr val="tx1"/>
                        </a:solidFill>
                        <a:latin typeface="Noto Sans CJK TC Light" panose="020B0300000000000000" pitchFamily="34" charset="-120"/>
                        <a:ea typeface="Noto Sans CJK TC Light" panose="020B0300000000000000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800" b="0" i="0" u="none" strike="noStrike" kern="1200" baseline="0">
                          <a:solidFill>
                            <a:schemeClr val="tx1"/>
                          </a:solidFill>
                          <a:latin typeface="Noto Sans CJK TC Light" panose="020B0300000000000000" pitchFamily="34" charset="-120"/>
                          <a:ea typeface="Noto Sans CJK TC Light" panose="020B0300000000000000" pitchFamily="34" charset="-120"/>
                          <a:cs typeface="+mn-cs"/>
                        </a:rPr>
                        <a:t>金融、資服、</a:t>
                      </a:r>
                      <a:r>
                        <a:rPr lang="en-US" altLang="zh-TW" sz="1800" b="0" i="0" u="none" strike="noStrike" kern="1200" baseline="0">
                          <a:solidFill>
                            <a:schemeClr val="tx1"/>
                          </a:solidFill>
                          <a:latin typeface="Noto Sans CJK TC Light" panose="020B0300000000000000" pitchFamily="34" charset="-120"/>
                          <a:ea typeface="Noto Sans CJK TC Light" panose="020B0300000000000000" pitchFamily="34" charset="-120"/>
                          <a:cs typeface="+mn-cs"/>
                        </a:rPr>
                        <a:t>3C</a:t>
                      </a:r>
                      <a:r>
                        <a:rPr lang="zh-TW" altLang="en-US" sz="1800" b="0" i="0" u="none" strike="noStrike" kern="1200" baseline="0">
                          <a:solidFill>
                            <a:schemeClr val="tx1"/>
                          </a:solidFill>
                          <a:latin typeface="Noto Sans CJK TC Light" panose="020B0300000000000000" pitchFamily="34" charset="-120"/>
                          <a:ea typeface="Noto Sans CJK TC Light" panose="020B0300000000000000" pitchFamily="34" charset="-120"/>
                          <a:cs typeface="+mn-cs"/>
                        </a:rPr>
                        <a:t>硬體</a:t>
                      </a:r>
                      <a:r>
                        <a:rPr lang="en-US" altLang="zh-TW" sz="1800" b="0" i="0" u="none" strike="noStrike" kern="1200" baseline="0">
                          <a:solidFill>
                            <a:schemeClr val="tx1"/>
                          </a:solidFill>
                          <a:latin typeface="Noto Sans CJK TC Light" panose="020B0300000000000000" pitchFamily="34" charset="-120"/>
                          <a:ea typeface="Noto Sans CJK TC Light" panose="020B0300000000000000" pitchFamily="34" charset="-120"/>
                          <a:cs typeface="+mn-cs"/>
                        </a:rPr>
                        <a:t>…</a:t>
                      </a:r>
                      <a:endParaRPr lang="zh-TW" altLang="en-US">
                        <a:solidFill>
                          <a:schemeClr val="tx1"/>
                        </a:solidFill>
                        <a:latin typeface="Noto Sans CJK TC Light" panose="020B0300000000000000" pitchFamily="34" charset="-120"/>
                        <a:ea typeface="Noto Sans CJK TC Light" panose="020B0300000000000000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800" b="0" i="0" u="none" strike="noStrike" kern="1200" baseline="0">
                          <a:solidFill>
                            <a:schemeClr val="tx1"/>
                          </a:solidFill>
                          <a:latin typeface="Noto Sans CJK TC Light" panose="020B0300000000000000" pitchFamily="34" charset="-120"/>
                          <a:ea typeface="Noto Sans CJK TC Light" panose="020B0300000000000000" pitchFamily="34" charset="-120"/>
                          <a:cs typeface="+mn-cs"/>
                        </a:rPr>
                        <a:t>交通運輸、生產製造、居家生活</a:t>
                      </a:r>
                      <a:br>
                        <a:rPr lang="en-US" altLang="zh-TW" sz="1800" b="0" i="0" u="none" strike="noStrike" kern="1200" baseline="0">
                          <a:solidFill>
                            <a:schemeClr val="tx1"/>
                          </a:solidFill>
                          <a:latin typeface="Noto Sans CJK TC Light" panose="020B0300000000000000" pitchFamily="34" charset="-120"/>
                          <a:ea typeface="Noto Sans CJK TC Light" panose="020B0300000000000000" pitchFamily="34" charset="-120"/>
                          <a:cs typeface="+mn-cs"/>
                        </a:rPr>
                      </a:br>
                      <a:r>
                        <a:rPr lang="zh-TW" altLang="en-US" sz="1800" b="0" i="0" u="none" strike="noStrike" kern="1200" baseline="0">
                          <a:solidFill>
                            <a:schemeClr val="tx1"/>
                          </a:solidFill>
                          <a:latin typeface="Noto Sans CJK TC Light" panose="020B0300000000000000" pitchFamily="34" charset="-120"/>
                          <a:ea typeface="Noto Sans CJK TC Light" panose="020B0300000000000000" pitchFamily="34" charset="-120"/>
                          <a:cs typeface="+mn-cs"/>
                        </a:rPr>
                        <a:t>、醫療照護、城市建設</a:t>
                      </a:r>
                      <a:endParaRPr lang="zh-TW" altLang="en-US">
                        <a:solidFill>
                          <a:schemeClr val="tx1"/>
                        </a:solidFill>
                        <a:latin typeface="Noto Sans CJK TC Light" panose="020B0300000000000000" pitchFamily="34" charset="-120"/>
                        <a:ea typeface="Noto Sans CJK TC Light" panose="020B0300000000000000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72371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zh-TW" altLang="en-US" sz="1800" b="0" i="0" u="none" strike="noStrike" kern="1200" baseline="0">
                          <a:solidFill>
                            <a:schemeClr val="bg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  <a:cs typeface="+mn-cs"/>
                        </a:rPr>
                        <a:t>重大改變</a:t>
                      </a:r>
                      <a:endParaRPr lang="zh-TW" altLang="en-US">
                        <a:solidFill>
                          <a:schemeClr val="bg1"/>
                        </a:solidFill>
                        <a:latin typeface="Consolas" panose="020B0609020204030204" pitchFamily="49" charset="0"/>
                        <a:ea typeface="Noto Sans CJK TC Regular" panose="020B0500000000000000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800" b="0" i="0" u="none" strike="noStrike" kern="1200" baseline="0">
                          <a:solidFill>
                            <a:schemeClr val="tx1"/>
                          </a:solidFill>
                          <a:latin typeface="Noto Sans CJK TC Light" panose="020B0300000000000000" pitchFamily="34" charset="-120"/>
                          <a:ea typeface="Noto Sans CJK TC Light" panose="020B0300000000000000" pitchFamily="34" charset="-120"/>
                          <a:cs typeface="+mn-cs"/>
                        </a:rPr>
                        <a:t>Wintel</a:t>
                      </a:r>
                      <a:r>
                        <a:rPr lang="zh-TW" altLang="en-US" sz="1800" b="0" i="0" u="none" strike="noStrike" kern="1200" baseline="0">
                          <a:solidFill>
                            <a:schemeClr val="tx1"/>
                          </a:solidFill>
                          <a:latin typeface="Noto Sans CJK TC Light" panose="020B0300000000000000" pitchFamily="34" charset="-120"/>
                          <a:ea typeface="Noto Sans CJK TC Light" panose="020B0300000000000000" pitchFamily="34" charset="-120"/>
                          <a:cs typeface="+mn-cs"/>
                        </a:rPr>
                        <a:t> 架構</a:t>
                      </a:r>
                      <a:endParaRPr lang="zh-TW" altLang="en-US">
                        <a:solidFill>
                          <a:schemeClr val="tx1"/>
                        </a:solidFill>
                        <a:latin typeface="Noto Sans CJK TC Light" panose="020B0300000000000000" pitchFamily="34" charset="-120"/>
                        <a:ea typeface="Noto Sans CJK TC Light" panose="020B0300000000000000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800" b="0" i="0" u="none" strike="noStrike" kern="1200" baseline="0">
                          <a:solidFill>
                            <a:schemeClr val="tx1"/>
                          </a:solidFill>
                          <a:latin typeface="Noto Sans CJK TC Light" panose="020B0300000000000000" pitchFamily="34" charset="-120"/>
                          <a:ea typeface="Noto Sans CJK TC Light" panose="020B0300000000000000" pitchFamily="34" charset="-120"/>
                          <a:cs typeface="+mn-cs"/>
                        </a:rPr>
                        <a:t>網路服務興起</a:t>
                      </a:r>
                    </a:p>
                    <a:p>
                      <a:r>
                        <a:rPr lang="zh-TW" altLang="en-US" sz="1800" b="0" i="0" u="none" strike="noStrike" kern="1200" baseline="0">
                          <a:solidFill>
                            <a:schemeClr val="tx1"/>
                          </a:solidFill>
                          <a:latin typeface="Noto Sans CJK TC Light" panose="020B0300000000000000" pitchFamily="34" charset="-120"/>
                          <a:ea typeface="Noto Sans CJK TC Light" panose="020B0300000000000000" pitchFamily="34" charset="-120"/>
                          <a:cs typeface="+mn-cs"/>
                        </a:rPr>
                        <a:t>消費習慣改變</a:t>
                      </a:r>
                      <a:endParaRPr lang="zh-TW" altLang="en-US">
                        <a:solidFill>
                          <a:schemeClr val="tx1"/>
                        </a:solidFill>
                        <a:latin typeface="Noto Sans CJK TC Light" panose="020B0300000000000000" pitchFamily="34" charset="-120"/>
                        <a:ea typeface="Noto Sans CJK TC Light" panose="020B0300000000000000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800" b="0" i="0" u="none" strike="noStrike" kern="1200" baseline="0">
                          <a:solidFill>
                            <a:schemeClr val="tx1"/>
                          </a:solidFill>
                          <a:latin typeface="Noto Sans CJK TC Light" panose="020B0300000000000000" pitchFamily="34" charset="-120"/>
                          <a:ea typeface="Noto Sans CJK TC Light" panose="020B0300000000000000" pitchFamily="34" charset="-120"/>
                          <a:cs typeface="+mn-cs"/>
                        </a:rPr>
                        <a:t>行動優先、</a:t>
                      </a:r>
                    </a:p>
                    <a:p>
                      <a:r>
                        <a:rPr lang="zh-TW" altLang="en-US" sz="1800" b="0" i="0" u="none" strike="noStrike" kern="1200" baseline="0">
                          <a:solidFill>
                            <a:schemeClr val="tx1"/>
                          </a:solidFill>
                          <a:latin typeface="Noto Sans CJK TC Light" panose="020B0300000000000000" pitchFamily="34" charset="-120"/>
                          <a:ea typeface="Noto Sans CJK TC Light" panose="020B0300000000000000" pitchFamily="34" charset="-120"/>
                          <a:cs typeface="+mn-cs"/>
                        </a:rPr>
                        <a:t>軟體使用地點</a:t>
                      </a:r>
                    </a:p>
                    <a:p>
                      <a:r>
                        <a:rPr lang="zh-TW" altLang="en-US" sz="1800" b="0" i="0" u="none" strike="noStrike" kern="1200" baseline="0">
                          <a:solidFill>
                            <a:schemeClr val="tx1"/>
                          </a:solidFill>
                          <a:latin typeface="Noto Sans CJK TC Light" panose="020B0300000000000000" pitchFamily="34" charset="-120"/>
                          <a:ea typeface="Noto Sans CJK TC Light" panose="020B0300000000000000" pitchFamily="34" charset="-120"/>
                          <a:cs typeface="+mn-cs"/>
                        </a:rPr>
                        <a:t>改變</a:t>
                      </a:r>
                      <a:endParaRPr lang="zh-TW" altLang="en-US">
                        <a:solidFill>
                          <a:schemeClr val="tx1"/>
                        </a:solidFill>
                        <a:latin typeface="Noto Sans CJK TC Light" panose="020B0300000000000000" pitchFamily="34" charset="-120"/>
                        <a:ea typeface="Noto Sans CJK TC Light" panose="020B0300000000000000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800" b="0" i="0" u="none" strike="noStrike" kern="1200" baseline="0">
                          <a:solidFill>
                            <a:schemeClr val="tx1"/>
                          </a:solidFill>
                          <a:latin typeface="Noto Sans CJK TC Light" panose="020B0300000000000000" pitchFamily="34" charset="-120"/>
                          <a:ea typeface="Noto Sans CJK TC Light" panose="020B0300000000000000" pitchFamily="34" charset="-120"/>
                          <a:cs typeface="+mn-cs"/>
                        </a:rPr>
                        <a:t>軟體銷售方式、</a:t>
                      </a:r>
                    </a:p>
                    <a:p>
                      <a:r>
                        <a:rPr lang="zh-TW" altLang="en-US" sz="1800" b="0" i="0" u="none" strike="noStrike" kern="1200" baseline="0">
                          <a:solidFill>
                            <a:schemeClr val="tx1"/>
                          </a:solidFill>
                          <a:latin typeface="Noto Sans CJK TC Light" panose="020B0300000000000000" pitchFamily="34" charset="-120"/>
                          <a:ea typeface="Noto Sans CJK TC Light" panose="020B0300000000000000" pitchFamily="34" charset="-120"/>
                          <a:cs typeface="+mn-cs"/>
                        </a:rPr>
                        <a:t>軟體開發方式</a:t>
                      </a:r>
                    </a:p>
                    <a:p>
                      <a:r>
                        <a:rPr lang="zh-TW" altLang="en-US" sz="1800" b="0" i="0" u="none" strike="noStrike" kern="1200" baseline="0">
                          <a:solidFill>
                            <a:schemeClr val="tx1"/>
                          </a:solidFill>
                          <a:latin typeface="Noto Sans CJK TC Light" panose="020B0300000000000000" pitchFamily="34" charset="-120"/>
                          <a:ea typeface="Noto Sans CJK TC Light" panose="020B0300000000000000" pitchFamily="34" charset="-120"/>
                          <a:cs typeface="+mn-cs"/>
                        </a:rPr>
                        <a:t>改變</a:t>
                      </a:r>
                      <a:endParaRPr lang="zh-TW" altLang="en-US">
                        <a:solidFill>
                          <a:schemeClr val="tx1"/>
                        </a:solidFill>
                        <a:latin typeface="Noto Sans CJK TC Light" panose="020B0300000000000000" pitchFamily="34" charset="-120"/>
                        <a:ea typeface="Noto Sans CJK TC Light" panose="020B0300000000000000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800" b="0" i="0" u="none" strike="noStrike" kern="1200" baseline="0">
                          <a:solidFill>
                            <a:schemeClr val="tx1"/>
                          </a:solidFill>
                          <a:latin typeface="Noto Sans CJK TC Light" panose="020B0300000000000000" pitchFamily="34" charset="-120"/>
                          <a:ea typeface="Noto Sans CJK TC Light" panose="020B0300000000000000" pitchFamily="34" charset="-120"/>
                          <a:cs typeface="+mn-cs"/>
                        </a:rPr>
                        <a:t>產品即服務、</a:t>
                      </a:r>
                    </a:p>
                    <a:p>
                      <a:r>
                        <a:rPr lang="zh-TW" altLang="en-US" sz="1800" b="0" i="0" u="none" strike="noStrike" kern="1200" baseline="0">
                          <a:solidFill>
                            <a:schemeClr val="tx1"/>
                          </a:solidFill>
                          <a:latin typeface="Noto Sans CJK TC Light" panose="020B0300000000000000" pitchFamily="34" charset="-120"/>
                          <a:ea typeface="Noto Sans CJK TC Light" panose="020B0300000000000000" pitchFamily="34" charset="-120"/>
                          <a:cs typeface="+mn-cs"/>
                        </a:rPr>
                        <a:t>軟硬整合、異業整合、世代整合、實體與網路整合</a:t>
                      </a:r>
                      <a:endParaRPr lang="zh-TW" altLang="en-US">
                        <a:solidFill>
                          <a:schemeClr val="tx1"/>
                        </a:solidFill>
                        <a:latin typeface="Noto Sans CJK TC Light" panose="020B0300000000000000" pitchFamily="34" charset="-120"/>
                        <a:ea typeface="Noto Sans CJK TC Light" panose="020B0300000000000000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2912658"/>
                  </a:ext>
                </a:extLst>
              </a:tr>
            </a:tbl>
          </a:graphicData>
        </a:graphic>
      </p:graphicFrame>
      <p:sp>
        <p:nvSpPr>
          <p:cNvPr id="9" name="箭號: 向右 8">
            <a:extLst>
              <a:ext uri="{FF2B5EF4-FFF2-40B4-BE49-F238E27FC236}">
                <a16:creationId xmlns:a16="http://schemas.microsoft.com/office/drawing/2014/main" id="{EACCC9C4-B593-48D8-BC7C-76794C702C1A}"/>
              </a:ext>
            </a:extLst>
          </p:cNvPr>
          <p:cNvSpPr/>
          <p:nvPr/>
        </p:nvSpPr>
        <p:spPr>
          <a:xfrm>
            <a:off x="789142" y="1063025"/>
            <a:ext cx="10613715" cy="619124"/>
          </a:xfrm>
          <a:prstGeom prst="right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36B90149-3408-4F6B-A3B5-763FB64A9794}"/>
              </a:ext>
            </a:extLst>
          </p:cNvPr>
          <p:cNvSpPr txBox="1"/>
          <p:nvPr/>
        </p:nvSpPr>
        <p:spPr>
          <a:xfrm>
            <a:off x="1837431" y="1187404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" pitchFamily="34" charset="0"/>
                <a:ea typeface="新細明體" panose="02020500000000000000" pitchFamily="18" charset="-120"/>
                <a:cs typeface="+mn-cs"/>
              </a:rPr>
              <a:t>1985</a:t>
            </a: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aleway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FFD5E0E9-C246-47E6-ACB9-6F1ADE86D16A}"/>
              </a:ext>
            </a:extLst>
          </p:cNvPr>
          <p:cNvSpPr txBox="1"/>
          <p:nvPr/>
        </p:nvSpPr>
        <p:spPr>
          <a:xfrm>
            <a:off x="4448353" y="1187404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" pitchFamily="34" charset="0"/>
                <a:ea typeface="新細明體" panose="02020500000000000000" pitchFamily="18" charset="-120"/>
                <a:cs typeface="+mn-cs"/>
              </a:rPr>
              <a:t>1995</a:t>
            </a: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aleway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52BC4E71-5F51-47F8-BB37-D996CF0D4DAC}"/>
              </a:ext>
            </a:extLst>
          </p:cNvPr>
          <p:cNvSpPr txBox="1"/>
          <p:nvPr/>
        </p:nvSpPr>
        <p:spPr>
          <a:xfrm>
            <a:off x="6119001" y="1187404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" pitchFamily="34" charset="0"/>
                <a:ea typeface="新細明體" panose="02020500000000000000" pitchFamily="18" charset="-120"/>
                <a:cs typeface="+mn-cs"/>
              </a:rPr>
              <a:t>2000</a:t>
            </a: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aleway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D6268A04-936F-40D0-A0C5-88ED7D396380}"/>
              </a:ext>
            </a:extLst>
          </p:cNvPr>
          <p:cNvSpPr txBox="1"/>
          <p:nvPr/>
        </p:nvSpPr>
        <p:spPr>
          <a:xfrm>
            <a:off x="7520162" y="1187404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" pitchFamily="34" charset="0"/>
                <a:ea typeface="新細明體" panose="02020500000000000000" pitchFamily="18" charset="-120"/>
                <a:cs typeface="+mn-cs"/>
              </a:rPr>
              <a:t>2005</a:t>
            </a: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aleway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0D38922D-54A7-4BF3-975F-1F3EFDFDD730}"/>
              </a:ext>
            </a:extLst>
          </p:cNvPr>
          <p:cNvSpPr txBox="1"/>
          <p:nvPr/>
        </p:nvSpPr>
        <p:spPr>
          <a:xfrm>
            <a:off x="9125519" y="1187404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" pitchFamily="34" charset="0"/>
                <a:ea typeface="新細明體" panose="02020500000000000000" pitchFamily="18" charset="-120"/>
                <a:cs typeface="+mn-cs"/>
              </a:rPr>
              <a:t>2010</a:t>
            </a: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aleway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734C13E6-20BB-4DDC-B33F-A15925B420C1}"/>
              </a:ext>
            </a:extLst>
          </p:cNvPr>
          <p:cNvSpPr txBox="1"/>
          <p:nvPr/>
        </p:nvSpPr>
        <p:spPr>
          <a:xfrm>
            <a:off x="10394886" y="1187404"/>
            <a:ext cx="793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" pitchFamily="34" charset="0"/>
                <a:ea typeface="新細明體" panose="02020500000000000000" pitchFamily="18" charset="-120"/>
                <a:cs typeface="+mn-cs"/>
              </a:rPr>
              <a:t>2016~</a:t>
            </a: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aleway" pitchFamily="34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1402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5241A46-8092-4AC3-BE2E-5DD3FC3D0C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科技業的下一個未來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DE7A4972-F520-4D66-BE2C-FC1E6831BC83}"/>
              </a:ext>
            </a:extLst>
          </p:cNvPr>
          <p:cNvSpPr txBox="1"/>
          <p:nvPr/>
        </p:nvSpPr>
        <p:spPr>
          <a:xfrm>
            <a:off x="1154140" y="4357139"/>
            <a:ext cx="993547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5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rPr>
              <a:t>物聯網</a:t>
            </a:r>
            <a:r>
              <a:rPr kumimoji="0" lang="it-IT" altLang="zh-TW" sz="5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rPr>
              <a:t> X </a:t>
            </a:r>
            <a:r>
              <a:rPr kumimoji="0" lang="zh-TW" altLang="en-US" sz="5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rPr>
              <a:t>人工智慧</a:t>
            </a:r>
            <a:r>
              <a:rPr kumimoji="0" lang="it-IT" altLang="zh-TW" sz="5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rPr>
              <a:t> X</a:t>
            </a:r>
            <a:r>
              <a:rPr kumimoji="0" lang="zh-TW" altLang="en-US" sz="5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rPr>
              <a:t> 區塊鏈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851332E3-6D5E-4FFE-B223-DEC582E52DB2}"/>
              </a:ext>
            </a:extLst>
          </p:cNvPr>
          <p:cNvSpPr txBox="1"/>
          <p:nvPr/>
        </p:nvSpPr>
        <p:spPr>
          <a:xfrm>
            <a:off x="596659" y="1935675"/>
            <a:ext cx="1105043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5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rPr>
              <a:t>電子商務</a:t>
            </a:r>
            <a:r>
              <a:rPr kumimoji="0" lang="it-IT" altLang="zh-TW" sz="5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rPr>
              <a:t> X </a:t>
            </a:r>
            <a:r>
              <a:rPr kumimoji="0" lang="zh-TW" altLang="en-US" sz="5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rPr>
              <a:t>社群網路</a:t>
            </a:r>
            <a:r>
              <a:rPr kumimoji="0" lang="it-IT" altLang="zh-TW" sz="5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rPr>
              <a:t> X</a:t>
            </a:r>
            <a:r>
              <a:rPr kumimoji="0" lang="zh-TW" altLang="en-US" sz="5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rPr>
              <a:t> 串流媒體</a:t>
            </a:r>
          </a:p>
        </p:txBody>
      </p:sp>
      <p:sp>
        <p:nvSpPr>
          <p:cNvPr id="8" name="箭號: 向下 7">
            <a:extLst>
              <a:ext uri="{FF2B5EF4-FFF2-40B4-BE49-F238E27FC236}">
                <a16:creationId xmlns:a16="http://schemas.microsoft.com/office/drawing/2014/main" id="{29A8D933-6223-4B92-919C-1A4E1749916B}"/>
              </a:ext>
            </a:extLst>
          </p:cNvPr>
          <p:cNvSpPr/>
          <p:nvPr/>
        </p:nvSpPr>
        <p:spPr>
          <a:xfrm>
            <a:off x="5807015" y="3183625"/>
            <a:ext cx="577969" cy="841075"/>
          </a:xfrm>
          <a:prstGeom prst="down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2987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0"/>
    </mc:Choice>
    <mc:Fallback xmlns="">
      <p:transition advTm="10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標題 1">
            <a:extLst>
              <a:ext uri="{FF2B5EF4-FFF2-40B4-BE49-F238E27FC236}">
                <a16:creationId xmlns:a16="http://schemas.microsoft.com/office/drawing/2014/main" id="{0CFE3FCF-BFE0-4162-8A84-B028C9D5BA4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t>主流的創客材料</a:t>
            </a:r>
            <a:r>
              <a:rPr>
                <a:latin typeface="Noto Sans CJK TC Regular" panose="020B0500000000000000" pitchFamily="34" charset="-120"/>
              </a:rPr>
              <a:t>：</a:t>
            </a:r>
            <a:r>
              <a:rPr lang="en-US" altLang="zh-TW"/>
              <a:t>micro:bit</a:t>
            </a:r>
            <a:r>
              <a:rPr>
                <a:latin typeface="Arial" panose="020B0604020202020204" pitchFamily="34" charset="0"/>
              </a:rPr>
              <a:t> </a:t>
            </a:r>
            <a:r>
              <a:rPr lang="en-US" altLang="zh-TW"/>
              <a:t>(</a:t>
            </a:r>
            <a:r>
              <a:t>適合國小生</a:t>
            </a:r>
            <a:r>
              <a:rPr lang="en-US" altLang="zh-TW"/>
              <a:t>)</a:t>
            </a:r>
            <a:endParaRPr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E739AF1-5BD6-4061-B11A-164C76504B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lnSpc>
                <a:spcPts val="3600"/>
              </a:lnSpc>
              <a:spcAft>
                <a:spcPts val="0"/>
              </a:spcAft>
              <a:defRPr/>
            </a:pPr>
            <a:r>
              <a:rPr lang="en-US" altLang="zh-TW"/>
              <a:t>micro:bit </a:t>
            </a:r>
            <a:r>
              <a:rPr lang="zh-TW" altLang="en-US"/>
              <a:t>是一塊沒有外殼的開發板。由英國廣播公司 </a:t>
            </a:r>
            <a:r>
              <a:rPr lang="en-US" altLang="zh-TW"/>
              <a:t>(BBC) </a:t>
            </a:r>
            <a:r>
              <a:rPr lang="zh-TW" altLang="en-US"/>
              <a:t>設計用於英國的青少年程式教育。具備以下特點：</a:t>
            </a:r>
            <a:endParaRPr lang="en-US" altLang="zh-TW"/>
          </a:p>
          <a:p>
            <a:pPr marL="803275" indent="-365125" eaLnBrk="1" fontAlgn="auto" hangingPunct="1">
              <a:lnSpc>
                <a:spcPct val="100000"/>
              </a:lnSpc>
              <a:spcAft>
                <a:spcPts val="600"/>
              </a:spcAft>
              <a:buFont typeface="+mj-lt"/>
              <a:buAutoNum type="arabicPeriod"/>
              <a:defRPr/>
            </a:pPr>
            <a:r>
              <a:rPr lang="zh-TW" altLang="en-US" sz="2400"/>
              <a:t>體積小、耗電低、便宜，主控板市價約 </a:t>
            </a:r>
            <a:r>
              <a:rPr lang="en-US" altLang="zh-TW" sz="2400"/>
              <a:t>450~550 </a:t>
            </a:r>
            <a:r>
              <a:rPr lang="zh-TW" altLang="en-US" sz="2400"/>
              <a:t>元</a:t>
            </a:r>
            <a:r>
              <a:rPr lang="zh-TW" altLang="zh-TW"/>
              <a:t>，</a:t>
            </a:r>
            <a:r>
              <a:rPr lang="zh-TW" altLang="zh-TW" sz="2400"/>
              <a:t>配件也很便宜</a:t>
            </a:r>
            <a:r>
              <a:rPr lang="zh-TW" altLang="en-US" sz="2400"/>
              <a:t>。</a:t>
            </a:r>
          </a:p>
          <a:p>
            <a:pPr marL="803275" indent="-365125" eaLnBrk="1" fontAlgn="auto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  <a:defRPr/>
            </a:pPr>
            <a:r>
              <a:rPr lang="zh-TW" altLang="en-US" sz="2400"/>
              <a:t>主控板基本功能完整，可額外結合許多硬體，創造更多樂趣。</a:t>
            </a:r>
          </a:p>
          <a:p>
            <a:pPr marL="803275" indent="-365125" eaLnBrk="1" fontAlgn="auto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  <a:defRPr/>
            </a:pPr>
            <a:r>
              <a:rPr lang="zh-TW" altLang="en-US" sz="2400"/>
              <a:t>能夠使用積木式程式 </a:t>
            </a:r>
            <a:r>
              <a:rPr lang="en-US" altLang="zh-TW" sz="2400"/>
              <a:t>(Blocks)</a:t>
            </a:r>
            <a:r>
              <a:rPr lang="zh-TW" altLang="en-US" sz="2400"/>
              <a:t>、</a:t>
            </a:r>
            <a:r>
              <a:rPr lang="en-US" altLang="zh-TW" sz="2400"/>
              <a:t>JavaScript </a:t>
            </a:r>
            <a:r>
              <a:rPr lang="zh-TW" altLang="en-US" sz="2400"/>
              <a:t>或 </a:t>
            </a:r>
            <a:r>
              <a:rPr lang="en-US" altLang="zh-TW" sz="2400"/>
              <a:t>MicroPython </a:t>
            </a:r>
            <a:r>
              <a:rPr lang="zh-TW" altLang="en-US" sz="2400"/>
              <a:t>編寫。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568497AE-B315-48B1-815A-E7D5B8D1FDFC}"/>
              </a:ext>
            </a:extLst>
          </p:cNvPr>
          <p:cNvSpPr/>
          <p:nvPr/>
        </p:nvSpPr>
        <p:spPr>
          <a:xfrm>
            <a:off x="977900" y="295275"/>
            <a:ext cx="98425" cy="53657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29701" name="內容版面配置區 4">
            <a:extLst>
              <a:ext uri="{FF2B5EF4-FFF2-40B4-BE49-F238E27FC236}">
                <a16:creationId xmlns:a16="http://schemas.microsoft.com/office/drawing/2014/main" id="{6ACA0ED4-E3D7-4E9D-8221-A2BB0A3814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8884" y="3775702"/>
            <a:ext cx="5174231" cy="2909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標題 1">
            <a:extLst>
              <a:ext uri="{FF2B5EF4-FFF2-40B4-BE49-F238E27FC236}">
                <a16:creationId xmlns:a16="http://schemas.microsoft.com/office/drawing/2014/main" id="{E2870EC7-90EE-42D9-BB4D-A411D28152C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t>主流的創客材料</a:t>
            </a:r>
            <a:r>
              <a:rPr>
                <a:latin typeface="Noto Sans CJK TC Regular" panose="020B0500000000000000" pitchFamily="34" charset="-120"/>
              </a:rPr>
              <a:t>：</a:t>
            </a:r>
            <a:r>
              <a:rPr lang="en-US" altLang="zh-TW"/>
              <a:t>Arduino (</a:t>
            </a:r>
            <a:r>
              <a:t>適合小四 </a:t>
            </a:r>
            <a:r>
              <a:rPr lang="en-US" altLang="zh-TW"/>
              <a:t>~</a:t>
            </a:r>
            <a:r>
              <a:t> 玩家</a:t>
            </a:r>
            <a:r>
              <a:rPr lang="en-US" altLang="zh-TW"/>
              <a:t>)</a:t>
            </a:r>
            <a:endParaRPr/>
          </a:p>
        </p:txBody>
      </p:sp>
      <p:sp>
        <p:nvSpPr>
          <p:cNvPr id="30723" name="內容版面配置區 2">
            <a:extLst>
              <a:ext uri="{FF2B5EF4-FFF2-40B4-BE49-F238E27FC236}">
                <a16:creationId xmlns:a16="http://schemas.microsoft.com/office/drawing/2014/main" id="{860634B8-9C5D-4D3B-A457-B4129874D969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ts val="3600"/>
              </a:lnSpc>
            </a:pPr>
            <a:r>
              <a:rPr lang="en-US" altLang="zh-TW"/>
              <a:t>Arduino</a:t>
            </a:r>
            <a:r>
              <a:rPr lang="zh-TW" altLang="en-US"/>
              <a:t> 是一家製作開源硬體和開源軟體的公司，該公司負責設計和製造單板微控制器和微控制器套件，用於構建數位裝置和互動式物件。</a:t>
            </a:r>
            <a:endParaRPr lang="zh-TW" altLang="en-US" sz="2400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069853F1-1355-4FA5-B116-A90A0ABD1456}"/>
              </a:ext>
            </a:extLst>
          </p:cNvPr>
          <p:cNvSpPr/>
          <p:nvPr/>
        </p:nvSpPr>
        <p:spPr>
          <a:xfrm>
            <a:off x="977900" y="295275"/>
            <a:ext cx="98425" cy="53657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30725" name="Picture 2">
            <a:extLst>
              <a:ext uri="{FF2B5EF4-FFF2-40B4-BE49-F238E27FC236}">
                <a16:creationId xmlns:a16="http://schemas.microsoft.com/office/drawing/2014/main" id="{69EA3EA1-9C0B-40AF-9205-D54365C4E7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0337" y="2315082"/>
            <a:ext cx="4251325" cy="425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6" name="文字方塊 12">
            <a:extLst>
              <a:ext uri="{FF2B5EF4-FFF2-40B4-BE49-F238E27FC236}">
                <a16:creationId xmlns:a16="http://schemas.microsoft.com/office/drawing/2014/main" id="{3C495D0A-9DA2-4425-A6D0-0F6FCFEEFB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51375" y="6078538"/>
            <a:ext cx="28892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ts val="36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Arduino Uno SMD R3</a:t>
            </a: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aleway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標題 1">
            <a:extLst>
              <a:ext uri="{FF2B5EF4-FFF2-40B4-BE49-F238E27FC236}">
                <a16:creationId xmlns:a16="http://schemas.microsoft.com/office/drawing/2014/main" id="{884F2897-EBD4-4F7E-B5FC-B353220819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t>主流的</a:t>
            </a:r>
            <a:r>
              <a:rPr lang="zh-TW" altLang="en-US"/>
              <a:t>單晶片</a:t>
            </a:r>
            <a:r>
              <a:rPr>
                <a:latin typeface="Noto Sans CJK TC Regular" panose="020B0500000000000000" pitchFamily="34" charset="-120"/>
              </a:rPr>
              <a:t>：</a:t>
            </a:r>
            <a:r>
              <a:rPr lang="en-US" altLang="zh-TW"/>
              <a:t>ESP</a:t>
            </a:r>
            <a:r>
              <a:t> 系列</a:t>
            </a:r>
            <a:r>
              <a:rPr lang="en-US" altLang="zh-TW"/>
              <a:t> (</a:t>
            </a:r>
            <a:r>
              <a:t>適合小四 </a:t>
            </a:r>
            <a:r>
              <a:rPr lang="en-US" altLang="zh-TW"/>
              <a:t>~</a:t>
            </a:r>
            <a:r>
              <a:t> 玩家</a:t>
            </a:r>
            <a:r>
              <a:rPr lang="en-US" altLang="zh-TW"/>
              <a:t>)</a:t>
            </a:r>
            <a:endParaRPr/>
          </a:p>
        </p:txBody>
      </p:sp>
      <p:sp>
        <p:nvSpPr>
          <p:cNvPr id="31747" name="內容版面配置區 2">
            <a:extLst>
              <a:ext uri="{FF2B5EF4-FFF2-40B4-BE49-F238E27FC236}">
                <a16:creationId xmlns:a16="http://schemas.microsoft.com/office/drawing/2014/main" id="{EA6C5BD6-3DF2-451B-98E7-4471D3F2249B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ts val="3600"/>
              </a:lnSpc>
            </a:pPr>
            <a:r>
              <a:rPr lang="en-US" altLang="zh-TW"/>
              <a:t>ESP</a:t>
            </a:r>
            <a:r>
              <a:rPr lang="zh-TW" altLang="en-US"/>
              <a:t> 系列由上海樂鑫信息科技所開發，基於這個 </a:t>
            </a:r>
            <a:r>
              <a:rPr lang="en-US" altLang="zh-TW"/>
              <a:t>Wi-Fi</a:t>
            </a:r>
            <a:r>
              <a:rPr lang="zh-TW" altLang="en-US"/>
              <a:t> </a:t>
            </a:r>
            <a:r>
              <a:rPr lang="en-US" altLang="zh-TW"/>
              <a:t>IoT </a:t>
            </a:r>
            <a:r>
              <a:rPr lang="zh-TW" altLang="en-US"/>
              <a:t>晶片發展出的開發套件系列，這一、兩年紅透半邊天，甚至給其他通訊晶片大廠很大的壓力。</a:t>
            </a:r>
          </a:p>
        </p:txBody>
      </p:sp>
      <p:sp>
        <p:nvSpPr>
          <p:cNvPr id="31749" name="文字方塊 12">
            <a:extLst>
              <a:ext uri="{FF2B5EF4-FFF2-40B4-BE49-F238E27FC236}">
                <a16:creationId xmlns:a16="http://schemas.microsoft.com/office/drawing/2014/main" id="{5E1CD3AB-0226-416B-A5BE-FB0F461031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0985" y="6229465"/>
            <a:ext cx="165408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ts val="36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olas" panose="020B0609020204030204" pitchFamily="49" charset="0"/>
                <a:ea typeface="微軟正黑體" panose="020B0604030504040204" pitchFamily="34" charset="-120"/>
                <a:cs typeface="Arial" panose="020B0604020202020204" pitchFamily="34" charset="0"/>
              </a:rPr>
              <a:t>ESP32</a:t>
            </a: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olas" panose="020B0609020204030204" pitchFamily="49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31751" name="Picture 6" descr="2020最新進貨】ESP8266 WeMos D1 mini Arduino | 露天拍賣">
            <a:extLst>
              <a:ext uri="{FF2B5EF4-FFF2-40B4-BE49-F238E27FC236}">
                <a16:creationId xmlns:a16="http://schemas.microsoft.com/office/drawing/2014/main" id="{8EA32680-2133-498A-BABF-14A1F0F42E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3784" y="2808277"/>
            <a:ext cx="3651250" cy="320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2" name="文字方塊 7">
            <a:extLst>
              <a:ext uri="{FF2B5EF4-FFF2-40B4-BE49-F238E27FC236}">
                <a16:creationId xmlns:a16="http://schemas.microsoft.com/office/drawing/2014/main" id="{AFFF98C8-F6BB-4E04-B108-DC0079FD37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9028" y="6230497"/>
            <a:ext cx="35607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ts val="36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olas" panose="020B0609020204030204" pitchFamily="49" charset="0"/>
                <a:ea typeface="新細明體" panose="02020500000000000000" pitchFamily="18" charset="-120"/>
                <a:cs typeface="Arial" panose="020B0604020202020204" pitchFamily="34" charset="0"/>
              </a:rPr>
              <a:t>ESP8266 (D1 mini)</a:t>
            </a: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olas" panose="020B0609020204030204" pitchFamily="49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pic>
        <p:nvPicPr>
          <p:cNvPr id="1028" name="Picture 4" descr="ESP32-DevKitC Espressif Systems 樂鑫原廠WROOM-32D 開發板ESP32-D0WD 板載天線- 台灣智能感測科技">
            <a:extLst>
              <a:ext uri="{FF2B5EF4-FFF2-40B4-BE49-F238E27FC236}">
                <a16:creationId xmlns:a16="http://schemas.microsoft.com/office/drawing/2014/main" id="{1572D4DE-B312-49CE-B7B1-995BE5EFD6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2828" y="2916007"/>
            <a:ext cx="3650400" cy="299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標題 1">
            <a:extLst>
              <a:ext uri="{FF2B5EF4-FFF2-40B4-BE49-F238E27FC236}">
                <a16:creationId xmlns:a16="http://schemas.microsoft.com/office/drawing/2014/main" id="{58CA7892-0879-4806-B786-DF598936FA7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t>主流的創客材料</a:t>
            </a:r>
            <a:r>
              <a:rPr>
                <a:latin typeface="Noto Sans CJK TC Regular" panose="020B0500000000000000" pitchFamily="34" charset="-120"/>
              </a:rPr>
              <a:t>：</a:t>
            </a:r>
            <a:r>
              <a:t>樹莓派</a:t>
            </a:r>
            <a:r>
              <a:rPr>
                <a:latin typeface="Arial" panose="020B0604020202020204" pitchFamily="34" charset="0"/>
              </a:rPr>
              <a:t> </a:t>
            </a:r>
            <a:r>
              <a:rPr lang="en-US" altLang="zh-TW"/>
              <a:t>(</a:t>
            </a:r>
            <a:r>
              <a:t>適合專業玩家</a:t>
            </a:r>
            <a:r>
              <a:rPr lang="en-US" altLang="zh-TW"/>
              <a:t>)</a:t>
            </a:r>
            <a:endParaRPr sz="2400"/>
          </a:p>
        </p:txBody>
      </p:sp>
      <p:sp>
        <p:nvSpPr>
          <p:cNvPr id="32772" name="內容版面配置區 4">
            <a:extLst>
              <a:ext uri="{FF2B5EF4-FFF2-40B4-BE49-F238E27FC236}">
                <a16:creationId xmlns:a16="http://schemas.microsoft.com/office/drawing/2014/main" id="{D9A7324F-E1D1-46D5-8C69-9F0BEFD61BBC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zh-TW" altLang="en-US"/>
              <a:t>樹莓派 </a:t>
            </a:r>
            <a:r>
              <a:rPr lang="en-US" altLang="zh-TW"/>
              <a:t>(Raspberry Pi)</a:t>
            </a:r>
            <a:r>
              <a:rPr lang="zh-TW" altLang="en-US"/>
              <a:t>，簡稱 </a:t>
            </a:r>
            <a:r>
              <a:rPr lang="en-US" altLang="zh-TW"/>
              <a:t>pi</a:t>
            </a:r>
            <a:r>
              <a:rPr lang="zh-TW" altLang="en-US"/>
              <a:t>，是基於 </a:t>
            </a:r>
            <a:r>
              <a:rPr lang="en-US" altLang="zh-TW"/>
              <a:t>Linux </a:t>
            </a:r>
            <a:r>
              <a:rPr lang="zh-TW" altLang="en-US"/>
              <a:t>的單板電腦，由英國樹莓派基金會開發。目的是以低價的硬體，及自由軟體促進學校的電腦科學教育，使得軟體開發變得非常上手。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4D4B2191-DB0D-4821-9B62-24E3AC009C1F}"/>
              </a:ext>
            </a:extLst>
          </p:cNvPr>
          <p:cNvSpPr/>
          <p:nvPr/>
        </p:nvSpPr>
        <p:spPr>
          <a:xfrm>
            <a:off x="977900" y="295275"/>
            <a:ext cx="98425" cy="53657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32773" name="圖片 11">
            <a:extLst>
              <a:ext uri="{FF2B5EF4-FFF2-40B4-BE49-F238E27FC236}">
                <a16:creationId xmlns:a16="http://schemas.microsoft.com/office/drawing/2014/main" id="{6CF2350D-778F-4082-BC51-891E7BC652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5675" y="2752725"/>
            <a:ext cx="5200650" cy="388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88F3805E-27DB-4018-8F35-238F72FC45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2263"/>
            <a:ext cx="12192000" cy="5133474"/>
          </a:xfrm>
          <a:prstGeom prst="rect">
            <a:avLst/>
          </a:prstGeom>
        </p:spPr>
      </p:pic>
      <p:sp>
        <p:nvSpPr>
          <p:cNvPr id="7" name="內容版面配置區 2">
            <a:extLst>
              <a:ext uri="{FF2B5EF4-FFF2-40B4-BE49-F238E27FC236}">
                <a16:creationId xmlns:a16="http://schemas.microsoft.com/office/drawing/2014/main" id="{25E73B78-8787-4CEE-B646-3E3B233FCBC8}"/>
              </a:ext>
            </a:extLst>
          </p:cNvPr>
          <p:cNvSpPr txBox="1">
            <a:spLocks/>
          </p:cNvSpPr>
          <p:nvPr/>
        </p:nvSpPr>
        <p:spPr bwMode="auto">
          <a:xfrm>
            <a:off x="881122" y="2699874"/>
            <a:ext cx="4001429" cy="1458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49263" indent="-449263" algn="l" rtl="0" eaLnBrk="0" fontAlgn="base" hangingPunct="0">
              <a:lnSpc>
                <a:spcPts val="3600"/>
              </a:lnSpc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ts val="36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rPr>
              <a:t>因為有這些程式</a:t>
            </a:r>
            <a:endParaRPr kumimoji="0" lang="en-US" altLang="zh-TW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Noto Sans Mono CJK TC Regular" panose="020B0500000000000000" pitchFamily="34" charset="-12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ts val="36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rPr>
              <a:t>生活更美</a:t>
            </a:r>
            <a:r>
              <a:rPr kumimoji="0" lang="zh-TW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MingLiU" panose="02020500000000000000" pitchFamily="18" charset="-120"/>
                <a:ea typeface="PMingLiU" panose="02020500000000000000" pitchFamily="18" charset="-120"/>
                <a:cs typeface="Arial" panose="020B0604020202020204" pitchFamily="34" charset="0"/>
              </a:rPr>
              <a:t>、</a:t>
            </a:r>
            <a:r>
              <a:rPr kumimoji="0" lang="zh-TW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rPr>
              <a:t>更好</a:t>
            </a:r>
            <a:endParaRPr kumimoji="0" lang="en-US" altLang="zh-TW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Noto Sans Mono CJK TC Regular" panose="020B0500000000000000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0211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CF3CCAE0-1F22-4616-B1AE-BDA2F6729B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ESP32 </a:t>
            </a:r>
            <a:r>
              <a:rPr lang="zh-TW" altLang="en-US" dirty="0"/>
              <a:t>：單晶片開發板 </a:t>
            </a:r>
            <a:r>
              <a:rPr lang="en-US" altLang="zh-TW" dirty="0"/>
              <a:t>, </a:t>
            </a:r>
            <a:r>
              <a:rPr lang="zh-TW" altLang="en-US" dirty="0"/>
              <a:t>可執行透過程式描述的運作流程 </a:t>
            </a:r>
            <a:r>
              <a:rPr lang="en-US" altLang="zh-TW" dirty="0"/>
              <a:t>, </a:t>
            </a:r>
            <a:r>
              <a:rPr lang="zh-TW" altLang="en-US" dirty="0"/>
              <a:t>並藉由兩側輸出入腳位控制外部電子元件 </a:t>
            </a:r>
            <a:r>
              <a:rPr lang="en-US" altLang="zh-TW" dirty="0"/>
              <a:t>, </a:t>
            </a:r>
            <a:r>
              <a:rPr lang="zh-TW" altLang="en-US" dirty="0"/>
              <a:t>或從外部電子元件獲取資訊</a:t>
            </a:r>
            <a:endParaRPr lang="en-US" altLang="zh-TW" dirty="0"/>
          </a:p>
          <a:p>
            <a:r>
              <a:rPr lang="zh-TW" altLang="en-US" dirty="0"/>
              <a:t>具備 </a:t>
            </a:r>
            <a:r>
              <a:rPr lang="en-US" altLang="zh-TW" dirty="0"/>
              <a:t>Wi-Fi </a:t>
            </a:r>
            <a:r>
              <a:rPr lang="zh-TW" altLang="en-US" dirty="0"/>
              <a:t>連網的能力</a:t>
            </a:r>
            <a:endParaRPr lang="en-US" altLang="zh-TW" dirty="0"/>
          </a:p>
          <a:p>
            <a:r>
              <a:rPr lang="zh-TW" altLang="en-US" dirty="0"/>
              <a:t>可透過 </a:t>
            </a:r>
            <a:r>
              <a:rPr lang="en-US" altLang="zh-TW" dirty="0"/>
              <a:t>Python </a:t>
            </a:r>
            <a:r>
              <a:rPr lang="zh-TW" altLang="en-US" dirty="0"/>
              <a:t>來開發</a:t>
            </a:r>
          </a:p>
          <a:p>
            <a:endParaRPr lang="zh-TW" altLang="en-US" dirty="0"/>
          </a:p>
        </p:txBody>
      </p:sp>
      <p:sp>
        <p:nvSpPr>
          <p:cNvPr id="4" name="標題 3">
            <a:extLst>
              <a:ext uri="{FF2B5EF4-FFF2-40B4-BE49-F238E27FC236}">
                <a16:creationId xmlns:a16="http://schemas.microsoft.com/office/drawing/2014/main" id="{EF4469DC-750F-47D8-A02E-2042AF7B58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ESP32	</a:t>
            </a:r>
            <a:r>
              <a:rPr lang="zh-TW" altLang="en-US" dirty="0"/>
              <a:t>控制板簡介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F173D200-19E6-496B-9884-0F555D12A9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838092" y="3044614"/>
            <a:ext cx="5696310" cy="3429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C3240E5F-B2ED-43FF-8A04-14F1575FF4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D7593-BE75-8548-B2D1-793E97685FA7}" type="slidenum">
              <a:rPr kumimoji="1" lang="zh-TW" altLang="en-US" smtClean="0"/>
              <a:pPr/>
              <a:t>3</a:t>
            </a:fld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535195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EF89F130-6B47-4A05-B1AA-8315B595D6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2263"/>
            <a:ext cx="12192000" cy="5133474"/>
          </a:xfrm>
          <a:prstGeom prst="rect">
            <a:avLst/>
          </a:prstGeom>
        </p:spPr>
      </p:pic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869854B-B6DF-4F63-AF43-0CC2F4F5EB81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968050" y="3182760"/>
            <a:ext cx="8452659" cy="716381"/>
          </a:xfrm>
        </p:spPr>
        <p:txBody>
          <a:bodyPr/>
          <a:lstStyle/>
          <a:p>
            <a:pPr marL="0" indent="0">
              <a:lnSpc>
                <a:spcPts val="36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zh-TW" sz="3200">
                <a:solidFill>
                  <a:schemeClr val="bg1"/>
                </a:solidFill>
                <a:latin typeface="Consolas" panose="020B0609020204030204" pitchFamily="49" charset="0"/>
              </a:rPr>
              <a:t>Hello, World!</a:t>
            </a:r>
            <a:r>
              <a:rPr lang="zh-TW" altLang="en-US" sz="3200">
                <a:solidFill>
                  <a:schemeClr val="bg1"/>
                </a:solidFill>
                <a:latin typeface="Consolas" panose="020B0609020204030204" pitchFamily="49" charset="0"/>
              </a:rPr>
              <a:t> 最像英文的</a:t>
            </a:r>
            <a:r>
              <a:rPr lang="zh-TW" altLang="en-US" sz="320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altLang="zh-TW" sz="6000" b="1">
                <a:solidFill>
                  <a:srgbClr val="FFFF00"/>
                </a:solidFill>
                <a:latin typeface="Consolas" panose="020B0609020204030204" pitchFamily="49" charset="0"/>
              </a:rPr>
              <a:t>Python</a:t>
            </a:r>
            <a:endParaRPr lang="en-US" altLang="zh-TW" sz="3200" b="1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8498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格 3">
            <a:extLst>
              <a:ext uri="{FF2B5EF4-FFF2-40B4-BE49-F238E27FC236}">
                <a16:creationId xmlns:a16="http://schemas.microsoft.com/office/drawing/2014/main" id="{B9605C55-40DC-4464-8ABF-B8646F5A32F5}"/>
              </a:ext>
            </a:extLst>
          </p:cNvPr>
          <p:cNvGraphicFramePr>
            <a:graphicFrameLocks noGrp="1"/>
          </p:cNvGraphicFramePr>
          <p:nvPr/>
        </p:nvGraphicFramePr>
        <p:xfrm>
          <a:off x="0" y="0"/>
          <a:ext cx="12192000" cy="68580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19313">
                  <a:extLst>
                    <a:ext uri="{9D8B030D-6E8A-4147-A177-3AD203B41FA5}">
                      <a16:colId xmlns:a16="http://schemas.microsoft.com/office/drawing/2014/main" val="1439561975"/>
                    </a:ext>
                  </a:extLst>
                </a:gridCol>
                <a:gridCol w="6472687">
                  <a:extLst>
                    <a:ext uri="{9D8B030D-6E8A-4147-A177-3AD203B41FA5}">
                      <a16:colId xmlns:a16="http://schemas.microsoft.com/office/drawing/2014/main" val="873629817"/>
                    </a:ext>
                  </a:extLst>
                </a:gridCol>
              </a:tblGrid>
              <a:tr h="540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>
                          <a:solidFill>
                            <a:srgbClr val="FF0000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Python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>
                          <a:solidFill>
                            <a:srgbClr val="FF0000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C</a:t>
                      </a:r>
                      <a:endParaRPr lang="zh-TW" altLang="en-US" sz="3200">
                        <a:solidFill>
                          <a:srgbClr val="FF0000"/>
                        </a:solidFill>
                        <a:latin typeface="Consolas" panose="020B0609020204030204" pitchFamily="49" charset="0"/>
                        <a:ea typeface="Noto Sans CJK TC Regular" panose="020B0500000000000000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02333284"/>
                  </a:ext>
                </a:extLst>
              </a:tr>
              <a:tr h="2543459">
                <a:tc>
                  <a:txBody>
                    <a:bodyPr/>
                    <a:lstStyle/>
                    <a:p>
                      <a:pPr marL="180975" indent="0"/>
                      <a:r>
                        <a:rPr lang="en-US" altLang="zh-TW" sz="2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#</a:t>
                      </a:r>
                      <a:r>
                        <a:rPr lang="zh-TW" altLang="en-US" sz="2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　</a:t>
                      </a:r>
                      <a:r>
                        <a:rPr lang="zh-TW" altLang="en-US" sz="200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onsolas" panose="020B0609020204030204" pitchFamily="49" charset="0"/>
                          <a:ea typeface="Noto Sans CJK TC Regular" panose="020B0500000000000000" pitchFamily="34" charset="-120"/>
                          <a:cs typeface="+mn-cs"/>
                        </a:rPr>
                        <a:t>印出 </a:t>
                      </a:r>
                      <a:r>
                        <a:rPr lang="en-US" altLang="zh-TW" sz="200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onsolas" panose="020B0609020204030204" pitchFamily="49" charset="0"/>
                          <a:ea typeface="Noto Sans CJK TC Regular" panose="020B0500000000000000" pitchFamily="34" charset="-120"/>
                          <a:cs typeface="+mn-cs"/>
                        </a:rPr>
                        <a:t>Hello World!</a:t>
                      </a:r>
                      <a:r>
                        <a:rPr lang="zh-TW" altLang="en-US" sz="200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onsolas" panose="020B0609020204030204" pitchFamily="49" charset="0"/>
                          <a:ea typeface="Noto Sans CJK TC Regular" panose="020B0500000000000000" pitchFamily="34" charset="-120"/>
                          <a:cs typeface="+mn-cs"/>
                        </a:rPr>
                        <a:t> 字串物件</a:t>
                      </a:r>
                      <a:endParaRPr lang="en-US" altLang="zh-TW" sz="20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onsolas" panose="020B0609020204030204" pitchFamily="49" charset="0"/>
                        <a:ea typeface="Noto Sans CJK TC Regular" panose="020B0500000000000000" pitchFamily="34" charset="-120"/>
                      </a:endParaRPr>
                    </a:p>
                    <a:p>
                      <a:pPr marL="180975" indent="0"/>
                      <a:r>
                        <a:rPr lang="en-US" altLang="zh-TW" sz="2000">
                          <a:solidFill>
                            <a:srgbClr val="00B0F0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print("Hello World!")</a:t>
                      </a:r>
                      <a:endParaRPr lang="zh-TW" altLang="en-US" sz="2000">
                        <a:solidFill>
                          <a:srgbClr val="00B0F0"/>
                        </a:solidFill>
                        <a:latin typeface="Consolas" panose="020B0609020204030204" pitchFamily="49" charset="0"/>
                        <a:ea typeface="Noto Sans CJK TC Regular" panose="020B0500000000000000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b="0" i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onsolas" panose="020B0609020204030204" pitchFamily="49" charset="0"/>
                          <a:ea typeface="Noto Sans CJK TC Regular" panose="020B0500000000000000" pitchFamily="34" charset="-120"/>
                          <a:cs typeface="+mn-cs"/>
                        </a:rPr>
                        <a:t>/*</a:t>
                      </a:r>
                      <a:r>
                        <a:rPr lang="zh-TW" altLang="en-US" sz="2000" b="0" i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onsolas" panose="020B0609020204030204" pitchFamily="49" charset="0"/>
                          <a:ea typeface="Noto Sans CJK TC Regular" panose="020B0500000000000000" pitchFamily="34" charset="-120"/>
                          <a:cs typeface="+mn-cs"/>
                        </a:rPr>
                        <a:t>　</a:t>
                      </a:r>
                      <a:r>
                        <a:rPr lang="zh-TW" altLang="en-US" sz="200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onsolas" panose="020B0609020204030204" pitchFamily="49" charset="0"/>
                          <a:ea typeface="Noto Sans CJK TC Regular" panose="020B0500000000000000" pitchFamily="34" charset="-120"/>
                          <a:cs typeface="+mn-cs"/>
                        </a:rPr>
                        <a:t>印出 </a:t>
                      </a:r>
                      <a:r>
                        <a:rPr lang="en-US" altLang="zh-TW" sz="200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onsolas" panose="020B0609020204030204" pitchFamily="49" charset="0"/>
                          <a:ea typeface="Noto Sans CJK TC Regular" panose="020B0500000000000000" pitchFamily="34" charset="-120"/>
                          <a:cs typeface="+mn-cs"/>
                        </a:rPr>
                        <a:t>Hello World!</a:t>
                      </a:r>
                      <a:r>
                        <a:rPr lang="zh-TW" altLang="en-US" sz="200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onsolas" panose="020B0609020204030204" pitchFamily="49" charset="0"/>
                          <a:ea typeface="Noto Sans CJK TC Regular" panose="020B0500000000000000" pitchFamily="34" charset="-120"/>
                          <a:cs typeface="+mn-cs"/>
                        </a:rPr>
                        <a:t> 字串物件</a:t>
                      </a:r>
                      <a:r>
                        <a:rPr lang="en-US" altLang="zh-TW" sz="2000" b="0" i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onsolas" panose="020B0609020204030204" pitchFamily="49" charset="0"/>
                          <a:ea typeface="Noto Sans CJK TC Regular" panose="020B0500000000000000" pitchFamily="34" charset="-120"/>
                          <a:cs typeface="+mn-cs"/>
                        </a:rPr>
                        <a:t>*/</a:t>
                      </a:r>
                      <a:endParaRPr lang="en-US" altLang="zh-TW" sz="20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onsolas" panose="020B0609020204030204" pitchFamily="49" charset="0"/>
                        <a:ea typeface="Noto Sans CJK TC Regular" panose="020B0500000000000000" pitchFamily="34" charset="-120"/>
                      </a:endParaRPr>
                    </a:p>
                    <a:p>
                      <a:r>
                        <a:rPr lang="en-US" altLang="zh-TW" sz="20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#</a:t>
                      </a:r>
                      <a:r>
                        <a:rPr lang="en-US" altLang="zh-TW" sz="2000">
                          <a:solidFill>
                            <a:schemeClr val="bg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include &lt;stdio.h&gt;</a:t>
                      </a:r>
                    </a:p>
                    <a:p>
                      <a:endParaRPr lang="en-US" altLang="zh-TW" sz="2000">
                        <a:solidFill>
                          <a:schemeClr val="bg1"/>
                        </a:solidFill>
                        <a:latin typeface="Consolas" panose="020B0609020204030204" pitchFamily="49" charset="0"/>
                        <a:ea typeface="Noto Sans CJK TC Regular" panose="020B0500000000000000" pitchFamily="34" charset="-120"/>
                      </a:endParaRPr>
                    </a:p>
                    <a:p>
                      <a:r>
                        <a:rPr lang="en-US" altLang="zh-TW" sz="2000">
                          <a:solidFill>
                            <a:schemeClr val="bg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int main()</a:t>
                      </a:r>
                    </a:p>
                    <a:p>
                      <a:r>
                        <a:rPr lang="en-US" altLang="zh-TW" sz="2000">
                          <a:solidFill>
                            <a:schemeClr val="bg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{</a:t>
                      </a:r>
                    </a:p>
                    <a:p>
                      <a:r>
                        <a:rPr lang="en-US" altLang="zh-TW" sz="2000">
                          <a:solidFill>
                            <a:srgbClr val="00B0F0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    printf("Hello, World!\n");</a:t>
                      </a:r>
                    </a:p>
                    <a:p>
                      <a:r>
                        <a:rPr lang="en-US" altLang="zh-TW" sz="2000">
                          <a:solidFill>
                            <a:schemeClr val="bg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    return 0;</a:t>
                      </a:r>
                    </a:p>
                    <a:p>
                      <a:r>
                        <a:rPr lang="en-US" altLang="zh-TW" sz="2000">
                          <a:solidFill>
                            <a:schemeClr val="bg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}</a:t>
                      </a:r>
                      <a:endParaRPr lang="zh-TW" altLang="en-US" sz="2000">
                        <a:solidFill>
                          <a:schemeClr val="bg1"/>
                        </a:solidFill>
                        <a:latin typeface="Consolas" panose="020B0609020204030204" pitchFamily="49" charset="0"/>
                        <a:ea typeface="Noto Sans CJK TC Regular" panose="020B0500000000000000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7781220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b="1">
                          <a:solidFill>
                            <a:srgbClr val="FF0000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C++</a:t>
                      </a:r>
                      <a:endParaRPr lang="zh-TW" altLang="en-US" sz="3200" b="1">
                        <a:solidFill>
                          <a:srgbClr val="FF0000"/>
                        </a:solidFill>
                        <a:latin typeface="Consolas" panose="020B0609020204030204" pitchFamily="49" charset="0"/>
                        <a:ea typeface="Noto Sans CJK TC Regular" panose="020B0500000000000000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b="1">
                          <a:solidFill>
                            <a:srgbClr val="FF0000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Java</a:t>
                      </a:r>
                      <a:endParaRPr lang="zh-TW" altLang="en-US" sz="3200" b="1">
                        <a:solidFill>
                          <a:srgbClr val="FF0000"/>
                        </a:solidFill>
                        <a:latin typeface="Consolas" panose="020B0609020204030204" pitchFamily="49" charset="0"/>
                        <a:ea typeface="Noto Sans CJK TC Regular" panose="020B0500000000000000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52705"/>
                  </a:ext>
                </a:extLst>
              </a:tr>
              <a:tr h="3156340">
                <a:tc>
                  <a:txBody>
                    <a:bodyPr/>
                    <a:lstStyle/>
                    <a:p>
                      <a:pPr marL="18097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onsolas" panose="020B0609020204030204" pitchFamily="49" charset="0"/>
                          <a:ea typeface="Noto Sans CJK TC Regular" panose="020B0500000000000000" pitchFamily="34" charset="-120"/>
                          <a:cs typeface="+mn-cs"/>
                        </a:rPr>
                        <a:t>//</a:t>
                      </a:r>
                      <a:r>
                        <a:rPr lang="zh-TW" altLang="en-US" sz="200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onsolas" panose="020B0609020204030204" pitchFamily="49" charset="0"/>
                          <a:ea typeface="Noto Sans CJK TC Regular" panose="020B0500000000000000" pitchFamily="34" charset="-120"/>
                          <a:cs typeface="+mn-cs"/>
                        </a:rPr>
                        <a:t>印出 </a:t>
                      </a:r>
                      <a:r>
                        <a:rPr lang="en-US" altLang="zh-TW" sz="200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onsolas" panose="020B0609020204030204" pitchFamily="49" charset="0"/>
                          <a:ea typeface="Noto Sans CJK TC Regular" panose="020B0500000000000000" pitchFamily="34" charset="-120"/>
                          <a:cs typeface="+mn-cs"/>
                        </a:rPr>
                        <a:t>Hello World!</a:t>
                      </a:r>
                      <a:r>
                        <a:rPr lang="zh-TW" altLang="en-US" sz="200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onsolas" panose="020B0609020204030204" pitchFamily="49" charset="0"/>
                          <a:ea typeface="Noto Sans CJK TC Regular" panose="020B0500000000000000" pitchFamily="34" charset="-120"/>
                          <a:cs typeface="+mn-cs"/>
                        </a:rPr>
                        <a:t> 字串物件</a:t>
                      </a:r>
                    </a:p>
                    <a:p>
                      <a:pPr marL="180975" indent="0"/>
                      <a:r>
                        <a:rPr lang="en-US" altLang="zh-TW" sz="2000">
                          <a:solidFill>
                            <a:schemeClr val="bg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#include &lt;iostream&gt;</a:t>
                      </a:r>
                    </a:p>
                    <a:p>
                      <a:pPr marL="180975" indent="0"/>
                      <a:endParaRPr lang="en-US" altLang="zh-TW" sz="2000">
                        <a:solidFill>
                          <a:schemeClr val="bg1"/>
                        </a:solidFill>
                        <a:latin typeface="Consolas" panose="020B0609020204030204" pitchFamily="49" charset="0"/>
                        <a:ea typeface="Noto Sans CJK TC Regular" panose="020B0500000000000000" pitchFamily="34" charset="-120"/>
                      </a:endParaRPr>
                    </a:p>
                    <a:p>
                      <a:pPr marL="180975" indent="0"/>
                      <a:r>
                        <a:rPr lang="en-US" altLang="zh-TW" sz="2000">
                          <a:solidFill>
                            <a:schemeClr val="bg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using namespace std;</a:t>
                      </a:r>
                    </a:p>
                    <a:p>
                      <a:pPr marL="180975" indent="0"/>
                      <a:endParaRPr lang="en-US" altLang="zh-TW" sz="2000">
                        <a:solidFill>
                          <a:schemeClr val="bg1"/>
                        </a:solidFill>
                        <a:latin typeface="Consolas" panose="020B0609020204030204" pitchFamily="49" charset="0"/>
                        <a:ea typeface="Noto Sans CJK TC Regular" panose="020B0500000000000000" pitchFamily="34" charset="-120"/>
                      </a:endParaRPr>
                    </a:p>
                    <a:p>
                      <a:pPr marL="180975" indent="0"/>
                      <a:r>
                        <a:rPr lang="en-US" altLang="zh-TW" sz="2000">
                          <a:solidFill>
                            <a:schemeClr val="bg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int main()</a:t>
                      </a:r>
                    </a:p>
                    <a:p>
                      <a:pPr marL="180975" indent="0"/>
                      <a:r>
                        <a:rPr lang="en-US" altLang="zh-TW" sz="2000">
                          <a:solidFill>
                            <a:schemeClr val="bg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{</a:t>
                      </a:r>
                    </a:p>
                    <a:p>
                      <a:pPr marL="180975" indent="0"/>
                      <a:r>
                        <a:rPr lang="en-US" altLang="zh-TW" sz="2000">
                          <a:solidFill>
                            <a:srgbClr val="00B0F0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   cout &lt;&lt; "Hello World" &lt;&lt; endl; </a:t>
                      </a:r>
                    </a:p>
                    <a:p>
                      <a:pPr marL="180975" indent="0"/>
                      <a:r>
                        <a:rPr lang="en-US" altLang="zh-TW" sz="2000">
                          <a:solidFill>
                            <a:schemeClr val="bg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   return 0;</a:t>
                      </a:r>
                    </a:p>
                    <a:p>
                      <a:pPr marL="180975" indent="0"/>
                      <a:r>
                        <a:rPr lang="en-US" altLang="zh-TW" sz="20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}</a:t>
                      </a:r>
                      <a:endParaRPr lang="zh-TW" altLang="en-US" sz="2000">
                        <a:solidFill>
                          <a:schemeClr val="tx1"/>
                        </a:solidFill>
                        <a:latin typeface="Consolas" panose="020B0609020204030204" pitchFamily="49" charset="0"/>
                        <a:ea typeface="Noto Sans CJK TC Regular" panose="020B0500000000000000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onsolas" panose="020B0609020204030204" pitchFamily="49" charset="0"/>
                          <a:ea typeface="Noto Sans CJK TC Regular" panose="020B0500000000000000" pitchFamily="34" charset="-120"/>
                          <a:cs typeface="+mn-cs"/>
                        </a:rPr>
                        <a:t>//</a:t>
                      </a:r>
                      <a:r>
                        <a:rPr lang="zh-TW" altLang="en-US" sz="200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onsolas" panose="020B0609020204030204" pitchFamily="49" charset="0"/>
                          <a:ea typeface="Noto Sans CJK TC Regular" panose="020B0500000000000000" pitchFamily="34" charset="-120"/>
                          <a:cs typeface="+mn-cs"/>
                        </a:rPr>
                        <a:t>印出 </a:t>
                      </a:r>
                      <a:r>
                        <a:rPr lang="en-US" altLang="zh-TW" sz="200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onsolas" panose="020B0609020204030204" pitchFamily="49" charset="0"/>
                          <a:ea typeface="Noto Sans CJK TC Regular" panose="020B0500000000000000" pitchFamily="34" charset="-120"/>
                          <a:cs typeface="+mn-cs"/>
                        </a:rPr>
                        <a:t>Hello World!</a:t>
                      </a:r>
                      <a:r>
                        <a:rPr lang="zh-TW" altLang="en-US" sz="200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onsolas" panose="020B0609020204030204" pitchFamily="49" charset="0"/>
                          <a:ea typeface="Noto Sans CJK TC Regular" panose="020B0500000000000000" pitchFamily="34" charset="-120"/>
                          <a:cs typeface="+mn-cs"/>
                        </a:rPr>
                        <a:t> 字串物件</a:t>
                      </a:r>
                    </a:p>
                    <a:p>
                      <a:r>
                        <a:rPr lang="en-US" altLang="zh-TW" sz="2000">
                          <a:solidFill>
                            <a:schemeClr val="bg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public class HelloWorld{</a:t>
                      </a:r>
                    </a:p>
                    <a:p>
                      <a:endParaRPr lang="en-US" altLang="zh-TW" sz="2000">
                        <a:solidFill>
                          <a:schemeClr val="bg1"/>
                        </a:solidFill>
                        <a:latin typeface="Consolas" panose="020B0609020204030204" pitchFamily="49" charset="0"/>
                        <a:ea typeface="Noto Sans CJK TC Regular" panose="020B0500000000000000" pitchFamily="34" charset="-120"/>
                      </a:endParaRPr>
                    </a:p>
                    <a:p>
                      <a:r>
                        <a:rPr lang="en-US" altLang="zh-TW" sz="2000">
                          <a:solidFill>
                            <a:schemeClr val="bg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     public static void main(String []args){</a:t>
                      </a:r>
                    </a:p>
                    <a:p>
                      <a:r>
                        <a:rPr lang="en-US" altLang="zh-TW" sz="2000">
                          <a:solidFill>
                            <a:srgbClr val="00B0F0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        System.out.println("Hello World");</a:t>
                      </a:r>
                    </a:p>
                    <a:p>
                      <a:r>
                        <a:rPr lang="en-US" altLang="zh-TW" sz="2000">
                          <a:solidFill>
                            <a:schemeClr val="bg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     }</a:t>
                      </a:r>
                    </a:p>
                    <a:p>
                      <a:r>
                        <a:rPr lang="en-US" altLang="zh-TW" sz="2000">
                          <a:solidFill>
                            <a:schemeClr val="bg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}</a:t>
                      </a:r>
                      <a:endParaRPr lang="zh-TW" altLang="en-US" sz="2000">
                        <a:solidFill>
                          <a:schemeClr val="bg1"/>
                        </a:solidFill>
                        <a:latin typeface="Consolas" panose="020B0609020204030204" pitchFamily="49" charset="0"/>
                        <a:ea typeface="Noto Sans CJK TC Regular" panose="020B0500000000000000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61208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4994987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>
            <a:extLst>
              <a:ext uri="{FF2B5EF4-FFF2-40B4-BE49-F238E27FC236}">
                <a16:creationId xmlns:a16="http://schemas.microsoft.com/office/drawing/2014/main" id="{D36D0D66-D3A7-4DD7-BB6E-14321F6E3A8E}"/>
              </a:ext>
            </a:extLst>
          </p:cNvPr>
          <p:cNvSpPr/>
          <p:nvPr/>
        </p:nvSpPr>
        <p:spPr>
          <a:xfrm>
            <a:off x="1276350" y="1293141"/>
            <a:ext cx="10077450" cy="530606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C5832E28-1A3C-438F-A8CC-2D5469C2A7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2378" y="1299509"/>
            <a:ext cx="5591408" cy="2241639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B59D477E-3826-422E-88FB-E7BCB33EFE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1376" y="4060683"/>
            <a:ext cx="4271802" cy="1987868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FF952217-6EC3-45B1-8F85-A810BB13EEB7}"/>
              </a:ext>
            </a:extLst>
          </p:cNvPr>
          <p:cNvSpPr/>
          <p:nvPr/>
        </p:nvSpPr>
        <p:spPr>
          <a:xfrm>
            <a:off x="3132765" y="3575652"/>
            <a:ext cx="12105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rPr>
              <a:t>循序執行</a:t>
            </a:r>
            <a:endParaRPr kumimoji="0" lang="zh-TW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olas" panose="020B0609020204030204" pitchFamily="49" charset="0"/>
              <a:ea typeface="Noto Sans CJK TC Regular" panose="020B0500000000000000" pitchFamily="34" charset="-120"/>
              <a:cs typeface="Arial" panose="020B0604020202020204" pitchFamily="34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4CF8EDAB-C9D6-4469-8876-EBA9895C2637}"/>
              </a:ext>
            </a:extLst>
          </p:cNvPr>
          <p:cNvSpPr/>
          <p:nvPr/>
        </p:nvSpPr>
        <p:spPr>
          <a:xfrm>
            <a:off x="5257786" y="3575652"/>
            <a:ext cx="13773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rPr>
              <a:t>if </a:t>
            </a:r>
            <a:r>
              <a:rPr kumimoji="0" lang="zh-TW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rPr>
              <a:t>判斷式</a:t>
            </a:r>
            <a:endParaRPr kumimoji="0" lang="zh-TW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olas" panose="020B0609020204030204" pitchFamily="49" charset="0"/>
              <a:ea typeface="Noto Sans CJK TC Regular" panose="020B0500000000000000" pitchFamily="34" charset="-120"/>
              <a:cs typeface="Arial" panose="020B0604020202020204" pitchFamily="34" charset="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8A2A583E-5DEC-4D3C-A717-F45ACEDA8C17}"/>
              </a:ext>
            </a:extLst>
          </p:cNvPr>
          <p:cNvSpPr/>
          <p:nvPr/>
        </p:nvSpPr>
        <p:spPr>
          <a:xfrm>
            <a:off x="7480524" y="3575652"/>
            <a:ext cx="69762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rPr>
              <a:t>迴圈</a:t>
            </a:r>
            <a:endParaRPr kumimoji="0" lang="zh-TW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olas" panose="020B0609020204030204" pitchFamily="49" charset="0"/>
              <a:ea typeface="Noto Sans CJK TC Regular" panose="020B0500000000000000" pitchFamily="34" charset="-120"/>
              <a:cs typeface="Arial" panose="020B0604020202020204" pitchFamily="34" charset="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2B1C6AA7-5F27-4C85-ADA9-74D6594CC158}"/>
              </a:ext>
            </a:extLst>
          </p:cNvPr>
          <p:cNvSpPr/>
          <p:nvPr/>
        </p:nvSpPr>
        <p:spPr>
          <a:xfrm>
            <a:off x="3949409" y="6217802"/>
            <a:ext cx="135165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rPr>
              <a:t>輸入</a:t>
            </a:r>
            <a:r>
              <a:rPr kumimoji="0" lang="en-US" altLang="zh-TW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rPr>
              <a:t>/</a:t>
            </a:r>
            <a:r>
              <a:rPr kumimoji="0" lang="zh-TW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rPr>
              <a:t>輸出</a:t>
            </a:r>
            <a:endParaRPr kumimoji="0" lang="zh-TW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olas" panose="020B0609020204030204" pitchFamily="49" charset="0"/>
              <a:ea typeface="Noto Sans CJK TC Regular" panose="020B0500000000000000" pitchFamily="34" charset="-120"/>
              <a:cs typeface="Arial" panose="020B0604020202020204" pitchFamily="34" charset="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4E06868F-754A-41F5-B273-D81C8494D5A4}"/>
              </a:ext>
            </a:extLst>
          </p:cNvPr>
          <p:cNvSpPr/>
          <p:nvPr/>
        </p:nvSpPr>
        <p:spPr>
          <a:xfrm>
            <a:off x="6773167" y="6217802"/>
            <a:ext cx="69762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rPr>
              <a:t>函數</a:t>
            </a:r>
            <a:endParaRPr kumimoji="0" lang="zh-TW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olas" panose="020B0609020204030204" pitchFamily="49" charset="0"/>
              <a:ea typeface="Noto Sans CJK TC Regular" panose="020B0500000000000000" pitchFamily="34" charset="-120"/>
              <a:cs typeface="Arial" panose="020B0604020202020204" pitchFamily="34" charset="0"/>
            </a:endParaRPr>
          </a:p>
        </p:txBody>
      </p:sp>
      <p:sp>
        <p:nvSpPr>
          <p:cNvPr id="3" name="標題 2">
            <a:extLst>
              <a:ext uri="{FF2B5EF4-FFF2-40B4-BE49-F238E27FC236}">
                <a16:creationId xmlns:a16="http://schemas.microsoft.com/office/drawing/2014/main" id="{B89E6B7D-8CD1-4CE4-B9AF-9B10A1F70F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3600"/>
              <a:t>程式語言</a:t>
            </a:r>
            <a:r>
              <a:rPr lang="zh-TW" altLang="en-US" sz="3600">
                <a:ea typeface="PMingLiU" panose="02020500000000000000" pitchFamily="18" charset="-120"/>
              </a:rPr>
              <a:t>：</a:t>
            </a:r>
            <a:r>
              <a:rPr lang="zh-TW" altLang="en-US" sz="3600"/>
              <a:t>五大語法結構</a:t>
            </a:r>
            <a:endParaRPr lang="zh-TW" altLang="en-US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57CF81CD-99AE-4B0F-86E7-7E4CDECDB764}"/>
              </a:ext>
            </a:extLst>
          </p:cNvPr>
          <p:cNvSpPr/>
          <p:nvPr/>
        </p:nvSpPr>
        <p:spPr>
          <a:xfrm>
            <a:off x="977793" y="295582"/>
            <a:ext cx="99292" cy="53570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0569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 sz="3600" dirty="0"/>
              <a:t>Python</a:t>
            </a:r>
            <a:r>
              <a:rPr lang="zh-TW" altLang="en-US" sz="3600" dirty="0"/>
              <a:t> 物件、資料型別、變數、匯入模組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zh-TW" altLang="en-US" dirty="0"/>
              <a:t>物件</a:t>
            </a:r>
            <a:endParaRPr lang="en-US" altLang="zh-TW" dirty="0"/>
          </a:p>
          <a:p>
            <a:r>
              <a:rPr lang="zh-TW" altLang="en-US" dirty="0"/>
              <a:t>資料型別</a:t>
            </a:r>
            <a:endParaRPr lang="en-US" altLang="zh-TW" dirty="0"/>
          </a:p>
          <a:p>
            <a:r>
              <a:rPr lang="zh-TW" altLang="en-US" dirty="0"/>
              <a:t>變數</a:t>
            </a:r>
            <a:endParaRPr lang="en-US" altLang="zh-TW" dirty="0"/>
          </a:p>
          <a:p>
            <a:r>
              <a:rPr lang="zh-TW" altLang="en-US" dirty="0"/>
              <a:t>內建函式</a:t>
            </a:r>
            <a:endParaRPr lang="en-US" altLang="zh-TW" dirty="0"/>
          </a:p>
          <a:p>
            <a:r>
              <a:rPr lang="zh-TW" altLang="en-US" dirty="0"/>
              <a:t>匯入模組</a:t>
            </a:r>
            <a:endParaRPr lang="en-US" altLang="zh-TW" dirty="0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05D5DECB-8F46-4DC7-8E2D-5CFCBA9E0A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8D7593-BE75-8548-B2D1-793E97685FA7}" type="slidenum">
              <a:rPr kumimoji="1" lang="zh-TW" alt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1" lang="zh-TW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anose="020F0704030504030204" pitchFamily="34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678465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標題 1">
            <a:extLst>
              <a:ext uri="{FF2B5EF4-FFF2-40B4-BE49-F238E27FC236}">
                <a16:creationId xmlns:a16="http://schemas.microsoft.com/office/drawing/2014/main" id="{236B3EA1-9B3C-4CEB-A15A-03ADE8AAB8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物件</a:t>
            </a:r>
          </a:p>
        </p:txBody>
      </p:sp>
      <p:sp>
        <p:nvSpPr>
          <p:cNvPr id="4099" name="內容版面配置區 2">
            <a:extLst>
              <a:ext uri="{FF2B5EF4-FFF2-40B4-BE49-F238E27FC236}">
                <a16:creationId xmlns:a16="http://schemas.microsoft.com/office/drawing/2014/main" id="{3E786766-0A49-4B35-91B1-E557A67E91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4" y="1078303"/>
            <a:ext cx="11370672" cy="5658927"/>
          </a:xfrm>
        </p:spPr>
        <p:txBody>
          <a:bodyPr>
            <a:normAutofit/>
          </a:bodyPr>
          <a:lstStyle/>
          <a:p>
            <a:r>
              <a:rPr lang="zh-TW" altLang="en-US"/>
              <a:t>一般寫英文句子時，會以</a:t>
            </a:r>
            <a:r>
              <a:rPr lang="zh-TW" altLang="en-US">
                <a:solidFill>
                  <a:srgbClr val="FF0000"/>
                </a:solidFill>
              </a:rPr>
              <a:t>名詞</a:t>
            </a:r>
            <a:r>
              <a:rPr lang="zh-TW" altLang="en-US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zh-TW">
                <a:solidFill>
                  <a:srgbClr val="FF0000"/>
                </a:solidFill>
              </a:rPr>
              <a:t>+</a:t>
            </a:r>
            <a:r>
              <a:rPr lang="zh-TW" altLang="en-US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zh-TW" altLang="en-US">
                <a:solidFill>
                  <a:srgbClr val="FF0000"/>
                </a:solidFill>
              </a:rPr>
              <a:t>動詞</a:t>
            </a:r>
            <a:r>
              <a:rPr lang="zh-TW" altLang="en-US"/>
              <a:t>。</a:t>
            </a:r>
            <a:r>
              <a:rPr lang="en-US" altLang="zh-TW"/>
              <a:t>Python</a:t>
            </a:r>
            <a:r>
              <a:rPr lang="en-US" altLang="zh-TW">
                <a:latin typeface="Arial" panose="020B0604020202020204" pitchFamily="34" charset="0"/>
              </a:rPr>
              <a:t> </a:t>
            </a:r>
            <a:r>
              <a:rPr lang="zh-TW" altLang="en-US"/>
              <a:t>是以</a:t>
            </a:r>
            <a:r>
              <a:rPr lang="zh-TW" altLang="en-US">
                <a:solidFill>
                  <a:srgbClr val="FF0000"/>
                </a:solidFill>
              </a:rPr>
              <a:t>物件</a:t>
            </a:r>
            <a:r>
              <a:rPr lang="en-US" altLang="zh-TW">
                <a:solidFill>
                  <a:srgbClr val="FF0000"/>
                </a:solidFill>
                <a:latin typeface="Arial" panose="020B0604020202020204" pitchFamily="34" charset="0"/>
              </a:rPr>
              <a:t>.</a:t>
            </a:r>
            <a:r>
              <a:rPr lang="zh-TW" altLang="en-US">
                <a:solidFill>
                  <a:srgbClr val="FF0000"/>
                </a:solidFill>
              </a:rPr>
              <a:t>方法</a:t>
            </a:r>
            <a:r>
              <a:rPr lang="zh-TW" altLang="en-US"/>
              <a:t>來描述。</a:t>
            </a:r>
          </a:p>
          <a:p>
            <a:endParaRPr lang="en-US" altLang="zh-TW"/>
          </a:p>
          <a:p>
            <a:endParaRPr lang="en-US" altLang="zh-TW"/>
          </a:p>
          <a:p>
            <a:endParaRPr lang="en-US" altLang="zh-TW"/>
          </a:p>
          <a:p>
            <a:endParaRPr lang="en-US" altLang="zh-TW"/>
          </a:p>
          <a:p>
            <a:pPr>
              <a:spcBef>
                <a:spcPts val="0"/>
              </a:spcBef>
            </a:pPr>
            <a:r>
              <a:rPr lang="zh-TW" altLang="en-US"/>
              <a:t>方法後面會加上括號</a:t>
            </a:r>
            <a:r>
              <a:rPr lang="en-US" altLang="zh-TW"/>
              <a:t>()</a:t>
            </a:r>
            <a:r>
              <a:rPr lang="zh-TW" altLang="en-US"/>
              <a:t>，有些方法需要加入額外的參數。</a:t>
            </a:r>
            <a:endParaRPr lang="en-US" altLang="zh-TW"/>
          </a:p>
          <a:p>
            <a:pPr lvl="1"/>
            <a:r>
              <a:rPr lang="zh-TW" altLang="en-US"/>
              <a:t>例如：</a:t>
            </a:r>
            <a:r>
              <a:rPr lang="en-US" altLang="zh-TW"/>
              <a:t>car.go(100)</a:t>
            </a:r>
            <a:r>
              <a:rPr lang="zh-TW" altLang="en-US"/>
              <a:t>，車子加速到</a:t>
            </a:r>
            <a:r>
              <a:rPr lang="zh-TW" altLang="en-US">
                <a:latin typeface="Arial" panose="020B0604020202020204" pitchFamily="34" charset="0"/>
              </a:rPr>
              <a:t> </a:t>
            </a:r>
            <a:r>
              <a:rPr lang="en-US" altLang="zh-TW"/>
              <a:t>100</a:t>
            </a:r>
            <a:r>
              <a:rPr lang="zh-TW" altLang="en-US"/>
              <a:t>。</a:t>
            </a:r>
            <a:endParaRPr lang="en-US" altLang="zh-TW"/>
          </a:p>
          <a:p>
            <a:r>
              <a:rPr lang="zh-TW" altLang="en-US"/>
              <a:t>若方法有多個參數，以逗點分隔。</a:t>
            </a:r>
            <a:endParaRPr lang="en-US" altLang="zh-TW"/>
          </a:p>
          <a:p>
            <a:pPr lvl="1"/>
            <a:r>
              <a:rPr lang="zh-TW" altLang="en-US"/>
              <a:t>例如：</a:t>
            </a:r>
            <a:r>
              <a:rPr lang="en-US" altLang="zh-TW"/>
              <a:t>car.left(50, 30)</a:t>
            </a:r>
            <a:r>
              <a:rPr lang="zh-TW" altLang="en-US"/>
              <a:t>，以</a:t>
            </a:r>
            <a:r>
              <a:rPr lang="zh-TW" altLang="en-US">
                <a:latin typeface="Arial" panose="020B0604020202020204" pitchFamily="34" charset="0"/>
              </a:rPr>
              <a:t> </a:t>
            </a:r>
            <a:r>
              <a:rPr lang="en-US" altLang="zh-TW"/>
              <a:t>50</a:t>
            </a:r>
            <a:r>
              <a:rPr lang="zh-TW" altLang="en-US">
                <a:latin typeface="Arial" panose="020B0604020202020204" pitchFamily="34" charset="0"/>
              </a:rPr>
              <a:t> </a:t>
            </a:r>
            <a:r>
              <a:rPr lang="zh-TW" altLang="en-US"/>
              <a:t>的速度，向左轉</a:t>
            </a:r>
            <a:r>
              <a:rPr lang="zh-TW" altLang="en-US">
                <a:latin typeface="Arial" panose="020B0604020202020204" pitchFamily="34" charset="0"/>
              </a:rPr>
              <a:t> </a:t>
            </a:r>
            <a:r>
              <a:rPr lang="en-US" altLang="zh-TW"/>
              <a:t>30</a:t>
            </a:r>
            <a:r>
              <a:rPr lang="zh-TW" altLang="en-US">
                <a:latin typeface="Arial" panose="020B0604020202020204" pitchFamily="34" charset="0"/>
              </a:rPr>
              <a:t> </a:t>
            </a:r>
            <a:r>
              <a:rPr lang="zh-TW" altLang="en-US"/>
              <a:t>度。</a:t>
            </a:r>
          </a:p>
          <a:p>
            <a:pPr lvl="1"/>
            <a:endParaRPr lang="zh-TW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81AA114D-3F8E-49EC-9DF0-6A76F77CF99B}"/>
              </a:ext>
            </a:extLst>
          </p:cNvPr>
          <p:cNvSpPr/>
          <p:nvPr/>
        </p:nvSpPr>
        <p:spPr>
          <a:xfrm>
            <a:off x="977793" y="295582"/>
            <a:ext cx="99292" cy="53570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graphicFrame>
        <p:nvGraphicFramePr>
          <p:cNvPr id="7" name="表格 8">
            <a:extLst>
              <a:ext uri="{FF2B5EF4-FFF2-40B4-BE49-F238E27FC236}">
                <a16:creationId xmlns:a16="http://schemas.microsoft.com/office/drawing/2014/main" id="{E07C589F-F335-4A86-9BF5-BA5644697E60}"/>
              </a:ext>
            </a:extLst>
          </p:cNvPr>
          <p:cNvGraphicFramePr>
            <a:graphicFrameLocks noGrp="1"/>
          </p:cNvGraphicFramePr>
          <p:nvPr/>
        </p:nvGraphicFramePr>
        <p:xfrm>
          <a:off x="1363803" y="2281687"/>
          <a:ext cx="9464394" cy="137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56031">
                  <a:extLst>
                    <a:ext uri="{9D8B030D-6E8A-4147-A177-3AD203B41FA5}">
                      <a16:colId xmlns:a16="http://schemas.microsoft.com/office/drawing/2014/main" val="3140657777"/>
                    </a:ext>
                  </a:extLst>
                </a:gridCol>
                <a:gridCol w="3140015">
                  <a:extLst>
                    <a:ext uri="{9D8B030D-6E8A-4147-A177-3AD203B41FA5}">
                      <a16:colId xmlns:a16="http://schemas.microsoft.com/office/drawing/2014/main" val="2367743217"/>
                    </a:ext>
                  </a:extLst>
                </a:gridCol>
                <a:gridCol w="3568348">
                  <a:extLst>
                    <a:ext uri="{9D8B030D-6E8A-4147-A177-3AD203B41FA5}">
                      <a16:colId xmlns:a16="http://schemas.microsoft.com/office/drawing/2014/main" val="7144997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0">
                          <a:solidFill>
                            <a:schemeClr val="bg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文章寫作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0">
                          <a:solidFill>
                            <a:schemeClr val="bg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Python</a:t>
                      </a:r>
                      <a:r>
                        <a:rPr lang="en-US" altLang="zh-TW" sz="2400" b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Noto Sans CJK TC Regular" panose="020B0500000000000000" pitchFamily="34" charset="-120"/>
                          <a:cs typeface="Arial" panose="020B0604020202020204" pitchFamily="34" charset="0"/>
                        </a:rPr>
                        <a:t> </a:t>
                      </a:r>
                      <a:r>
                        <a:rPr lang="zh-TW" altLang="en-US" sz="2400" b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Noto Sans CJK TC Regular" panose="020B0500000000000000" pitchFamily="34" charset="-120"/>
                          <a:cs typeface="Arial" panose="020B0604020202020204" pitchFamily="34" charset="0"/>
                        </a:rPr>
                        <a:t>編</a:t>
                      </a:r>
                      <a:r>
                        <a:rPr lang="zh-TW" altLang="en-US" sz="2400" b="0">
                          <a:solidFill>
                            <a:schemeClr val="bg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程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0">
                          <a:solidFill>
                            <a:schemeClr val="bg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程式的解釋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5039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zh-TW" altLang="en-US" sz="2400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車子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2400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car</a:t>
                      </a:r>
                      <a:endParaRPr lang="zh-TW" altLang="en-US" sz="2400" b="0">
                        <a:solidFill>
                          <a:schemeClr val="tx1"/>
                        </a:solidFill>
                        <a:latin typeface="Consolas" panose="020B0609020204030204" pitchFamily="49" charset="0"/>
                        <a:ea typeface="Noto Sans CJK TC Regular" panose="020B0500000000000000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2400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car</a:t>
                      </a:r>
                      <a:r>
                        <a:rPr lang="en-US" altLang="zh-TW" sz="24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Noto Sans CJK TC Regular" panose="020B0500000000000000" pitchFamily="34" charset="-120"/>
                          <a:cs typeface="Arial" panose="020B0604020202020204" pitchFamily="34" charset="0"/>
                        </a:rPr>
                        <a:t> </a:t>
                      </a:r>
                      <a:r>
                        <a:rPr lang="zh-TW" altLang="en-US" sz="2400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物件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098398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zh-TW" altLang="en-US" sz="2400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車子向前進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2400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car.start()</a:t>
                      </a:r>
                      <a:endParaRPr lang="zh-TW" altLang="en-US" sz="2400" b="0">
                        <a:solidFill>
                          <a:schemeClr val="tx1"/>
                        </a:solidFill>
                        <a:latin typeface="Consolas" panose="020B0609020204030204" pitchFamily="49" charset="0"/>
                        <a:ea typeface="Noto Sans CJK TC Regular" panose="020B0500000000000000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2400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car</a:t>
                      </a:r>
                      <a:r>
                        <a:rPr lang="en-US" altLang="zh-TW" sz="24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Noto Sans CJK TC Regular" panose="020B0500000000000000" pitchFamily="34" charset="-120"/>
                          <a:cs typeface="Arial" panose="020B0604020202020204" pitchFamily="34" charset="0"/>
                        </a:rPr>
                        <a:t> </a:t>
                      </a:r>
                      <a:r>
                        <a:rPr lang="zh-TW" altLang="en-US" sz="2400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物件的</a:t>
                      </a:r>
                      <a:r>
                        <a:rPr lang="zh-TW" altLang="en-US" sz="24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Noto Sans CJK TC Regular" panose="020B0500000000000000" pitchFamily="34" charset="-12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TW" sz="2400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start</a:t>
                      </a:r>
                      <a:r>
                        <a:rPr lang="en-US" altLang="zh-TW" sz="24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Noto Sans CJK TC Regular" panose="020B0500000000000000" pitchFamily="34" charset="-120"/>
                          <a:cs typeface="Arial" panose="020B0604020202020204" pitchFamily="34" charset="0"/>
                        </a:rPr>
                        <a:t> </a:t>
                      </a:r>
                      <a:r>
                        <a:rPr lang="zh-TW" altLang="en-US" sz="2400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方法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976515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3918242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標題 1">
            <a:extLst>
              <a:ext uri="{FF2B5EF4-FFF2-40B4-BE49-F238E27FC236}">
                <a16:creationId xmlns:a16="http://schemas.microsoft.com/office/drawing/2014/main" id="{236B3EA1-9B3C-4CEB-A15A-03ADE8AAB8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/>
              <a:t>練習</a:t>
            </a:r>
            <a:r>
              <a:rPr lang="zh-TW" altLang="en-US">
                <a:latin typeface="Noto Sans CJK TC Regular" panose="020B0500000000000000" pitchFamily="34" charset="-120"/>
              </a:rPr>
              <a:t>：操作</a:t>
            </a:r>
            <a:r>
              <a:rPr lang="zh-TW" altLang="en-US"/>
              <a:t>字串物件的方法</a:t>
            </a:r>
            <a:endParaRPr lang="zh-TW" altLang="en-US" sz="2400"/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F97955AB-F581-4468-A605-4F8B58EF2B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4" y="1078304"/>
            <a:ext cx="11370672" cy="700808"/>
          </a:xfrm>
        </p:spPr>
        <p:txBody>
          <a:bodyPr>
            <a:normAutofit fontScale="85000" lnSpcReduction="10000"/>
          </a:bodyPr>
          <a:lstStyle/>
          <a:p>
            <a:r>
              <a:rPr lang="zh-TW" altLang="en-US"/>
              <a:t>在</a:t>
            </a:r>
            <a:r>
              <a:rPr lang="zh-TW" altLang="en-US">
                <a:latin typeface="Arial" panose="020B0604020202020204" pitchFamily="34" charset="0"/>
              </a:rPr>
              <a:t> </a:t>
            </a:r>
            <a:r>
              <a:rPr lang="en-US" altLang="zh-TW"/>
              <a:t>IPython</a:t>
            </a:r>
            <a:r>
              <a:rPr lang="en-US" altLang="zh-TW">
                <a:latin typeface="Arial" panose="020B0604020202020204" pitchFamily="34" charset="0"/>
              </a:rPr>
              <a:t> </a:t>
            </a:r>
            <a:r>
              <a:rPr lang="zh-TW" altLang="en-US"/>
              <a:t>中，輸入下列敘述</a:t>
            </a:r>
            <a:r>
              <a:rPr lang="zh-TW" altLang="en-US">
                <a:latin typeface="Noto Sans CJK TC Regular" panose="020B0500000000000000" pitchFamily="34" charset="-120"/>
              </a:rPr>
              <a:t>：</a:t>
            </a:r>
            <a:r>
              <a:rPr lang="en-US" altLang="zh-TW"/>
              <a:t>(&gt;&gt;&gt;</a:t>
            </a:r>
            <a:r>
              <a:rPr lang="zh-TW" altLang="en-US">
                <a:latin typeface="Arial" panose="020B0604020202020204" pitchFamily="34" charset="0"/>
              </a:rPr>
              <a:t> </a:t>
            </a:r>
            <a:r>
              <a:rPr lang="zh-TW" altLang="en-US"/>
              <a:t>指的是在互動模式中，執行單行敘述</a:t>
            </a:r>
            <a:r>
              <a:rPr lang="en-US" altLang="zh-TW"/>
              <a:t>)</a:t>
            </a:r>
            <a:endParaRPr lang="zh-TW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57EA5937-2270-4F64-9894-96845C86CA71}"/>
              </a:ext>
            </a:extLst>
          </p:cNvPr>
          <p:cNvSpPr/>
          <p:nvPr/>
        </p:nvSpPr>
        <p:spPr>
          <a:xfrm>
            <a:off x="636701" y="1839495"/>
            <a:ext cx="10926618" cy="39240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975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6E6E6E"/>
                </a:solidFill>
                <a:effectLst/>
                <a:uLnTx/>
                <a:uFillTx/>
                <a:latin typeface="Consolas" panose="020B0609020204030204" pitchFamily="49" charset="0"/>
                <a:ea typeface="新細明體" panose="02020500000000000000" pitchFamily="18" charset="-120"/>
                <a:cs typeface="+mn-cs"/>
              </a:rPr>
              <a:t>&gt;&gt;&gt; "Hello World!".upper()</a:t>
            </a:r>
          </a:p>
          <a:p>
            <a:pPr marL="180975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新細明體" panose="02020500000000000000" pitchFamily="18" charset="-120"/>
                <a:cs typeface="+mn-cs"/>
              </a:rPr>
              <a:t>'HELLO WORLD!'</a:t>
            </a:r>
          </a:p>
          <a:p>
            <a:pPr marL="180975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6E6E6E"/>
                </a:solidFill>
                <a:effectLst/>
                <a:uLnTx/>
                <a:uFillTx/>
                <a:latin typeface="Consolas" panose="020B0609020204030204" pitchFamily="49" charset="0"/>
                <a:ea typeface="新細明體" panose="02020500000000000000" pitchFamily="18" charset="-120"/>
                <a:cs typeface="+mn-cs"/>
              </a:rPr>
              <a:t>&gt;&gt;&gt; "Hello World!".find('r') </a:t>
            </a:r>
          </a:p>
          <a:p>
            <a:pPr marL="180975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新細明體" panose="02020500000000000000" pitchFamily="18" charset="-120"/>
                <a:cs typeface="+mn-cs"/>
              </a:rPr>
              <a:t>8</a:t>
            </a:r>
          </a:p>
          <a:p>
            <a:pPr marL="180975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6E6E6E"/>
                </a:solidFill>
                <a:effectLst/>
                <a:uLnTx/>
                <a:uFillTx/>
                <a:latin typeface="Consolas" panose="020B0609020204030204" pitchFamily="49" charset="0"/>
                <a:ea typeface="新細明體" panose="02020500000000000000" pitchFamily="18" charset="-120"/>
                <a:cs typeface="+mn-cs"/>
              </a:rPr>
              <a:t>&gt;&gt;&gt; "Hello World!".replace('r', 'u') </a:t>
            </a:r>
          </a:p>
          <a:p>
            <a:pPr marL="180975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新細明體" panose="02020500000000000000" pitchFamily="18" charset="-120"/>
                <a:cs typeface="+mn-cs"/>
              </a:rPr>
              <a:t>'Hello Would!'</a:t>
            </a:r>
          </a:p>
        </p:txBody>
      </p:sp>
      <p:sp>
        <p:nvSpPr>
          <p:cNvPr id="12" name="內容版面配置區 5">
            <a:extLst>
              <a:ext uri="{FF2B5EF4-FFF2-40B4-BE49-F238E27FC236}">
                <a16:creationId xmlns:a16="http://schemas.microsoft.com/office/drawing/2014/main" id="{703EA5D7-F8B4-44A6-9798-D94BA3DCB293}"/>
              </a:ext>
            </a:extLst>
          </p:cNvPr>
          <p:cNvSpPr txBox="1">
            <a:spLocks/>
          </p:cNvSpPr>
          <p:nvPr/>
        </p:nvSpPr>
        <p:spPr>
          <a:xfrm>
            <a:off x="410664" y="5949353"/>
            <a:ext cx="11370672" cy="700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61950" indent="-361950" algn="l" defTabSz="914400" rtl="0" eaLnBrk="1" latinLnBrk="0" hangingPunct="1">
              <a:lnSpc>
                <a:spcPts val="4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defRPr>
            </a:lvl1pPr>
            <a:lvl2pPr marL="896938" indent="-439738" algn="l" defTabSz="914400" rtl="0" eaLnBrk="1" latinLnBrk="0" hangingPunct="1">
              <a:lnSpc>
                <a:spcPts val="3200"/>
              </a:lnSpc>
              <a:spcBef>
                <a:spcPts val="600"/>
              </a:spcBef>
              <a:buFont typeface="Wingdings" panose="05000000000000000000" pitchFamily="2" charset="2"/>
              <a:buChar char="ü"/>
              <a:defRPr sz="2400" kern="1200">
                <a:solidFill>
                  <a:schemeClr val="tx1"/>
                </a:solidFill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ts val="32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1950" marR="0" lvl="0" indent="-361950" algn="l" defTabSz="914400" rtl="0" eaLnBrk="1" fontAlgn="auto" latinLnBrk="0" hangingPunct="1">
              <a:lnSpc>
                <a:spcPts val="4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oto Sans CJK TC Regular" panose="020B0500000000000000" pitchFamily="34" charset="-120"/>
                <a:ea typeface="Noto Sans CJK TC Regular" panose="020B0500000000000000" pitchFamily="34" charset="-120"/>
                <a:cs typeface="Arial" panose="020B0604020202020204" pitchFamily="34" charset="0"/>
              </a:rPr>
              <a:t>不同的物件會有不同的方法。</a:t>
            </a:r>
            <a:r>
              <a:rPr kumimoji="0" lang="zh-TW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 CJK TC Regular" panose="020B0500000000000000" pitchFamily="34" charset="-120"/>
                <a:ea typeface="Noto Sans CJK TC Regular" panose="020B0500000000000000" pitchFamily="34" charset="-120"/>
                <a:cs typeface="Arial" panose="020B0604020202020204" pitchFamily="34" charset="0"/>
              </a:rPr>
              <a:t>例如：字串物件與整數物件。</a:t>
            </a:r>
            <a:endParaRPr kumimoji="0" lang="zh-TW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olas" panose="020B0609020204030204" pitchFamily="49" charset="0"/>
              <a:ea typeface="Noto Sans CJK TC Regular" panose="020B0500000000000000" pitchFamily="34" charset="-120"/>
              <a:cs typeface="Arial" panose="020B0604020202020204" pitchFamily="34" charset="0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8918DD92-F2A2-44B6-99B3-5ED07C7DC398}"/>
              </a:ext>
            </a:extLst>
          </p:cNvPr>
          <p:cNvSpPr txBox="1"/>
          <p:nvPr/>
        </p:nvSpPr>
        <p:spPr>
          <a:xfrm>
            <a:off x="6569468" y="2004029"/>
            <a:ext cx="442922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CJK TC Light" panose="020B0300000000000000" pitchFamily="34" charset="-120"/>
                <a:cs typeface="+mn-cs"/>
              </a:rPr>
              <a:t>使用字串物件</a:t>
            </a:r>
            <a:r>
              <a:rPr kumimoji="0" lang="zh-TW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Arial" panose="020B0604020202020204" pitchFamily="34" charset="0"/>
                <a:ea typeface="Noto Sans CJK TC Light" panose="020B0300000000000000" pitchFamily="34" charset="-120"/>
                <a:cs typeface="Arial" panose="020B0604020202020204" pitchFamily="34" charset="0"/>
              </a:rPr>
              <a:t> </a:t>
            </a:r>
            <a:r>
              <a:rPr kumimoji="0" lang="en-US" altLang="zh-TW" sz="20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CJK TC Light" panose="020B0300000000000000" pitchFamily="34" charset="-120"/>
                <a:cs typeface="+mn-cs"/>
              </a:rPr>
              <a:t>"Hello World!"</a:t>
            </a:r>
            <a:r>
              <a:rPr kumimoji="0" lang="zh-TW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Arial" panose="020B0604020202020204" pitchFamily="34" charset="0"/>
                <a:ea typeface="Noto Sans CJK TC Light" panose="020B0300000000000000" pitchFamily="34" charset="-120"/>
                <a:cs typeface="Arial" panose="020B0604020202020204" pitchFamily="34" charset="0"/>
              </a:rPr>
              <a:t> </a:t>
            </a:r>
            <a:r>
              <a:rPr kumimoji="0" lang="zh-TW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CJK TC Light" panose="020B0300000000000000" pitchFamily="34" charset="-120"/>
                <a:cs typeface="+mn-cs"/>
              </a:rPr>
              <a:t>的 </a:t>
            </a:r>
            <a:r>
              <a:rPr kumimoji="0" lang="en-US" altLang="zh-TW" sz="20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CJK TC Light" panose="020B0300000000000000" pitchFamily="34" charset="-120"/>
                <a:cs typeface="+mn-cs"/>
              </a:rPr>
              <a:t>upper()</a:t>
            </a:r>
            <a:r>
              <a:rPr kumimoji="0" lang="zh-TW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Arial" panose="020B0604020202020204" pitchFamily="34" charset="0"/>
                <a:ea typeface="Noto Sans CJK TC Light" panose="020B0300000000000000" pitchFamily="34" charset="-120"/>
                <a:cs typeface="Arial" panose="020B0604020202020204" pitchFamily="34" charset="0"/>
              </a:rPr>
              <a:t> </a:t>
            </a:r>
            <a:r>
              <a:rPr kumimoji="0" lang="zh-TW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CJK TC Light" panose="020B0300000000000000" pitchFamily="34" charset="-120"/>
                <a:cs typeface="+mn-cs"/>
              </a:rPr>
              <a:t>方法，將字串轉成大寫</a:t>
            </a:r>
          </a:p>
        </p:txBody>
      </p: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0DAE0CA2-F51C-4FED-A7E1-1A4538999C83}"/>
              </a:ext>
            </a:extLst>
          </p:cNvPr>
          <p:cNvCxnSpPr>
            <a:cxnSpLocks/>
          </p:cNvCxnSpPr>
          <p:nvPr/>
        </p:nvCxnSpPr>
        <p:spPr>
          <a:xfrm>
            <a:off x="6009497" y="2346129"/>
            <a:ext cx="559971" cy="0"/>
          </a:xfrm>
          <a:prstGeom prst="line">
            <a:avLst/>
          </a:prstGeom>
          <a:ln w="6350">
            <a:solidFill>
              <a:srgbClr val="A0A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接點 12">
            <a:extLst>
              <a:ext uri="{FF2B5EF4-FFF2-40B4-BE49-F238E27FC236}">
                <a16:creationId xmlns:a16="http://schemas.microsoft.com/office/drawing/2014/main" id="{0255CAFC-2DED-4CEB-B826-4FA0583DE865}"/>
              </a:ext>
            </a:extLst>
          </p:cNvPr>
          <p:cNvCxnSpPr>
            <a:cxnSpLocks/>
          </p:cNvCxnSpPr>
          <p:nvPr/>
        </p:nvCxnSpPr>
        <p:spPr>
          <a:xfrm>
            <a:off x="6414343" y="3489383"/>
            <a:ext cx="576000" cy="0"/>
          </a:xfrm>
          <a:prstGeom prst="line">
            <a:avLst/>
          </a:prstGeom>
          <a:ln w="6350">
            <a:solidFill>
              <a:srgbClr val="A0A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CC9FB088-2AF6-4877-939D-824A13088E63}"/>
              </a:ext>
            </a:extLst>
          </p:cNvPr>
          <p:cNvSpPr txBox="1"/>
          <p:nvPr/>
        </p:nvSpPr>
        <p:spPr>
          <a:xfrm>
            <a:off x="7016977" y="3126563"/>
            <a:ext cx="371612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CJK TC Light" panose="020B0300000000000000" pitchFamily="34" charset="-120"/>
                <a:cs typeface="+mn-cs"/>
              </a:rPr>
              <a:t>find()</a:t>
            </a:r>
            <a:r>
              <a:rPr kumimoji="0" lang="en-US" altLang="zh-TW" sz="20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Arial" panose="020B0604020202020204" pitchFamily="34" charset="0"/>
                <a:ea typeface="Noto Sans CJK TC Light" panose="020B0300000000000000" pitchFamily="34" charset="-120"/>
                <a:cs typeface="Arial" panose="020B0604020202020204" pitchFamily="34" charset="0"/>
              </a:rPr>
              <a:t> </a:t>
            </a:r>
            <a:r>
              <a:rPr kumimoji="0" lang="zh-TW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CJK TC Light" panose="020B0300000000000000" pitchFamily="34" charset="-120"/>
                <a:cs typeface="+mn-cs"/>
              </a:rPr>
              <a:t>方法尋找</a:t>
            </a:r>
            <a:r>
              <a:rPr kumimoji="0" lang="zh-TW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Arial" panose="020B0604020202020204" pitchFamily="34" charset="0"/>
                <a:ea typeface="Noto Sans CJK TC Light" panose="020B0300000000000000" pitchFamily="34" charset="-120"/>
                <a:cs typeface="Arial" panose="020B0604020202020204" pitchFamily="34" charset="0"/>
              </a:rPr>
              <a:t> </a:t>
            </a:r>
            <a:r>
              <a:rPr kumimoji="0" lang="en-US" altLang="zh-TW" sz="20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新細明體" panose="02020500000000000000" pitchFamily="18" charset="-120"/>
                <a:cs typeface="+mn-cs"/>
              </a:rPr>
              <a:t>'</a:t>
            </a:r>
            <a:r>
              <a:rPr kumimoji="0" lang="en-US" altLang="zh-TW" sz="20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CJK TC Light" panose="020B0300000000000000" pitchFamily="34" charset="-120"/>
                <a:cs typeface="+mn-cs"/>
              </a:rPr>
              <a:t>b</a:t>
            </a:r>
            <a:r>
              <a:rPr kumimoji="0" lang="en-US" altLang="zh-TW" sz="20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新細明體" panose="02020500000000000000" pitchFamily="18" charset="-120"/>
                <a:cs typeface="+mn-cs"/>
              </a:rPr>
              <a:t>'</a:t>
            </a:r>
            <a:r>
              <a:rPr kumimoji="0" lang="en-US" altLang="zh-TW" sz="20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Arial" panose="020B0604020202020204" pitchFamily="34" charset="0"/>
                <a:ea typeface="Noto Sans CJK TC Light" panose="020B0300000000000000" pitchFamily="34" charset="-120"/>
                <a:cs typeface="Arial" panose="020B0604020202020204" pitchFamily="34" charset="0"/>
              </a:rPr>
              <a:t> </a:t>
            </a:r>
            <a:r>
              <a:rPr kumimoji="0" lang="zh-TW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CJK TC Light" panose="020B0300000000000000" pitchFamily="34" charset="-120"/>
                <a:cs typeface="+mn-cs"/>
              </a:rPr>
              <a:t>的位置 </a:t>
            </a:r>
            <a:r>
              <a:rPr kumimoji="0" lang="en-US" altLang="zh-TW" sz="20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CJK TC Light" panose="020B0300000000000000" pitchFamily="34" charset="-120"/>
                <a:cs typeface="+mn-cs"/>
              </a:rPr>
              <a:t>(</a:t>
            </a:r>
            <a:r>
              <a:rPr kumimoji="0" lang="zh-TW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CJK TC Light" panose="020B0300000000000000" pitchFamily="34" charset="-120"/>
                <a:cs typeface="+mn-cs"/>
              </a:rPr>
              <a:t>從</a:t>
            </a:r>
            <a:r>
              <a:rPr kumimoji="0" lang="zh-TW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Arial" panose="020B0604020202020204" pitchFamily="34" charset="0"/>
                <a:ea typeface="Noto Sans CJK TC Light" panose="020B0300000000000000" pitchFamily="34" charset="-120"/>
                <a:cs typeface="Arial" panose="020B0604020202020204" pitchFamily="34" charset="0"/>
              </a:rPr>
              <a:t> </a:t>
            </a:r>
            <a:r>
              <a:rPr kumimoji="0" lang="en-US" altLang="zh-TW" sz="20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CJK TC Light" panose="020B0300000000000000" pitchFamily="34" charset="-120"/>
                <a:cs typeface="+mn-cs"/>
              </a:rPr>
              <a:t>0</a:t>
            </a:r>
            <a:r>
              <a:rPr kumimoji="0" lang="en-US" altLang="zh-TW" sz="20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Arial" panose="020B0604020202020204" pitchFamily="34" charset="0"/>
                <a:ea typeface="Noto Sans CJK TC Light" panose="020B0300000000000000" pitchFamily="34" charset="-120"/>
                <a:cs typeface="Arial" panose="020B0604020202020204" pitchFamily="34" charset="0"/>
              </a:rPr>
              <a:t> </a:t>
            </a:r>
            <a:r>
              <a:rPr kumimoji="0" lang="zh-TW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CJK TC Light" panose="020B0300000000000000" pitchFamily="34" charset="-120"/>
                <a:cs typeface="+mn-cs"/>
              </a:rPr>
              <a:t>開始</a:t>
            </a:r>
            <a:r>
              <a:rPr kumimoji="0" lang="en-US" altLang="zh-TW" sz="20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CJK TC Light" panose="020B0300000000000000" pitchFamily="34" charset="-120"/>
                <a:cs typeface="+mn-cs"/>
              </a:rPr>
              <a:t>)</a:t>
            </a:r>
          </a:p>
        </p:txBody>
      </p:sp>
      <p:cxnSp>
        <p:nvCxnSpPr>
          <p:cNvPr id="21" name="直線接點 20">
            <a:extLst>
              <a:ext uri="{FF2B5EF4-FFF2-40B4-BE49-F238E27FC236}">
                <a16:creationId xmlns:a16="http://schemas.microsoft.com/office/drawing/2014/main" id="{68EE0DF3-6892-4DED-9FEF-0A314C373665}"/>
              </a:ext>
            </a:extLst>
          </p:cNvPr>
          <p:cNvCxnSpPr>
            <a:cxnSpLocks/>
          </p:cNvCxnSpPr>
          <p:nvPr/>
        </p:nvCxnSpPr>
        <p:spPr>
          <a:xfrm>
            <a:off x="7969415" y="4665184"/>
            <a:ext cx="576000" cy="0"/>
          </a:xfrm>
          <a:prstGeom prst="line">
            <a:avLst/>
          </a:prstGeom>
          <a:ln w="6350">
            <a:solidFill>
              <a:srgbClr val="A0A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6129D647-DD57-4394-8CF4-8686328DE674}"/>
              </a:ext>
            </a:extLst>
          </p:cNvPr>
          <p:cNvSpPr txBox="1"/>
          <p:nvPr/>
        </p:nvSpPr>
        <p:spPr>
          <a:xfrm>
            <a:off x="8572049" y="4302364"/>
            <a:ext cx="278175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CJK TC Light" panose="020B0300000000000000" pitchFamily="34" charset="-120"/>
                <a:cs typeface="+mn-cs"/>
              </a:rPr>
              <a:t>replace()</a:t>
            </a:r>
            <a:r>
              <a:rPr kumimoji="0" lang="en-US" altLang="zh-TW" sz="20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Arial" panose="020B0604020202020204" pitchFamily="34" charset="0"/>
                <a:ea typeface="Noto Sans CJK TC Light" panose="020B0300000000000000" pitchFamily="34" charset="-120"/>
                <a:cs typeface="Arial" panose="020B0604020202020204" pitchFamily="34" charset="0"/>
              </a:rPr>
              <a:t> </a:t>
            </a:r>
            <a:r>
              <a:rPr kumimoji="0" lang="zh-TW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CJK TC Light" panose="020B0300000000000000" pitchFamily="34" charset="-120"/>
                <a:cs typeface="+mn-cs"/>
              </a:rPr>
              <a:t>方法將所有的</a:t>
            </a:r>
            <a:r>
              <a:rPr kumimoji="0" lang="zh-TW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Arial" panose="020B0604020202020204" pitchFamily="34" charset="0"/>
                <a:ea typeface="Noto Sans CJK TC Light" panose="020B0300000000000000" pitchFamily="34" charset="-120"/>
                <a:cs typeface="Arial" panose="020B0604020202020204" pitchFamily="34" charset="0"/>
              </a:rPr>
              <a:t> </a:t>
            </a:r>
            <a:r>
              <a:rPr kumimoji="0" lang="en-US" altLang="zh-TW" sz="20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新細明體" panose="02020500000000000000" pitchFamily="18" charset="-120"/>
                <a:cs typeface="+mn-cs"/>
              </a:rPr>
              <a:t>'r'</a:t>
            </a:r>
            <a:r>
              <a:rPr kumimoji="0" lang="en-US" altLang="zh-TW" sz="20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 </a:t>
            </a:r>
            <a:r>
              <a:rPr kumimoji="0" lang="zh-TW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CJK TC Light" panose="020B0300000000000000" pitchFamily="34" charset="-120"/>
                <a:cs typeface="+mn-cs"/>
              </a:rPr>
              <a:t>取代成</a:t>
            </a:r>
            <a:r>
              <a:rPr kumimoji="0" lang="zh-TW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 </a:t>
            </a:r>
            <a:r>
              <a:rPr kumimoji="0" lang="en-US" altLang="zh-TW" sz="20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新細明體" panose="02020500000000000000" pitchFamily="18" charset="-120"/>
                <a:cs typeface="+mn-cs"/>
              </a:rPr>
              <a:t>'</a:t>
            </a:r>
            <a:r>
              <a:rPr kumimoji="0" lang="en-US" altLang="zh-TW" sz="20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CJK TC Light" panose="020B0300000000000000" pitchFamily="34" charset="-120"/>
                <a:cs typeface="+mn-cs"/>
              </a:rPr>
              <a:t>b</a:t>
            </a:r>
            <a:r>
              <a:rPr kumimoji="0" lang="en-US" altLang="zh-TW" sz="20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新細明體" panose="02020500000000000000" pitchFamily="18" charset="-120"/>
                <a:cs typeface="+mn-cs"/>
              </a:rPr>
              <a:t>'</a:t>
            </a:r>
            <a:endParaRPr kumimoji="0" lang="en-US" altLang="zh-TW" sz="2000" b="0" i="0" u="none" strike="noStrike" kern="1200" cap="none" spc="0" normalizeH="0" baseline="0" noProof="0">
              <a:ln>
                <a:noFill/>
              </a:ln>
              <a:solidFill>
                <a:srgbClr val="A0A0A0"/>
              </a:solidFill>
              <a:effectLst/>
              <a:uLnTx/>
              <a:uFillTx/>
              <a:latin typeface="Consolas" panose="020B0609020204030204" pitchFamily="49" charset="0"/>
              <a:ea typeface="Noto Sans CJK TC Light" panose="020B0300000000000000" pitchFamily="34" charset="-120"/>
              <a:cs typeface="+mn-cs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F92F8A64-6275-4B5A-A1A8-BD7E0FB58E94}"/>
              </a:ext>
            </a:extLst>
          </p:cNvPr>
          <p:cNvSpPr/>
          <p:nvPr/>
        </p:nvSpPr>
        <p:spPr>
          <a:xfrm>
            <a:off x="10715939" y="236273"/>
            <a:ext cx="1223963" cy="36036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olas" panose="020B0609020204030204" pitchFamily="49" charset="0"/>
                <a:ea typeface="新細明體" panose="02020500000000000000" pitchFamily="18" charset="-120"/>
                <a:cs typeface="+mn-cs"/>
              </a:rPr>
              <a:t>ex3-5</a:t>
            </a: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olas" panose="020B0609020204030204" pitchFamily="49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852501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標題 1">
            <a:extLst>
              <a:ext uri="{FF2B5EF4-FFF2-40B4-BE49-F238E27FC236}">
                <a16:creationId xmlns:a16="http://schemas.microsoft.com/office/drawing/2014/main" id="{236B3EA1-9B3C-4CEB-A15A-03ADE8AAB8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資料型別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680723A1-4DC0-49F1-B8ED-A26F7DF9C6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4" y="1078304"/>
            <a:ext cx="11370672" cy="1307806"/>
          </a:xfrm>
        </p:spPr>
        <p:txBody>
          <a:bodyPr/>
          <a:lstStyle/>
          <a:p>
            <a:r>
              <a:rPr lang="zh-TW" altLang="en-US"/>
              <a:t>除字串物件以雙引號或單引號來表示，寫程式常有整數與浮點數</a:t>
            </a:r>
            <a:br>
              <a:rPr lang="en-US" altLang="zh-TW"/>
            </a:br>
            <a:r>
              <a:rPr lang="en-US" altLang="zh-TW"/>
              <a:t>(</a:t>
            </a:r>
            <a:r>
              <a:rPr lang="zh-TW" altLang="en-US"/>
              <a:t>小數</a:t>
            </a:r>
            <a:r>
              <a:rPr lang="en-US" altLang="zh-TW"/>
              <a:t>)</a:t>
            </a:r>
            <a:r>
              <a:rPr lang="zh-TW" altLang="en-US">
                <a:latin typeface="Arial" panose="020B0604020202020204" pitchFamily="34" charset="0"/>
              </a:rPr>
              <a:t> </a:t>
            </a:r>
            <a:r>
              <a:rPr lang="zh-TW" altLang="en-US"/>
              <a:t>物件，例如</a:t>
            </a:r>
            <a:r>
              <a:rPr lang="zh-TW" altLang="en-US">
                <a:latin typeface="Noto Sans CJK TC Regular" panose="020B0500000000000000" pitchFamily="34" charset="-120"/>
              </a:rPr>
              <a:t>：</a:t>
            </a:r>
            <a:r>
              <a:rPr lang="en-US" altLang="zh-TW"/>
              <a:t>111</a:t>
            </a:r>
            <a:r>
              <a:rPr lang="en-US" altLang="zh-TW">
                <a:latin typeface="Noto Sans CJK TC Regular" panose="020B0500000000000000" pitchFamily="34" charset="-120"/>
              </a:rPr>
              <a:t> </a:t>
            </a:r>
            <a:r>
              <a:rPr lang="zh-TW" altLang="en-US">
                <a:latin typeface="Noto Sans CJK TC Regular" panose="020B0500000000000000" pitchFamily="34" charset="-120"/>
              </a:rPr>
              <a:t>與 </a:t>
            </a:r>
            <a:r>
              <a:rPr lang="en-US" altLang="zh-TW"/>
              <a:t>11.1</a:t>
            </a:r>
            <a:r>
              <a:rPr lang="zh-TW" altLang="en-US">
                <a:latin typeface="Noto Sans CJK TC Regular" panose="020B0500000000000000" pitchFamily="34" charset="-120"/>
              </a:rPr>
              <a:t>。</a:t>
            </a:r>
            <a:endParaRPr lang="zh-TW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81AA114D-3F8E-49EC-9DF0-6A76F77CF99B}"/>
              </a:ext>
            </a:extLst>
          </p:cNvPr>
          <p:cNvSpPr/>
          <p:nvPr/>
        </p:nvSpPr>
        <p:spPr>
          <a:xfrm>
            <a:off x="977793" y="295582"/>
            <a:ext cx="99292" cy="53570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53DF8C2E-1E88-4D2F-96BB-615D8B68CC6A}"/>
              </a:ext>
            </a:extLst>
          </p:cNvPr>
          <p:cNvSpPr/>
          <p:nvPr/>
        </p:nvSpPr>
        <p:spPr>
          <a:xfrm>
            <a:off x="646540" y="2460596"/>
            <a:ext cx="10926618" cy="25920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975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6E6E6E"/>
                </a:solidFill>
                <a:effectLst/>
                <a:uLnTx/>
                <a:uFillTx/>
                <a:latin typeface="Consolas" panose="020B0609020204030204" pitchFamily="49" charset="0"/>
                <a:ea typeface="新細明體" panose="02020500000000000000" pitchFamily="18" charset="-120"/>
                <a:cs typeface="+mn-cs"/>
              </a:rPr>
              <a:t>&gt;&gt;&gt; 111 + 111</a:t>
            </a:r>
          </a:p>
          <a:p>
            <a:pPr marL="180975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新細明體" panose="02020500000000000000" pitchFamily="18" charset="-120"/>
                <a:cs typeface="+mn-cs"/>
              </a:rPr>
              <a:t>222</a:t>
            </a:r>
            <a:endParaRPr kumimoji="0" lang="en-US" altLang="zh-TW" sz="2800" b="0" i="0" u="none" strike="noStrike" kern="1200" cap="none" spc="0" normalizeH="0" baseline="0" noProof="0">
              <a:ln>
                <a:noFill/>
              </a:ln>
              <a:solidFill>
                <a:srgbClr val="6E6E6E"/>
              </a:solidFill>
              <a:effectLst/>
              <a:uLnTx/>
              <a:uFillTx/>
              <a:latin typeface="Consolas" panose="020B0609020204030204" pitchFamily="49" charset="0"/>
              <a:ea typeface="新細明體" panose="02020500000000000000" pitchFamily="18" charset="-120"/>
              <a:cs typeface="+mn-cs"/>
            </a:endParaRPr>
          </a:p>
          <a:p>
            <a:pPr marL="180975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6E6E6E"/>
                </a:solidFill>
                <a:effectLst/>
                <a:uLnTx/>
                <a:uFillTx/>
                <a:latin typeface="Consolas" panose="020B0609020204030204" pitchFamily="49" charset="0"/>
                <a:ea typeface="新細明體" panose="02020500000000000000" pitchFamily="18" charset="-120"/>
                <a:cs typeface="+mn-cs"/>
              </a:rPr>
              <a:t>&gt;&gt;&gt; "111" + "111"</a:t>
            </a:r>
          </a:p>
          <a:p>
            <a:pPr marL="180975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新細明體" panose="02020500000000000000" pitchFamily="18" charset="-120"/>
                <a:cs typeface="+mn-cs"/>
              </a:rPr>
              <a:t>'111111'</a:t>
            </a:r>
          </a:p>
        </p:txBody>
      </p:sp>
      <p:sp>
        <p:nvSpPr>
          <p:cNvPr id="9" name="內容版面配置區 2">
            <a:extLst>
              <a:ext uri="{FF2B5EF4-FFF2-40B4-BE49-F238E27FC236}">
                <a16:creationId xmlns:a16="http://schemas.microsoft.com/office/drawing/2014/main" id="{40F90292-D955-4213-B6AD-946372D30D56}"/>
              </a:ext>
            </a:extLst>
          </p:cNvPr>
          <p:cNvSpPr txBox="1">
            <a:spLocks/>
          </p:cNvSpPr>
          <p:nvPr/>
        </p:nvSpPr>
        <p:spPr>
          <a:xfrm>
            <a:off x="415887" y="5456802"/>
            <a:ext cx="11370672" cy="11056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61950" indent="-361950" algn="l" defTabSz="914400" rtl="0" eaLnBrk="1" latinLnBrk="0" hangingPunct="1">
              <a:lnSpc>
                <a:spcPts val="4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defRPr>
            </a:lvl1pPr>
            <a:lvl2pPr marL="896938" indent="-439738" algn="l" defTabSz="914400" rtl="0" eaLnBrk="1" latinLnBrk="0" hangingPunct="1">
              <a:lnSpc>
                <a:spcPts val="3200"/>
              </a:lnSpc>
              <a:spcBef>
                <a:spcPts val="600"/>
              </a:spcBef>
              <a:buFont typeface="Wingdings" panose="05000000000000000000" pitchFamily="2" charset="2"/>
              <a:buChar char="ü"/>
              <a:defRPr sz="2400" kern="1200">
                <a:solidFill>
                  <a:schemeClr val="tx1"/>
                </a:solidFill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ts val="32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1950" marR="0" lvl="0" indent="-361950" algn="l" defTabSz="914400" rtl="0" eaLnBrk="1" fontAlgn="auto" latinLnBrk="0" hangingPunct="1">
              <a:lnSpc>
                <a:spcPts val="4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rPr>
              <a:t>上述</a:t>
            </a:r>
            <a:r>
              <a:rPr kumimoji="0" lang="zh-TW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Noto Sans CJK TC Regular" panose="020B0500000000000000" pitchFamily="34" charset="-120"/>
                <a:cs typeface="Arial" panose="020B0604020202020204" pitchFamily="34" charset="0"/>
              </a:rPr>
              <a:t> </a:t>
            </a: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rPr>
              <a:t>+</a:t>
            </a:r>
            <a:r>
              <a:rPr kumimoji="0" lang="zh-TW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Noto Sans CJK TC Regular" panose="020B0500000000000000" pitchFamily="34" charset="-120"/>
                <a:cs typeface="Arial" panose="020B0604020202020204" pitchFamily="34" charset="0"/>
              </a:rPr>
              <a:t> 的</a:t>
            </a:r>
            <a:r>
              <a:rPr kumimoji="0" lang="zh-TW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rPr>
              <a:t>運算，因物件的資料不同而產生不同的結果。物件的種類，程式語言稱之為</a:t>
            </a: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新細明體" panose="02020500000000000000" pitchFamily="18" charset="-120"/>
                <a:ea typeface="新細明體" panose="02020500000000000000" pitchFamily="18" charset="-120"/>
                <a:cs typeface="Arial" panose="020B0604020202020204" pitchFamily="34" charset="0"/>
              </a:rPr>
              <a:t>『</a:t>
            </a:r>
            <a:r>
              <a:rPr kumimoji="0" lang="zh-TW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rPr>
              <a:t>物件型態</a:t>
            </a: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新細明體" panose="02020500000000000000" pitchFamily="18" charset="-120"/>
                <a:ea typeface="新細明體" panose="02020500000000000000" pitchFamily="18" charset="-120"/>
                <a:cs typeface="Arial" panose="020B0604020202020204" pitchFamily="34" charset="0"/>
              </a:rPr>
              <a:t>』</a:t>
            </a:r>
            <a:r>
              <a:rPr kumimoji="0" lang="zh-TW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rPr>
              <a:t>或</a:t>
            </a: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新細明體" panose="02020500000000000000" pitchFamily="18" charset="-120"/>
                <a:ea typeface="新細明體" panose="02020500000000000000" pitchFamily="18" charset="-120"/>
                <a:cs typeface="Arial" panose="020B0604020202020204" pitchFamily="34" charset="0"/>
              </a:rPr>
              <a:t>『</a:t>
            </a:r>
            <a:r>
              <a:rPr kumimoji="0" lang="zh-TW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rPr>
              <a:t>資料型態</a:t>
            </a: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新細明體" panose="02020500000000000000" pitchFamily="18" charset="-120"/>
                <a:ea typeface="新細明體" panose="02020500000000000000" pitchFamily="18" charset="-120"/>
                <a:cs typeface="Arial" panose="020B0604020202020204" pitchFamily="34" charset="0"/>
              </a:rPr>
              <a:t>』</a:t>
            </a: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rPr>
              <a:t>(data type)</a:t>
            </a:r>
            <a:r>
              <a:rPr kumimoji="0" lang="zh-TW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rPr>
              <a:t>。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A9DA5066-44C7-41AB-A6A9-A5A7FF00AFF9}"/>
              </a:ext>
            </a:extLst>
          </p:cNvPr>
          <p:cNvSpPr txBox="1"/>
          <p:nvPr/>
        </p:nvSpPr>
        <p:spPr>
          <a:xfrm>
            <a:off x="4533631" y="2694140"/>
            <a:ext cx="356657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CJK TC Light" panose="020B0300000000000000" pitchFamily="34" charset="-120"/>
                <a:cs typeface="+mn-cs"/>
              </a:rPr>
              <a:t>整數物件相加</a:t>
            </a:r>
          </a:p>
        </p:txBody>
      </p:sp>
      <p:cxnSp>
        <p:nvCxnSpPr>
          <p:cNvPr id="11" name="直線接點 10">
            <a:extLst>
              <a:ext uri="{FF2B5EF4-FFF2-40B4-BE49-F238E27FC236}">
                <a16:creationId xmlns:a16="http://schemas.microsoft.com/office/drawing/2014/main" id="{80BE4D65-D934-4CAE-A00A-6F65AEFCB30F}"/>
              </a:ext>
            </a:extLst>
          </p:cNvPr>
          <p:cNvCxnSpPr>
            <a:cxnSpLocks/>
          </p:cNvCxnSpPr>
          <p:nvPr/>
        </p:nvCxnSpPr>
        <p:spPr>
          <a:xfrm>
            <a:off x="3536830" y="2898221"/>
            <a:ext cx="996801" cy="0"/>
          </a:xfrm>
          <a:prstGeom prst="line">
            <a:avLst/>
          </a:prstGeom>
          <a:ln w="6350">
            <a:solidFill>
              <a:srgbClr val="A0A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98656659-3CF2-4E4B-833F-D946786A1C7C}"/>
              </a:ext>
            </a:extLst>
          </p:cNvPr>
          <p:cNvSpPr txBox="1"/>
          <p:nvPr/>
        </p:nvSpPr>
        <p:spPr>
          <a:xfrm>
            <a:off x="5307133" y="3860429"/>
            <a:ext cx="356657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CJK TC Light" panose="020B0300000000000000" pitchFamily="34" charset="-120"/>
                <a:cs typeface="+mn-cs"/>
              </a:rPr>
              <a:t>字串物件串聯</a:t>
            </a:r>
          </a:p>
        </p:txBody>
      </p:sp>
      <p:cxnSp>
        <p:nvCxnSpPr>
          <p:cNvPr id="13" name="直線接點 12">
            <a:extLst>
              <a:ext uri="{FF2B5EF4-FFF2-40B4-BE49-F238E27FC236}">
                <a16:creationId xmlns:a16="http://schemas.microsoft.com/office/drawing/2014/main" id="{10E89641-13F7-404C-9E89-123478D96A43}"/>
              </a:ext>
            </a:extLst>
          </p:cNvPr>
          <p:cNvCxnSpPr>
            <a:cxnSpLocks/>
          </p:cNvCxnSpPr>
          <p:nvPr/>
        </p:nvCxnSpPr>
        <p:spPr>
          <a:xfrm>
            <a:off x="4310332" y="4064510"/>
            <a:ext cx="996801" cy="0"/>
          </a:xfrm>
          <a:prstGeom prst="line">
            <a:avLst/>
          </a:prstGeom>
          <a:ln w="6350">
            <a:solidFill>
              <a:srgbClr val="A0A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矩形 13">
            <a:extLst>
              <a:ext uri="{FF2B5EF4-FFF2-40B4-BE49-F238E27FC236}">
                <a16:creationId xmlns:a16="http://schemas.microsoft.com/office/drawing/2014/main" id="{83BB6F31-4F53-479A-92A2-5C7275DFA83A}"/>
              </a:ext>
            </a:extLst>
          </p:cNvPr>
          <p:cNvSpPr/>
          <p:nvPr/>
        </p:nvSpPr>
        <p:spPr>
          <a:xfrm>
            <a:off x="10715939" y="236273"/>
            <a:ext cx="1223963" cy="36036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olas" panose="020B0609020204030204" pitchFamily="49" charset="0"/>
                <a:ea typeface="新細明體" panose="02020500000000000000" pitchFamily="18" charset="-120"/>
                <a:cs typeface="+mn-cs"/>
              </a:rPr>
              <a:t>ex3-6</a:t>
            </a: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olas" panose="020B0609020204030204" pitchFamily="49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969436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標題 1">
            <a:extLst>
              <a:ext uri="{FF2B5EF4-FFF2-40B4-BE49-F238E27FC236}">
                <a16:creationId xmlns:a16="http://schemas.microsoft.com/office/drawing/2014/main" id="{236B3EA1-9B3C-4CEB-A15A-03ADE8AAB8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/>
              <a:t>練習</a:t>
            </a:r>
            <a:r>
              <a:rPr lang="zh-TW" altLang="en-US">
                <a:latin typeface="Noto Sans CJK TC Regular" panose="020B0500000000000000" pitchFamily="34" charset="-120"/>
              </a:rPr>
              <a:t>：要分清楚</a:t>
            </a:r>
            <a:r>
              <a:rPr lang="zh-TW" altLang="en-US"/>
              <a:t>資料型別</a:t>
            </a:r>
            <a:endParaRPr lang="zh-TW" altLang="en-US" sz="2400"/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F97955AB-F581-4468-A605-4F8B58EF2B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4" y="1078304"/>
            <a:ext cx="11370672" cy="700808"/>
          </a:xfrm>
        </p:spPr>
        <p:txBody>
          <a:bodyPr/>
          <a:lstStyle/>
          <a:p>
            <a:r>
              <a:rPr lang="zh-TW" altLang="en-US"/>
              <a:t>兩個資料型別若不同，可能會導致程式錯誤。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57EA5937-2270-4F64-9894-96845C86CA71}"/>
              </a:ext>
            </a:extLst>
          </p:cNvPr>
          <p:cNvSpPr/>
          <p:nvPr/>
        </p:nvSpPr>
        <p:spPr>
          <a:xfrm>
            <a:off x="646540" y="1960273"/>
            <a:ext cx="10926618" cy="42840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975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6E6E6E"/>
                </a:solidFill>
                <a:effectLst/>
                <a:uLnTx/>
                <a:uFillTx/>
                <a:latin typeface="Consolas" panose="020B0609020204030204" pitchFamily="49" charset="0"/>
                <a:ea typeface="新細明體" panose="02020500000000000000" pitchFamily="18" charset="-120"/>
                <a:cs typeface="+mn-cs"/>
              </a:rPr>
              <a:t>&gt;&gt;&gt; 111 + "111"</a:t>
            </a:r>
            <a:endParaRPr kumimoji="0" lang="en-US" altLang="zh-TW" sz="2800" b="0" i="0" u="none" strike="noStrike" kern="1200" cap="none" spc="0" normalizeH="0" baseline="0" noProof="0">
              <a:ln>
                <a:noFill/>
              </a:ln>
              <a:solidFill>
                <a:srgbClr val="A0A0A0"/>
              </a:solidFill>
              <a:effectLst/>
              <a:uLnTx/>
              <a:uFillTx/>
              <a:latin typeface="Consolas" panose="020B0609020204030204" pitchFamily="49" charset="0"/>
              <a:ea typeface="新細明體" panose="02020500000000000000" pitchFamily="18" charset="-120"/>
              <a:cs typeface="+mn-cs"/>
            </a:endParaRPr>
          </a:p>
          <a:p>
            <a:pPr marL="18097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新細明體" panose="02020500000000000000" pitchFamily="18" charset="-120"/>
                <a:cs typeface="+mn-cs"/>
              </a:rPr>
              <a:t>Traceback (most recent call last):</a:t>
            </a:r>
          </a:p>
          <a:p>
            <a:pPr marL="18097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2800" b="0" i="0" u="none" strike="noStrike" kern="1200" cap="none" spc="0" normalizeH="0" baseline="0" noProof="0">
              <a:ln>
                <a:noFill/>
              </a:ln>
              <a:solidFill>
                <a:srgbClr val="A0A0A0"/>
              </a:solidFill>
              <a:effectLst/>
              <a:uLnTx/>
              <a:uFillTx/>
              <a:latin typeface="Consolas" panose="020B0609020204030204" pitchFamily="49" charset="0"/>
              <a:ea typeface="新細明體" panose="02020500000000000000" pitchFamily="18" charset="-120"/>
              <a:cs typeface="+mn-cs"/>
            </a:endParaRPr>
          </a:p>
          <a:p>
            <a:pPr marL="18097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新細明體" panose="02020500000000000000" pitchFamily="18" charset="-120"/>
                <a:cs typeface="+mn-cs"/>
              </a:rPr>
              <a:t>  File "&lt;ipython-input-6-4832c22160be&gt;", line 1, in &lt;module&gt;</a:t>
            </a:r>
          </a:p>
          <a:p>
            <a:pPr marL="18097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新細明體" panose="02020500000000000000" pitchFamily="18" charset="-120"/>
                <a:cs typeface="+mn-cs"/>
              </a:rPr>
              <a:t>    111 + "111"</a:t>
            </a:r>
          </a:p>
          <a:p>
            <a:pPr marL="18097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2800" b="0" i="0" u="none" strike="noStrike" kern="1200" cap="none" spc="0" normalizeH="0" baseline="0" noProof="0">
              <a:ln>
                <a:noFill/>
              </a:ln>
              <a:solidFill>
                <a:srgbClr val="A0A0A0"/>
              </a:solidFill>
              <a:effectLst/>
              <a:uLnTx/>
              <a:uFillTx/>
              <a:latin typeface="Consolas" panose="020B0609020204030204" pitchFamily="49" charset="0"/>
              <a:ea typeface="新細明體" panose="02020500000000000000" pitchFamily="18" charset="-120"/>
              <a:cs typeface="+mn-cs"/>
            </a:endParaRPr>
          </a:p>
          <a:p>
            <a:pPr marL="18097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新細明體" panose="02020500000000000000" pitchFamily="18" charset="-120"/>
                <a:cs typeface="+mn-cs"/>
              </a:rPr>
              <a:t>TypeError: unsupported operand type(s) for +: 'int' and 'str'</a:t>
            </a:r>
            <a:endParaRPr kumimoji="0" lang="en-US" altLang="zh-TW" sz="2800" b="0" i="0" u="none" strike="noStrike" kern="1200" cap="none" spc="0" normalizeH="0" baseline="0" noProof="0">
              <a:ln>
                <a:noFill/>
              </a:ln>
              <a:solidFill>
                <a:srgbClr val="6E6E6E"/>
              </a:solidFill>
              <a:effectLst/>
              <a:uLnTx/>
              <a:uFillTx/>
              <a:latin typeface="Consolas" panose="020B0609020204030204" pitchFamily="49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B176493E-1568-42E2-A22C-E4C17996091B}"/>
              </a:ext>
            </a:extLst>
          </p:cNvPr>
          <p:cNvSpPr txBox="1"/>
          <p:nvPr/>
        </p:nvSpPr>
        <p:spPr>
          <a:xfrm>
            <a:off x="4568138" y="2193808"/>
            <a:ext cx="394978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CJK TC Light" panose="020B0300000000000000" pitchFamily="34" charset="-120"/>
                <a:cs typeface="+mn-cs"/>
              </a:rPr>
              <a:t>不同型別的資料相加，發生錯誤</a:t>
            </a:r>
          </a:p>
        </p:txBody>
      </p:sp>
      <p:cxnSp>
        <p:nvCxnSpPr>
          <p:cNvPr id="8" name="直線接點 7">
            <a:extLst>
              <a:ext uri="{FF2B5EF4-FFF2-40B4-BE49-F238E27FC236}">
                <a16:creationId xmlns:a16="http://schemas.microsoft.com/office/drawing/2014/main" id="{66FE30FD-BA70-44FC-BE2A-5D4179205375}"/>
              </a:ext>
            </a:extLst>
          </p:cNvPr>
          <p:cNvCxnSpPr>
            <a:cxnSpLocks/>
          </p:cNvCxnSpPr>
          <p:nvPr/>
        </p:nvCxnSpPr>
        <p:spPr>
          <a:xfrm>
            <a:off x="4008168" y="2397889"/>
            <a:ext cx="559971" cy="0"/>
          </a:xfrm>
          <a:prstGeom prst="line">
            <a:avLst/>
          </a:prstGeom>
          <a:ln w="6350">
            <a:solidFill>
              <a:srgbClr val="A0A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 8">
            <a:extLst>
              <a:ext uri="{FF2B5EF4-FFF2-40B4-BE49-F238E27FC236}">
                <a16:creationId xmlns:a16="http://schemas.microsoft.com/office/drawing/2014/main" id="{1F74340D-F0C9-4578-A1FE-359247AD3F95}"/>
              </a:ext>
            </a:extLst>
          </p:cNvPr>
          <p:cNvSpPr/>
          <p:nvPr/>
        </p:nvSpPr>
        <p:spPr>
          <a:xfrm>
            <a:off x="10715939" y="236273"/>
            <a:ext cx="1223963" cy="36036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olas" panose="020B0609020204030204" pitchFamily="49" charset="0"/>
                <a:ea typeface="新細明體" panose="02020500000000000000" pitchFamily="18" charset="-120"/>
                <a:cs typeface="+mn-cs"/>
              </a:rPr>
              <a:t>ex3-7</a:t>
            </a: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olas" panose="020B0609020204030204" pitchFamily="49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539843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標題 1">
            <a:extLst>
              <a:ext uri="{FF2B5EF4-FFF2-40B4-BE49-F238E27FC236}">
                <a16:creationId xmlns:a16="http://schemas.microsoft.com/office/drawing/2014/main" id="{236B3EA1-9B3C-4CEB-A15A-03ADE8AAB8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變數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680723A1-4DC0-49F1-B8ED-A26F7DF9C6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4" y="1078304"/>
            <a:ext cx="11370672" cy="1105616"/>
          </a:xfrm>
        </p:spPr>
        <p:txBody>
          <a:bodyPr/>
          <a:lstStyle/>
          <a:p>
            <a:r>
              <a:rPr lang="en-US" altLang="zh-TW">
                <a:latin typeface="新細明體" panose="02020500000000000000" pitchFamily="18" charset="-120"/>
                <a:ea typeface="新細明體" panose="02020500000000000000" pitchFamily="18" charset="-120"/>
              </a:rPr>
              <a:t>『</a:t>
            </a:r>
            <a:r>
              <a:rPr lang="zh-TW" altLang="en-US">
                <a:solidFill>
                  <a:srgbClr val="FF0000"/>
                </a:solidFill>
              </a:rPr>
              <a:t>變數</a:t>
            </a:r>
            <a:r>
              <a:rPr lang="en-US" altLang="zh-TW">
                <a:latin typeface="新細明體" panose="02020500000000000000" pitchFamily="18" charset="-120"/>
                <a:ea typeface="新細明體" panose="02020500000000000000" pitchFamily="18" charset="-120"/>
              </a:rPr>
              <a:t>』</a:t>
            </a:r>
            <a:r>
              <a:rPr lang="en-US" altLang="zh-TW"/>
              <a:t>(variable)</a:t>
            </a:r>
            <a:r>
              <a:rPr lang="en-US" altLang="zh-TW">
                <a:latin typeface="新細明體" panose="02020500000000000000" pitchFamily="18" charset="-120"/>
                <a:ea typeface="新細明體" panose="02020500000000000000" pitchFamily="18" charset="-120"/>
              </a:rPr>
              <a:t> </a:t>
            </a:r>
            <a:r>
              <a:rPr lang="zh-TW" altLang="en-US"/>
              <a:t>就像是掛在物件的名牌，幫物件取名之後，讓我們方便識別物件與操作，其語法為</a:t>
            </a:r>
            <a:r>
              <a:rPr lang="zh-TW" altLang="en-US">
                <a:latin typeface="Noto Sans CJK TC Regular" panose="020B0500000000000000" pitchFamily="34" charset="-120"/>
              </a:rPr>
              <a:t>：</a:t>
            </a:r>
            <a:endParaRPr lang="zh-TW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81AA114D-3F8E-49EC-9DF0-6A76F77CF99B}"/>
              </a:ext>
            </a:extLst>
          </p:cNvPr>
          <p:cNvSpPr/>
          <p:nvPr/>
        </p:nvSpPr>
        <p:spPr>
          <a:xfrm>
            <a:off x="977793" y="295582"/>
            <a:ext cx="99292" cy="53570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9" name="內容版面配置區 2">
            <a:extLst>
              <a:ext uri="{FF2B5EF4-FFF2-40B4-BE49-F238E27FC236}">
                <a16:creationId xmlns:a16="http://schemas.microsoft.com/office/drawing/2014/main" id="{40F90292-D955-4213-B6AD-946372D30D56}"/>
              </a:ext>
            </a:extLst>
          </p:cNvPr>
          <p:cNvSpPr txBox="1">
            <a:spLocks/>
          </p:cNvSpPr>
          <p:nvPr/>
        </p:nvSpPr>
        <p:spPr>
          <a:xfrm>
            <a:off x="414674" y="3316858"/>
            <a:ext cx="11370672" cy="5995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61950" indent="-361950" algn="l" defTabSz="914400" rtl="0" eaLnBrk="1" latinLnBrk="0" hangingPunct="1">
              <a:lnSpc>
                <a:spcPts val="4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defRPr>
            </a:lvl1pPr>
            <a:lvl2pPr marL="896938" indent="-439738" algn="l" defTabSz="914400" rtl="0" eaLnBrk="1" latinLnBrk="0" hangingPunct="1">
              <a:lnSpc>
                <a:spcPts val="3200"/>
              </a:lnSpc>
              <a:spcBef>
                <a:spcPts val="600"/>
              </a:spcBef>
              <a:buFont typeface="Wingdings" panose="05000000000000000000" pitchFamily="2" charset="2"/>
              <a:buChar char="ü"/>
              <a:defRPr sz="2400" kern="1200">
                <a:solidFill>
                  <a:schemeClr val="tx1"/>
                </a:solidFill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ts val="32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1950" marR="0" lvl="0" indent="-361950" algn="l" defTabSz="914400" rtl="0" eaLnBrk="1" fontAlgn="auto" latinLnBrk="0" hangingPunct="1">
              <a:lnSpc>
                <a:spcPts val="4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rPr>
              <a:t>例如</a:t>
            </a:r>
            <a:r>
              <a:rPr kumimoji="0" lang="zh-TW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 CJK TC Regular" panose="020B0500000000000000" pitchFamily="34" charset="-120"/>
                <a:ea typeface="Noto Sans CJK TC Regular" panose="020B0500000000000000" pitchFamily="34" charset="-120"/>
                <a:cs typeface="Arial" panose="020B0604020202020204" pitchFamily="34" charset="0"/>
              </a:rPr>
              <a:t>：</a:t>
            </a:r>
            <a:endParaRPr kumimoji="0" lang="zh-TW" alt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olas" panose="020B0609020204030204" pitchFamily="49" charset="0"/>
              <a:ea typeface="Noto Sans CJK TC Regular" panose="020B0500000000000000" pitchFamily="34" charset="-120"/>
              <a:cs typeface="Arial" panose="020B0604020202020204" pitchFamily="34" charset="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02952BF5-4D9D-4276-B74E-E05C82EBD2CC}"/>
              </a:ext>
            </a:extLst>
          </p:cNvPr>
          <p:cNvSpPr/>
          <p:nvPr/>
        </p:nvSpPr>
        <p:spPr>
          <a:xfrm>
            <a:off x="805799" y="2348873"/>
            <a:ext cx="10548000" cy="792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97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olas" panose="020B0609020204030204" pitchFamily="49" charset="0"/>
                <a:ea typeface="Noto Sans CJK TC Regular" panose="020B0500000000000000" pitchFamily="34" charset="-120"/>
                <a:cs typeface="+mn-cs"/>
              </a:rPr>
              <a:t>變數名稱 </a:t>
            </a: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olas" panose="020B0609020204030204" pitchFamily="49" charset="0"/>
                <a:ea typeface="Noto Sans CJK TC Regular" panose="020B0500000000000000" pitchFamily="34" charset="-120"/>
                <a:cs typeface="+mn-cs"/>
              </a:rPr>
              <a:t>=</a:t>
            </a:r>
            <a:r>
              <a:rPr kumimoji="0" lang="zh-TW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olas" panose="020B0609020204030204" pitchFamily="49" charset="0"/>
                <a:ea typeface="Noto Sans CJK TC Regular" panose="020B0500000000000000" pitchFamily="34" charset="-120"/>
                <a:cs typeface="+mn-cs"/>
              </a:rPr>
              <a:t> 物件</a:t>
            </a:r>
            <a:endParaRPr kumimoji="0" lang="en-US" altLang="zh-TW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olas" panose="020B0609020204030204" pitchFamily="49" charset="0"/>
              <a:ea typeface="Noto Sans CJK TC Regular" panose="020B0500000000000000" pitchFamily="34" charset="-120"/>
              <a:cs typeface="+mn-cs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C24807D0-BDF5-4F81-94BF-F8FAB60D0923}"/>
              </a:ext>
            </a:extLst>
          </p:cNvPr>
          <p:cNvSpPr/>
          <p:nvPr/>
        </p:nvSpPr>
        <p:spPr>
          <a:xfrm>
            <a:off x="646540" y="4030602"/>
            <a:ext cx="10926618" cy="25920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975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6E6E6E"/>
                </a:solidFill>
                <a:effectLst/>
                <a:uLnTx/>
                <a:uFillTx/>
                <a:latin typeface="Consolas" panose="020B0609020204030204" pitchFamily="49" charset="0"/>
                <a:ea typeface="新細明體" panose="02020500000000000000" pitchFamily="18" charset="-120"/>
                <a:cs typeface="+mn-cs"/>
              </a:rPr>
              <a:t>&gt;&gt;&gt; n1 = 123456789</a:t>
            </a:r>
          </a:p>
          <a:p>
            <a:pPr marL="180975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6E6E6E"/>
                </a:solidFill>
                <a:effectLst/>
                <a:uLnTx/>
                <a:uFillTx/>
                <a:latin typeface="Consolas" panose="020B0609020204030204" pitchFamily="49" charset="0"/>
                <a:ea typeface="新細明體" panose="02020500000000000000" pitchFamily="18" charset="-120"/>
                <a:cs typeface="+mn-cs"/>
              </a:rPr>
              <a:t>&gt;&gt;&gt; n2 = 987654321</a:t>
            </a:r>
          </a:p>
          <a:p>
            <a:pPr marL="180975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6E6E6E"/>
                </a:solidFill>
                <a:effectLst/>
                <a:uLnTx/>
                <a:uFillTx/>
                <a:latin typeface="Consolas" panose="020B0609020204030204" pitchFamily="49" charset="0"/>
                <a:ea typeface="新細明體" panose="02020500000000000000" pitchFamily="18" charset="-120"/>
                <a:cs typeface="+mn-cs"/>
              </a:rPr>
              <a:t>&gt;&gt;&gt; n1 + n2</a:t>
            </a:r>
          </a:p>
          <a:p>
            <a:pPr marL="180975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新細明體" panose="02020500000000000000" pitchFamily="18" charset="-120"/>
                <a:cs typeface="+mn-cs"/>
              </a:rPr>
              <a:t>1111111110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0DBA92FD-8433-426C-9029-863079E6FBDC}"/>
              </a:ext>
            </a:extLst>
          </p:cNvPr>
          <p:cNvSpPr txBox="1"/>
          <p:nvPr/>
        </p:nvSpPr>
        <p:spPr>
          <a:xfrm>
            <a:off x="5284131" y="4230681"/>
            <a:ext cx="5404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CJK TC Light" panose="020B0300000000000000" pitchFamily="34" charset="-120"/>
                <a:cs typeface="+mn-cs"/>
              </a:rPr>
              <a:t>將整數物件</a:t>
            </a:r>
            <a:r>
              <a:rPr kumimoji="0" lang="zh-TW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Arial" panose="020B0604020202020204" pitchFamily="34" charset="0"/>
                <a:ea typeface="Noto Sans CJK TC Light" panose="020B0300000000000000" pitchFamily="34" charset="-120"/>
                <a:cs typeface="Arial" panose="020B0604020202020204" pitchFamily="34" charset="0"/>
              </a:rPr>
              <a:t> </a:t>
            </a:r>
            <a:r>
              <a:rPr kumimoji="0" lang="en-US" altLang="zh-TW" sz="24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CJK TC Light" panose="020B0300000000000000" pitchFamily="34" charset="-120"/>
                <a:cs typeface="+mn-cs"/>
              </a:rPr>
              <a:t>123456789</a:t>
            </a:r>
            <a:r>
              <a:rPr kumimoji="0" lang="en-US" altLang="zh-TW" sz="24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Arial" panose="020B0604020202020204" pitchFamily="34" charset="0"/>
                <a:ea typeface="Noto Sans CJK TC Light" panose="020B0300000000000000" pitchFamily="34" charset="-120"/>
                <a:cs typeface="Arial" panose="020B0604020202020204" pitchFamily="34" charset="0"/>
              </a:rPr>
              <a:t> </a:t>
            </a:r>
            <a:r>
              <a:rPr kumimoji="0" lang="zh-TW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CJK TC Light" panose="020B0300000000000000" pitchFamily="34" charset="-120"/>
                <a:cs typeface="+mn-cs"/>
              </a:rPr>
              <a:t>指派給變數</a:t>
            </a:r>
            <a:r>
              <a:rPr kumimoji="0" lang="zh-TW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Arial" panose="020B0604020202020204" pitchFamily="34" charset="0"/>
                <a:ea typeface="Noto Sans CJK TC Light" panose="020B0300000000000000" pitchFamily="34" charset="-120"/>
                <a:cs typeface="Arial" panose="020B0604020202020204" pitchFamily="34" charset="0"/>
              </a:rPr>
              <a:t> </a:t>
            </a:r>
            <a:r>
              <a:rPr kumimoji="0" lang="en-US" altLang="zh-TW" sz="24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CJK TC Light" panose="020B0300000000000000" pitchFamily="34" charset="-120"/>
                <a:cs typeface="+mn-cs"/>
              </a:rPr>
              <a:t>n1</a:t>
            </a:r>
            <a:endParaRPr kumimoji="0" lang="zh-TW" altLang="en-US" sz="2400" b="0" i="0" u="none" strike="noStrike" kern="1200" cap="none" spc="0" normalizeH="0" baseline="0" noProof="0">
              <a:ln>
                <a:noFill/>
              </a:ln>
              <a:solidFill>
                <a:srgbClr val="A0A0A0"/>
              </a:solidFill>
              <a:effectLst/>
              <a:uLnTx/>
              <a:uFillTx/>
              <a:latin typeface="Consolas" panose="020B0609020204030204" pitchFamily="49" charset="0"/>
              <a:ea typeface="Noto Sans CJK TC Light" panose="020B0300000000000000" pitchFamily="34" charset="-120"/>
              <a:cs typeface="+mn-cs"/>
            </a:endParaRPr>
          </a:p>
        </p:txBody>
      </p: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908D52F5-32D7-4FCD-A05A-C55EEFB120F1}"/>
              </a:ext>
            </a:extLst>
          </p:cNvPr>
          <p:cNvCxnSpPr>
            <a:cxnSpLocks/>
          </p:cNvCxnSpPr>
          <p:nvPr/>
        </p:nvCxnSpPr>
        <p:spPr>
          <a:xfrm>
            <a:off x="4580626" y="4461514"/>
            <a:ext cx="703505" cy="0"/>
          </a:xfrm>
          <a:prstGeom prst="line">
            <a:avLst/>
          </a:prstGeom>
          <a:ln w="6350">
            <a:solidFill>
              <a:srgbClr val="A0A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F95F3309-929A-4E5F-A29F-F4AB0120DE1C}"/>
              </a:ext>
            </a:extLst>
          </p:cNvPr>
          <p:cNvSpPr txBox="1"/>
          <p:nvPr/>
        </p:nvSpPr>
        <p:spPr>
          <a:xfrm>
            <a:off x="5284131" y="4818499"/>
            <a:ext cx="5404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CJK TC Light" panose="020B0300000000000000" pitchFamily="34" charset="-120"/>
                <a:cs typeface="+mn-cs"/>
              </a:rPr>
              <a:t>將整數物件</a:t>
            </a:r>
            <a:r>
              <a:rPr kumimoji="0" lang="zh-TW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Arial" panose="020B0604020202020204" pitchFamily="34" charset="0"/>
                <a:ea typeface="Noto Sans CJK TC Light" panose="020B0300000000000000" pitchFamily="34" charset="-120"/>
                <a:cs typeface="Arial" panose="020B0604020202020204" pitchFamily="34" charset="0"/>
              </a:rPr>
              <a:t> </a:t>
            </a:r>
            <a:r>
              <a:rPr kumimoji="0" lang="en-US" altLang="zh-TW" sz="24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CJK TC Light" panose="020B0300000000000000" pitchFamily="34" charset="-120"/>
                <a:cs typeface="+mn-cs"/>
              </a:rPr>
              <a:t>987654321</a:t>
            </a:r>
            <a:r>
              <a:rPr kumimoji="0" lang="en-US" altLang="zh-TW" sz="24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Arial" panose="020B0604020202020204" pitchFamily="34" charset="0"/>
                <a:ea typeface="Noto Sans CJK TC Light" panose="020B0300000000000000" pitchFamily="34" charset="-120"/>
                <a:cs typeface="Arial" panose="020B0604020202020204" pitchFamily="34" charset="0"/>
              </a:rPr>
              <a:t> </a:t>
            </a:r>
            <a:r>
              <a:rPr kumimoji="0" lang="zh-TW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CJK TC Light" panose="020B0300000000000000" pitchFamily="34" charset="-120"/>
                <a:cs typeface="+mn-cs"/>
              </a:rPr>
              <a:t>指派給變數</a:t>
            </a:r>
            <a:r>
              <a:rPr kumimoji="0" lang="zh-TW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Arial" panose="020B0604020202020204" pitchFamily="34" charset="0"/>
                <a:ea typeface="Noto Sans CJK TC Light" panose="020B0300000000000000" pitchFamily="34" charset="-120"/>
                <a:cs typeface="Arial" panose="020B0604020202020204" pitchFamily="34" charset="0"/>
              </a:rPr>
              <a:t> </a:t>
            </a:r>
            <a:r>
              <a:rPr kumimoji="0" lang="en-US" altLang="zh-TW" sz="24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CJK TC Light" panose="020B0300000000000000" pitchFamily="34" charset="-120"/>
                <a:cs typeface="+mn-cs"/>
              </a:rPr>
              <a:t>n2</a:t>
            </a:r>
            <a:endParaRPr kumimoji="0" lang="zh-TW" altLang="en-US" sz="2400" b="0" i="0" u="none" strike="noStrike" kern="1200" cap="none" spc="0" normalizeH="0" baseline="0" noProof="0">
              <a:ln>
                <a:noFill/>
              </a:ln>
              <a:solidFill>
                <a:srgbClr val="A0A0A0"/>
              </a:solidFill>
              <a:effectLst/>
              <a:uLnTx/>
              <a:uFillTx/>
              <a:latin typeface="Consolas" panose="020B0609020204030204" pitchFamily="49" charset="0"/>
              <a:ea typeface="Noto Sans CJK TC Light" panose="020B0300000000000000" pitchFamily="34" charset="-120"/>
              <a:cs typeface="+mn-cs"/>
            </a:endParaRPr>
          </a:p>
        </p:txBody>
      </p:sp>
      <p:cxnSp>
        <p:nvCxnSpPr>
          <p:cNvPr id="16" name="直線接點 15">
            <a:extLst>
              <a:ext uri="{FF2B5EF4-FFF2-40B4-BE49-F238E27FC236}">
                <a16:creationId xmlns:a16="http://schemas.microsoft.com/office/drawing/2014/main" id="{A0C42C9A-322C-468B-A3AE-702125ED2AD4}"/>
              </a:ext>
            </a:extLst>
          </p:cNvPr>
          <p:cNvCxnSpPr>
            <a:cxnSpLocks/>
          </p:cNvCxnSpPr>
          <p:nvPr/>
        </p:nvCxnSpPr>
        <p:spPr>
          <a:xfrm>
            <a:off x="4580626" y="5049332"/>
            <a:ext cx="703505" cy="0"/>
          </a:xfrm>
          <a:prstGeom prst="line">
            <a:avLst/>
          </a:prstGeom>
          <a:ln w="6350">
            <a:solidFill>
              <a:srgbClr val="A0A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接點 16">
            <a:extLst>
              <a:ext uri="{FF2B5EF4-FFF2-40B4-BE49-F238E27FC236}">
                <a16:creationId xmlns:a16="http://schemas.microsoft.com/office/drawing/2014/main" id="{FB6F2FE7-8DD0-43C7-BE16-D8D157C03BBE}"/>
              </a:ext>
            </a:extLst>
          </p:cNvPr>
          <p:cNvCxnSpPr>
            <a:cxnSpLocks/>
            <a:endCxn id="14" idx="1"/>
          </p:cNvCxnSpPr>
          <p:nvPr/>
        </p:nvCxnSpPr>
        <p:spPr>
          <a:xfrm flipV="1">
            <a:off x="3171643" y="5605135"/>
            <a:ext cx="2112488" cy="0"/>
          </a:xfrm>
          <a:prstGeom prst="line">
            <a:avLst/>
          </a:prstGeom>
          <a:ln w="6350">
            <a:solidFill>
              <a:srgbClr val="A0A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C9A8273C-E979-4D06-9603-B294231FC5E8}"/>
              </a:ext>
            </a:extLst>
          </p:cNvPr>
          <p:cNvSpPr txBox="1"/>
          <p:nvPr/>
        </p:nvSpPr>
        <p:spPr>
          <a:xfrm>
            <a:off x="5284131" y="5374302"/>
            <a:ext cx="5404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CJK TC Light" panose="020B0300000000000000" pitchFamily="34" charset="-120"/>
                <a:cs typeface="+mn-cs"/>
              </a:rPr>
              <a:t>實際上是 </a:t>
            </a:r>
            <a:r>
              <a:rPr kumimoji="0" lang="en-US" altLang="zh-TW" sz="24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CJK TC Light" panose="020B0300000000000000" pitchFamily="34" charset="-120"/>
                <a:cs typeface="+mn-cs"/>
              </a:rPr>
              <a:t>123456789</a:t>
            </a:r>
            <a:r>
              <a:rPr kumimoji="0" lang="zh-TW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CJK TC Light" panose="020B0300000000000000" pitchFamily="34" charset="-120"/>
                <a:cs typeface="+mn-cs"/>
              </a:rPr>
              <a:t> </a:t>
            </a:r>
            <a:r>
              <a:rPr kumimoji="0" lang="en-US" altLang="zh-TW" sz="24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CJK TC Light" panose="020B0300000000000000" pitchFamily="34" charset="-120"/>
                <a:cs typeface="+mn-cs"/>
              </a:rPr>
              <a:t>+</a:t>
            </a:r>
            <a:r>
              <a:rPr kumimoji="0" lang="zh-TW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CJK TC Light" panose="020B0300000000000000" pitchFamily="34" charset="-120"/>
                <a:cs typeface="+mn-cs"/>
              </a:rPr>
              <a:t> </a:t>
            </a:r>
            <a:r>
              <a:rPr kumimoji="0" lang="en-US" altLang="zh-TW" sz="24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CJK TC Light" panose="020B0300000000000000" pitchFamily="34" charset="-120"/>
                <a:cs typeface="+mn-cs"/>
              </a:rPr>
              <a:t>987654321</a:t>
            </a:r>
            <a:endParaRPr kumimoji="0" lang="zh-TW" altLang="en-US" sz="2400" b="0" i="0" u="none" strike="noStrike" kern="1200" cap="none" spc="0" normalizeH="0" baseline="0" noProof="0">
              <a:ln>
                <a:noFill/>
              </a:ln>
              <a:solidFill>
                <a:srgbClr val="A0A0A0"/>
              </a:solidFill>
              <a:effectLst/>
              <a:uLnTx/>
              <a:uFillTx/>
              <a:latin typeface="Consolas" panose="020B0609020204030204" pitchFamily="49" charset="0"/>
              <a:ea typeface="Noto Sans CJK TC Light" panose="020B0300000000000000" pitchFamily="34" charset="-120"/>
              <a:cs typeface="+mn-cs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467D9E80-163A-437F-B1C6-70C92A54CAC0}"/>
              </a:ext>
            </a:extLst>
          </p:cNvPr>
          <p:cNvSpPr/>
          <p:nvPr/>
        </p:nvSpPr>
        <p:spPr>
          <a:xfrm>
            <a:off x="10715939" y="236273"/>
            <a:ext cx="1223963" cy="36036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olas" panose="020B0609020204030204" pitchFamily="49" charset="0"/>
                <a:ea typeface="新細明體" panose="02020500000000000000" pitchFamily="18" charset="-120"/>
                <a:cs typeface="+mn-cs"/>
              </a:rPr>
              <a:t>ex3-8</a:t>
            </a: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olas" panose="020B0609020204030204" pitchFamily="49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728121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標題 1">
            <a:extLst>
              <a:ext uri="{FF2B5EF4-FFF2-40B4-BE49-F238E27FC236}">
                <a16:creationId xmlns:a16="http://schemas.microsoft.com/office/drawing/2014/main" id="{236B3EA1-9B3C-4CEB-A15A-03ADE8AAB8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內建函式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680723A1-4DC0-49F1-B8ED-A26F7DF9C6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4" y="1078304"/>
            <a:ext cx="11370672" cy="1873997"/>
          </a:xfrm>
        </p:spPr>
        <p:txBody>
          <a:bodyPr>
            <a:normAutofit/>
          </a:bodyPr>
          <a:lstStyle/>
          <a:p>
            <a:r>
              <a:rPr lang="en-US" altLang="zh-TW">
                <a:latin typeface="新細明體" panose="02020500000000000000" pitchFamily="18" charset="-120"/>
                <a:ea typeface="新細明體" panose="02020500000000000000" pitchFamily="18" charset="-120"/>
              </a:rPr>
              <a:t>『</a:t>
            </a:r>
            <a:r>
              <a:rPr lang="zh-TW" altLang="en-US">
                <a:solidFill>
                  <a:srgbClr val="FF0000"/>
                </a:solidFill>
                <a:latin typeface="Noto Sans CJK TC Regular" panose="020B0500000000000000" pitchFamily="34" charset="-120"/>
              </a:rPr>
              <a:t>函式</a:t>
            </a:r>
            <a:r>
              <a:rPr lang="en-US" altLang="zh-TW">
                <a:latin typeface="新細明體" panose="02020500000000000000" pitchFamily="18" charset="-120"/>
                <a:ea typeface="新細明體" panose="02020500000000000000" pitchFamily="18" charset="-120"/>
              </a:rPr>
              <a:t>』</a:t>
            </a:r>
            <a:r>
              <a:rPr lang="en-US" altLang="zh-TW"/>
              <a:t>(function)</a:t>
            </a:r>
            <a:r>
              <a:rPr lang="en-US" altLang="zh-TW">
                <a:latin typeface="Arial" panose="020B0604020202020204" pitchFamily="34" charset="0"/>
              </a:rPr>
              <a:t> </a:t>
            </a:r>
            <a:r>
              <a:rPr lang="zh-TW" altLang="en-US">
                <a:latin typeface="Noto Sans CJK TC Regular" panose="020B0500000000000000" pitchFamily="34" charset="-120"/>
              </a:rPr>
              <a:t>是一段預先寫好的程式，方便重複使用。而程式先將經常使用到的功能以函式的形式先寫好，稱為</a:t>
            </a:r>
            <a:r>
              <a:rPr lang="en-US" altLang="zh-TW">
                <a:latin typeface="新細明體" panose="02020500000000000000" pitchFamily="18" charset="-120"/>
                <a:ea typeface="新細明體" panose="02020500000000000000" pitchFamily="18" charset="-120"/>
              </a:rPr>
              <a:t>『</a:t>
            </a:r>
            <a:r>
              <a:rPr lang="zh-TW" altLang="en-US">
                <a:solidFill>
                  <a:srgbClr val="FF0000"/>
                </a:solidFill>
                <a:latin typeface="Noto Sans CJK TC Regular" panose="020B0500000000000000" pitchFamily="34" charset="-120"/>
              </a:rPr>
              <a:t>內建函式</a:t>
            </a:r>
            <a:r>
              <a:rPr lang="en-US" altLang="zh-TW">
                <a:latin typeface="新細明體" panose="02020500000000000000" pitchFamily="18" charset="-120"/>
                <a:ea typeface="新細明體" panose="02020500000000000000" pitchFamily="18" charset="-120"/>
              </a:rPr>
              <a:t>』</a:t>
            </a:r>
            <a:r>
              <a:rPr lang="zh-TW" altLang="en-US">
                <a:latin typeface="Noto Sans CJK TC Regular" panose="020B0500000000000000" pitchFamily="34" charset="-120"/>
              </a:rPr>
              <a:t>。</a:t>
            </a:r>
            <a:endParaRPr lang="en-US" altLang="zh-TW">
              <a:latin typeface="Noto Sans CJK TC Regular" panose="020B0500000000000000" pitchFamily="34" charset="-120"/>
            </a:endParaRPr>
          </a:p>
          <a:p>
            <a:r>
              <a:rPr lang="zh-TW" altLang="en-US"/>
              <a:t>例如</a:t>
            </a:r>
            <a:r>
              <a:rPr lang="zh-TW" altLang="en-US">
                <a:latin typeface="Noto Sans CJK TC Regular" panose="020B0500000000000000" pitchFamily="34" charset="-120"/>
              </a:rPr>
              <a:t>：</a:t>
            </a:r>
            <a:r>
              <a:rPr lang="en-US" altLang="zh-TW"/>
              <a:t>print()</a:t>
            </a:r>
            <a:r>
              <a:rPr lang="zh-TW" altLang="en-US">
                <a:latin typeface="Arial" panose="020B0604020202020204" pitchFamily="34" charset="0"/>
              </a:rPr>
              <a:t> </a:t>
            </a:r>
            <a:r>
              <a:rPr lang="zh-TW" altLang="en-US"/>
              <a:t>是最常用的顯示函數</a:t>
            </a:r>
            <a:r>
              <a:rPr lang="zh-TW" altLang="en-US">
                <a:latin typeface="Noto Sans CJK TC Regular" panose="020B0500000000000000" pitchFamily="34" charset="-120"/>
              </a:rPr>
              <a:t>：</a:t>
            </a:r>
            <a:endParaRPr lang="zh-TW" altLang="en-US"/>
          </a:p>
          <a:p>
            <a:endParaRPr lang="zh-TW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81AA114D-3F8E-49EC-9DF0-6A76F77CF99B}"/>
              </a:ext>
            </a:extLst>
          </p:cNvPr>
          <p:cNvSpPr/>
          <p:nvPr/>
        </p:nvSpPr>
        <p:spPr>
          <a:xfrm>
            <a:off x="977793" y="295582"/>
            <a:ext cx="99292" cy="53570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C24807D0-BDF5-4F81-94BF-F8FAB60D0923}"/>
              </a:ext>
            </a:extLst>
          </p:cNvPr>
          <p:cNvSpPr/>
          <p:nvPr/>
        </p:nvSpPr>
        <p:spPr>
          <a:xfrm>
            <a:off x="646540" y="2952301"/>
            <a:ext cx="10926618" cy="3750423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975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6E6E6E"/>
                </a:solidFill>
                <a:effectLst/>
                <a:uLnTx/>
                <a:uFillTx/>
                <a:latin typeface="Consolas" panose="020B0609020204030204" pitchFamily="49" charset="0"/>
                <a:ea typeface="新細明體" panose="02020500000000000000" pitchFamily="18" charset="-120"/>
                <a:cs typeface="+mn-cs"/>
              </a:rPr>
              <a:t>&gt;&gt;&gt; print("abc")</a:t>
            </a:r>
          </a:p>
          <a:p>
            <a:pPr marL="180975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新細明體" panose="02020500000000000000" pitchFamily="18" charset="-120"/>
                <a:cs typeface="+mn-cs"/>
              </a:rPr>
              <a:t>abc</a:t>
            </a:r>
          </a:p>
          <a:p>
            <a:pPr marL="180975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6E6E6E"/>
                </a:solidFill>
                <a:effectLst/>
                <a:uLnTx/>
                <a:uFillTx/>
                <a:latin typeface="Consolas" panose="020B0609020204030204" pitchFamily="49" charset="0"/>
                <a:ea typeface="新細明體" panose="02020500000000000000" pitchFamily="18" charset="-120"/>
                <a:cs typeface="+mn-cs"/>
              </a:rPr>
              <a:t>&gt;&gt;&gt; print("abc".upper())</a:t>
            </a:r>
          </a:p>
          <a:p>
            <a:pPr marL="180975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新細明體" panose="02020500000000000000" pitchFamily="18" charset="-120"/>
                <a:cs typeface="+mn-cs"/>
              </a:rPr>
              <a:t>ABC</a:t>
            </a:r>
          </a:p>
          <a:p>
            <a:pPr marL="180975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6E6E6E"/>
                </a:solidFill>
                <a:effectLst/>
                <a:uLnTx/>
                <a:uFillTx/>
                <a:latin typeface="Consolas" panose="020B0609020204030204" pitchFamily="49" charset="0"/>
                <a:ea typeface="新細明體" panose="02020500000000000000" pitchFamily="18" charset="-120"/>
                <a:cs typeface="+mn-cs"/>
              </a:rPr>
              <a:t>&gt;&gt;&gt; print(111 + 111)</a:t>
            </a:r>
          </a:p>
          <a:p>
            <a:pPr marL="180975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新細明體" panose="02020500000000000000" pitchFamily="18" charset="-120"/>
                <a:cs typeface="+mn-cs"/>
              </a:rPr>
              <a:t>222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8B035809-A762-4740-AB9C-3EDCB530C5F4}"/>
              </a:ext>
            </a:extLst>
          </p:cNvPr>
          <p:cNvSpPr txBox="1"/>
          <p:nvPr/>
        </p:nvSpPr>
        <p:spPr>
          <a:xfrm>
            <a:off x="4818306" y="3147558"/>
            <a:ext cx="213458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CJK TC Light" panose="020B0300000000000000" pitchFamily="34" charset="-120"/>
                <a:cs typeface="+mn-cs"/>
              </a:rPr>
              <a:t>顯示字串物件</a:t>
            </a:r>
          </a:p>
        </p:txBody>
      </p:sp>
      <p:cxnSp>
        <p:nvCxnSpPr>
          <p:cNvPr id="8" name="直線接點 7">
            <a:extLst>
              <a:ext uri="{FF2B5EF4-FFF2-40B4-BE49-F238E27FC236}">
                <a16:creationId xmlns:a16="http://schemas.microsoft.com/office/drawing/2014/main" id="{50CF3EE7-12F9-4A0B-9EA8-D46821713731}"/>
              </a:ext>
            </a:extLst>
          </p:cNvPr>
          <p:cNvCxnSpPr>
            <a:cxnSpLocks/>
          </p:cNvCxnSpPr>
          <p:nvPr/>
        </p:nvCxnSpPr>
        <p:spPr>
          <a:xfrm>
            <a:off x="4114801" y="3378391"/>
            <a:ext cx="703505" cy="0"/>
          </a:xfrm>
          <a:prstGeom prst="line">
            <a:avLst/>
          </a:prstGeom>
          <a:ln w="6350">
            <a:solidFill>
              <a:srgbClr val="A0A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字方塊 8">
            <a:extLst>
              <a:ext uri="{FF2B5EF4-FFF2-40B4-BE49-F238E27FC236}">
                <a16:creationId xmlns:a16="http://schemas.microsoft.com/office/drawing/2014/main" id="{47EEA9D9-E07F-414F-96E6-7923E109899F}"/>
              </a:ext>
            </a:extLst>
          </p:cNvPr>
          <p:cNvSpPr txBox="1"/>
          <p:nvPr/>
        </p:nvSpPr>
        <p:spPr>
          <a:xfrm>
            <a:off x="6368184" y="4303077"/>
            <a:ext cx="445796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CJK TC Light" panose="020B0300000000000000" pitchFamily="34" charset="-120"/>
                <a:cs typeface="+mn-cs"/>
              </a:rPr>
              <a:t>顯示字串物件</a:t>
            </a:r>
            <a:r>
              <a:rPr kumimoji="0" lang="en-US" altLang="zh-TW" sz="24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CJK TC Light" panose="020B0300000000000000" pitchFamily="34" charset="-120"/>
                <a:cs typeface="+mn-cs"/>
              </a:rPr>
              <a:t>.</a:t>
            </a:r>
            <a:r>
              <a:rPr kumimoji="0" lang="zh-TW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CJK TC Light" panose="020B0300000000000000" pitchFamily="34" charset="-120"/>
                <a:cs typeface="+mn-cs"/>
              </a:rPr>
              <a:t>方法的執行結果</a:t>
            </a:r>
          </a:p>
        </p:txBody>
      </p: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43D19DA5-2533-4B30-AE48-7DE0F978CD46}"/>
              </a:ext>
            </a:extLst>
          </p:cNvPr>
          <p:cNvCxnSpPr>
            <a:cxnSpLocks/>
          </p:cNvCxnSpPr>
          <p:nvPr/>
        </p:nvCxnSpPr>
        <p:spPr>
          <a:xfrm>
            <a:off x="5664679" y="4533910"/>
            <a:ext cx="703505" cy="0"/>
          </a:xfrm>
          <a:prstGeom prst="line">
            <a:avLst/>
          </a:prstGeom>
          <a:ln w="6350">
            <a:solidFill>
              <a:srgbClr val="A0A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7E5F3734-22B3-4651-B4D0-D3C6D87E4773}"/>
              </a:ext>
            </a:extLst>
          </p:cNvPr>
          <p:cNvSpPr txBox="1"/>
          <p:nvPr/>
        </p:nvSpPr>
        <p:spPr>
          <a:xfrm>
            <a:off x="5571678" y="5458596"/>
            <a:ext cx="445796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CJK TC Light" panose="020B0300000000000000" pitchFamily="34" charset="-120"/>
                <a:cs typeface="+mn-cs"/>
              </a:rPr>
              <a:t>顯示整數物件運算的結果</a:t>
            </a:r>
          </a:p>
        </p:txBody>
      </p:sp>
      <p:cxnSp>
        <p:nvCxnSpPr>
          <p:cNvPr id="12" name="直線接點 11">
            <a:extLst>
              <a:ext uri="{FF2B5EF4-FFF2-40B4-BE49-F238E27FC236}">
                <a16:creationId xmlns:a16="http://schemas.microsoft.com/office/drawing/2014/main" id="{53AD0B8E-804D-4B63-9D93-9CF618EB3C7C}"/>
              </a:ext>
            </a:extLst>
          </p:cNvPr>
          <p:cNvCxnSpPr>
            <a:cxnSpLocks/>
          </p:cNvCxnSpPr>
          <p:nvPr/>
        </p:nvCxnSpPr>
        <p:spPr>
          <a:xfrm>
            <a:off x="4868173" y="5689429"/>
            <a:ext cx="703505" cy="0"/>
          </a:xfrm>
          <a:prstGeom prst="line">
            <a:avLst/>
          </a:prstGeom>
          <a:ln w="6350">
            <a:solidFill>
              <a:srgbClr val="A0A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矩形 13">
            <a:extLst>
              <a:ext uri="{FF2B5EF4-FFF2-40B4-BE49-F238E27FC236}">
                <a16:creationId xmlns:a16="http://schemas.microsoft.com/office/drawing/2014/main" id="{02DAA288-91C1-4331-8E96-6450023C75A8}"/>
              </a:ext>
            </a:extLst>
          </p:cNvPr>
          <p:cNvSpPr/>
          <p:nvPr/>
        </p:nvSpPr>
        <p:spPr>
          <a:xfrm>
            <a:off x="10715939" y="236273"/>
            <a:ext cx="1223963" cy="36036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olas" panose="020B0609020204030204" pitchFamily="49" charset="0"/>
                <a:ea typeface="新細明體" panose="02020500000000000000" pitchFamily="18" charset="-120"/>
                <a:cs typeface="+mn-cs"/>
              </a:rPr>
              <a:t>ex3-9</a:t>
            </a: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olas" panose="020B0609020204030204" pitchFamily="49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248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99538046-75CD-45B7-BAE7-17199FE1E7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下載與安裝 </a:t>
            </a:r>
            <a:r>
              <a:rPr lang="en-US" altLang="zh-TW" dirty="0" err="1"/>
              <a:t>Thonny</a:t>
            </a:r>
            <a:r>
              <a:rPr lang="en-US" altLang="zh-TW" dirty="0"/>
              <a:t>	</a:t>
            </a:r>
            <a:endParaRPr lang="zh-TW" altLang="en-US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4FFF8118-375F-49DA-A691-39B49DDBF1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13578" y="1765687"/>
            <a:ext cx="6764843" cy="437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0C757D2C-0585-457F-B006-305320BCBB7B}"/>
              </a:ext>
            </a:extLst>
          </p:cNvPr>
          <p:cNvSpPr/>
          <p:nvPr/>
        </p:nvSpPr>
        <p:spPr>
          <a:xfrm>
            <a:off x="4721263" y="3228945"/>
            <a:ext cx="274947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下載後請雙按執行安裝</a:t>
            </a: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29311869-4CBF-45F9-948E-963B837AA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D7593-BE75-8548-B2D1-793E97685FA7}" type="slidenum">
              <a:rPr kumimoji="1" lang="zh-TW" altLang="en-US" smtClean="0"/>
              <a:pPr/>
              <a:t>4</a:t>
            </a:fld>
            <a:endParaRPr kumimoji="1" lang="zh-TW" altLang="en-US" dirty="0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4791E1A0-7B8D-41AB-91B8-92CD1B2B7B15}"/>
              </a:ext>
            </a:extLst>
          </p:cNvPr>
          <p:cNvSpPr/>
          <p:nvPr/>
        </p:nvSpPr>
        <p:spPr>
          <a:xfrm>
            <a:off x="10865234" y="1331260"/>
            <a:ext cx="1223963" cy="36036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TW">
                <a:latin typeface="Consolas" panose="020B0609020204030204" pitchFamily="49" charset="0"/>
              </a:rPr>
              <a:t>ex3-1</a:t>
            </a:r>
            <a:endParaRPr lang="zh-TW" altLang="en-US"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102980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標題 1">
            <a:extLst>
              <a:ext uri="{FF2B5EF4-FFF2-40B4-BE49-F238E27FC236}">
                <a16:creationId xmlns:a16="http://schemas.microsoft.com/office/drawing/2014/main" id="{236B3EA1-9B3C-4CEB-A15A-03ADE8AAB8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匯入模組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680723A1-4DC0-49F1-B8ED-A26F7DF9C6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4" y="1078304"/>
            <a:ext cx="11370672" cy="2216988"/>
          </a:xfrm>
        </p:spPr>
        <p:txBody>
          <a:bodyPr>
            <a:normAutofit fontScale="92500"/>
          </a:bodyPr>
          <a:lstStyle/>
          <a:p>
            <a:pPr>
              <a:spcBef>
                <a:spcPts val="600"/>
              </a:spcBef>
            </a:pPr>
            <a:r>
              <a:rPr lang="zh-TW" altLang="en-US">
                <a:latin typeface="Noto Sans CJK TC Regular" panose="020B0500000000000000" pitchFamily="34" charset="-120"/>
              </a:rPr>
              <a:t>內建函式不就越多越好？若內建函式無限制增加，會導致啟動速度越來越慢，執行時佔用的記憶體越來越多。</a:t>
            </a:r>
            <a:endParaRPr lang="en-US" altLang="zh-TW">
              <a:latin typeface="Noto Sans CJK TC Regular" panose="020B0500000000000000" pitchFamily="34" charset="-120"/>
            </a:endParaRPr>
          </a:p>
          <a:p>
            <a:pPr>
              <a:spcBef>
                <a:spcPts val="600"/>
              </a:spcBef>
            </a:pPr>
            <a:r>
              <a:rPr lang="en-US" altLang="zh-TW">
                <a:latin typeface="新細明體" panose="02020500000000000000" pitchFamily="18" charset="-120"/>
                <a:ea typeface="新細明體" panose="02020500000000000000" pitchFamily="18" charset="-120"/>
              </a:rPr>
              <a:t>『</a:t>
            </a:r>
            <a:r>
              <a:rPr lang="zh-TW" altLang="en-US">
                <a:solidFill>
                  <a:srgbClr val="FF0000"/>
                </a:solidFill>
                <a:latin typeface="Noto Sans CJK TC Regular" panose="020B0500000000000000" pitchFamily="34" charset="-120"/>
              </a:rPr>
              <a:t>模組</a:t>
            </a:r>
            <a:r>
              <a:rPr lang="en-US" altLang="zh-TW">
                <a:latin typeface="新細明體" panose="02020500000000000000" pitchFamily="18" charset="-120"/>
                <a:ea typeface="新細明體" panose="02020500000000000000" pitchFamily="18" charset="-120"/>
              </a:rPr>
              <a:t>』</a:t>
            </a:r>
            <a:r>
              <a:rPr lang="en-US" altLang="zh-TW"/>
              <a:t>(module)</a:t>
            </a:r>
            <a:r>
              <a:rPr lang="zh-TW" altLang="en-US">
                <a:latin typeface="Noto Sans CJK TC Regular" panose="020B0500000000000000" pitchFamily="34" charset="-120"/>
              </a:rPr>
              <a:t>，就是將同一類的函式打包成模組，預設不會啟用。需要時，再用</a:t>
            </a:r>
            <a:r>
              <a:rPr lang="zh-TW" altLang="en-US">
                <a:solidFill>
                  <a:srgbClr val="FF0000"/>
                </a:solidFill>
                <a:latin typeface="Noto Sans CJK TC Regular" panose="020B0500000000000000" pitchFamily="34" charset="-120"/>
              </a:rPr>
              <a:t>匯入</a:t>
            </a:r>
            <a:r>
              <a:rPr lang="zh-TW" altLang="en-US">
                <a:latin typeface="Noto Sans CJK TC Regular" panose="020B0500000000000000" pitchFamily="34" charset="-120"/>
              </a:rPr>
              <a:t> </a:t>
            </a:r>
            <a:r>
              <a:rPr lang="en-US" altLang="zh-TW"/>
              <a:t>(import)</a:t>
            </a:r>
            <a:r>
              <a:rPr lang="en-US" altLang="zh-TW">
                <a:latin typeface="Noto Sans CJK TC Regular" panose="020B0500000000000000" pitchFamily="34" charset="-120"/>
              </a:rPr>
              <a:t> </a:t>
            </a:r>
            <a:r>
              <a:rPr lang="zh-TW" altLang="en-US">
                <a:latin typeface="Noto Sans CJK TC Regular" panose="020B0500000000000000" pitchFamily="34" charset="-120"/>
              </a:rPr>
              <a:t>的方式啟用。預先寫好的稱為</a:t>
            </a:r>
            <a:r>
              <a:rPr lang="en-US" altLang="zh-TW">
                <a:latin typeface="新細明體" panose="02020500000000000000" pitchFamily="18" charset="-120"/>
                <a:ea typeface="新細明體" panose="02020500000000000000" pitchFamily="18" charset="-120"/>
              </a:rPr>
              <a:t>『</a:t>
            </a:r>
            <a:r>
              <a:rPr lang="zh-TW" altLang="en-US">
                <a:solidFill>
                  <a:srgbClr val="FF0000"/>
                </a:solidFill>
                <a:latin typeface="Noto Sans CJK TC Regular" panose="020B0500000000000000" pitchFamily="34" charset="-120"/>
              </a:rPr>
              <a:t>內建模組</a:t>
            </a:r>
            <a:r>
              <a:rPr lang="en-US" altLang="zh-TW">
                <a:latin typeface="新細明體" panose="02020500000000000000" pitchFamily="18" charset="-120"/>
                <a:ea typeface="新細明體" panose="02020500000000000000" pitchFamily="18" charset="-120"/>
              </a:rPr>
              <a:t>』</a:t>
            </a:r>
            <a:r>
              <a:rPr lang="zh-TW" altLang="en-US">
                <a:latin typeface="Noto Sans CJK TC Regular" panose="020B0500000000000000" pitchFamily="34" charset="-120"/>
              </a:rPr>
              <a:t>。</a:t>
            </a:r>
            <a:endParaRPr lang="en-US" altLang="zh-TW">
              <a:latin typeface="Noto Sans CJK TC Regular" panose="020B0500000000000000" pitchFamily="34" charset="-120"/>
            </a:endParaRPr>
          </a:p>
          <a:p>
            <a:pPr>
              <a:spcBef>
                <a:spcPts val="600"/>
              </a:spcBef>
            </a:pPr>
            <a:endParaRPr lang="zh-TW" altLang="en-US">
              <a:latin typeface="Noto Sans CJK TC Regular" panose="020B0500000000000000" pitchFamily="34" charset="-120"/>
            </a:endParaRPr>
          </a:p>
          <a:p>
            <a:endParaRPr lang="zh-TW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81AA114D-3F8E-49EC-9DF0-6A76F77CF99B}"/>
              </a:ext>
            </a:extLst>
          </p:cNvPr>
          <p:cNvSpPr/>
          <p:nvPr/>
        </p:nvSpPr>
        <p:spPr>
          <a:xfrm>
            <a:off x="977793" y="295582"/>
            <a:ext cx="99292" cy="53570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C24807D0-BDF5-4F81-94BF-F8FAB60D0923}"/>
              </a:ext>
            </a:extLst>
          </p:cNvPr>
          <p:cNvSpPr/>
          <p:nvPr/>
        </p:nvSpPr>
        <p:spPr>
          <a:xfrm>
            <a:off x="646830" y="3467818"/>
            <a:ext cx="10926618" cy="30600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975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6E6E6E"/>
                </a:solidFill>
                <a:effectLst/>
                <a:uLnTx/>
                <a:uFillTx/>
                <a:latin typeface="Consolas" panose="020B0609020204030204" pitchFamily="49" charset="0"/>
                <a:ea typeface="新細明體" panose="02020500000000000000" pitchFamily="18" charset="-120"/>
                <a:cs typeface="+mn-cs"/>
              </a:rPr>
              <a:t>&gt;&gt;&gt;</a:t>
            </a:r>
            <a:r>
              <a:rPr kumimoji="0" lang="zh-TW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6E6E6E"/>
                </a:solidFill>
                <a:effectLst/>
                <a:uLnTx/>
                <a:uFillTx/>
                <a:latin typeface="Consolas" panose="020B0609020204030204" pitchFamily="49" charset="0"/>
                <a:ea typeface="新細明體" panose="02020500000000000000" pitchFamily="18" charset="-120"/>
                <a:cs typeface="+mn-cs"/>
              </a:rPr>
              <a:t> </a:t>
            </a: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6E6E6E"/>
                </a:solidFill>
                <a:effectLst/>
                <a:uLnTx/>
                <a:uFillTx/>
                <a:latin typeface="Consolas" panose="020B0609020204030204" pitchFamily="49" charset="0"/>
                <a:ea typeface="新細明體" panose="02020500000000000000" pitchFamily="18" charset="-120"/>
                <a:cs typeface="+mn-cs"/>
              </a:rPr>
              <a:t>import time</a:t>
            </a:r>
          </a:p>
          <a:p>
            <a:pPr marL="180975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6E6E6E"/>
                </a:solidFill>
                <a:effectLst/>
                <a:uLnTx/>
                <a:uFillTx/>
                <a:latin typeface="Consolas" panose="020B0609020204030204" pitchFamily="49" charset="0"/>
                <a:ea typeface="新細明體" panose="02020500000000000000" pitchFamily="18" charset="-120"/>
                <a:cs typeface="+mn-cs"/>
              </a:rPr>
              <a:t>&gt;&gt;&gt;</a:t>
            </a:r>
            <a:r>
              <a:rPr kumimoji="0" lang="zh-TW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6E6E6E"/>
                </a:solidFill>
                <a:effectLst/>
                <a:uLnTx/>
                <a:uFillTx/>
                <a:latin typeface="Consolas" panose="020B0609020204030204" pitchFamily="49" charset="0"/>
                <a:ea typeface="新細明體" panose="02020500000000000000" pitchFamily="18" charset="-120"/>
                <a:cs typeface="+mn-cs"/>
              </a:rPr>
              <a:t> </a:t>
            </a: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6E6E6E"/>
                </a:solidFill>
                <a:effectLst/>
                <a:uLnTx/>
                <a:uFillTx/>
                <a:latin typeface="Consolas" panose="020B0609020204030204" pitchFamily="49" charset="0"/>
                <a:ea typeface="新細明體" panose="02020500000000000000" pitchFamily="18" charset="-120"/>
                <a:cs typeface="+mn-cs"/>
              </a:rPr>
              <a:t>time.sleep(3)</a:t>
            </a:r>
          </a:p>
          <a:p>
            <a:pPr marL="180975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2800" b="0" i="0" u="none" strike="noStrike" kern="1200" cap="none" spc="0" normalizeH="0" baseline="0" noProof="0">
              <a:ln>
                <a:noFill/>
              </a:ln>
              <a:solidFill>
                <a:srgbClr val="A0A0A0"/>
              </a:solidFill>
              <a:effectLst/>
              <a:uLnTx/>
              <a:uFillTx/>
              <a:latin typeface="Consolas" panose="020B0609020204030204" pitchFamily="49" charset="0"/>
              <a:ea typeface="新細明體" panose="02020500000000000000" pitchFamily="18" charset="-120"/>
              <a:cs typeface="+mn-cs"/>
            </a:endParaRPr>
          </a:p>
          <a:p>
            <a:pPr marL="180975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6E6E6E"/>
                </a:solidFill>
                <a:effectLst/>
                <a:uLnTx/>
                <a:uFillTx/>
                <a:latin typeface="Consolas" panose="020B0609020204030204" pitchFamily="49" charset="0"/>
                <a:ea typeface="新細明體" panose="02020500000000000000" pitchFamily="18" charset="-120"/>
                <a:cs typeface="+mn-cs"/>
              </a:rPr>
              <a:t>&gt;&gt;&gt; from time import sleep</a:t>
            </a:r>
          </a:p>
          <a:p>
            <a:pPr marL="180975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6E6E6E"/>
                </a:solidFill>
                <a:effectLst/>
                <a:uLnTx/>
                <a:uFillTx/>
                <a:latin typeface="Consolas" panose="020B0609020204030204" pitchFamily="49" charset="0"/>
                <a:ea typeface="新細明體" panose="02020500000000000000" pitchFamily="18" charset="-120"/>
                <a:cs typeface="+mn-cs"/>
              </a:rPr>
              <a:t>&gt;&gt;&gt; sleep(5)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43089086-F5E1-4E0C-90F4-B107C86D4C77}"/>
              </a:ext>
            </a:extLst>
          </p:cNvPr>
          <p:cNvSpPr txBox="1"/>
          <p:nvPr/>
        </p:nvSpPr>
        <p:spPr>
          <a:xfrm>
            <a:off x="4576768" y="3648969"/>
            <a:ext cx="337025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CJK TC Light" panose="020B0300000000000000" pitchFamily="34" charset="-120"/>
                <a:cs typeface="+mn-cs"/>
              </a:rPr>
              <a:t>匯入時間相關的</a:t>
            </a:r>
            <a:r>
              <a:rPr kumimoji="0" lang="zh-TW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Arial" panose="020B0604020202020204" pitchFamily="34" charset="0"/>
                <a:ea typeface="Noto Sans CJK TC Light" panose="020B0300000000000000" pitchFamily="34" charset="-120"/>
                <a:cs typeface="Arial" panose="020B0604020202020204" pitchFamily="34" charset="0"/>
              </a:rPr>
              <a:t> </a:t>
            </a:r>
            <a:r>
              <a:rPr kumimoji="0" lang="en-US" altLang="zh-TW" sz="20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CJK TC Light" panose="020B0300000000000000" pitchFamily="34" charset="-120"/>
                <a:cs typeface="+mn-cs"/>
              </a:rPr>
              <a:t>time</a:t>
            </a:r>
            <a:r>
              <a:rPr kumimoji="0" lang="zh-TW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Arial" panose="020B0604020202020204" pitchFamily="34" charset="0"/>
                <a:ea typeface="Noto Sans CJK TC Light" panose="020B0300000000000000" pitchFamily="34" charset="-120"/>
                <a:cs typeface="Arial" panose="020B0604020202020204" pitchFamily="34" charset="0"/>
              </a:rPr>
              <a:t> </a:t>
            </a:r>
            <a:r>
              <a:rPr kumimoji="0" lang="zh-TW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CJK TC Light" panose="020B0300000000000000" pitchFamily="34" charset="-120"/>
                <a:cs typeface="+mn-cs"/>
              </a:rPr>
              <a:t>模組</a:t>
            </a:r>
          </a:p>
        </p:txBody>
      </p:sp>
      <p:cxnSp>
        <p:nvCxnSpPr>
          <p:cNvPr id="8" name="直線接點 7">
            <a:extLst>
              <a:ext uri="{FF2B5EF4-FFF2-40B4-BE49-F238E27FC236}">
                <a16:creationId xmlns:a16="http://schemas.microsoft.com/office/drawing/2014/main" id="{A1DA0793-09C7-4420-9765-5FADE90A2AF6}"/>
              </a:ext>
            </a:extLst>
          </p:cNvPr>
          <p:cNvCxnSpPr>
            <a:cxnSpLocks/>
          </p:cNvCxnSpPr>
          <p:nvPr/>
        </p:nvCxnSpPr>
        <p:spPr>
          <a:xfrm>
            <a:off x="4016797" y="3844422"/>
            <a:ext cx="559971" cy="0"/>
          </a:xfrm>
          <a:prstGeom prst="line">
            <a:avLst/>
          </a:prstGeom>
          <a:ln w="6350">
            <a:solidFill>
              <a:srgbClr val="A0A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字方塊 8">
            <a:extLst>
              <a:ext uri="{FF2B5EF4-FFF2-40B4-BE49-F238E27FC236}">
                <a16:creationId xmlns:a16="http://schemas.microsoft.com/office/drawing/2014/main" id="{1F8FE096-582F-4BCF-8378-55DCD6A792F3}"/>
              </a:ext>
            </a:extLst>
          </p:cNvPr>
          <p:cNvSpPr txBox="1"/>
          <p:nvPr/>
        </p:nvSpPr>
        <p:spPr>
          <a:xfrm>
            <a:off x="5220872" y="4220791"/>
            <a:ext cx="571742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CJK TC Light" panose="020B0300000000000000" pitchFamily="34" charset="-120"/>
                <a:cs typeface="+mn-cs"/>
              </a:rPr>
              <a:t>執行</a:t>
            </a:r>
            <a:r>
              <a:rPr kumimoji="0" lang="zh-TW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Arial" panose="020B0604020202020204" pitchFamily="34" charset="0"/>
                <a:ea typeface="Noto Sans CJK TC Light" panose="020B0300000000000000" pitchFamily="34" charset="-120"/>
                <a:cs typeface="Arial" panose="020B0604020202020204" pitchFamily="34" charset="0"/>
              </a:rPr>
              <a:t> </a:t>
            </a:r>
            <a:r>
              <a:rPr kumimoji="0" lang="en-US" altLang="zh-TW" sz="20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CJK TC Light" panose="020B0300000000000000" pitchFamily="34" charset="-120"/>
                <a:cs typeface="+mn-cs"/>
              </a:rPr>
              <a:t>time</a:t>
            </a:r>
            <a:r>
              <a:rPr kumimoji="0" lang="zh-TW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Arial" panose="020B0604020202020204" pitchFamily="34" charset="0"/>
                <a:ea typeface="Noto Sans CJK TC Light" panose="020B0300000000000000" pitchFamily="34" charset="-120"/>
                <a:cs typeface="Arial" panose="020B0604020202020204" pitchFamily="34" charset="0"/>
              </a:rPr>
              <a:t> </a:t>
            </a:r>
            <a:r>
              <a:rPr kumimoji="0" lang="zh-TW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CJK TC Light" panose="020B0300000000000000" pitchFamily="34" charset="-120"/>
                <a:cs typeface="+mn-cs"/>
              </a:rPr>
              <a:t>模組的</a:t>
            </a:r>
            <a:r>
              <a:rPr kumimoji="0" lang="zh-TW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Arial" panose="020B0604020202020204" pitchFamily="34" charset="0"/>
                <a:ea typeface="Noto Sans CJK TC Light" panose="020B0300000000000000" pitchFamily="34" charset="-120"/>
                <a:cs typeface="Arial" panose="020B0604020202020204" pitchFamily="34" charset="0"/>
              </a:rPr>
              <a:t> </a:t>
            </a:r>
            <a:r>
              <a:rPr kumimoji="0" lang="en-US" altLang="zh-TW" sz="20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CJK TC Light" panose="020B0300000000000000" pitchFamily="34" charset="-120"/>
                <a:cs typeface="+mn-cs"/>
              </a:rPr>
              <a:t>sleep()</a:t>
            </a:r>
            <a:r>
              <a:rPr kumimoji="0" lang="en-US" altLang="zh-TW" sz="20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Arial" panose="020B0604020202020204" pitchFamily="34" charset="0"/>
                <a:ea typeface="Noto Sans CJK TC Light" panose="020B0300000000000000" pitchFamily="34" charset="-120"/>
                <a:cs typeface="Arial" panose="020B0604020202020204" pitchFamily="34" charset="0"/>
              </a:rPr>
              <a:t> </a:t>
            </a:r>
            <a:r>
              <a:rPr kumimoji="0" lang="zh-TW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CJK TC Light" panose="020B0300000000000000" pitchFamily="34" charset="-120"/>
                <a:cs typeface="+mn-cs"/>
              </a:rPr>
              <a:t>函式，暫停</a:t>
            </a:r>
            <a:r>
              <a:rPr kumimoji="0" lang="zh-TW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Arial" panose="020B0604020202020204" pitchFamily="34" charset="0"/>
                <a:ea typeface="Noto Sans CJK TC Light" panose="020B0300000000000000" pitchFamily="34" charset="-120"/>
                <a:cs typeface="Arial" panose="020B0604020202020204" pitchFamily="34" charset="0"/>
              </a:rPr>
              <a:t> </a:t>
            </a:r>
            <a:r>
              <a:rPr kumimoji="0" lang="en-US" altLang="zh-TW" sz="20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CJK TC Light" panose="020B0300000000000000" pitchFamily="34" charset="-120"/>
                <a:cs typeface="+mn-cs"/>
              </a:rPr>
              <a:t>3</a:t>
            </a:r>
            <a:r>
              <a:rPr kumimoji="0" lang="zh-TW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Arial" panose="020B0604020202020204" pitchFamily="34" charset="0"/>
                <a:ea typeface="Noto Sans CJK TC Light" panose="020B0300000000000000" pitchFamily="34" charset="-120"/>
                <a:cs typeface="Arial" panose="020B0604020202020204" pitchFamily="34" charset="0"/>
              </a:rPr>
              <a:t> </a:t>
            </a:r>
            <a:r>
              <a:rPr kumimoji="0" lang="zh-TW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CJK TC Light" panose="020B0300000000000000" pitchFamily="34" charset="-120"/>
                <a:cs typeface="+mn-cs"/>
              </a:rPr>
              <a:t>秒</a:t>
            </a:r>
          </a:p>
        </p:txBody>
      </p: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C4E719BC-2114-4873-8534-18E280F7D03A}"/>
              </a:ext>
            </a:extLst>
          </p:cNvPr>
          <p:cNvCxnSpPr>
            <a:cxnSpLocks/>
          </p:cNvCxnSpPr>
          <p:nvPr/>
        </p:nvCxnSpPr>
        <p:spPr>
          <a:xfrm>
            <a:off x="4660901" y="4416244"/>
            <a:ext cx="559971" cy="0"/>
          </a:xfrm>
          <a:prstGeom prst="line">
            <a:avLst/>
          </a:prstGeom>
          <a:ln w="6350">
            <a:solidFill>
              <a:srgbClr val="A0A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74891A17-4253-4661-BE0D-3F209AF8EDD0}"/>
              </a:ext>
            </a:extLst>
          </p:cNvPr>
          <p:cNvSpPr txBox="1"/>
          <p:nvPr/>
        </p:nvSpPr>
        <p:spPr>
          <a:xfrm>
            <a:off x="6670110" y="5386183"/>
            <a:ext cx="454423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CJK TC Light" panose="020B0300000000000000" pitchFamily="34" charset="-120"/>
                <a:cs typeface="+mn-cs"/>
              </a:rPr>
              <a:t>從</a:t>
            </a:r>
            <a:r>
              <a:rPr kumimoji="0" lang="zh-TW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Arial" panose="020B0604020202020204" pitchFamily="34" charset="0"/>
                <a:ea typeface="Noto Sans CJK TC Light" panose="020B0300000000000000" pitchFamily="34" charset="-120"/>
                <a:cs typeface="Arial" panose="020B0604020202020204" pitchFamily="34" charset="0"/>
              </a:rPr>
              <a:t> </a:t>
            </a:r>
            <a:r>
              <a:rPr kumimoji="0" lang="en-US" altLang="zh-TW" sz="20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CJK TC Light" panose="020B0300000000000000" pitchFamily="34" charset="-120"/>
                <a:cs typeface="+mn-cs"/>
              </a:rPr>
              <a:t>time</a:t>
            </a:r>
            <a:r>
              <a:rPr kumimoji="0" lang="zh-TW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Arial" panose="020B0604020202020204" pitchFamily="34" charset="0"/>
                <a:ea typeface="Noto Sans CJK TC Light" panose="020B0300000000000000" pitchFamily="34" charset="-120"/>
                <a:cs typeface="Arial" panose="020B0604020202020204" pitchFamily="34" charset="0"/>
              </a:rPr>
              <a:t> </a:t>
            </a:r>
            <a:r>
              <a:rPr kumimoji="0" lang="zh-TW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CJK TC Light" panose="020B0300000000000000" pitchFamily="34" charset="-120"/>
                <a:cs typeface="+mn-cs"/>
              </a:rPr>
              <a:t>模組裡匯入</a:t>
            </a:r>
            <a:r>
              <a:rPr kumimoji="0" lang="zh-TW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Arial" panose="020B0604020202020204" pitchFamily="34" charset="0"/>
                <a:ea typeface="Noto Sans CJK TC Light" panose="020B0300000000000000" pitchFamily="34" charset="-120"/>
                <a:cs typeface="Arial" panose="020B0604020202020204" pitchFamily="34" charset="0"/>
              </a:rPr>
              <a:t> </a:t>
            </a:r>
            <a:r>
              <a:rPr kumimoji="0" lang="en-US" altLang="zh-TW" sz="20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CJK TC Light" panose="020B0300000000000000" pitchFamily="34" charset="-120"/>
                <a:cs typeface="+mn-cs"/>
              </a:rPr>
              <a:t>sleep()</a:t>
            </a:r>
            <a:r>
              <a:rPr kumimoji="0" lang="en-US" altLang="zh-TW" sz="20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Arial" panose="020B0604020202020204" pitchFamily="34" charset="0"/>
                <a:ea typeface="Noto Sans CJK TC Light" panose="020B0300000000000000" pitchFamily="34" charset="-120"/>
                <a:cs typeface="Arial" panose="020B0604020202020204" pitchFamily="34" charset="0"/>
              </a:rPr>
              <a:t> </a:t>
            </a:r>
            <a:r>
              <a:rPr kumimoji="0" lang="zh-TW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CJK TC Light" panose="020B0300000000000000" pitchFamily="34" charset="-120"/>
                <a:cs typeface="+mn-cs"/>
              </a:rPr>
              <a:t>函式</a:t>
            </a:r>
          </a:p>
        </p:txBody>
      </p:sp>
      <p:cxnSp>
        <p:nvCxnSpPr>
          <p:cNvPr id="12" name="直線接點 11">
            <a:extLst>
              <a:ext uri="{FF2B5EF4-FFF2-40B4-BE49-F238E27FC236}">
                <a16:creationId xmlns:a16="http://schemas.microsoft.com/office/drawing/2014/main" id="{3137E9CC-02FB-4FE5-AF6F-80E74896DC18}"/>
              </a:ext>
            </a:extLst>
          </p:cNvPr>
          <p:cNvCxnSpPr>
            <a:cxnSpLocks/>
          </p:cNvCxnSpPr>
          <p:nvPr/>
        </p:nvCxnSpPr>
        <p:spPr>
          <a:xfrm>
            <a:off x="6110139" y="5581636"/>
            <a:ext cx="559971" cy="0"/>
          </a:xfrm>
          <a:prstGeom prst="line">
            <a:avLst/>
          </a:prstGeom>
          <a:ln w="6350">
            <a:solidFill>
              <a:srgbClr val="A0A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C95931DE-B94B-45A1-8CCD-8B2F17DFF6A4}"/>
              </a:ext>
            </a:extLst>
          </p:cNvPr>
          <p:cNvSpPr txBox="1"/>
          <p:nvPr/>
        </p:nvSpPr>
        <p:spPr>
          <a:xfrm>
            <a:off x="3863902" y="5944059"/>
            <a:ext cx="454423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CJK TC Light" panose="020B0300000000000000" pitchFamily="34" charset="-120"/>
                <a:cs typeface="+mn-cs"/>
              </a:rPr>
              <a:t>執行</a:t>
            </a:r>
            <a:r>
              <a:rPr kumimoji="0" lang="zh-TW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Arial" panose="020B0604020202020204" pitchFamily="34" charset="0"/>
                <a:ea typeface="Noto Sans CJK TC Light" panose="020B0300000000000000" pitchFamily="34" charset="-120"/>
                <a:cs typeface="Arial" panose="020B0604020202020204" pitchFamily="34" charset="0"/>
              </a:rPr>
              <a:t> </a:t>
            </a:r>
            <a:r>
              <a:rPr kumimoji="0" lang="en-US" altLang="zh-TW" sz="20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CJK TC Light" panose="020B0300000000000000" pitchFamily="34" charset="-120"/>
                <a:cs typeface="+mn-cs"/>
              </a:rPr>
              <a:t>sleep()</a:t>
            </a:r>
            <a:r>
              <a:rPr kumimoji="0" lang="en-US" altLang="zh-TW" sz="20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Arial" panose="020B0604020202020204" pitchFamily="34" charset="0"/>
                <a:ea typeface="Noto Sans CJK TC Light" panose="020B0300000000000000" pitchFamily="34" charset="-120"/>
                <a:cs typeface="Arial" panose="020B0604020202020204" pitchFamily="34" charset="0"/>
              </a:rPr>
              <a:t> </a:t>
            </a:r>
            <a:r>
              <a:rPr kumimoji="0" lang="zh-TW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CJK TC Light" panose="020B0300000000000000" pitchFamily="34" charset="-120"/>
                <a:cs typeface="+mn-cs"/>
              </a:rPr>
              <a:t>函式，暫停</a:t>
            </a:r>
            <a:r>
              <a:rPr kumimoji="0" lang="zh-TW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Arial" panose="020B0604020202020204" pitchFamily="34" charset="0"/>
                <a:ea typeface="Noto Sans CJK TC Light" panose="020B0300000000000000" pitchFamily="34" charset="-120"/>
                <a:cs typeface="Arial" panose="020B0604020202020204" pitchFamily="34" charset="0"/>
              </a:rPr>
              <a:t> </a:t>
            </a:r>
            <a:r>
              <a:rPr kumimoji="0" lang="en-US" altLang="zh-TW" sz="20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CJK TC Light" panose="020B0300000000000000" pitchFamily="34" charset="-120"/>
                <a:cs typeface="+mn-cs"/>
              </a:rPr>
              <a:t>5</a:t>
            </a:r>
            <a:r>
              <a:rPr kumimoji="0" lang="zh-TW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Arial" panose="020B0604020202020204" pitchFamily="34" charset="0"/>
                <a:ea typeface="Noto Sans CJK TC Light" panose="020B0300000000000000" pitchFamily="34" charset="-120"/>
                <a:cs typeface="Arial" panose="020B0604020202020204" pitchFamily="34" charset="0"/>
              </a:rPr>
              <a:t> </a:t>
            </a:r>
            <a:r>
              <a:rPr kumimoji="0" lang="zh-TW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CJK TC Light" panose="020B0300000000000000" pitchFamily="34" charset="-120"/>
                <a:cs typeface="+mn-cs"/>
              </a:rPr>
              <a:t>秒</a:t>
            </a:r>
          </a:p>
        </p:txBody>
      </p:sp>
      <p:cxnSp>
        <p:nvCxnSpPr>
          <p:cNvPr id="14" name="直線接點 13">
            <a:extLst>
              <a:ext uri="{FF2B5EF4-FFF2-40B4-BE49-F238E27FC236}">
                <a16:creationId xmlns:a16="http://schemas.microsoft.com/office/drawing/2014/main" id="{6CD872AF-614A-488A-B576-B7489AF74FEF}"/>
              </a:ext>
            </a:extLst>
          </p:cNvPr>
          <p:cNvCxnSpPr>
            <a:cxnSpLocks/>
          </p:cNvCxnSpPr>
          <p:nvPr/>
        </p:nvCxnSpPr>
        <p:spPr>
          <a:xfrm>
            <a:off x="3303931" y="6139512"/>
            <a:ext cx="559971" cy="0"/>
          </a:xfrm>
          <a:prstGeom prst="line">
            <a:avLst/>
          </a:prstGeom>
          <a:ln w="6350">
            <a:solidFill>
              <a:srgbClr val="A0A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矩形 15">
            <a:extLst>
              <a:ext uri="{FF2B5EF4-FFF2-40B4-BE49-F238E27FC236}">
                <a16:creationId xmlns:a16="http://schemas.microsoft.com/office/drawing/2014/main" id="{612630DD-F759-4147-9FFC-AB61A6F88DC5}"/>
              </a:ext>
            </a:extLst>
          </p:cNvPr>
          <p:cNvSpPr/>
          <p:nvPr/>
        </p:nvSpPr>
        <p:spPr>
          <a:xfrm>
            <a:off x="10715939" y="236273"/>
            <a:ext cx="1223963" cy="36036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olas" panose="020B0609020204030204" pitchFamily="49" charset="0"/>
                <a:ea typeface="新細明體" panose="02020500000000000000" pitchFamily="18" charset="-120"/>
                <a:cs typeface="+mn-cs"/>
              </a:rPr>
              <a:t>ex3-10</a:t>
            </a: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olas" panose="020B0609020204030204" pitchFamily="49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146609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EA84AA1-A81A-499A-AE7B-49BBF9F9C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練習</a:t>
            </a:r>
            <a:r>
              <a:rPr lang="zh-TW" altLang="en-US">
                <a:latin typeface="Noto Sans CJK TC Regular" panose="020B0500000000000000" pitchFamily="34" charset="-120"/>
              </a:rPr>
              <a:t>：</a:t>
            </a:r>
            <a:r>
              <a:rPr lang="zh-TW" altLang="en-US"/>
              <a:t>匯入模組</a:t>
            </a:r>
          </a:p>
        </p:txBody>
      </p:sp>
      <p:graphicFrame>
        <p:nvGraphicFramePr>
          <p:cNvPr id="4" name="表格 5">
            <a:extLst>
              <a:ext uri="{FF2B5EF4-FFF2-40B4-BE49-F238E27FC236}">
                <a16:creationId xmlns:a16="http://schemas.microsoft.com/office/drawing/2014/main" id="{0CFE365A-FEA2-42CF-AB23-CA7AB4791E28}"/>
              </a:ext>
            </a:extLst>
          </p:cNvPr>
          <p:cNvGraphicFramePr>
            <a:graphicFrameLocks noGrp="1"/>
          </p:cNvGraphicFramePr>
          <p:nvPr/>
        </p:nvGraphicFramePr>
        <p:xfrm>
          <a:off x="696000" y="2361260"/>
          <a:ext cx="10800000" cy="331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00000">
                  <a:extLst>
                    <a:ext uri="{9D8B030D-6E8A-4147-A177-3AD203B41FA5}">
                      <a16:colId xmlns:a16="http://schemas.microsoft.com/office/drawing/2014/main" val="2693612445"/>
                    </a:ext>
                  </a:extLst>
                </a:gridCol>
              </a:tblGrid>
              <a:tr h="3312000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</a:pPr>
                      <a:r>
                        <a:rPr lang="en-US" altLang="zh-TW" sz="2800" b="0">
                          <a:solidFill>
                            <a:srgbClr val="A0A0A0"/>
                          </a:solidFill>
                          <a:latin typeface="Consolas" panose="020B0609020204030204" pitchFamily="49" charset="0"/>
                          <a:ea typeface="Noto Sans Mono CJK TC Regular" panose="020B0500000000000000" pitchFamily="34" charset="-120"/>
                        </a:rPr>
                        <a:t>#</a:t>
                      </a:r>
                      <a:r>
                        <a:rPr lang="zh-TW" altLang="en-US" sz="2800" b="0">
                          <a:solidFill>
                            <a:srgbClr val="A0A0A0"/>
                          </a:solidFill>
                          <a:latin typeface="Arial" panose="020B0604020202020204" pitchFamily="34" charset="0"/>
                          <a:ea typeface="Noto Sans Mono CJK TC Regular" panose="020B0500000000000000" pitchFamily="34" charset="-120"/>
                          <a:cs typeface="Arial" panose="020B0604020202020204" pitchFamily="34" charset="0"/>
                        </a:rPr>
                        <a:t> </a:t>
                      </a:r>
                      <a:r>
                        <a:rPr lang="zh-TW" altLang="en-US" sz="2800" b="0">
                          <a:solidFill>
                            <a:srgbClr val="A0A0A0"/>
                          </a:solidFill>
                          <a:latin typeface="Consolas" panose="020B0609020204030204" pitchFamily="49" charset="0"/>
                          <a:ea typeface="Noto Sans Mono CJK TC Regular" panose="020B0500000000000000" pitchFamily="34" charset="-120"/>
                        </a:rPr>
                        <a:t>暫停</a:t>
                      </a:r>
                      <a:r>
                        <a:rPr lang="zh-TW" altLang="en-US" sz="2800" b="0">
                          <a:solidFill>
                            <a:srgbClr val="A0A0A0"/>
                          </a:solidFill>
                          <a:latin typeface="Arial" panose="020B0604020202020204" pitchFamily="34" charset="0"/>
                          <a:ea typeface="Noto Sans Mono CJK TC Regular" panose="020B0500000000000000" pitchFamily="34" charset="-12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TW" sz="2800" b="0">
                          <a:solidFill>
                            <a:srgbClr val="A0A0A0"/>
                          </a:solidFill>
                          <a:latin typeface="Consolas" panose="020B0609020204030204" pitchFamily="49" charset="0"/>
                          <a:ea typeface="Noto Sans Mono CJK TC Regular" panose="020B0500000000000000" pitchFamily="34" charset="-120"/>
                        </a:rPr>
                        <a:t>5</a:t>
                      </a:r>
                      <a:r>
                        <a:rPr lang="en-US" altLang="zh-TW" sz="2800" b="0">
                          <a:solidFill>
                            <a:srgbClr val="A0A0A0"/>
                          </a:solidFill>
                          <a:latin typeface="Arial" panose="020B0604020202020204" pitchFamily="34" charset="0"/>
                          <a:ea typeface="Noto Sans Mono CJK TC Regular" panose="020B0500000000000000" pitchFamily="34" charset="-120"/>
                          <a:cs typeface="Arial" panose="020B0604020202020204" pitchFamily="34" charset="0"/>
                        </a:rPr>
                        <a:t> </a:t>
                      </a:r>
                      <a:r>
                        <a:rPr lang="zh-TW" altLang="en-US" sz="2800" b="0">
                          <a:solidFill>
                            <a:srgbClr val="A0A0A0"/>
                          </a:solidFill>
                          <a:latin typeface="Consolas" panose="020B0609020204030204" pitchFamily="49" charset="0"/>
                          <a:ea typeface="Noto Sans Mono CJK TC Regular" panose="020B0500000000000000" pitchFamily="34" charset="-120"/>
                        </a:rPr>
                        <a:t>秒後，印出</a:t>
                      </a:r>
                      <a:r>
                        <a:rPr lang="zh-TW" altLang="en-US" sz="2800" b="0">
                          <a:solidFill>
                            <a:srgbClr val="A0A0A0"/>
                          </a:solidFill>
                          <a:latin typeface="Arial" panose="020B0604020202020204" pitchFamily="34" charset="0"/>
                          <a:ea typeface="Noto Sans Mono CJK TC Regular" panose="020B0500000000000000" pitchFamily="34" charset="-12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TW" sz="2800" b="0">
                          <a:solidFill>
                            <a:srgbClr val="A0A0A0"/>
                          </a:solidFill>
                          <a:latin typeface="Consolas" panose="020B0609020204030204" pitchFamily="49" charset="0"/>
                          <a:ea typeface="Noto Sans Mono CJK TC Regular" panose="020B0500000000000000" pitchFamily="34" charset="-120"/>
                        </a:rPr>
                        <a:t>Hello World!</a:t>
                      </a:r>
                      <a:r>
                        <a:rPr lang="zh-TW" altLang="en-US" sz="2800" b="0">
                          <a:solidFill>
                            <a:srgbClr val="A0A0A0"/>
                          </a:solidFill>
                          <a:latin typeface="Consolas" panose="020B0609020204030204" pitchFamily="49" charset="0"/>
                          <a:ea typeface="Noto Sans Mono CJK TC Regular" panose="020B0500000000000000" pitchFamily="34" charset="-120"/>
                        </a:rPr>
                        <a:t> </a:t>
                      </a:r>
                      <a:endParaRPr lang="en-US" altLang="zh-TW" sz="2800" b="0">
                        <a:solidFill>
                          <a:srgbClr val="A0A0A0"/>
                        </a:solidFill>
                        <a:latin typeface="Consolas" panose="020B0609020204030204" pitchFamily="49" charset="0"/>
                        <a:ea typeface="Noto Sans Mono CJK TC Regular" panose="020B0500000000000000" pitchFamily="34" charset="-120"/>
                      </a:endParaRPr>
                    </a:p>
                    <a:p>
                      <a:pPr>
                        <a:spcBef>
                          <a:spcPts val="1200"/>
                        </a:spcBef>
                      </a:pPr>
                      <a:r>
                        <a:rPr lang="en-US" altLang="zh-TW" sz="2800" b="1">
                          <a:solidFill>
                            <a:schemeClr val="tx1"/>
                          </a:solidFill>
                          <a:latin typeface="Consolas" panose="020B0609020204030204" pitchFamily="49" charset="0"/>
                        </a:rPr>
                        <a:t>from</a:t>
                      </a:r>
                      <a:r>
                        <a:rPr lang="en-US" altLang="zh-TW" sz="2800" b="0">
                          <a:solidFill>
                            <a:srgbClr val="6E6E6E"/>
                          </a:solidFill>
                          <a:latin typeface="Consolas" panose="020B0609020204030204" pitchFamily="49" charset="0"/>
                        </a:rPr>
                        <a:t> time </a:t>
                      </a:r>
                      <a:r>
                        <a:rPr lang="en-US" altLang="zh-TW" sz="2800" b="1">
                          <a:solidFill>
                            <a:schemeClr val="tx1"/>
                          </a:solidFill>
                          <a:latin typeface="Consolas" panose="020B0609020204030204" pitchFamily="49" charset="0"/>
                        </a:rPr>
                        <a:t>import</a:t>
                      </a:r>
                      <a:r>
                        <a:rPr lang="en-US" altLang="zh-TW" sz="2800" b="0">
                          <a:solidFill>
                            <a:srgbClr val="6E6E6E"/>
                          </a:solidFill>
                          <a:latin typeface="Consolas" panose="020B0609020204030204" pitchFamily="49" charset="0"/>
                        </a:rPr>
                        <a:t> sleep</a:t>
                      </a:r>
                    </a:p>
                    <a:p>
                      <a:pPr>
                        <a:spcBef>
                          <a:spcPts val="1200"/>
                        </a:spcBef>
                      </a:pPr>
                      <a:endParaRPr lang="en-US" altLang="zh-TW" sz="2800" b="0">
                        <a:solidFill>
                          <a:srgbClr val="6E6E6E"/>
                        </a:solidFill>
                        <a:latin typeface="Consolas" panose="020B0609020204030204" pitchFamily="49" charset="0"/>
                      </a:endParaRPr>
                    </a:p>
                    <a:p>
                      <a:pPr>
                        <a:spcBef>
                          <a:spcPts val="1200"/>
                        </a:spcBef>
                      </a:pPr>
                      <a:r>
                        <a:rPr lang="en-US" altLang="zh-TW" sz="2800" b="0">
                          <a:solidFill>
                            <a:srgbClr val="6E6E6E"/>
                          </a:solidFill>
                          <a:latin typeface="Consolas" panose="020B0609020204030204" pitchFamily="49" charset="0"/>
                        </a:rPr>
                        <a:t>sleep(</a:t>
                      </a:r>
                      <a:r>
                        <a:rPr lang="en-US" altLang="zh-TW" sz="2800" b="0">
                          <a:solidFill>
                            <a:srgbClr val="00B0F0"/>
                          </a:solidFill>
                          <a:latin typeface="Consolas" panose="020B0609020204030204" pitchFamily="49" charset="0"/>
                        </a:rPr>
                        <a:t>5</a:t>
                      </a:r>
                      <a:r>
                        <a:rPr lang="en-US" altLang="zh-TW" sz="2800" b="0">
                          <a:solidFill>
                            <a:srgbClr val="6E6E6E"/>
                          </a:solidFill>
                          <a:latin typeface="Consolas" panose="020B0609020204030204" pitchFamily="49" charset="0"/>
                        </a:rPr>
                        <a:t>)</a:t>
                      </a:r>
                    </a:p>
                    <a:p>
                      <a:pPr>
                        <a:spcBef>
                          <a:spcPts val="1200"/>
                        </a:spcBef>
                      </a:pPr>
                      <a:r>
                        <a:rPr lang="en-US" altLang="zh-TW" sz="2800" b="0">
                          <a:solidFill>
                            <a:srgbClr val="00B0F0"/>
                          </a:solidFill>
                          <a:latin typeface="Consolas" panose="020B0609020204030204" pitchFamily="49" charset="0"/>
                        </a:rPr>
                        <a:t>print</a:t>
                      </a:r>
                      <a:r>
                        <a:rPr lang="en-US" altLang="zh-TW" sz="2800" b="0">
                          <a:solidFill>
                            <a:srgbClr val="6E6E6E"/>
                          </a:solidFill>
                          <a:latin typeface="Consolas" panose="020B0609020204030204" pitchFamily="49" charset="0"/>
                        </a:rPr>
                        <a:t>(</a:t>
                      </a:r>
                      <a:r>
                        <a:rPr lang="en-US" altLang="zh-TW" sz="2800" b="0">
                          <a:solidFill>
                            <a:srgbClr val="CC0000"/>
                          </a:solidFill>
                          <a:latin typeface="Consolas" panose="020B0609020204030204" pitchFamily="49" charset="0"/>
                        </a:rPr>
                        <a:t>"Hello World!"</a:t>
                      </a:r>
                      <a:r>
                        <a:rPr lang="en-US" altLang="zh-TW" sz="2800" b="0">
                          <a:solidFill>
                            <a:srgbClr val="6E6E6E"/>
                          </a:solidFill>
                          <a:latin typeface="Consolas" panose="020B0609020204030204" pitchFamily="49" charset="0"/>
                        </a:rPr>
                        <a:t>)</a:t>
                      </a:r>
                      <a:endParaRPr lang="zh-TW" altLang="en-US" sz="2800" b="0">
                        <a:solidFill>
                          <a:srgbClr val="6E6E6E"/>
                        </a:solidFill>
                        <a:latin typeface="Consolas" panose="020B0609020204030204" pitchFamily="49" charset="0"/>
                      </a:endParaRPr>
                    </a:p>
                  </a:txBody>
                  <a:tcPr anchor="ctr">
                    <a:lnL w="762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383857"/>
                  </a:ext>
                </a:extLst>
              </a:tr>
            </a:tbl>
          </a:graphicData>
        </a:graphic>
      </p:graphicFrame>
      <p:graphicFrame>
        <p:nvGraphicFramePr>
          <p:cNvPr id="5" name="表格 5">
            <a:extLst>
              <a:ext uri="{FF2B5EF4-FFF2-40B4-BE49-F238E27FC236}">
                <a16:creationId xmlns:a16="http://schemas.microsoft.com/office/drawing/2014/main" id="{A8EABACD-B830-4622-9657-A59B070A3435}"/>
              </a:ext>
            </a:extLst>
          </p:cNvPr>
          <p:cNvGraphicFramePr>
            <a:graphicFrameLocks noGrp="1"/>
          </p:cNvGraphicFramePr>
          <p:nvPr/>
        </p:nvGraphicFramePr>
        <p:xfrm>
          <a:off x="652870" y="1751113"/>
          <a:ext cx="10872000" cy="46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8000">
                  <a:extLst>
                    <a:ext uri="{9D8B030D-6E8A-4147-A177-3AD203B41FA5}">
                      <a16:colId xmlns:a16="http://schemas.microsoft.com/office/drawing/2014/main" val="2693612445"/>
                    </a:ext>
                  </a:extLst>
                </a:gridCol>
                <a:gridCol w="9504000">
                  <a:extLst>
                    <a:ext uri="{9D8B030D-6E8A-4147-A177-3AD203B41FA5}">
                      <a16:colId xmlns:a16="http://schemas.microsoft.com/office/drawing/2014/main" val="3742084807"/>
                    </a:ext>
                  </a:extLst>
                </a:gridCol>
              </a:tblGrid>
              <a:tr h="468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0">
                          <a:latin typeface="Consolas" panose="020B0609020204030204" pitchFamily="49" charset="0"/>
                          <a:ea typeface="Noto Sans CJK TC Regular" panose="020B0500000000000000" pitchFamily="34" charset="-120"/>
                          <a:cs typeface="Arial" panose="020B0604020202020204" pitchFamily="34" charset="0"/>
                        </a:rPr>
                        <a:t>ex2</a:t>
                      </a:r>
                      <a:r>
                        <a:rPr lang="en-US" altLang="zh-TW" sz="2000" b="0" kern="1200">
                          <a:solidFill>
                            <a:schemeClr val="lt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  <a:cs typeface="Arial" panose="020B0604020202020204" pitchFamily="34" charset="0"/>
                        </a:rPr>
                        <a:t>-1</a:t>
                      </a:r>
                      <a:endParaRPr lang="zh-TW" altLang="en-US" sz="2000">
                        <a:latin typeface="Arial" panose="020B0604020202020204" pitchFamily="34" charset="0"/>
                        <a:ea typeface="Noto Sans CJK TC Regular" panose="020B0500000000000000" pitchFamily="34" charset="-120"/>
                        <a:cs typeface="Arial" panose="020B0604020202020204" pitchFamily="34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180975" indent="0" algn="just">
                        <a:lnSpc>
                          <a:spcPts val="3600"/>
                        </a:lnSpc>
                        <a:spcBef>
                          <a:spcPts val="600"/>
                        </a:spcBef>
                        <a:buNone/>
                      </a:pPr>
                      <a:r>
                        <a:rPr lang="zh-TW" altLang="en-US" sz="24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Noto Sans CJK TC Regular" panose="020B0500000000000000" pitchFamily="34" charset="-120"/>
                          <a:cs typeface="Arial" panose="020B0604020202020204" pitchFamily="34" charset="0"/>
                        </a:rPr>
                        <a:t>暫停 </a:t>
                      </a:r>
                      <a:r>
                        <a:rPr lang="en-US" altLang="zh-TW" sz="2400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  <a:cs typeface="Arial" panose="020B0604020202020204" pitchFamily="34" charset="0"/>
                        </a:rPr>
                        <a:t>5</a:t>
                      </a:r>
                      <a:r>
                        <a:rPr lang="en-US" altLang="zh-TW" sz="24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Noto Sans CJK TC Regular" panose="020B0500000000000000" pitchFamily="34" charset="-120"/>
                          <a:cs typeface="Arial" panose="020B0604020202020204" pitchFamily="34" charset="0"/>
                        </a:rPr>
                        <a:t> </a:t>
                      </a:r>
                      <a:r>
                        <a:rPr lang="zh-TW" altLang="en-US" sz="24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Noto Sans CJK TC Regular" panose="020B0500000000000000" pitchFamily="34" charset="-120"/>
                          <a:cs typeface="Arial" panose="020B0604020202020204" pitchFamily="34" charset="0"/>
                        </a:rPr>
                        <a:t>秒後，印出 </a:t>
                      </a:r>
                      <a:r>
                        <a:rPr lang="en-US" altLang="zh-TW" sz="2400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  <a:cs typeface="Arial" panose="020B0604020202020204" pitchFamily="34" charset="0"/>
                        </a:rPr>
                        <a:t>Hello</a:t>
                      </a:r>
                      <a:r>
                        <a:rPr lang="zh-TW" altLang="en-US" sz="2400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TW" sz="2400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  <a:cs typeface="Arial" panose="020B0604020202020204" pitchFamily="34" charset="0"/>
                        </a:rPr>
                        <a:t>World!</a:t>
                      </a:r>
                      <a:r>
                        <a:rPr lang="en-US" altLang="zh-TW" sz="2400" b="0">
                          <a:solidFill>
                            <a:schemeClr val="tx1"/>
                          </a:solidFill>
                          <a:latin typeface="Abel" panose="02000506030000020004" pitchFamily="50" charset="0"/>
                          <a:ea typeface="Noto Sans CJK TC Regular" panose="020B0500000000000000" pitchFamily="34" charset="-120"/>
                          <a:cs typeface="Arial" panose="020B0604020202020204" pitchFamily="34" charset="0"/>
                        </a:rPr>
                        <a:t> </a:t>
                      </a:r>
                      <a:r>
                        <a:rPr lang="zh-TW" altLang="en-US" sz="2400" b="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Noto Sans CJK TC Regular" panose="020B0500000000000000" pitchFamily="34" charset="-120"/>
                          <a:cs typeface="Arial" panose="020B0604020202020204" pitchFamily="34" charset="0"/>
                        </a:rPr>
                        <a:t>字串物件。</a:t>
                      </a:r>
                    </a:p>
                  </a:txBody>
                  <a:tcPr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6439803"/>
                  </a:ext>
                </a:extLst>
              </a:tr>
            </a:tbl>
          </a:graphicData>
        </a:graphic>
      </p:graphicFrame>
      <p:sp>
        <p:nvSpPr>
          <p:cNvPr id="6" name="文字方塊 5">
            <a:extLst>
              <a:ext uri="{FF2B5EF4-FFF2-40B4-BE49-F238E27FC236}">
                <a16:creationId xmlns:a16="http://schemas.microsoft.com/office/drawing/2014/main" id="{300D32F2-772E-436C-94C8-4788DB339B90}"/>
              </a:ext>
            </a:extLst>
          </p:cNvPr>
          <p:cNvSpPr txBox="1"/>
          <p:nvPr/>
        </p:nvSpPr>
        <p:spPr>
          <a:xfrm>
            <a:off x="3933150" y="6178945"/>
            <a:ext cx="570591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nsolas" panose="020B0609020204030204" pitchFamily="49" charset="0"/>
                <a:ea typeface="Noto Sans CJK TC Light" panose="020B0300000000000000" pitchFamily="34" charset="-120"/>
                <a:cs typeface="+mn-cs"/>
              </a:rPr>
              <a:t>指的是在程式編輯窗格中編輯與執行。</a:t>
            </a:r>
          </a:p>
        </p:txBody>
      </p:sp>
      <p:cxnSp>
        <p:nvCxnSpPr>
          <p:cNvPr id="7" name="直線接點 6">
            <a:extLst>
              <a:ext uri="{FF2B5EF4-FFF2-40B4-BE49-F238E27FC236}">
                <a16:creationId xmlns:a16="http://schemas.microsoft.com/office/drawing/2014/main" id="{35A7DA0E-122E-48D6-8299-D08C7D59948D}"/>
              </a:ext>
            </a:extLst>
          </p:cNvPr>
          <p:cNvCxnSpPr>
            <a:cxnSpLocks/>
            <a:endCxn id="6" idx="0"/>
          </p:cNvCxnSpPr>
          <p:nvPr/>
        </p:nvCxnSpPr>
        <p:spPr>
          <a:xfrm>
            <a:off x="6784579" y="5699129"/>
            <a:ext cx="1531" cy="360000"/>
          </a:xfrm>
          <a:prstGeom prst="line">
            <a:avLst/>
          </a:prstGeom>
          <a:ln w="63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 9">
            <a:extLst>
              <a:ext uri="{FF2B5EF4-FFF2-40B4-BE49-F238E27FC236}">
                <a16:creationId xmlns:a16="http://schemas.microsoft.com/office/drawing/2014/main" id="{301C5F81-A083-4220-ACD2-02B5DE9F7C2C}"/>
              </a:ext>
            </a:extLst>
          </p:cNvPr>
          <p:cNvSpPr/>
          <p:nvPr/>
        </p:nvSpPr>
        <p:spPr>
          <a:xfrm>
            <a:off x="10715939" y="236273"/>
            <a:ext cx="1223963" cy="36036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olas" panose="020B0609020204030204" pitchFamily="49" charset="0"/>
                <a:ea typeface="新細明體" panose="02020500000000000000" pitchFamily="18" charset="-120"/>
                <a:cs typeface="+mn-cs"/>
              </a:rPr>
              <a:t>ex3-11</a:t>
            </a: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olas" panose="020B0609020204030204" pitchFamily="49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191259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2">
            <a:extLst>
              <a:ext uri="{FF2B5EF4-FFF2-40B4-BE49-F238E27FC236}">
                <a16:creationId xmlns:a16="http://schemas.microsoft.com/office/drawing/2014/main" id="{06A330C1-3C9A-42A9-84AC-4E342B707F70}"/>
              </a:ext>
            </a:extLst>
          </p:cNvPr>
          <p:cNvGraphicFramePr>
            <a:graphicFrameLocks noGrp="1"/>
          </p:cNvGraphicFramePr>
          <p:nvPr/>
        </p:nvGraphicFramePr>
        <p:xfrm>
          <a:off x="0" y="-1"/>
          <a:ext cx="12192000" cy="685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0">
                  <a:extLst>
                    <a:ext uri="{9D8B030D-6E8A-4147-A177-3AD203B41FA5}">
                      <a16:colId xmlns:a16="http://schemas.microsoft.com/office/drawing/2014/main" val="1501479084"/>
                    </a:ext>
                  </a:extLst>
                </a:gridCol>
              </a:tblGrid>
              <a:tr h="547352">
                <a:tc>
                  <a:txBody>
                    <a:bodyPr/>
                    <a:lstStyle/>
                    <a:p>
                      <a:pPr marL="360363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280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Noto Sans CJK TC Regular" panose="020B0500000000000000" pitchFamily="34" charset="-12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03714594"/>
                  </a:ext>
                </a:extLst>
              </a:tr>
              <a:tr h="1030310">
                <a:tc>
                  <a:txBody>
                    <a:bodyPr/>
                    <a:lstStyle/>
                    <a:p>
                      <a:pPr marL="360363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3600" b="1" kern="12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Noto Sans CJK TC Regular" panose="020B0500000000000000" pitchFamily="34" charset="-120"/>
                          <a:cs typeface="Arial" panose="020B0604020202020204" pitchFamily="34" charset="0"/>
                        </a:rPr>
                        <a:t>結論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9279333"/>
                  </a:ext>
                </a:extLst>
              </a:tr>
              <a:tr h="1481070">
                <a:tc>
                  <a:txBody>
                    <a:bodyPr/>
                    <a:lstStyle/>
                    <a:p>
                      <a:pPr marL="360363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b="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Noto Sans CJK TC Regular" panose="020B0500000000000000" pitchFamily="34" charset="-120"/>
                          <a:cs typeface="Arial" panose="020B0604020202020204" pitchFamily="34" charset="0"/>
                        </a:rPr>
                        <a:t>各種程式語言的語法邏輯都差不多，就像人類語言的文法。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96249438"/>
                  </a:ext>
                </a:extLst>
              </a:tr>
              <a:tr h="3799268">
                <a:tc>
                  <a:txBody>
                    <a:bodyPr/>
                    <a:lstStyle/>
                    <a:p>
                      <a:pPr marL="874713" marR="0" lvl="0" indent="-514350" algn="l" defTabSz="914400" rtl="0" eaLnBrk="1" fontAlgn="auto" latinLnBrk="0" hangingPunct="1">
                        <a:lnSpc>
                          <a:spcPts val="36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zh-TW" altLang="en-US" sz="2800" b="0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  <a:cs typeface="Arial" panose="020B0604020202020204" pitchFamily="34" charset="0"/>
                        </a:rPr>
                        <a:t>程</a:t>
                      </a:r>
                      <a:r>
                        <a:rPr lang="zh-TW" altLang="en-US" sz="2800" b="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Noto Sans CJK TC Regular" panose="020B0500000000000000" pitchFamily="34" charset="-120"/>
                          <a:cs typeface="Arial" panose="020B0604020202020204" pitchFamily="34" charset="0"/>
                        </a:rPr>
                        <a:t>式的每一個東西都是</a:t>
                      </a:r>
                      <a:r>
                        <a:rPr lang="zh-TW" altLang="en-US" sz="2800" b="0" kern="120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Noto Sans CJK TC Regular" panose="020B0500000000000000" pitchFamily="34" charset="-120"/>
                          <a:cs typeface="Arial" panose="020B0604020202020204" pitchFamily="34" charset="0"/>
                        </a:rPr>
                        <a:t>物件</a:t>
                      </a:r>
                      <a:r>
                        <a:rPr lang="zh-TW" altLang="en-US" sz="2800" b="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Noto Sans CJK TC Regular" panose="020B0500000000000000" pitchFamily="34" charset="-120"/>
                          <a:cs typeface="Arial" panose="020B0604020202020204" pitchFamily="34" charset="0"/>
                        </a:rPr>
                        <a:t>，有些物件有其特定的操作方法。</a:t>
                      </a:r>
                      <a:endParaRPr lang="en-US" altLang="zh-TW" sz="2800" b="0"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Noto Sans CJK TC Regular" panose="020B0500000000000000" pitchFamily="34" charset="-120"/>
                        <a:cs typeface="Arial" panose="020B0604020202020204" pitchFamily="34" charset="0"/>
                      </a:endParaRPr>
                    </a:p>
                    <a:p>
                      <a:pPr marL="874713" marR="0" lvl="0" indent="-514350" algn="l" defTabSz="914400" rtl="0" eaLnBrk="1" fontAlgn="auto" latinLnBrk="0" hangingPunct="1">
                        <a:lnSpc>
                          <a:spcPts val="36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zh-TW" altLang="en-US" sz="2800" b="0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  <a:cs typeface="Arial" panose="020B0604020202020204" pitchFamily="34" charset="0"/>
                        </a:rPr>
                        <a:t>基</a:t>
                      </a:r>
                      <a:r>
                        <a:rPr lang="zh-TW" altLang="en-US" sz="2800" b="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Noto Sans CJK TC Regular" panose="020B0500000000000000" pitchFamily="34" charset="-120"/>
                          <a:cs typeface="Arial" panose="020B0604020202020204" pitchFamily="34" charset="0"/>
                        </a:rPr>
                        <a:t>本物件有</a:t>
                      </a:r>
                      <a:r>
                        <a:rPr lang="zh-TW" altLang="en-US" sz="2800" b="0" kern="120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Noto Sans CJK TC Regular" panose="020B0500000000000000" pitchFamily="34" charset="-120"/>
                          <a:cs typeface="Arial" panose="020B0604020202020204" pitchFamily="34" charset="0"/>
                        </a:rPr>
                        <a:t>資料型別</a:t>
                      </a:r>
                      <a:r>
                        <a:rPr lang="zh-TW" altLang="en-US" sz="2800" b="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Noto Sans CJK TC Regular" panose="020B0500000000000000" pitchFamily="34" charset="-120"/>
                          <a:cs typeface="Arial" panose="020B0604020202020204" pitchFamily="34" charset="0"/>
                        </a:rPr>
                        <a:t>，型別不同，結果不同。甚至有時會錯誤。</a:t>
                      </a:r>
                      <a:endParaRPr lang="en-US" altLang="zh-TW" sz="2800" b="0"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Noto Sans CJK TC Regular" panose="020B0500000000000000" pitchFamily="34" charset="-120"/>
                        <a:cs typeface="Arial" panose="020B0604020202020204" pitchFamily="34" charset="0"/>
                      </a:endParaRPr>
                    </a:p>
                    <a:p>
                      <a:pPr marL="874713" marR="0" lvl="0" indent="-514350" algn="l" defTabSz="914400" rtl="0" eaLnBrk="1" fontAlgn="auto" latinLnBrk="0" hangingPunct="1">
                        <a:lnSpc>
                          <a:spcPts val="36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zh-TW" altLang="en-US" sz="2800" b="0" kern="1200">
                          <a:solidFill>
                            <a:srgbClr val="FF0000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  <a:cs typeface="Arial" panose="020B0604020202020204" pitchFamily="34" charset="0"/>
                        </a:rPr>
                        <a:t>變</a:t>
                      </a:r>
                      <a:r>
                        <a:rPr lang="zh-TW" altLang="en-US" sz="2800" b="0" kern="120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Noto Sans CJK TC Regular" panose="020B0500000000000000" pitchFamily="34" charset="-120"/>
                          <a:cs typeface="Arial" panose="020B0604020202020204" pitchFamily="34" charset="0"/>
                        </a:rPr>
                        <a:t>數</a:t>
                      </a:r>
                      <a:r>
                        <a:rPr lang="zh-TW" altLang="en-US" sz="2800" b="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Noto Sans CJK TC Regular" panose="020B0500000000000000" pitchFamily="34" charset="-120"/>
                          <a:cs typeface="Arial" panose="020B0604020202020204" pitchFamily="34" charset="0"/>
                        </a:rPr>
                        <a:t>是物件的名牌而已，也方便程式設計師操作。</a:t>
                      </a:r>
                      <a:endParaRPr lang="en-US" altLang="zh-TW" sz="2800" b="0"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Noto Sans CJK TC Regular" panose="020B0500000000000000" pitchFamily="34" charset="-120"/>
                        <a:cs typeface="Arial" panose="020B0604020202020204" pitchFamily="34" charset="0"/>
                      </a:endParaRPr>
                    </a:p>
                    <a:p>
                      <a:pPr marL="874713" marR="0" lvl="0" indent="-514350" algn="l" defTabSz="914400" rtl="0" eaLnBrk="1" fontAlgn="auto" latinLnBrk="0" hangingPunct="1">
                        <a:lnSpc>
                          <a:spcPts val="36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zh-TW" altLang="en-US" sz="2800" b="0" kern="120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Noto Sans CJK TC Regular" panose="020B0500000000000000" pitchFamily="34" charset="-120"/>
                          <a:cs typeface="Arial" panose="020B0604020202020204" pitchFamily="34" charset="0"/>
                        </a:rPr>
                        <a:t>內建函式</a:t>
                      </a:r>
                      <a:r>
                        <a:rPr lang="zh-TW" altLang="en-US" sz="2800" b="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Noto Sans CJK TC Regular" panose="020B0500000000000000" pitchFamily="34" charset="-120"/>
                          <a:cs typeface="Arial" panose="020B0604020202020204" pitchFamily="34" charset="0"/>
                        </a:rPr>
                        <a:t>是經常用的函式，預先寫好的。</a:t>
                      </a:r>
                      <a:endParaRPr lang="en-US" altLang="zh-TW" sz="2800" b="0"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Noto Sans CJK TC Regular" panose="020B0500000000000000" pitchFamily="34" charset="-120"/>
                        <a:cs typeface="Arial" panose="020B0604020202020204" pitchFamily="34" charset="0"/>
                      </a:endParaRPr>
                    </a:p>
                    <a:p>
                      <a:pPr marL="874713" marR="0" lvl="0" indent="-514350" algn="l" defTabSz="914400" rtl="0" eaLnBrk="1" fontAlgn="auto" latinLnBrk="0" hangingPunct="1">
                        <a:lnSpc>
                          <a:spcPts val="36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zh-TW" altLang="en-US" sz="2800" b="0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  <a:cs typeface="Arial" panose="020B0604020202020204" pitchFamily="34" charset="0"/>
                        </a:rPr>
                        <a:t>適</a:t>
                      </a:r>
                      <a:r>
                        <a:rPr lang="zh-TW" altLang="en-US" sz="2800" b="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Noto Sans CJK TC Regular" panose="020B0500000000000000" pitchFamily="34" charset="-120"/>
                          <a:cs typeface="Arial" panose="020B0604020202020204" pitchFamily="34" charset="0"/>
                        </a:rPr>
                        <a:t>當的</a:t>
                      </a:r>
                      <a:r>
                        <a:rPr lang="zh-TW" altLang="en-US" sz="2800" b="0" kern="120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Noto Sans CJK TC Regular" panose="020B0500000000000000" pitchFamily="34" charset="-120"/>
                          <a:cs typeface="Arial" panose="020B0604020202020204" pitchFamily="34" charset="0"/>
                        </a:rPr>
                        <a:t>匯入模組</a:t>
                      </a:r>
                      <a:r>
                        <a:rPr lang="zh-TW" altLang="en-US" sz="2800" b="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Noto Sans CJK TC Regular" panose="020B0500000000000000" pitchFamily="34" charset="-120"/>
                          <a:cs typeface="Arial" panose="020B0604020202020204" pitchFamily="34" charset="0"/>
                        </a:rPr>
                        <a:t>，能精簡效能。 </a:t>
                      </a:r>
                      <a:endParaRPr lang="zh-TW" altLang="en-US" sz="2800" b="0" kern="1200">
                        <a:solidFill>
                          <a:schemeClr val="tx1"/>
                        </a:solidFill>
                        <a:latin typeface="Noto Sans CJK TC Regular" panose="020B0500000000000000" pitchFamily="34" charset="-120"/>
                        <a:ea typeface="Noto Sans CJK TC Regular" panose="020B0500000000000000" pitchFamily="34" charset="-12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735942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9104497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安裝與設定 </a:t>
            </a:r>
            <a:r>
              <a:rPr lang="en-US" altLang="zh-TW" dirty="0"/>
              <a:t>ESP32</a:t>
            </a:r>
            <a:r>
              <a:rPr lang="zh-TW" altLang="en-US" dirty="0"/>
              <a:t> 控制板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zh-TW" altLang="en-US" dirty="0"/>
              <a:t>下載與安裝驅動程式</a:t>
            </a:r>
            <a:endParaRPr lang="en-US" altLang="zh-TW" dirty="0"/>
          </a:p>
          <a:p>
            <a:r>
              <a:rPr lang="zh-TW" altLang="en-US" dirty="0"/>
              <a:t>連接 </a:t>
            </a:r>
            <a:r>
              <a:rPr lang="en-US" altLang="zh-TW" dirty="0"/>
              <a:t>ESP32	</a:t>
            </a:r>
            <a:endParaRPr lang="zh-TW" altLang="en-US" dirty="0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77663CFE-BDA4-46AC-B513-7A9E6A12EC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D7593-BE75-8548-B2D1-793E97685FA7}" type="slidenum">
              <a:rPr kumimoji="1" lang="zh-TW" altLang="en-US" smtClean="0"/>
              <a:pPr/>
              <a:t>43</a:t>
            </a:fld>
            <a:endParaRPr kumimoji="1" lang="zh-TW" altLang="en-US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下載與安裝驅動程式</a:t>
            </a:r>
            <a:endParaRPr lang="en-US" altLang="zh-TW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zh-TW" altLang="en-US" dirty="0"/>
              <a:t>請先連結</a:t>
            </a:r>
            <a:endParaRPr lang="en-US" altLang="zh-TW" dirty="0"/>
          </a:p>
          <a:p>
            <a:pPr marL="0" indent="0">
              <a:buNone/>
            </a:pPr>
            <a:r>
              <a:rPr lang="en-US" altLang="zh-TW" dirty="0"/>
              <a:t>https://reurl.cc/oL9X5V</a:t>
            </a:r>
            <a:br>
              <a:rPr lang="en-US" altLang="zh-TW" dirty="0"/>
            </a:br>
            <a:br>
              <a:rPr lang="en-US" altLang="zh-TW" dirty="0"/>
            </a:br>
            <a:br>
              <a:rPr lang="en-US" altLang="zh-TW" dirty="0"/>
            </a:br>
            <a:br>
              <a:rPr lang="en-US" altLang="zh-TW" dirty="0"/>
            </a:br>
            <a:br>
              <a:rPr lang="en-US" altLang="zh-TW" dirty="0"/>
            </a:br>
            <a:br>
              <a:rPr lang="en-US" altLang="zh-TW" dirty="0"/>
            </a:br>
            <a:endParaRPr lang="en-US" altLang="zh-TW" dirty="0"/>
          </a:p>
          <a:p>
            <a:endParaRPr lang="en-US" altLang="zh-TW" dirty="0"/>
          </a:p>
          <a:p>
            <a:r>
              <a:rPr lang="zh-TW" altLang="en-US" dirty="0"/>
              <a:t>檔案解壓縮後執行安裝</a:t>
            </a: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09491" y="1825625"/>
            <a:ext cx="6244309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60061020-BAB7-42D9-8FBC-21E1403CF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D7593-BE75-8548-B2D1-793E97685FA7}" type="slidenum">
              <a:rPr kumimoji="1" lang="zh-TW" altLang="en-US" smtClean="0"/>
              <a:pPr/>
              <a:t>44</a:t>
            </a:fld>
            <a:endParaRPr kumimoji="1" lang="zh-TW" altLang="en-US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A02EBCDF-A823-41F4-BCBC-C21B51D5E34E}"/>
              </a:ext>
            </a:extLst>
          </p:cNvPr>
          <p:cNvSpPr/>
          <p:nvPr/>
        </p:nvSpPr>
        <p:spPr>
          <a:xfrm>
            <a:off x="10865234" y="1331260"/>
            <a:ext cx="1223963" cy="36036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TW">
                <a:latin typeface="Consolas" panose="020B0609020204030204" pitchFamily="49" charset="0"/>
              </a:rPr>
              <a:t>ex3-12</a:t>
            </a:r>
            <a:endParaRPr lang="zh-TW" altLang="en-US">
              <a:latin typeface="Consolas" panose="020B0609020204030204" pitchFamily="49" charset="0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下載與安裝驅動程式</a:t>
            </a:r>
            <a:endParaRPr lang="en-US" altLang="zh-TW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528259"/>
            <a:ext cx="6408537" cy="2358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31399" y="4040593"/>
            <a:ext cx="5522401" cy="270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BBD7ACDF-5567-472A-96B0-672B77814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D7593-BE75-8548-B2D1-793E97685FA7}" type="slidenum">
              <a:rPr kumimoji="1" lang="zh-TW" altLang="en-US" smtClean="0"/>
              <a:pPr/>
              <a:t>45</a:t>
            </a:fld>
            <a:endParaRPr kumimoji="1" lang="zh-TW" altLang="en-US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下載與安裝驅動程式</a:t>
            </a:r>
            <a:endParaRPr lang="en-US" altLang="zh-TW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5129" y="1410766"/>
            <a:ext cx="4607859" cy="3188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78216" y="3429000"/>
            <a:ext cx="5838337" cy="3141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8159E4E4-5173-4B44-9D8C-A559D6592D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D7593-BE75-8548-B2D1-793E97685FA7}" type="slidenum">
              <a:rPr kumimoji="1" lang="zh-TW" altLang="en-US" smtClean="0"/>
              <a:pPr/>
              <a:t>46</a:t>
            </a:fld>
            <a:endParaRPr kumimoji="1" lang="zh-TW" altLang="en-US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連接 </a:t>
            </a:r>
            <a:r>
              <a:rPr lang="en-US" altLang="zh-TW" dirty="0"/>
              <a:t>ESP32	</a:t>
            </a: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20607" y="2674063"/>
            <a:ext cx="8350785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F9B980C7-2EEF-4B79-A870-837F44BCC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D7593-BE75-8548-B2D1-793E97685FA7}" type="slidenum">
              <a:rPr kumimoji="1" lang="zh-TW" altLang="en-US" smtClean="0"/>
              <a:pPr/>
              <a:t>47</a:t>
            </a:fld>
            <a:endParaRPr kumimoji="1" lang="zh-TW" altLang="en-US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連接 </a:t>
            </a:r>
            <a:r>
              <a:rPr lang="en-US" altLang="zh-TW" dirty="0"/>
              <a:t>ESP32	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zh-TW" altLang="en-US" dirty="0"/>
              <a:t>開啟裝置管理員 </a:t>
            </a:r>
            <a:r>
              <a:rPr lang="en-US" altLang="zh-TW" dirty="0"/>
              <a:t>, </a:t>
            </a:r>
            <a:r>
              <a:rPr lang="zh-TW" altLang="en-US" dirty="0"/>
              <a:t>尋找 </a:t>
            </a:r>
            <a:r>
              <a:rPr lang="en-US" altLang="zh-TW" dirty="0"/>
              <a:t>ESP32 </a:t>
            </a:r>
            <a:r>
              <a:rPr lang="zh-TW" altLang="en-US" dirty="0"/>
              <a:t>板的序列埠：</a:t>
            </a:r>
          </a:p>
        </p:txBody>
      </p:sp>
      <p:grpSp>
        <p:nvGrpSpPr>
          <p:cNvPr id="7" name="群組 6"/>
          <p:cNvGrpSpPr/>
          <p:nvPr/>
        </p:nvGrpSpPr>
        <p:grpSpPr>
          <a:xfrm>
            <a:off x="2892086" y="2326696"/>
            <a:ext cx="6407828" cy="4453592"/>
            <a:chOff x="2627784" y="2708920"/>
            <a:chExt cx="5515448" cy="3600400"/>
          </a:xfrm>
        </p:grpSpPr>
        <p:pic>
          <p:nvPicPr>
            <p:cNvPr id="24578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33507"/>
            <a:stretch>
              <a:fillRect/>
            </a:stretch>
          </p:blipFill>
          <p:spPr bwMode="auto">
            <a:xfrm>
              <a:off x="4427984" y="2708920"/>
              <a:ext cx="3715248" cy="3600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t="53767" r="67931"/>
            <a:stretch>
              <a:fillRect/>
            </a:stretch>
          </p:blipFill>
          <p:spPr bwMode="auto">
            <a:xfrm>
              <a:off x="2627784" y="4644752"/>
              <a:ext cx="1791816" cy="16645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C0790B31-E26F-4389-A680-CA1FB46661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D7593-BE75-8548-B2D1-793E97685FA7}" type="slidenum">
              <a:rPr kumimoji="1" lang="zh-TW" altLang="en-US" smtClean="0"/>
              <a:pPr/>
              <a:t>48</a:t>
            </a:fld>
            <a:endParaRPr kumimoji="1" lang="zh-TW" altLang="en-US"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連接 </a:t>
            </a:r>
            <a:r>
              <a:rPr lang="en-US" altLang="zh-TW" dirty="0"/>
              <a:t>ESP32	</a:t>
            </a:r>
          </a:p>
        </p:txBody>
      </p:sp>
      <p:grpSp>
        <p:nvGrpSpPr>
          <p:cNvPr id="9" name="群組 8"/>
          <p:cNvGrpSpPr/>
          <p:nvPr/>
        </p:nvGrpSpPr>
        <p:grpSpPr>
          <a:xfrm>
            <a:off x="375920" y="1534664"/>
            <a:ext cx="11181080" cy="5120640"/>
            <a:chOff x="884895" y="3212975"/>
            <a:chExt cx="6495417" cy="2868612"/>
          </a:xfrm>
        </p:grpSpPr>
        <p:pic>
          <p:nvPicPr>
            <p:cNvPr id="25602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84895" y="3438400"/>
              <a:ext cx="3163887" cy="1981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603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030687" y="3212975"/>
              <a:ext cx="3349625" cy="28686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D75598F2-CB06-4506-B1B1-1B3F7A85A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D7593-BE75-8548-B2D1-793E97685FA7}" type="slidenum">
              <a:rPr kumimoji="1" lang="zh-TW" altLang="en-US" smtClean="0"/>
              <a:pPr/>
              <a:t>49</a:t>
            </a:fld>
            <a:endParaRPr kumimoji="1" lang="zh-TW" alt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72E87473-F368-4D50-95FB-578C194041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下載與安裝 </a:t>
            </a:r>
            <a:r>
              <a:rPr lang="en-US" altLang="zh-TW"/>
              <a:t>Thonny</a:t>
            </a:r>
            <a:endParaRPr lang="zh-TW" altLang="en-US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E236D3A8-7278-4119-B395-36F841B7BC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2262" y="1407459"/>
            <a:ext cx="4748935" cy="2297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A3E5BFEA-E447-4256-A6B8-B834E33650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42261" y="3831677"/>
            <a:ext cx="4748936" cy="2823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9">
            <a:extLst>
              <a:ext uri="{FF2B5EF4-FFF2-40B4-BE49-F238E27FC236}">
                <a16:creationId xmlns:a16="http://schemas.microsoft.com/office/drawing/2014/main" id="{8BE5798C-0731-4628-BFF9-C188D5A4B2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33634" y="1407459"/>
            <a:ext cx="4800749" cy="2478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0">
            <a:extLst>
              <a:ext uri="{FF2B5EF4-FFF2-40B4-BE49-F238E27FC236}">
                <a16:creationId xmlns:a16="http://schemas.microsoft.com/office/drawing/2014/main" id="{35694CD7-4880-4812-BE33-94468A9B4B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000" y="4169822"/>
            <a:ext cx="5076018" cy="2485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投影片編號版面配置區 9">
            <a:extLst>
              <a:ext uri="{FF2B5EF4-FFF2-40B4-BE49-F238E27FC236}">
                <a16:creationId xmlns:a16="http://schemas.microsoft.com/office/drawing/2014/main" id="{214D9FBE-DECB-419B-BCE8-733C0011A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D7593-BE75-8548-B2D1-793E97685FA7}" type="slidenum">
              <a:rPr kumimoji="1" lang="zh-TW" altLang="en-US" smtClean="0"/>
              <a:pPr/>
              <a:t>5</a:t>
            </a:fld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73013698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連接 </a:t>
            </a:r>
            <a:r>
              <a:rPr lang="en-US" altLang="zh-TW" dirty="0"/>
              <a:t>ESP32	</a:t>
            </a: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02997" y="1939499"/>
            <a:ext cx="7586005" cy="4237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8E676A79-8334-4F73-B3E5-809D37A8F3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D7593-BE75-8548-B2D1-793E97685FA7}" type="slidenum">
              <a:rPr kumimoji="1" lang="zh-TW" altLang="en-US" smtClean="0"/>
              <a:pPr/>
              <a:t>50</a:t>
            </a:fld>
            <a:endParaRPr kumimoji="1" lang="zh-TW" altLang="en-US"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72140FC6-CCC7-46FC-9488-B967F93405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認識硬體</a:t>
            </a: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33FB1031-776E-41DD-9513-563F7DC10D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0496" y="2537976"/>
            <a:ext cx="1944216" cy="2321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B6CC2493-76B6-468D-9A09-61985407C7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73736" y="3501430"/>
            <a:ext cx="3672408" cy="478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FE306EE1-6921-4A12-A103-BEBB91F3DE2D}"/>
              </a:ext>
            </a:extLst>
          </p:cNvPr>
          <p:cNvSpPr/>
          <p:nvPr/>
        </p:nvSpPr>
        <p:spPr>
          <a:xfrm>
            <a:off x="1097280" y="5164068"/>
            <a:ext cx="4368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又稱為發光二極體 </a:t>
            </a:r>
            <a:r>
              <a:rPr lang="en-US" altLang="zh-TW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,  </a:t>
            </a:r>
            <a:r>
              <a:rPr lang="zh-TW" altLang="en-US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具長短兩隻接腳。只能往一個方向導通。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DE20B23F-EDF5-4ACF-B8E8-B57E1F1E61CB}"/>
              </a:ext>
            </a:extLst>
          </p:cNvPr>
          <p:cNvSpPr/>
          <p:nvPr/>
        </p:nvSpPr>
        <p:spPr>
          <a:xfrm>
            <a:off x="6573736" y="5105340"/>
            <a:ext cx="36724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用電阻來限制電流</a:t>
            </a:r>
            <a:r>
              <a:rPr lang="en-US" altLang="zh-TW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,  </a:t>
            </a:r>
            <a:r>
              <a:rPr lang="zh-TW" altLang="en-US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以避免因電流過大而燒壞元件。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35A07C29-BA42-49DB-A931-76EAAE7617A1}"/>
              </a:ext>
            </a:extLst>
          </p:cNvPr>
          <p:cNvSpPr/>
          <p:nvPr/>
        </p:nvSpPr>
        <p:spPr>
          <a:xfrm>
            <a:off x="2707640" y="1832373"/>
            <a:ext cx="11480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3200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LED</a:t>
            </a:r>
            <a:endParaRPr lang="zh-TW" altLang="en-US" sz="3200" dirty="0">
              <a:solidFill>
                <a:srgbClr val="00B0F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07280A48-E9A1-44D1-BBBA-BBDB51E997E0}"/>
              </a:ext>
            </a:extLst>
          </p:cNvPr>
          <p:cNvSpPr/>
          <p:nvPr/>
        </p:nvSpPr>
        <p:spPr>
          <a:xfrm>
            <a:off x="7835900" y="1832373"/>
            <a:ext cx="11480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200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電阻</a:t>
            </a:r>
          </a:p>
        </p:txBody>
      </p:sp>
      <p:sp>
        <p:nvSpPr>
          <p:cNvPr id="11" name="投影片編號版面配置區 10">
            <a:extLst>
              <a:ext uri="{FF2B5EF4-FFF2-40B4-BE49-F238E27FC236}">
                <a16:creationId xmlns:a16="http://schemas.microsoft.com/office/drawing/2014/main" id="{0BD57234-48AD-47F4-A348-9BB2D69F8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D7593-BE75-8548-B2D1-793E97685FA7}" type="slidenum">
              <a:rPr kumimoji="1" lang="zh-TW" altLang="en-US" smtClean="0"/>
              <a:pPr/>
              <a:t>51</a:t>
            </a:fld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78827033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認識硬體</a:t>
            </a:r>
            <a:endParaRPr lang="en-US" altLang="zh-TW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959896" y="2180498"/>
            <a:ext cx="4064097" cy="3678303"/>
          </a:xfrm>
        </p:spPr>
        <p:txBody>
          <a:bodyPr>
            <a:noAutofit/>
          </a:bodyPr>
          <a:lstStyle/>
          <a:p>
            <a:r>
              <a:rPr lang="zh-TW" altLang="en-US" dirty="0">
                <a:solidFill>
                  <a:srgbClr val="00B0F0"/>
                </a:solidFill>
              </a:rPr>
              <a:t>麵包板</a:t>
            </a:r>
            <a:endParaRPr lang="en-US" altLang="zh-TW" dirty="0">
              <a:solidFill>
                <a:srgbClr val="00B0F0"/>
              </a:solidFill>
            </a:endParaRPr>
          </a:p>
          <a:p>
            <a:pPr marL="0" indent="0">
              <a:buNone/>
            </a:pPr>
            <a:r>
              <a:rPr lang="zh-TW" altLang="en-US" dirty="0"/>
              <a:t>表面有很多插孔</a:t>
            </a:r>
            <a:r>
              <a:rPr lang="en-US" altLang="zh-TW" dirty="0"/>
              <a:t>, </a:t>
            </a:r>
            <a:r>
              <a:rPr lang="zh-TW" altLang="en-US" dirty="0"/>
              <a:t>下方有相連金屬夾 </a:t>
            </a:r>
            <a:r>
              <a:rPr lang="en-US" altLang="zh-TW" dirty="0"/>
              <a:t>,  </a:t>
            </a:r>
            <a:r>
              <a:rPr lang="zh-TW" altLang="en-US" dirty="0"/>
              <a:t>當零件的接腳插入麵包板時</a:t>
            </a:r>
            <a:r>
              <a:rPr lang="en-US" altLang="zh-TW" dirty="0"/>
              <a:t>,  </a:t>
            </a:r>
            <a:r>
              <a:rPr lang="zh-TW" altLang="en-US" dirty="0"/>
              <a:t>實際上是插入金屬夾 </a:t>
            </a:r>
            <a:r>
              <a:rPr lang="en-US" altLang="zh-TW" dirty="0"/>
              <a:t>, </a:t>
            </a:r>
            <a:r>
              <a:rPr lang="zh-TW" altLang="en-US" dirty="0"/>
              <a:t>進而和同一條金屬夾上的零件接通。</a:t>
            </a:r>
          </a:p>
        </p:txBody>
      </p:sp>
      <p:grpSp>
        <p:nvGrpSpPr>
          <p:cNvPr id="10" name="群組 9"/>
          <p:cNvGrpSpPr/>
          <p:nvPr/>
        </p:nvGrpSpPr>
        <p:grpSpPr>
          <a:xfrm>
            <a:off x="6023992" y="2636912"/>
            <a:ext cx="4254344" cy="3240360"/>
            <a:chOff x="2641600" y="1556792"/>
            <a:chExt cx="3859213" cy="2939405"/>
          </a:xfrm>
        </p:grpSpPr>
        <p:pic>
          <p:nvPicPr>
            <p:cNvPr id="28674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641600" y="2276872"/>
              <a:ext cx="3859213" cy="2219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675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641600" y="1556792"/>
              <a:ext cx="3859213" cy="7985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B37CF2B7-11CA-4427-A1AB-F18C63F31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D7593-BE75-8548-B2D1-793E97685FA7}" type="slidenum">
              <a:rPr kumimoji="1" lang="zh-TW" altLang="en-US" smtClean="0"/>
              <a:pPr/>
              <a:t>52</a:t>
            </a:fld>
            <a:endParaRPr kumimoji="1" lang="zh-TW" altLang="en-US" dirty="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0924AB5D-B991-4DC4-BCA2-244ADBEF47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認識硬體</a:t>
            </a:r>
          </a:p>
        </p:txBody>
      </p:sp>
      <p:sp>
        <p:nvSpPr>
          <p:cNvPr id="5" name="內容版面配置區 2">
            <a:extLst>
              <a:ext uri="{FF2B5EF4-FFF2-40B4-BE49-F238E27FC236}">
                <a16:creationId xmlns:a16="http://schemas.microsoft.com/office/drawing/2014/main" id="{DEEE7742-E477-4859-9E15-5D5D4D2A71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Autofit/>
          </a:bodyPr>
          <a:lstStyle/>
          <a:p>
            <a:r>
              <a:rPr lang="zh-TW" altLang="en-US" dirty="0">
                <a:solidFill>
                  <a:srgbClr val="00B0F0"/>
                </a:solidFill>
              </a:rPr>
              <a:t>杜邦線與排針</a:t>
            </a:r>
            <a:endParaRPr lang="en-US" altLang="zh-TW" dirty="0">
              <a:solidFill>
                <a:srgbClr val="00B0F0"/>
              </a:solidFill>
            </a:endParaRPr>
          </a:p>
          <a:p>
            <a:pPr marL="0" indent="0">
              <a:buNone/>
            </a:pPr>
            <a:br>
              <a:rPr lang="en-US" altLang="zh-TW" dirty="0"/>
            </a:br>
            <a:endParaRPr lang="zh-TW" altLang="en-US" dirty="0"/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7C5523F8-34C9-44EB-B7A5-8C7D55E137B4}"/>
              </a:ext>
            </a:extLst>
          </p:cNvPr>
          <p:cNvSpPr txBox="1">
            <a:spLocks/>
          </p:cNvSpPr>
          <p:nvPr/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單芯線</a:t>
            </a:r>
            <a:endParaRPr lang="en-US" altLang="zh-TW" dirty="0">
              <a:solidFill>
                <a:srgbClr val="00B0F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br>
              <a:rPr lang="en-US" altLang="zh-TW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與杜邦線功能相同 </a:t>
            </a:r>
            <a:r>
              <a:rPr lang="en-US" altLang="zh-TW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, </a:t>
            </a:r>
            <a:r>
              <a:rPr lang="zh-TW" altLang="en-US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但沒有黑色接頭</a:t>
            </a:r>
            <a:r>
              <a:rPr lang="zh-TW" altLang="en-US" dirty="0">
                <a:solidFill>
                  <a:schemeClr val="bg1"/>
                </a:solidFill>
              </a:rPr>
              <a:t>。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4B293DBF-8C3F-4D51-8635-ABFA4C3E75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2995868"/>
            <a:ext cx="5017947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C8A983D0-3F03-4584-ACE2-D865F339AE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12225" y="3580287"/>
            <a:ext cx="1677219" cy="842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26A10AC9-F3C8-4706-A8A5-3C66118CD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D7593-BE75-8548-B2D1-793E97685FA7}" type="slidenum">
              <a:rPr kumimoji="1" lang="zh-TW" altLang="en-US" smtClean="0"/>
              <a:pPr/>
              <a:t>53</a:t>
            </a:fld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14077144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 sz="3600" dirty="0"/>
              <a:t>3-6 ESP32 </a:t>
            </a:r>
            <a:r>
              <a:rPr lang="zh-TW" altLang="en-US" sz="3600" dirty="0"/>
              <a:t>的 </a:t>
            </a:r>
            <a:r>
              <a:rPr lang="en-US" altLang="zh-TW" sz="3600" dirty="0"/>
              <a:t>IO </a:t>
            </a:r>
            <a:r>
              <a:rPr lang="zh-TW" altLang="en-US" sz="3600" dirty="0"/>
              <a:t>腳位以及數位訊號輸出</a:t>
            </a:r>
            <a:endParaRPr lang="en-US" altLang="zh-TW" sz="36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zh-TW" altLang="en-US" dirty="0"/>
              <a:t>訊號只分高電位跟低電兩個值</a:t>
            </a:r>
            <a:r>
              <a:rPr lang="en-US" altLang="zh-TW" dirty="0"/>
              <a:t>, </a:t>
            </a:r>
            <a:br>
              <a:rPr lang="en-US" altLang="zh-TW" dirty="0"/>
            </a:br>
            <a:r>
              <a:rPr lang="zh-TW" altLang="en-US" dirty="0"/>
              <a:t>稱為</a:t>
            </a:r>
            <a:r>
              <a:rPr lang="zh-TW" altLang="en-US" b="1" dirty="0"/>
              <a:t>數位訊號</a:t>
            </a:r>
            <a:r>
              <a:rPr lang="zh-TW" altLang="en-US" dirty="0"/>
              <a:t>。</a:t>
            </a:r>
            <a:endParaRPr lang="en-US" altLang="zh-TW" dirty="0"/>
          </a:p>
          <a:p>
            <a:endParaRPr lang="en-US" altLang="zh-TW" dirty="0"/>
          </a:p>
          <a:p>
            <a:r>
              <a:rPr lang="en-US" altLang="zh-TW" dirty="0"/>
              <a:t>ESP32 </a:t>
            </a:r>
            <a:r>
              <a:rPr lang="zh-TW" altLang="en-US" dirty="0"/>
              <a:t>兩側的腳位中</a:t>
            </a:r>
            <a:r>
              <a:rPr lang="en-US" altLang="zh-TW" dirty="0"/>
              <a:t>, </a:t>
            </a:r>
            <a:r>
              <a:rPr lang="zh-TW" altLang="en-US" dirty="0"/>
              <a:t>標示為</a:t>
            </a:r>
            <a:br>
              <a:rPr lang="en-US" altLang="zh-TW" dirty="0"/>
            </a:br>
            <a:r>
              <a:rPr lang="en-US" altLang="zh-TW" dirty="0"/>
              <a:t>D2~D34 </a:t>
            </a:r>
            <a:r>
              <a:rPr lang="zh-TW" altLang="en-US" dirty="0"/>
              <a:t>的 </a:t>
            </a:r>
            <a:r>
              <a:rPr lang="en-US" altLang="zh-TW" dirty="0"/>
              <a:t>25 </a:t>
            </a:r>
            <a:r>
              <a:rPr lang="zh-TW" altLang="en-US" dirty="0"/>
              <a:t>個腳位</a:t>
            </a:r>
            <a:r>
              <a:rPr lang="en-US" altLang="zh-TW" dirty="0"/>
              <a:t>, </a:t>
            </a:r>
            <a:r>
              <a:rPr lang="zh-TW" altLang="en-US" dirty="0"/>
              <a:t>可用程</a:t>
            </a:r>
            <a:br>
              <a:rPr lang="en-US" altLang="zh-TW" dirty="0"/>
            </a:br>
            <a:r>
              <a:rPr lang="zh-TW" altLang="en-US" dirty="0"/>
              <a:t>式來控制其高低電位</a:t>
            </a:r>
            <a:r>
              <a:rPr lang="en-US" altLang="zh-TW" dirty="0"/>
              <a:t>, </a:t>
            </a:r>
            <a:r>
              <a:rPr lang="zh-TW" altLang="en-US" dirty="0"/>
              <a:t>被稱為</a:t>
            </a:r>
            <a:br>
              <a:rPr lang="en-US" altLang="zh-TW" dirty="0"/>
            </a:br>
            <a:r>
              <a:rPr lang="zh-TW" altLang="en-US" b="1" dirty="0"/>
              <a:t>數位 </a:t>
            </a:r>
            <a:r>
              <a:rPr lang="en-US" altLang="zh-TW" b="1" dirty="0"/>
              <a:t>IO</a:t>
            </a:r>
            <a:r>
              <a:rPr lang="zh-TW" altLang="en-US" b="1" dirty="0"/>
              <a:t> </a:t>
            </a:r>
            <a:r>
              <a:rPr lang="en-US" altLang="zh-TW" b="1" dirty="0"/>
              <a:t>(</a:t>
            </a:r>
            <a:r>
              <a:rPr lang="en-US" altLang="zh-TW" b="1" dirty="0" err="1"/>
              <a:t>Input/Output</a:t>
            </a:r>
            <a:r>
              <a:rPr lang="en-US" altLang="zh-TW" b="1" dirty="0"/>
              <a:t>)</a:t>
            </a:r>
            <a:r>
              <a:rPr lang="zh-TW" altLang="en-US" b="1" dirty="0"/>
              <a:t>腳位</a:t>
            </a:r>
            <a:r>
              <a:rPr lang="zh-TW" altLang="en-US" dirty="0"/>
              <a:t>。</a:t>
            </a: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/>
          <a:srcRect l="3432" t="1767"/>
          <a:stretch>
            <a:fillRect/>
          </a:stretch>
        </p:blipFill>
        <p:spPr bwMode="auto">
          <a:xfrm>
            <a:off x="7510120" y="1743720"/>
            <a:ext cx="2232248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8D72E52A-FA21-4876-85E0-B4EC04E15A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D7593-BE75-8548-B2D1-793E97685FA7}" type="slidenum">
              <a:rPr kumimoji="1" lang="zh-TW" altLang="en-US" smtClean="0"/>
              <a:pPr/>
              <a:t>54</a:t>
            </a:fld>
            <a:endParaRPr kumimoji="1" lang="zh-TW" altLang="en-US" dirty="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 sz="4000" dirty="0"/>
              <a:t>ESP32 </a:t>
            </a:r>
            <a:r>
              <a:rPr lang="zh-TW" altLang="en-US" sz="4000" dirty="0"/>
              <a:t>的 </a:t>
            </a:r>
            <a:r>
              <a:rPr lang="en-US" altLang="zh-TW" sz="4000" dirty="0"/>
              <a:t>IO </a:t>
            </a:r>
            <a:r>
              <a:rPr lang="zh-TW" altLang="en-US" sz="4000" dirty="0"/>
              <a:t>腳位以及數位訊號輸出</a:t>
            </a:r>
            <a:endParaRPr lang="en-US" altLang="zh-TW" sz="40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zh-TW" altLang="en-US" dirty="0"/>
              <a:t>程式中以 </a:t>
            </a:r>
            <a:r>
              <a:rPr lang="en-US" altLang="zh-TW" dirty="0"/>
              <a:t>1 </a:t>
            </a:r>
            <a:r>
              <a:rPr lang="zh-TW" altLang="en-US" dirty="0"/>
              <a:t>代表高電位 </a:t>
            </a:r>
            <a:r>
              <a:rPr lang="en-US" altLang="zh-TW" dirty="0"/>
              <a:t>, </a:t>
            </a:r>
            <a:br>
              <a:rPr lang="en-US" altLang="zh-TW" dirty="0"/>
            </a:br>
            <a:r>
              <a:rPr lang="en-US" altLang="zh-TW" dirty="0"/>
              <a:t>0 </a:t>
            </a:r>
            <a:r>
              <a:rPr lang="zh-TW" altLang="en-US" dirty="0"/>
              <a:t>代表低電位。</a:t>
            </a:r>
            <a:endParaRPr lang="en-US" altLang="zh-TW" dirty="0"/>
          </a:p>
          <a:p>
            <a:endParaRPr lang="zh-TW" altLang="en-US" dirty="0"/>
          </a:p>
          <a:p>
            <a:r>
              <a:rPr lang="zh-TW" altLang="en-US" dirty="0"/>
              <a:t>有些 </a:t>
            </a:r>
            <a:r>
              <a:rPr lang="en-US" altLang="zh-TW" dirty="0"/>
              <a:t>ESP32 </a:t>
            </a:r>
            <a:r>
              <a:rPr lang="zh-TW" altLang="en-US" dirty="0"/>
              <a:t>的腳位標示</a:t>
            </a:r>
            <a:br>
              <a:rPr lang="en-US" altLang="zh-TW" dirty="0"/>
            </a:br>
            <a:r>
              <a:rPr lang="zh-TW" altLang="en-US" dirty="0"/>
              <a:t>並不是以 </a:t>
            </a:r>
            <a:r>
              <a:rPr lang="en-US" altLang="zh-TW" dirty="0"/>
              <a:t>D </a:t>
            </a:r>
            <a:r>
              <a:rPr lang="zh-TW" altLang="en-US" dirty="0"/>
              <a:t>為開頭：</a:t>
            </a:r>
          </a:p>
        </p:txBody>
      </p:sp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65156" y="1754272"/>
            <a:ext cx="2875260" cy="4805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F85060ED-83AE-48EB-BD52-515346043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D7593-BE75-8548-B2D1-793E97685FA7}" type="slidenum">
              <a:rPr kumimoji="1" lang="zh-TW" altLang="en-US" smtClean="0"/>
              <a:pPr/>
              <a:t>55</a:t>
            </a:fld>
            <a:endParaRPr kumimoji="1" lang="zh-TW" altLang="en-US" dirty="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圓角 7">
            <a:extLst>
              <a:ext uri="{FF2B5EF4-FFF2-40B4-BE49-F238E27FC236}">
                <a16:creationId xmlns:a16="http://schemas.microsoft.com/office/drawing/2014/main" id="{37563F0D-E610-484D-BE30-061FB8B1F692}"/>
              </a:ext>
            </a:extLst>
          </p:cNvPr>
          <p:cNvSpPr/>
          <p:nvPr/>
        </p:nvSpPr>
        <p:spPr>
          <a:xfrm>
            <a:off x="1851067" y="4622800"/>
            <a:ext cx="1849120" cy="599440"/>
          </a:xfrm>
          <a:prstGeom prst="roundRect">
            <a:avLst/>
          </a:prstGeom>
          <a:solidFill>
            <a:srgbClr val="E2E4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>
                <a:solidFill>
                  <a:srgbClr val="645E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開發環境</a:t>
            </a: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53E325AF-2342-4F5B-BABD-E584DE887EDF}"/>
              </a:ext>
            </a:extLst>
          </p:cNvPr>
          <p:cNvSpPr txBox="1"/>
          <p:nvPr/>
        </p:nvSpPr>
        <p:spPr>
          <a:xfrm>
            <a:off x="1851067" y="5384799"/>
            <a:ext cx="14289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200" dirty="0" err="1">
                <a:solidFill>
                  <a:schemeClr val="bg1"/>
                </a:solidFill>
              </a:rPr>
              <a:t>Thonny</a:t>
            </a:r>
            <a:endParaRPr lang="zh-TW" altLang="en-US" sz="3200" dirty="0">
              <a:solidFill>
                <a:schemeClr val="bg1"/>
              </a:solidFill>
            </a:endParaRP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5F05132A-7449-44BF-9292-68154F3232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0511"/>
          <a:stretch/>
        </p:blipFill>
        <p:spPr>
          <a:xfrm>
            <a:off x="1851067" y="1109663"/>
            <a:ext cx="8558002" cy="2913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76914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設計原理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為方便測試 </a:t>
            </a:r>
            <a:r>
              <a:rPr lang="en-US" altLang="zh-TW" dirty="0"/>
              <a:t>, ESP32 </a:t>
            </a:r>
            <a:r>
              <a:rPr lang="zh-TW" altLang="en-US" dirty="0"/>
              <a:t>上除電源燈外還內建 </a:t>
            </a:r>
            <a:r>
              <a:rPr lang="en-US" altLang="zh-TW" dirty="0"/>
              <a:t>1 </a:t>
            </a:r>
            <a:r>
              <a:rPr lang="zh-TW" altLang="en-US" dirty="0"/>
              <a:t>顆</a:t>
            </a:r>
            <a:r>
              <a:rPr lang="zh-TW" altLang="en-US" b="1" dirty="0"/>
              <a:t>藍色 </a:t>
            </a:r>
            <a:r>
              <a:rPr lang="en-US" altLang="zh-TW" b="1" dirty="0"/>
              <a:t>LED </a:t>
            </a:r>
            <a:r>
              <a:rPr lang="zh-TW" altLang="en-US" b="1" dirty="0"/>
              <a:t>燈 </a:t>
            </a:r>
            <a:r>
              <a:rPr lang="en-US" altLang="zh-TW" dirty="0"/>
              <a:t>, </a:t>
            </a:r>
            <a:r>
              <a:rPr lang="zh-TW" altLang="en-US" dirty="0"/>
              <a:t>長腳接於 </a:t>
            </a:r>
            <a:r>
              <a:rPr lang="en-US" altLang="zh-TW" dirty="0"/>
              <a:t>D2 </a:t>
            </a:r>
            <a:r>
              <a:rPr lang="zh-TW" altLang="en-US" dirty="0"/>
              <a:t>腳位 </a:t>
            </a:r>
            <a:r>
              <a:rPr lang="en-US" altLang="zh-TW" dirty="0"/>
              <a:t>, </a:t>
            </a:r>
            <a:r>
              <a:rPr lang="zh-TW" altLang="en-US" dirty="0"/>
              <a:t>短腳接到低電位 </a:t>
            </a:r>
            <a:r>
              <a:rPr lang="en-US" altLang="zh-TW" dirty="0"/>
              <a:t>(GND) </a:t>
            </a:r>
            <a:r>
              <a:rPr lang="zh-TW" altLang="en-US" dirty="0"/>
              <a:t>上。</a:t>
            </a:r>
            <a:endParaRPr lang="en-US" altLang="zh-TW" dirty="0"/>
          </a:p>
          <a:p>
            <a:br>
              <a:rPr lang="en-US" altLang="zh-TW" dirty="0"/>
            </a:br>
            <a:r>
              <a:rPr lang="zh-TW" altLang="en-US" dirty="0"/>
              <a:t>當 </a:t>
            </a:r>
            <a:r>
              <a:rPr lang="en-US" altLang="zh-TW" dirty="0"/>
              <a:t>D2 </a:t>
            </a:r>
            <a:r>
              <a:rPr lang="zh-TW" altLang="en-US" dirty="0"/>
              <a:t>腳位的狀態變成</a:t>
            </a:r>
            <a:r>
              <a:rPr lang="en-US" altLang="zh-TW" dirty="0"/>
              <a:t>『</a:t>
            </a:r>
            <a:r>
              <a:rPr lang="zh-TW" altLang="en-US" dirty="0"/>
              <a:t>高電位</a:t>
            </a:r>
            <a:r>
              <a:rPr lang="en-US" altLang="zh-TW" dirty="0"/>
              <a:t>』</a:t>
            </a:r>
            <a:r>
              <a:rPr lang="zh-TW" altLang="en-US" dirty="0"/>
              <a:t>時 </a:t>
            </a:r>
            <a:r>
              <a:rPr lang="en-US" altLang="zh-TW" dirty="0"/>
              <a:t>, </a:t>
            </a:r>
            <a:r>
              <a:rPr lang="zh-TW" altLang="en-US" dirty="0"/>
              <a:t>會產生電位差讓電流流過 </a:t>
            </a:r>
            <a:r>
              <a:rPr lang="en-US" altLang="zh-TW" dirty="0"/>
              <a:t>LED </a:t>
            </a:r>
            <a:r>
              <a:rPr lang="zh-TW" altLang="en-US" dirty="0"/>
              <a:t>燈使其發光。</a:t>
            </a: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19E23B86-346C-428B-9CAC-2F4E2DA27B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D7593-BE75-8548-B2D1-793E97685FA7}" type="slidenum">
              <a:rPr kumimoji="1" lang="zh-TW" altLang="en-US" smtClean="0"/>
              <a:pPr/>
              <a:t>57</a:t>
            </a:fld>
            <a:endParaRPr kumimoji="1" lang="zh-TW" altLang="en-US" dirty="0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設計原理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當需要控制 </a:t>
            </a:r>
            <a:r>
              <a:rPr lang="en-US" altLang="zh-TW" dirty="0"/>
              <a:t>ESP32 </a:t>
            </a:r>
            <a:r>
              <a:rPr lang="zh-TW" altLang="en-US" dirty="0"/>
              <a:t>腳位的時候 </a:t>
            </a:r>
            <a:r>
              <a:rPr lang="en-US" altLang="zh-TW" dirty="0"/>
              <a:t>, </a:t>
            </a:r>
            <a:r>
              <a:rPr lang="zh-TW" altLang="en-US" dirty="0"/>
              <a:t>需要先從 </a:t>
            </a:r>
            <a:r>
              <a:rPr lang="en-US" altLang="zh-TW" dirty="0"/>
              <a:t>machine </a:t>
            </a:r>
            <a:r>
              <a:rPr lang="zh-TW" altLang="en-US" dirty="0"/>
              <a:t>模組匯入 </a:t>
            </a:r>
            <a:r>
              <a:rPr lang="en-US" altLang="zh-TW" dirty="0"/>
              <a:t>Pin </a:t>
            </a:r>
            <a:r>
              <a:rPr lang="zh-TW" altLang="en-US" dirty="0"/>
              <a:t>物件：</a:t>
            </a:r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r>
              <a:rPr lang="zh-TW" altLang="en-US" dirty="0"/>
              <a:t>請如下以 </a:t>
            </a:r>
            <a:r>
              <a:rPr lang="en-US" altLang="zh-TW" dirty="0"/>
              <a:t>2 </a:t>
            </a:r>
            <a:r>
              <a:rPr lang="zh-TW" altLang="en-US" dirty="0"/>
              <a:t>號腳位建立 </a:t>
            </a:r>
            <a:r>
              <a:rPr lang="en-US" altLang="zh-TW" dirty="0"/>
              <a:t>Pin </a:t>
            </a:r>
            <a:r>
              <a:rPr lang="zh-TW" altLang="en-US" dirty="0"/>
              <a:t>物件：</a:t>
            </a: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1584" y="2900105"/>
            <a:ext cx="6385841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51585" y="4581128"/>
            <a:ext cx="6385841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D602C9F5-8921-464E-A66B-9D0CD668C1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D7593-BE75-8548-B2D1-793E97685FA7}" type="slidenum">
              <a:rPr kumimoji="1" lang="zh-TW" altLang="en-US" smtClean="0"/>
              <a:pPr/>
              <a:t>58</a:t>
            </a:fld>
            <a:endParaRPr kumimoji="1" lang="zh-TW" altLang="en-US" dirty="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7E81D4F8-645F-4C21-8BB8-0C51B5F8F846}"/>
              </a:ext>
            </a:extLst>
          </p:cNvPr>
          <p:cNvSpPr/>
          <p:nvPr/>
        </p:nvSpPr>
        <p:spPr>
          <a:xfrm>
            <a:off x="10865234" y="1331260"/>
            <a:ext cx="1223963" cy="36036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TW">
                <a:latin typeface="Consolas" panose="020B0609020204030204" pitchFamily="49" charset="0"/>
              </a:rPr>
              <a:t>ex3-13</a:t>
            </a:r>
            <a:endParaRPr lang="zh-TW" altLang="en-US">
              <a:latin typeface="Consolas" panose="020B0609020204030204" pitchFamily="49" charset="0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設計原理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r>
              <a:rPr lang="zh-TW" altLang="en-US" dirty="0"/>
              <a:t>最後 </a:t>
            </a:r>
            <a:r>
              <a:rPr lang="en-US" altLang="zh-TW" dirty="0"/>
              <a:t>, </a:t>
            </a:r>
            <a:r>
              <a:rPr lang="zh-TW" altLang="en-US" dirty="0"/>
              <a:t>希望讓 </a:t>
            </a:r>
            <a:r>
              <a:rPr lang="en-US" altLang="zh-TW" dirty="0"/>
              <a:t>LED </a:t>
            </a:r>
            <a:r>
              <a:rPr lang="zh-TW" altLang="en-US" dirty="0"/>
              <a:t>燈不斷地閃爍下去 </a:t>
            </a:r>
            <a:r>
              <a:rPr lang="en-US" altLang="zh-TW" dirty="0"/>
              <a:t>, </a:t>
            </a:r>
            <a:br>
              <a:rPr lang="en-US" altLang="zh-TW" dirty="0"/>
            </a:br>
            <a:r>
              <a:rPr lang="zh-TW" altLang="en-US" dirty="0"/>
              <a:t>所以使用 </a:t>
            </a:r>
            <a:r>
              <a:rPr lang="en-US" altLang="zh-TW" dirty="0"/>
              <a:t>Python </a:t>
            </a:r>
            <a:r>
              <a:rPr lang="zh-TW" altLang="en-US" dirty="0"/>
              <a:t>的 </a:t>
            </a:r>
            <a:r>
              <a:rPr lang="en-US" altLang="zh-TW" dirty="0"/>
              <a:t>while </a:t>
            </a:r>
            <a:r>
              <a:rPr lang="zh-TW" altLang="en-US" dirty="0"/>
              <a:t>迴圈：</a:t>
            </a: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55540" y="2060849"/>
            <a:ext cx="8280920" cy="123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0371A64E-1911-4227-95E3-7623D816CA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D7593-BE75-8548-B2D1-793E97685FA7}" type="slidenum">
              <a:rPr kumimoji="1" lang="zh-TW" altLang="en-US" smtClean="0"/>
              <a:pPr/>
              <a:t>59</a:t>
            </a:fld>
            <a:endParaRPr kumimoji="1" lang="zh-TW" altLang="en-US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3935D4B4-49CB-4A03-8FE4-EE3B871CE8D1}"/>
              </a:ext>
            </a:extLst>
          </p:cNvPr>
          <p:cNvSpPr/>
          <p:nvPr/>
        </p:nvSpPr>
        <p:spPr>
          <a:xfrm>
            <a:off x="10865234" y="1331260"/>
            <a:ext cx="1223963" cy="36036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TW">
                <a:latin typeface="Consolas" panose="020B0609020204030204" pitchFamily="49" charset="0"/>
              </a:rPr>
              <a:t>ex3-13</a:t>
            </a:r>
            <a:endParaRPr lang="zh-TW" altLang="en-US">
              <a:latin typeface="Consolas" panose="020B0609020204030204" pitchFamily="49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99538046-75CD-45B7-BAE7-17199FE1E7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下載與安裝 </a:t>
            </a:r>
            <a:r>
              <a:rPr lang="en-US" altLang="zh-TW" dirty="0" err="1"/>
              <a:t>Thonny</a:t>
            </a:r>
            <a:r>
              <a:rPr lang="en-US" altLang="zh-TW" dirty="0"/>
              <a:t>	</a:t>
            </a:r>
            <a:endParaRPr lang="zh-TW" altLang="en-US" dirty="0"/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88192316-8EA0-48E5-B4B0-FF4850C860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73444" y="3916287"/>
            <a:ext cx="6244957" cy="2739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668D22FF-2241-4163-9FDB-D851F9419B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D7593-BE75-8548-B2D1-793E97685FA7}" type="slidenum">
              <a:rPr kumimoji="1" lang="zh-TW" altLang="en-US" smtClean="0"/>
              <a:pPr/>
              <a:t>6</a:t>
            </a:fld>
            <a:endParaRPr kumimoji="1" lang="zh-TW" altLang="en-US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7606C0B1-2AD8-46E2-BFDA-B599C38A1F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3599" y="1366760"/>
            <a:ext cx="4545106" cy="279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6861824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>
            <a:extLst>
              <a:ext uri="{FF2B5EF4-FFF2-40B4-BE49-F238E27FC236}">
                <a16:creationId xmlns:a16="http://schemas.microsoft.com/office/drawing/2014/main" id="{D36D0D66-D3A7-4DD7-BB6E-14321F6E3A8E}"/>
              </a:ext>
            </a:extLst>
          </p:cNvPr>
          <p:cNvSpPr/>
          <p:nvPr/>
        </p:nvSpPr>
        <p:spPr>
          <a:xfrm>
            <a:off x="1276350" y="1293141"/>
            <a:ext cx="10077450" cy="530606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C5832E28-1A3C-438F-A8CC-2D5469C2A7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2378" y="1299509"/>
            <a:ext cx="5591408" cy="2241639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B59D477E-3826-422E-88FB-E7BCB33EFE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1376" y="4060683"/>
            <a:ext cx="4271802" cy="1987868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FF952217-6EC3-45B1-8F85-A810BB13EEB7}"/>
              </a:ext>
            </a:extLst>
          </p:cNvPr>
          <p:cNvSpPr/>
          <p:nvPr/>
        </p:nvSpPr>
        <p:spPr>
          <a:xfrm>
            <a:off x="3132765" y="3575652"/>
            <a:ext cx="12105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rPr>
              <a:t>循序執行</a:t>
            </a:r>
            <a:endParaRPr kumimoji="0" lang="zh-TW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olas" panose="020B0609020204030204" pitchFamily="49" charset="0"/>
              <a:ea typeface="Noto Sans CJK TC Regular" panose="020B0500000000000000" pitchFamily="34" charset="-120"/>
              <a:cs typeface="Arial" panose="020B0604020202020204" pitchFamily="34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4CF8EDAB-C9D6-4469-8876-EBA9895C2637}"/>
              </a:ext>
            </a:extLst>
          </p:cNvPr>
          <p:cNvSpPr/>
          <p:nvPr/>
        </p:nvSpPr>
        <p:spPr>
          <a:xfrm>
            <a:off x="5257786" y="3575652"/>
            <a:ext cx="13773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rPr>
              <a:t>if </a:t>
            </a:r>
            <a:r>
              <a:rPr kumimoji="0" lang="zh-TW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rPr>
              <a:t>判斷式</a:t>
            </a:r>
            <a:endParaRPr kumimoji="0" lang="zh-TW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olas" panose="020B0609020204030204" pitchFamily="49" charset="0"/>
              <a:ea typeface="Noto Sans CJK TC Regular" panose="020B0500000000000000" pitchFamily="34" charset="-120"/>
              <a:cs typeface="Arial" panose="020B0604020202020204" pitchFamily="34" charset="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8A2A583E-5DEC-4D3C-A717-F45ACEDA8C17}"/>
              </a:ext>
            </a:extLst>
          </p:cNvPr>
          <p:cNvSpPr/>
          <p:nvPr/>
        </p:nvSpPr>
        <p:spPr>
          <a:xfrm>
            <a:off x="7480524" y="3575652"/>
            <a:ext cx="69762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rPr>
              <a:t>迴圈</a:t>
            </a:r>
            <a:endParaRPr kumimoji="0" lang="zh-TW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olas" panose="020B0609020204030204" pitchFamily="49" charset="0"/>
              <a:ea typeface="Noto Sans CJK TC Regular" panose="020B0500000000000000" pitchFamily="34" charset="-120"/>
              <a:cs typeface="Arial" panose="020B0604020202020204" pitchFamily="34" charset="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2B1C6AA7-5F27-4C85-ADA9-74D6594CC158}"/>
              </a:ext>
            </a:extLst>
          </p:cNvPr>
          <p:cNvSpPr/>
          <p:nvPr/>
        </p:nvSpPr>
        <p:spPr>
          <a:xfrm>
            <a:off x="3949409" y="6217802"/>
            <a:ext cx="135165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rPr>
              <a:t>輸入</a:t>
            </a:r>
            <a:r>
              <a:rPr kumimoji="0" lang="en-US" altLang="zh-TW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rPr>
              <a:t>/</a:t>
            </a:r>
            <a:r>
              <a:rPr kumimoji="0" lang="zh-TW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rPr>
              <a:t>輸出</a:t>
            </a:r>
            <a:endParaRPr kumimoji="0" lang="zh-TW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olas" panose="020B0609020204030204" pitchFamily="49" charset="0"/>
              <a:ea typeface="Noto Sans CJK TC Regular" panose="020B0500000000000000" pitchFamily="34" charset="-120"/>
              <a:cs typeface="Arial" panose="020B0604020202020204" pitchFamily="34" charset="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4E06868F-754A-41F5-B273-D81C8494D5A4}"/>
              </a:ext>
            </a:extLst>
          </p:cNvPr>
          <p:cNvSpPr/>
          <p:nvPr/>
        </p:nvSpPr>
        <p:spPr>
          <a:xfrm>
            <a:off x="6773167" y="6217802"/>
            <a:ext cx="69762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rPr>
              <a:t>函數</a:t>
            </a:r>
            <a:endParaRPr kumimoji="0" lang="zh-TW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olas" panose="020B0609020204030204" pitchFamily="49" charset="0"/>
              <a:ea typeface="Noto Sans CJK TC Regular" panose="020B0500000000000000" pitchFamily="34" charset="-120"/>
              <a:cs typeface="Arial" panose="020B0604020202020204" pitchFamily="34" charset="0"/>
            </a:endParaRPr>
          </a:p>
        </p:txBody>
      </p:sp>
      <p:sp>
        <p:nvSpPr>
          <p:cNvPr id="3" name="標題 2">
            <a:extLst>
              <a:ext uri="{FF2B5EF4-FFF2-40B4-BE49-F238E27FC236}">
                <a16:creationId xmlns:a16="http://schemas.microsoft.com/office/drawing/2014/main" id="{B89E6B7D-8CD1-4CE4-B9AF-9B10A1F70F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3600"/>
              <a:t>程式語言</a:t>
            </a:r>
            <a:r>
              <a:rPr lang="zh-TW" altLang="en-US" sz="3600">
                <a:ea typeface="PMingLiU" panose="02020500000000000000" pitchFamily="18" charset="-120"/>
              </a:rPr>
              <a:t>：</a:t>
            </a:r>
            <a:r>
              <a:rPr lang="zh-TW" altLang="en-US" sz="3600"/>
              <a:t>五大語法結構</a:t>
            </a:r>
            <a:endParaRPr lang="zh-TW" altLang="en-US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57CF81CD-99AE-4B0F-86E7-7E4CDECDB764}"/>
              </a:ext>
            </a:extLst>
          </p:cNvPr>
          <p:cNvSpPr/>
          <p:nvPr/>
        </p:nvSpPr>
        <p:spPr>
          <a:xfrm>
            <a:off x="977793" y="295582"/>
            <a:ext cx="99292" cy="53570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7789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軟體補給站：</a:t>
            </a:r>
            <a:r>
              <a:rPr lang="en-US" altLang="zh-TW" dirty="0"/>
              <a:t>while</a:t>
            </a:r>
            <a:r>
              <a:rPr lang="zh-TW" altLang="en-US" dirty="0"/>
              <a:t> 迴圈</a:t>
            </a: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39248" y="1765596"/>
            <a:ext cx="6913504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BA42D917-C34A-44FB-8D86-54D1EE1FD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D7593-BE75-8548-B2D1-793E97685FA7}" type="slidenum">
              <a:rPr kumimoji="1" lang="zh-TW" altLang="en-US" smtClean="0"/>
              <a:pPr/>
              <a:t>61</a:t>
            </a:fld>
            <a:endParaRPr kumimoji="1" lang="zh-TW" altLang="en-US" dirty="0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08C1EBEA-6BB1-476D-A428-A5BA180BB1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4290058"/>
            <a:ext cx="5591408" cy="2241639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CE71FB16-3B69-4E4A-8DE5-2866B60AB4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2249" y="4416943"/>
            <a:ext cx="4271802" cy="1987868"/>
          </a:xfrm>
          <a:prstGeom prst="rect">
            <a:avLst/>
          </a:prstGeo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設計原理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r>
              <a:rPr lang="en-US" altLang="zh-TW" dirty="0"/>
              <a:t>while </a:t>
            </a:r>
            <a:r>
              <a:rPr lang="zh-TW" altLang="en-US" dirty="0"/>
              <a:t>的條件式後需要加上</a:t>
            </a:r>
            <a:r>
              <a:rPr lang="zh-TW" altLang="en-US" b="1" dirty="0"/>
              <a:t>冒號</a:t>
            </a:r>
            <a:r>
              <a:rPr lang="en-US" altLang="zh-TW" dirty="0"/>
              <a:t>『</a:t>
            </a:r>
            <a:r>
              <a:rPr lang="zh-TW" altLang="en-US" dirty="0"/>
              <a:t>：</a:t>
            </a:r>
            <a:r>
              <a:rPr lang="en-US" altLang="zh-TW" dirty="0"/>
              <a:t>』 , </a:t>
            </a:r>
            <a:br>
              <a:rPr lang="en-US" altLang="zh-TW" dirty="0"/>
            </a:br>
            <a:r>
              <a:rPr lang="zh-TW" altLang="en-US" dirty="0"/>
              <a:t>冒號後面的程式區塊則必需 內縮 </a:t>
            </a:r>
            <a:r>
              <a:rPr lang="en-US" altLang="zh-TW" dirty="0"/>
              <a:t>, </a:t>
            </a:r>
            <a:br>
              <a:rPr lang="en-US" altLang="zh-TW" dirty="0"/>
            </a:br>
            <a:r>
              <a:rPr lang="zh-TW" altLang="en-US" dirty="0"/>
              <a:t>一般慣例會以</a:t>
            </a:r>
            <a:r>
              <a:rPr lang="en-US" altLang="zh-TW" dirty="0"/>
              <a:t>『4 </a:t>
            </a:r>
            <a:r>
              <a:rPr lang="zh-TW" altLang="en-US" dirty="0"/>
              <a:t>個空隔</a:t>
            </a:r>
            <a:r>
              <a:rPr lang="en-US" altLang="zh-TW" dirty="0"/>
              <a:t>』</a:t>
            </a:r>
            <a:r>
              <a:rPr lang="zh-TW" altLang="en-US" dirty="0"/>
              <a:t>做為</a:t>
            </a:r>
            <a:r>
              <a:rPr lang="zh-TW" altLang="en-US" b="1" dirty="0"/>
              <a:t>內縮</a:t>
            </a:r>
            <a:r>
              <a:rPr lang="zh-TW" altLang="en-US" dirty="0"/>
              <a:t>的隔數。</a:t>
            </a:r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12726" y="2011824"/>
            <a:ext cx="8566551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C9172F5E-277F-4491-B5AF-B46ADB8BFA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D7593-BE75-8548-B2D1-793E97685FA7}" type="slidenum">
              <a:rPr kumimoji="1" lang="zh-TW" altLang="en-US" smtClean="0"/>
              <a:pPr/>
              <a:t>62</a:t>
            </a:fld>
            <a:endParaRPr kumimoji="1" lang="zh-TW" altLang="en-US" dirty="0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程式設計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endParaRPr lang="zh-TW" altLang="en-US" dirty="0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43572" y="1916832"/>
            <a:ext cx="7704856" cy="4512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D5B0FFB5-4B1C-4F4F-B966-8760318F3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D7593-BE75-8548-B2D1-793E97685FA7}" type="slidenum">
              <a:rPr kumimoji="1" lang="zh-TW" altLang="en-US" smtClean="0"/>
              <a:pPr/>
              <a:t>63</a:t>
            </a:fld>
            <a:endParaRPr kumimoji="1" lang="zh-TW" altLang="en-US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F8AFD642-2CE7-4A84-9A79-CDA9CA30F6A4}"/>
              </a:ext>
            </a:extLst>
          </p:cNvPr>
          <p:cNvSpPr/>
          <p:nvPr/>
        </p:nvSpPr>
        <p:spPr>
          <a:xfrm>
            <a:off x="10865234" y="1331260"/>
            <a:ext cx="1223963" cy="36036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TW">
                <a:latin typeface="Consolas" panose="020B0609020204030204" pitchFamily="49" charset="0"/>
              </a:rPr>
              <a:t>ex3-14</a:t>
            </a:r>
            <a:endParaRPr lang="zh-TW" altLang="en-US">
              <a:latin typeface="Consolas" panose="020B0609020204030204" pitchFamily="49" charset="0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程式設計</a:t>
            </a:r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5573" y="1504256"/>
            <a:ext cx="5976239" cy="2103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7961" y="3838590"/>
            <a:ext cx="6585839" cy="27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8AC41B70-C5AD-4133-A849-68C728894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D7593-BE75-8548-B2D1-793E97685FA7}" type="slidenum">
              <a:rPr kumimoji="1" lang="zh-TW" altLang="en-US" smtClean="0"/>
              <a:pPr/>
              <a:t>64</a:t>
            </a:fld>
            <a:endParaRPr kumimoji="1" lang="zh-TW" altLang="en-US" dirty="0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實測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zh-TW" altLang="en-US" dirty="0"/>
              <a:t>請按 </a:t>
            </a:r>
            <a:r>
              <a:rPr lang="en-US" altLang="zh-TW" dirty="0"/>
              <a:t>F5 </a:t>
            </a:r>
            <a:r>
              <a:rPr lang="zh-TW" altLang="en-US" dirty="0"/>
              <a:t>執行程式 </a:t>
            </a:r>
            <a:r>
              <a:rPr lang="en-US" altLang="zh-TW" dirty="0"/>
              <a:t>, </a:t>
            </a:r>
            <a:br>
              <a:rPr lang="en-US" altLang="zh-TW" dirty="0"/>
            </a:br>
            <a:r>
              <a:rPr lang="zh-TW" altLang="en-US" dirty="0"/>
              <a:t>即可看到 </a:t>
            </a:r>
            <a:r>
              <a:rPr lang="en-US" altLang="zh-TW" dirty="0"/>
              <a:t>LED </a:t>
            </a:r>
            <a:r>
              <a:rPr lang="zh-TW" altLang="en-US" dirty="0"/>
              <a:t>每 </a:t>
            </a:r>
            <a:r>
              <a:rPr lang="en-US" altLang="zh-TW" dirty="0"/>
              <a:t>0.5 </a:t>
            </a:r>
            <a:r>
              <a:rPr lang="zh-TW" altLang="en-US" dirty="0"/>
              <a:t>秒閃爍一次。</a:t>
            </a: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71622CEB-618E-4903-BF01-7D108048DE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D7593-BE75-8548-B2D1-793E97685FA7}" type="slidenum">
              <a:rPr kumimoji="1" lang="zh-TW" altLang="en-US" smtClean="0"/>
              <a:pPr/>
              <a:t>65</a:t>
            </a:fld>
            <a:endParaRPr kumimoji="1" lang="zh-TW" alt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1120D0BA-6FCE-4F93-BBEE-34EEB13C0E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開啟 </a:t>
            </a:r>
            <a:r>
              <a:rPr lang="en-US" altLang="zh-TW" dirty="0" err="1"/>
              <a:t>Thonny</a:t>
            </a:r>
            <a:endParaRPr lang="zh-TW" altLang="en-US" dirty="0"/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32187B61-6AD4-4397-9BEE-DEF01B4E0F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64709" y="3726826"/>
            <a:ext cx="5689091" cy="2828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投影片編號版面配置區 7">
            <a:extLst>
              <a:ext uri="{FF2B5EF4-FFF2-40B4-BE49-F238E27FC236}">
                <a16:creationId xmlns:a16="http://schemas.microsoft.com/office/drawing/2014/main" id="{BE179EF6-554A-4B4C-873B-2AFD1D579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D7593-BE75-8548-B2D1-793E97685FA7}" type="slidenum">
              <a:rPr kumimoji="1" lang="zh-TW" altLang="en-US" smtClean="0"/>
              <a:pPr/>
              <a:t>7</a:t>
            </a:fld>
            <a:endParaRPr kumimoji="1" lang="zh-TW" altLang="en-US" dirty="0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3EE7A017-0EFD-41FD-AF24-58952A260A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0106" y="1528259"/>
            <a:ext cx="4801765" cy="2828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568271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080C35FF-6247-4C8C-95D4-90FBA288F5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/>
              <a:t>Thonny</a:t>
            </a:r>
            <a:r>
              <a:rPr lang="zh-TW" altLang="en-US" dirty="0"/>
              <a:t> 環境介紹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36008EBB-8478-41C8-BF1F-A627E37296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67949" y="1364999"/>
            <a:ext cx="8856101" cy="52903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E622812-355D-48A5-857F-73D1FBBDC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D7593-BE75-8548-B2D1-793E97685FA7}" type="slidenum">
              <a:rPr kumimoji="1" lang="zh-TW" altLang="en-US" smtClean="0"/>
              <a:pPr/>
              <a:t>8</a:t>
            </a:fld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632188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768C0D4C-AD2F-4E83-8817-E8BAB738A7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開始寫第一行程式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23332" y="1650938"/>
            <a:ext cx="7745336" cy="4700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7985258F-C957-49E3-B10D-96C1A3363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D7593-BE75-8548-B2D1-793E97685FA7}" type="slidenum">
              <a:rPr kumimoji="1" lang="zh-TW" altLang="en-US" smtClean="0"/>
              <a:pPr/>
              <a:t>9</a:t>
            </a:fld>
            <a:endParaRPr kumimoji="1" lang="zh-TW" altLang="en-US" dirty="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BA7F2D87-AC6F-40E7-ADB6-35CBFBE1697D}"/>
              </a:ext>
            </a:extLst>
          </p:cNvPr>
          <p:cNvSpPr/>
          <p:nvPr/>
        </p:nvSpPr>
        <p:spPr>
          <a:xfrm>
            <a:off x="10865234" y="1331260"/>
            <a:ext cx="1223963" cy="36036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TW">
                <a:latin typeface="Consolas" panose="020B0609020204030204" pitchFamily="49" charset="0"/>
              </a:rPr>
              <a:t>ex3-2</a:t>
            </a:r>
            <a:endParaRPr lang="zh-TW" altLang="en-US">
              <a:latin typeface="Consolas" panose="020B0609020204030204" pitchFamily="49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1223</TotalTime>
  <Words>2992</Words>
  <Application>Microsoft Office PowerPoint</Application>
  <PresentationFormat>寬螢幕</PresentationFormat>
  <Paragraphs>462</Paragraphs>
  <Slides>65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14</vt:i4>
      </vt:variant>
      <vt:variant>
        <vt:lpstr>佈景主題</vt:lpstr>
      </vt:variant>
      <vt:variant>
        <vt:i4>3</vt:i4>
      </vt:variant>
      <vt:variant>
        <vt:lpstr>投影片標題</vt:lpstr>
      </vt:variant>
      <vt:variant>
        <vt:i4>65</vt:i4>
      </vt:variant>
    </vt:vector>
  </HeadingPairs>
  <TitlesOfParts>
    <vt:vector size="82" baseType="lpstr">
      <vt:lpstr>Noto Sans CJK TC Light</vt:lpstr>
      <vt:lpstr>Noto Sans CJK TC Regular</vt:lpstr>
      <vt:lpstr>Raleway</vt:lpstr>
      <vt:lpstr>微軟正黑體</vt:lpstr>
      <vt:lpstr>新細明體</vt:lpstr>
      <vt:lpstr>新細明體</vt:lpstr>
      <vt:lpstr>標楷體</vt:lpstr>
      <vt:lpstr>Abel</vt:lpstr>
      <vt:lpstr>Arial</vt:lpstr>
      <vt:lpstr>Arial Rounded MT Bold</vt:lpstr>
      <vt:lpstr>Calibri</vt:lpstr>
      <vt:lpstr>Calibri Light</vt:lpstr>
      <vt:lpstr>Consolas</vt:lpstr>
      <vt:lpstr>Wingdings</vt:lpstr>
      <vt:lpstr>Office 佈景主題</vt:lpstr>
      <vt:lpstr>1_Office 佈景主題</vt:lpstr>
      <vt:lpstr>2_Office 佈景主題</vt:lpstr>
      <vt:lpstr>用Python學智慧聯網</vt:lpstr>
      <vt:lpstr>踏入 AIoT 的世界</vt:lpstr>
      <vt:lpstr>ESP32 控制板簡介</vt:lpstr>
      <vt:lpstr>下載與安裝 Thonny </vt:lpstr>
      <vt:lpstr>下載與安裝 Thonny</vt:lpstr>
      <vt:lpstr>下載與安裝 Thonny </vt:lpstr>
      <vt:lpstr>開啟 Thonny</vt:lpstr>
      <vt:lpstr>Thonny 環境介紹</vt:lpstr>
      <vt:lpstr>開始寫第一行程式</vt:lpstr>
      <vt:lpstr>開始寫第一行程式</vt:lpstr>
      <vt:lpstr>Thonny 開發環境基本操作</vt:lpstr>
      <vt:lpstr>Thonny 開發環境基本操作</vt:lpstr>
      <vt:lpstr>Thonny 開發環境基本操作</vt:lpstr>
      <vt:lpstr>Thonny 開發環境基本操作</vt:lpstr>
      <vt:lpstr>PowerPoint 簡報</vt:lpstr>
      <vt:lpstr>Coder, Hacker, and Maker</vt:lpstr>
      <vt:lpstr>PowerPoint 簡報</vt:lpstr>
      <vt:lpstr>運算思維為何很重要？ (1/2)</vt:lpstr>
      <vt:lpstr>運算思維為何很重要？ (2/2)</vt:lpstr>
      <vt:lpstr>PowerPoint 簡報</vt:lpstr>
      <vt:lpstr>2014 紅點獎：Hear me 助視障者輕鬆錄音</vt:lpstr>
      <vt:lpstr>善用程式，讓你更突出 (國際大廠專案設計師)</vt:lpstr>
      <vt:lpstr>數位浪潮帶動新經濟發展</vt:lpstr>
      <vt:lpstr>科技業的下一個未來</vt:lpstr>
      <vt:lpstr>主流的創客材料：micro:bit (適合國小生)</vt:lpstr>
      <vt:lpstr>主流的創客材料：Arduino (適合小四 ~ 玩家)</vt:lpstr>
      <vt:lpstr>主流的單晶片：ESP 系列 (適合小四 ~ 玩家)</vt:lpstr>
      <vt:lpstr>主流的創客材料：樹莓派 (適合專業玩家)</vt:lpstr>
      <vt:lpstr>PowerPoint 簡報</vt:lpstr>
      <vt:lpstr>PowerPoint 簡報</vt:lpstr>
      <vt:lpstr>PowerPoint 簡報</vt:lpstr>
      <vt:lpstr>程式語言：五大語法結構</vt:lpstr>
      <vt:lpstr>Python 物件、資料型別、變數、匯入模組</vt:lpstr>
      <vt:lpstr>物件</vt:lpstr>
      <vt:lpstr>練習：操作字串物件的方法</vt:lpstr>
      <vt:lpstr>資料型別</vt:lpstr>
      <vt:lpstr>練習：要分清楚資料型別</vt:lpstr>
      <vt:lpstr>變數</vt:lpstr>
      <vt:lpstr>內建函式</vt:lpstr>
      <vt:lpstr>匯入模組</vt:lpstr>
      <vt:lpstr>練習：匯入模組</vt:lpstr>
      <vt:lpstr>PowerPoint 簡報</vt:lpstr>
      <vt:lpstr>安裝與設定 ESP32 控制板</vt:lpstr>
      <vt:lpstr>下載與安裝驅動程式</vt:lpstr>
      <vt:lpstr>下載與安裝驅動程式</vt:lpstr>
      <vt:lpstr>下載與安裝驅動程式</vt:lpstr>
      <vt:lpstr>連接 ESP32 </vt:lpstr>
      <vt:lpstr>連接 ESP32 </vt:lpstr>
      <vt:lpstr>連接 ESP32 </vt:lpstr>
      <vt:lpstr>連接 ESP32 </vt:lpstr>
      <vt:lpstr>認識硬體</vt:lpstr>
      <vt:lpstr>認識硬體</vt:lpstr>
      <vt:lpstr>認識硬體</vt:lpstr>
      <vt:lpstr>3-6 ESP32 的 IO 腳位以及數位訊號輸出</vt:lpstr>
      <vt:lpstr>ESP32 的 IO 腳位以及數位訊號輸出</vt:lpstr>
      <vt:lpstr>PowerPoint 簡報</vt:lpstr>
      <vt:lpstr>設計原理</vt:lpstr>
      <vt:lpstr>設計原理</vt:lpstr>
      <vt:lpstr>設計原理</vt:lpstr>
      <vt:lpstr>程式語言：五大語法結構</vt:lpstr>
      <vt:lpstr>軟體補給站：while 迴圈</vt:lpstr>
      <vt:lpstr>設計原理</vt:lpstr>
      <vt:lpstr>程式設計</vt:lpstr>
      <vt:lpstr>程式設計</vt:lpstr>
      <vt:lpstr>實測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LEARN GOOGLE COLAB</dc:title>
  <dc:subject/>
  <dc:creator>紹軒 汪</dc:creator>
  <cp:keywords/>
  <dc:description/>
  <cp:lastModifiedBy>allwow-1F</cp:lastModifiedBy>
  <cp:revision>40</cp:revision>
  <dcterms:created xsi:type="dcterms:W3CDTF">2020-03-01T16:21:59Z</dcterms:created>
  <dcterms:modified xsi:type="dcterms:W3CDTF">2021-05-10T13:22:37Z</dcterms:modified>
  <cp:category/>
</cp:coreProperties>
</file>