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17"/>
  </p:notesMasterIdLst>
  <p:sldIdLst>
    <p:sldId id="256" r:id="rId3"/>
    <p:sldId id="257" r:id="rId4"/>
    <p:sldId id="571" r:id="rId5"/>
    <p:sldId id="570" r:id="rId6"/>
    <p:sldId id="562" r:id="rId7"/>
    <p:sldId id="259" r:id="rId8"/>
    <p:sldId id="260" r:id="rId9"/>
    <p:sldId id="561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573" r:id="rId23"/>
    <p:sldId id="574" r:id="rId24"/>
    <p:sldId id="575" r:id="rId25"/>
    <p:sldId id="576" r:id="rId26"/>
    <p:sldId id="806" r:id="rId27"/>
    <p:sldId id="807" r:id="rId28"/>
    <p:sldId id="808" r:id="rId29"/>
    <p:sldId id="809" r:id="rId30"/>
    <p:sldId id="810" r:id="rId31"/>
    <p:sldId id="811" r:id="rId32"/>
    <p:sldId id="812" r:id="rId33"/>
    <p:sldId id="264" r:id="rId34"/>
    <p:sldId id="813" r:id="rId35"/>
    <p:sldId id="814" r:id="rId36"/>
    <p:sldId id="815" r:id="rId37"/>
    <p:sldId id="816" r:id="rId38"/>
    <p:sldId id="282" r:id="rId39"/>
    <p:sldId id="283" r:id="rId40"/>
    <p:sldId id="284" r:id="rId41"/>
    <p:sldId id="285" r:id="rId42"/>
    <p:sldId id="286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563" r:id="rId53"/>
    <p:sldId id="299" r:id="rId54"/>
    <p:sldId id="298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4" r:id="rId79"/>
    <p:sldId id="325" r:id="rId80"/>
    <p:sldId id="327" r:id="rId81"/>
    <p:sldId id="326" r:id="rId82"/>
    <p:sldId id="328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39" r:id="rId93"/>
    <p:sldId id="564" r:id="rId94"/>
    <p:sldId id="340" r:id="rId95"/>
    <p:sldId id="342" r:id="rId96"/>
    <p:sldId id="343" r:id="rId97"/>
    <p:sldId id="344" r:id="rId98"/>
    <p:sldId id="345" r:id="rId99"/>
    <p:sldId id="346" r:id="rId100"/>
    <p:sldId id="347" r:id="rId101"/>
    <p:sldId id="348" r:id="rId102"/>
    <p:sldId id="349" r:id="rId103"/>
    <p:sldId id="350" r:id="rId104"/>
    <p:sldId id="351" r:id="rId105"/>
    <p:sldId id="817" r:id="rId106"/>
    <p:sldId id="818" r:id="rId107"/>
    <p:sldId id="352" r:id="rId108"/>
    <p:sldId id="353" r:id="rId109"/>
    <p:sldId id="354" r:id="rId110"/>
    <p:sldId id="355" r:id="rId111"/>
    <p:sldId id="356" r:id="rId112"/>
    <p:sldId id="357" r:id="rId113"/>
    <p:sldId id="358" r:id="rId114"/>
    <p:sldId id="359" r:id="rId115"/>
    <p:sldId id="360" r:id="rId116"/>
    <p:sldId id="361" r:id="rId117"/>
    <p:sldId id="362" r:id="rId118"/>
    <p:sldId id="363" r:id="rId119"/>
    <p:sldId id="364" r:id="rId120"/>
    <p:sldId id="365" r:id="rId121"/>
    <p:sldId id="366" r:id="rId122"/>
    <p:sldId id="367" r:id="rId123"/>
    <p:sldId id="565" r:id="rId124"/>
    <p:sldId id="572" r:id="rId125"/>
    <p:sldId id="369" r:id="rId126"/>
    <p:sldId id="370" r:id="rId127"/>
    <p:sldId id="371" r:id="rId128"/>
    <p:sldId id="372" r:id="rId129"/>
    <p:sldId id="373" r:id="rId130"/>
    <p:sldId id="374" r:id="rId131"/>
    <p:sldId id="375" r:id="rId132"/>
    <p:sldId id="376" r:id="rId133"/>
    <p:sldId id="377" r:id="rId134"/>
    <p:sldId id="378" r:id="rId135"/>
    <p:sldId id="379" r:id="rId136"/>
    <p:sldId id="380" r:id="rId137"/>
    <p:sldId id="381" r:id="rId138"/>
    <p:sldId id="382" r:id="rId139"/>
    <p:sldId id="383" r:id="rId140"/>
    <p:sldId id="384" r:id="rId141"/>
    <p:sldId id="385" r:id="rId142"/>
    <p:sldId id="386" r:id="rId143"/>
    <p:sldId id="387" r:id="rId144"/>
    <p:sldId id="388" r:id="rId145"/>
    <p:sldId id="389" r:id="rId146"/>
    <p:sldId id="390" r:id="rId147"/>
    <p:sldId id="391" r:id="rId148"/>
    <p:sldId id="392" r:id="rId149"/>
    <p:sldId id="393" r:id="rId150"/>
    <p:sldId id="394" r:id="rId151"/>
    <p:sldId id="395" r:id="rId152"/>
    <p:sldId id="396" r:id="rId153"/>
    <p:sldId id="397" r:id="rId154"/>
    <p:sldId id="398" r:id="rId155"/>
    <p:sldId id="399" r:id="rId156"/>
    <p:sldId id="400" r:id="rId157"/>
    <p:sldId id="401" r:id="rId158"/>
    <p:sldId id="402" r:id="rId159"/>
    <p:sldId id="403" r:id="rId160"/>
    <p:sldId id="404" r:id="rId161"/>
    <p:sldId id="405" r:id="rId162"/>
    <p:sldId id="406" r:id="rId163"/>
    <p:sldId id="407" r:id="rId164"/>
    <p:sldId id="408" r:id="rId165"/>
    <p:sldId id="409" r:id="rId166"/>
    <p:sldId id="411" r:id="rId167"/>
    <p:sldId id="412" r:id="rId168"/>
    <p:sldId id="413" r:id="rId169"/>
    <p:sldId id="414" r:id="rId170"/>
    <p:sldId id="566" r:id="rId171"/>
    <p:sldId id="416" r:id="rId172"/>
    <p:sldId id="417" r:id="rId173"/>
    <p:sldId id="418" r:id="rId174"/>
    <p:sldId id="419" r:id="rId175"/>
    <p:sldId id="420" r:id="rId176"/>
    <p:sldId id="421" r:id="rId177"/>
    <p:sldId id="422" r:id="rId178"/>
    <p:sldId id="423" r:id="rId179"/>
    <p:sldId id="424" r:id="rId180"/>
    <p:sldId id="425" r:id="rId181"/>
    <p:sldId id="426" r:id="rId182"/>
    <p:sldId id="427" r:id="rId183"/>
    <p:sldId id="428" r:id="rId184"/>
    <p:sldId id="429" r:id="rId185"/>
    <p:sldId id="430" r:id="rId186"/>
    <p:sldId id="431" r:id="rId187"/>
    <p:sldId id="432" r:id="rId188"/>
    <p:sldId id="433" r:id="rId189"/>
    <p:sldId id="434" r:id="rId190"/>
    <p:sldId id="435" r:id="rId191"/>
    <p:sldId id="436" r:id="rId192"/>
    <p:sldId id="437" r:id="rId193"/>
    <p:sldId id="438" r:id="rId194"/>
    <p:sldId id="439" r:id="rId195"/>
    <p:sldId id="567" r:id="rId196"/>
    <p:sldId id="441" r:id="rId197"/>
    <p:sldId id="442" r:id="rId198"/>
    <p:sldId id="443" r:id="rId199"/>
    <p:sldId id="444" r:id="rId200"/>
    <p:sldId id="445" r:id="rId201"/>
    <p:sldId id="446" r:id="rId202"/>
    <p:sldId id="447" r:id="rId203"/>
    <p:sldId id="448" r:id="rId204"/>
    <p:sldId id="449" r:id="rId205"/>
    <p:sldId id="450" r:id="rId206"/>
    <p:sldId id="451" r:id="rId207"/>
    <p:sldId id="452" r:id="rId208"/>
    <p:sldId id="453" r:id="rId209"/>
    <p:sldId id="454" r:id="rId210"/>
    <p:sldId id="455" r:id="rId211"/>
    <p:sldId id="456" r:id="rId212"/>
    <p:sldId id="457" r:id="rId213"/>
    <p:sldId id="458" r:id="rId214"/>
    <p:sldId id="459" r:id="rId215"/>
    <p:sldId id="460" r:id="rId216"/>
    <p:sldId id="461" r:id="rId217"/>
    <p:sldId id="462" r:id="rId218"/>
    <p:sldId id="463" r:id="rId219"/>
    <p:sldId id="464" r:id="rId220"/>
    <p:sldId id="568" r:id="rId221"/>
    <p:sldId id="466" r:id="rId222"/>
    <p:sldId id="467" r:id="rId223"/>
    <p:sldId id="468" r:id="rId224"/>
    <p:sldId id="469" r:id="rId225"/>
    <p:sldId id="470" r:id="rId226"/>
    <p:sldId id="471" r:id="rId227"/>
    <p:sldId id="472" r:id="rId228"/>
    <p:sldId id="473" r:id="rId229"/>
    <p:sldId id="474" r:id="rId230"/>
    <p:sldId id="475" r:id="rId231"/>
    <p:sldId id="476" r:id="rId232"/>
    <p:sldId id="477" r:id="rId233"/>
    <p:sldId id="478" r:id="rId234"/>
    <p:sldId id="479" r:id="rId235"/>
    <p:sldId id="480" r:id="rId236"/>
    <p:sldId id="481" r:id="rId237"/>
    <p:sldId id="482" r:id="rId238"/>
    <p:sldId id="483" r:id="rId239"/>
    <p:sldId id="484" r:id="rId240"/>
    <p:sldId id="485" r:id="rId241"/>
    <p:sldId id="486" r:id="rId242"/>
    <p:sldId id="487" r:id="rId243"/>
    <p:sldId id="488" r:id="rId244"/>
    <p:sldId id="489" r:id="rId245"/>
    <p:sldId id="490" r:id="rId246"/>
    <p:sldId id="491" r:id="rId247"/>
    <p:sldId id="492" r:id="rId248"/>
    <p:sldId id="493" r:id="rId249"/>
    <p:sldId id="494" r:id="rId250"/>
    <p:sldId id="495" r:id="rId251"/>
    <p:sldId id="496" r:id="rId252"/>
    <p:sldId id="497" r:id="rId253"/>
    <p:sldId id="498" r:id="rId254"/>
    <p:sldId id="499" r:id="rId255"/>
    <p:sldId id="500" r:id="rId256"/>
    <p:sldId id="501" r:id="rId257"/>
    <p:sldId id="502" r:id="rId258"/>
    <p:sldId id="503" r:id="rId259"/>
    <p:sldId id="504" r:id="rId260"/>
    <p:sldId id="505" r:id="rId261"/>
    <p:sldId id="506" r:id="rId262"/>
    <p:sldId id="507" r:id="rId263"/>
    <p:sldId id="508" r:id="rId264"/>
    <p:sldId id="509" r:id="rId265"/>
    <p:sldId id="510" r:id="rId266"/>
    <p:sldId id="511" r:id="rId267"/>
    <p:sldId id="512" r:id="rId268"/>
    <p:sldId id="513" r:id="rId269"/>
    <p:sldId id="514" r:id="rId270"/>
    <p:sldId id="515" r:id="rId271"/>
    <p:sldId id="517" r:id="rId272"/>
    <p:sldId id="516" r:id="rId273"/>
    <p:sldId id="518" r:id="rId274"/>
    <p:sldId id="519" r:id="rId275"/>
    <p:sldId id="520" r:id="rId276"/>
    <p:sldId id="521" r:id="rId277"/>
    <p:sldId id="522" r:id="rId278"/>
    <p:sldId id="523" r:id="rId279"/>
    <p:sldId id="524" r:id="rId280"/>
    <p:sldId id="525" r:id="rId281"/>
    <p:sldId id="526" r:id="rId282"/>
    <p:sldId id="527" r:id="rId283"/>
    <p:sldId id="529" r:id="rId284"/>
    <p:sldId id="528" r:id="rId285"/>
    <p:sldId id="530" r:id="rId286"/>
    <p:sldId id="531" r:id="rId287"/>
    <p:sldId id="569" r:id="rId288"/>
    <p:sldId id="533" r:id="rId289"/>
    <p:sldId id="534" r:id="rId290"/>
    <p:sldId id="535" r:id="rId291"/>
    <p:sldId id="536" r:id="rId292"/>
    <p:sldId id="537" r:id="rId293"/>
    <p:sldId id="538" r:id="rId294"/>
    <p:sldId id="539" r:id="rId295"/>
    <p:sldId id="540" r:id="rId296"/>
    <p:sldId id="541" r:id="rId297"/>
    <p:sldId id="542" r:id="rId298"/>
    <p:sldId id="543" r:id="rId299"/>
    <p:sldId id="544" r:id="rId300"/>
    <p:sldId id="545" r:id="rId301"/>
    <p:sldId id="546" r:id="rId302"/>
    <p:sldId id="547" r:id="rId303"/>
    <p:sldId id="548" r:id="rId304"/>
    <p:sldId id="549" r:id="rId305"/>
    <p:sldId id="550" r:id="rId306"/>
    <p:sldId id="551" r:id="rId307"/>
    <p:sldId id="552" r:id="rId308"/>
    <p:sldId id="553" r:id="rId309"/>
    <p:sldId id="554" r:id="rId310"/>
    <p:sldId id="555" r:id="rId311"/>
    <p:sldId id="556" r:id="rId312"/>
    <p:sldId id="557" r:id="rId313"/>
    <p:sldId id="558" r:id="rId314"/>
    <p:sldId id="559" r:id="rId315"/>
    <p:sldId id="560" r:id="rId3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健豪 翁" initials="健豪" lastIdx="3" clrIdx="0">
    <p:extLst>
      <p:ext uri="{19B8F6BF-5375-455C-9EA6-DF929625EA0E}">
        <p15:presenceInfo xmlns:p15="http://schemas.microsoft.com/office/powerpoint/2012/main" userId="3d8e1c747e110ef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0E33"/>
    <a:srgbClr val="1CADE4"/>
    <a:srgbClr val="5E5900"/>
    <a:srgbClr val="FFFFFF"/>
    <a:srgbClr val="E2E3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18" autoAdjust="0"/>
  </p:normalViewPr>
  <p:slideViewPr>
    <p:cSldViewPr snapToGrid="0">
      <p:cViewPr varScale="1">
        <p:scale>
          <a:sx n="104" d="100"/>
          <a:sy n="104" d="100"/>
        </p:scale>
        <p:origin x="75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99" Type="http://schemas.openxmlformats.org/officeDocument/2006/relationships/slide" Target="slides/slide297.xml"/><Relationship Id="rId21" Type="http://schemas.openxmlformats.org/officeDocument/2006/relationships/slide" Target="slides/slide19.xml"/><Relationship Id="rId63" Type="http://schemas.openxmlformats.org/officeDocument/2006/relationships/slide" Target="slides/slide61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226" Type="http://schemas.openxmlformats.org/officeDocument/2006/relationships/slide" Target="slides/slide224.xml"/><Relationship Id="rId268" Type="http://schemas.openxmlformats.org/officeDocument/2006/relationships/slide" Target="slides/slide266.xml"/><Relationship Id="rId32" Type="http://schemas.openxmlformats.org/officeDocument/2006/relationships/slide" Target="slides/slide30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181" Type="http://schemas.openxmlformats.org/officeDocument/2006/relationships/slide" Target="slides/slide179.xml"/><Relationship Id="rId237" Type="http://schemas.openxmlformats.org/officeDocument/2006/relationships/slide" Target="slides/slide235.xml"/><Relationship Id="rId279" Type="http://schemas.openxmlformats.org/officeDocument/2006/relationships/slide" Target="slides/slide277.xml"/><Relationship Id="rId43" Type="http://schemas.openxmlformats.org/officeDocument/2006/relationships/slide" Target="slides/slide41.xml"/><Relationship Id="rId139" Type="http://schemas.openxmlformats.org/officeDocument/2006/relationships/slide" Target="slides/slide137.xml"/><Relationship Id="rId290" Type="http://schemas.openxmlformats.org/officeDocument/2006/relationships/slide" Target="slides/slide288.xml"/><Relationship Id="rId304" Type="http://schemas.openxmlformats.org/officeDocument/2006/relationships/slide" Target="slides/slide302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48" Type="http://schemas.openxmlformats.org/officeDocument/2006/relationships/slide" Target="slides/slide246.xml"/><Relationship Id="rId12" Type="http://schemas.openxmlformats.org/officeDocument/2006/relationships/slide" Target="slides/slide10.xml"/><Relationship Id="rId108" Type="http://schemas.openxmlformats.org/officeDocument/2006/relationships/slide" Target="slides/slide106.xml"/><Relationship Id="rId315" Type="http://schemas.openxmlformats.org/officeDocument/2006/relationships/slide" Target="slides/slide313.xml"/><Relationship Id="rId54" Type="http://schemas.openxmlformats.org/officeDocument/2006/relationships/slide" Target="slides/slide52.xml"/><Relationship Id="rId96" Type="http://schemas.openxmlformats.org/officeDocument/2006/relationships/slide" Target="slides/slide94.xml"/><Relationship Id="rId161" Type="http://schemas.openxmlformats.org/officeDocument/2006/relationships/slide" Target="slides/slide159.xml"/><Relationship Id="rId217" Type="http://schemas.openxmlformats.org/officeDocument/2006/relationships/slide" Target="slides/slide215.xml"/><Relationship Id="rId259" Type="http://schemas.openxmlformats.org/officeDocument/2006/relationships/slide" Target="slides/slide257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270" Type="http://schemas.openxmlformats.org/officeDocument/2006/relationships/slide" Target="slides/slide268.xml"/><Relationship Id="rId65" Type="http://schemas.openxmlformats.org/officeDocument/2006/relationships/slide" Target="slides/slide63.xml"/><Relationship Id="rId130" Type="http://schemas.openxmlformats.org/officeDocument/2006/relationships/slide" Target="slides/slide128.xml"/><Relationship Id="rId172" Type="http://schemas.openxmlformats.org/officeDocument/2006/relationships/slide" Target="slides/slide170.xml"/><Relationship Id="rId228" Type="http://schemas.openxmlformats.org/officeDocument/2006/relationships/slide" Target="slides/slide226.xml"/><Relationship Id="rId281" Type="http://schemas.openxmlformats.org/officeDocument/2006/relationships/slide" Target="slides/slide279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slide" Target="slides/slide216.xml"/><Relationship Id="rId239" Type="http://schemas.openxmlformats.org/officeDocument/2006/relationships/slide" Target="slides/slide237.xml"/><Relationship Id="rId250" Type="http://schemas.openxmlformats.org/officeDocument/2006/relationships/slide" Target="slides/slide248.xml"/><Relationship Id="rId271" Type="http://schemas.openxmlformats.org/officeDocument/2006/relationships/slide" Target="slides/slide269.xml"/><Relationship Id="rId292" Type="http://schemas.openxmlformats.org/officeDocument/2006/relationships/slide" Target="slides/slide290.xml"/><Relationship Id="rId306" Type="http://schemas.openxmlformats.org/officeDocument/2006/relationships/slide" Target="slides/slide304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240" Type="http://schemas.openxmlformats.org/officeDocument/2006/relationships/slide" Target="slides/slide238.xml"/><Relationship Id="rId261" Type="http://schemas.openxmlformats.org/officeDocument/2006/relationships/slide" Target="slides/slide259.xml"/><Relationship Id="rId14" Type="http://schemas.openxmlformats.org/officeDocument/2006/relationships/slide" Target="slides/slide12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282" Type="http://schemas.openxmlformats.org/officeDocument/2006/relationships/slide" Target="slides/slide280.xml"/><Relationship Id="rId31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219" Type="http://schemas.openxmlformats.org/officeDocument/2006/relationships/slide" Target="slides/slide217.xml"/><Relationship Id="rId230" Type="http://schemas.openxmlformats.org/officeDocument/2006/relationships/slide" Target="slides/slide228.xml"/><Relationship Id="rId251" Type="http://schemas.openxmlformats.org/officeDocument/2006/relationships/slide" Target="slides/slide249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72" Type="http://schemas.openxmlformats.org/officeDocument/2006/relationships/slide" Target="slides/slide270.xml"/><Relationship Id="rId293" Type="http://schemas.openxmlformats.org/officeDocument/2006/relationships/slide" Target="slides/slide291.xml"/><Relationship Id="rId307" Type="http://schemas.openxmlformats.org/officeDocument/2006/relationships/slide" Target="slides/slide305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220" Type="http://schemas.openxmlformats.org/officeDocument/2006/relationships/slide" Target="slides/slide218.xml"/><Relationship Id="rId241" Type="http://schemas.openxmlformats.org/officeDocument/2006/relationships/slide" Target="slides/slide23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262" Type="http://schemas.openxmlformats.org/officeDocument/2006/relationships/slide" Target="slides/slide260.xml"/><Relationship Id="rId283" Type="http://schemas.openxmlformats.org/officeDocument/2006/relationships/slide" Target="slides/slide281.xml"/><Relationship Id="rId318" Type="http://schemas.openxmlformats.org/officeDocument/2006/relationships/commentAuthors" Target="commentAuthors.xml"/><Relationship Id="rId78" Type="http://schemas.openxmlformats.org/officeDocument/2006/relationships/slide" Target="slides/slide76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64" Type="http://schemas.openxmlformats.org/officeDocument/2006/relationships/slide" Target="slides/slide162.xml"/><Relationship Id="rId185" Type="http://schemas.openxmlformats.org/officeDocument/2006/relationships/slide" Target="slides/slide183.xml"/><Relationship Id="rId9" Type="http://schemas.openxmlformats.org/officeDocument/2006/relationships/slide" Target="slides/slide7.xml"/><Relationship Id="rId210" Type="http://schemas.openxmlformats.org/officeDocument/2006/relationships/slide" Target="slides/slide208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273" Type="http://schemas.openxmlformats.org/officeDocument/2006/relationships/slide" Target="slides/slide271.xml"/><Relationship Id="rId294" Type="http://schemas.openxmlformats.org/officeDocument/2006/relationships/slide" Target="slides/slide292.xml"/><Relationship Id="rId308" Type="http://schemas.openxmlformats.org/officeDocument/2006/relationships/slide" Target="slides/slide306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263" Type="http://schemas.openxmlformats.org/officeDocument/2006/relationships/slide" Target="slides/slide261.xml"/><Relationship Id="rId284" Type="http://schemas.openxmlformats.org/officeDocument/2006/relationships/slide" Target="slides/slide282.xml"/><Relationship Id="rId319" Type="http://schemas.openxmlformats.org/officeDocument/2006/relationships/presProps" Target="presProps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4" Type="http://schemas.openxmlformats.org/officeDocument/2006/relationships/slide" Target="slides/slide272.xml"/><Relationship Id="rId295" Type="http://schemas.openxmlformats.org/officeDocument/2006/relationships/slide" Target="slides/slide293.xml"/><Relationship Id="rId309" Type="http://schemas.openxmlformats.org/officeDocument/2006/relationships/slide" Target="slides/slide307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320" Type="http://schemas.openxmlformats.org/officeDocument/2006/relationships/viewProps" Target="viewProps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264" Type="http://schemas.openxmlformats.org/officeDocument/2006/relationships/slide" Target="slides/slide262.xml"/><Relationship Id="rId285" Type="http://schemas.openxmlformats.org/officeDocument/2006/relationships/slide" Target="slides/slide28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310" Type="http://schemas.openxmlformats.org/officeDocument/2006/relationships/slide" Target="slides/slide308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slide" Target="slides/slide252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275" Type="http://schemas.openxmlformats.org/officeDocument/2006/relationships/slide" Target="slides/slide273.xml"/><Relationship Id="rId296" Type="http://schemas.openxmlformats.org/officeDocument/2006/relationships/slide" Target="slides/slide294.xml"/><Relationship Id="rId300" Type="http://schemas.openxmlformats.org/officeDocument/2006/relationships/slide" Target="slides/slide298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321" Type="http://schemas.openxmlformats.org/officeDocument/2006/relationships/theme" Target="theme/theme1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244" Type="http://schemas.openxmlformats.org/officeDocument/2006/relationships/slide" Target="slides/slide242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265" Type="http://schemas.openxmlformats.org/officeDocument/2006/relationships/slide" Target="slides/slide263.xml"/><Relationship Id="rId286" Type="http://schemas.openxmlformats.org/officeDocument/2006/relationships/slide" Target="slides/slide284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311" Type="http://schemas.openxmlformats.org/officeDocument/2006/relationships/slide" Target="slides/slide309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34" Type="http://schemas.openxmlformats.org/officeDocument/2006/relationships/slide" Target="slides/slide23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5" Type="http://schemas.openxmlformats.org/officeDocument/2006/relationships/slide" Target="slides/slide253.xml"/><Relationship Id="rId276" Type="http://schemas.openxmlformats.org/officeDocument/2006/relationships/slide" Target="slides/slide274.xml"/><Relationship Id="rId297" Type="http://schemas.openxmlformats.org/officeDocument/2006/relationships/slide" Target="slides/slide295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301" Type="http://schemas.openxmlformats.org/officeDocument/2006/relationships/slide" Target="slides/slide299.xml"/><Relationship Id="rId322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5" Type="http://schemas.openxmlformats.org/officeDocument/2006/relationships/slide" Target="slides/slide243.xml"/><Relationship Id="rId266" Type="http://schemas.openxmlformats.org/officeDocument/2006/relationships/slide" Target="slides/slide264.xml"/><Relationship Id="rId287" Type="http://schemas.openxmlformats.org/officeDocument/2006/relationships/slide" Target="slides/slide285.xml"/><Relationship Id="rId30" Type="http://schemas.openxmlformats.org/officeDocument/2006/relationships/slide" Target="slides/slide2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312" Type="http://schemas.openxmlformats.org/officeDocument/2006/relationships/slide" Target="slides/slide310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5" Type="http://schemas.openxmlformats.org/officeDocument/2006/relationships/slide" Target="slides/slide233.xml"/><Relationship Id="rId256" Type="http://schemas.openxmlformats.org/officeDocument/2006/relationships/slide" Target="slides/slide254.xml"/><Relationship Id="rId277" Type="http://schemas.openxmlformats.org/officeDocument/2006/relationships/slide" Target="slides/slide275.xml"/><Relationship Id="rId298" Type="http://schemas.openxmlformats.org/officeDocument/2006/relationships/slide" Target="slides/slide296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302" Type="http://schemas.openxmlformats.org/officeDocument/2006/relationships/slide" Target="slides/slide300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179" Type="http://schemas.openxmlformats.org/officeDocument/2006/relationships/slide" Target="slides/slide17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5" Type="http://schemas.openxmlformats.org/officeDocument/2006/relationships/slide" Target="slides/slide223.xml"/><Relationship Id="rId246" Type="http://schemas.openxmlformats.org/officeDocument/2006/relationships/slide" Target="slides/slide244.xml"/><Relationship Id="rId267" Type="http://schemas.openxmlformats.org/officeDocument/2006/relationships/slide" Target="slides/slide265.xml"/><Relationship Id="rId288" Type="http://schemas.openxmlformats.org/officeDocument/2006/relationships/slide" Target="slides/slide286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313" Type="http://schemas.openxmlformats.org/officeDocument/2006/relationships/slide" Target="slides/slide31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94" Type="http://schemas.openxmlformats.org/officeDocument/2006/relationships/slide" Target="slides/slide92.xml"/><Relationship Id="rId148" Type="http://schemas.openxmlformats.org/officeDocument/2006/relationships/slide" Target="slides/slide146.xml"/><Relationship Id="rId169" Type="http://schemas.openxmlformats.org/officeDocument/2006/relationships/slide" Target="slides/slide167.xml"/><Relationship Id="rId4" Type="http://schemas.openxmlformats.org/officeDocument/2006/relationships/slide" Target="slides/slide2.xml"/><Relationship Id="rId180" Type="http://schemas.openxmlformats.org/officeDocument/2006/relationships/slide" Target="slides/slide17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slide" Target="slides/slide255.xml"/><Relationship Id="rId278" Type="http://schemas.openxmlformats.org/officeDocument/2006/relationships/slide" Target="slides/slide276.xml"/><Relationship Id="rId303" Type="http://schemas.openxmlformats.org/officeDocument/2006/relationships/slide" Target="slides/slide301.xml"/><Relationship Id="rId42" Type="http://schemas.openxmlformats.org/officeDocument/2006/relationships/slide" Target="slides/slide40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289" Type="http://schemas.openxmlformats.org/officeDocument/2006/relationships/slide" Target="slides/slide287.xml"/><Relationship Id="rId11" Type="http://schemas.openxmlformats.org/officeDocument/2006/relationships/slide" Target="slides/slide9.xml"/><Relationship Id="rId53" Type="http://schemas.openxmlformats.org/officeDocument/2006/relationships/slide" Target="slides/slide51.xml"/><Relationship Id="rId149" Type="http://schemas.openxmlformats.org/officeDocument/2006/relationships/slide" Target="slides/slide147.xml"/><Relationship Id="rId314" Type="http://schemas.openxmlformats.org/officeDocument/2006/relationships/slide" Target="slides/slide312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16" Type="http://schemas.openxmlformats.org/officeDocument/2006/relationships/slide" Target="slides/slide214.xml"/><Relationship Id="rId258" Type="http://schemas.openxmlformats.org/officeDocument/2006/relationships/slide" Target="slides/slide256.xml"/><Relationship Id="rId22" Type="http://schemas.openxmlformats.org/officeDocument/2006/relationships/slide" Target="slides/slide20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71" Type="http://schemas.openxmlformats.org/officeDocument/2006/relationships/slide" Target="slides/slide169.xml"/><Relationship Id="rId227" Type="http://schemas.openxmlformats.org/officeDocument/2006/relationships/slide" Target="slides/slide225.xml"/><Relationship Id="rId269" Type="http://schemas.openxmlformats.org/officeDocument/2006/relationships/slide" Target="slides/slide267.xml"/><Relationship Id="rId33" Type="http://schemas.openxmlformats.org/officeDocument/2006/relationships/slide" Target="slides/slide31.xml"/><Relationship Id="rId129" Type="http://schemas.openxmlformats.org/officeDocument/2006/relationships/slide" Target="slides/slide127.xml"/><Relationship Id="rId280" Type="http://schemas.openxmlformats.org/officeDocument/2006/relationships/slide" Target="slides/slide278.xml"/><Relationship Id="rId75" Type="http://schemas.openxmlformats.org/officeDocument/2006/relationships/slide" Target="slides/slide73.xml"/><Relationship Id="rId140" Type="http://schemas.openxmlformats.org/officeDocument/2006/relationships/slide" Target="slides/slide138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91" Type="http://schemas.openxmlformats.org/officeDocument/2006/relationships/slide" Target="slides/slide289.xml"/><Relationship Id="rId305" Type="http://schemas.openxmlformats.org/officeDocument/2006/relationships/slide" Target="slides/slide303.xml"/><Relationship Id="rId44" Type="http://schemas.openxmlformats.org/officeDocument/2006/relationships/slide" Target="slides/slide42.xml"/><Relationship Id="rId86" Type="http://schemas.openxmlformats.org/officeDocument/2006/relationships/slide" Target="slides/slide84.xml"/><Relationship Id="rId151" Type="http://schemas.openxmlformats.org/officeDocument/2006/relationships/slide" Target="slides/slide149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316" Type="http://schemas.openxmlformats.org/officeDocument/2006/relationships/slide" Target="slides/slide3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C2B5E-7073-4E11-8C0C-717293F9568A}" type="datetimeFigureOut">
              <a:rPr lang="zh-TW" altLang="en-US" smtClean="0"/>
              <a:t>2021/11/23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E7EEE-ABA6-432E-804F-3490DC2CCD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9799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E7EEE-ABA6-432E-804F-3490DC2CCD58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1577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E7EEE-ABA6-432E-804F-3490DC2CCD58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6892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2014</a:t>
            </a:r>
            <a:r>
              <a:rPr lang="zh-TW" altLang="en-US" dirty="0"/>
              <a:t>年</a:t>
            </a:r>
            <a:r>
              <a:rPr lang="en-US" altLang="zh-TW" dirty="0"/>
              <a:t>2</a:t>
            </a:r>
            <a:r>
              <a:rPr lang="zh-TW" altLang="en-US" dirty="0"/>
              <a:t>月</a:t>
            </a:r>
            <a:r>
              <a:rPr lang="en-US" altLang="zh-TW" dirty="0"/>
              <a:t>28</a:t>
            </a:r>
            <a:r>
              <a:rPr lang="zh-TW" altLang="en-US" dirty="0"/>
              <a:t>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E7EEE-ABA6-432E-804F-3490DC2CCD58}" type="slidenum">
              <a:rPr lang="zh-TW" altLang="en-US" smtClean="0"/>
              <a:t>123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1370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01C-EF89-47CF-96AE-021C99CD3BEF}" type="datetimeFigureOut">
              <a:rPr lang="zh-TW" altLang="en-US" smtClean="0"/>
              <a:t>2021/11/23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5C2C-A375-4015-A14C-78C2015E485A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29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01C-EF89-47CF-96AE-021C99CD3BEF}" type="datetimeFigureOut">
              <a:rPr lang="zh-TW" altLang="en-US" smtClean="0"/>
              <a:t>2021/11/23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5C2C-A375-4015-A14C-78C2015E48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9888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01C-EF89-47CF-96AE-021C99CD3BEF}" type="datetimeFigureOut">
              <a:rPr lang="zh-TW" altLang="en-US" smtClean="0"/>
              <a:t>2021/11/23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5C2C-A375-4015-A14C-78C2015E48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4089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856452"/>
      </p:ext>
    </p:extLst>
  </p:cSld>
  <p:clrMapOvr>
    <a:masterClrMapping/>
  </p:clrMapOvr>
  <p:transition spd="slow" advClick="0" advTm="10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69764C8-CB89-457D-9EE0-0738C24950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9D4365C-DF4A-4189-82B4-811256EBE566}"/>
              </a:ext>
            </a:extLst>
          </p:cNvPr>
          <p:cNvSpPr/>
          <p:nvPr userDrawn="1"/>
        </p:nvSpPr>
        <p:spPr>
          <a:xfrm>
            <a:off x="296863" y="2520950"/>
            <a:ext cx="2471737" cy="2471738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1E91B51-4D33-4F7E-9617-3B2BCBC2B0F1}"/>
              </a:ext>
            </a:extLst>
          </p:cNvPr>
          <p:cNvSpPr/>
          <p:nvPr userDrawn="1"/>
        </p:nvSpPr>
        <p:spPr>
          <a:xfrm>
            <a:off x="1101725" y="1516063"/>
            <a:ext cx="2471738" cy="2471737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D4A7541-73ED-47FE-B656-E8DE9CAA81CC}"/>
              </a:ext>
            </a:extLst>
          </p:cNvPr>
          <p:cNvSpPr/>
          <p:nvPr userDrawn="1"/>
        </p:nvSpPr>
        <p:spPr>
          <a:xfrm>
            <a:off x="0" y="5816600"/>
            <a:ext cx="12192000" cy="10414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93988" y="2349039"/>
            <a:ext cx="6974011" cy="11609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93988" y="3817688"/>
            <a:ext cx="6974011" cy="685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3428215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FA738F98-7598-4BD5-BEFA-CB6E7742FFA4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3">
            <a:extLst>
              <a:ext uri="{FF2B5EF4-FFF2-40B4-BE49-F238E27FC236}">
                <a16:creationId xmlns:a16="http://schemas.microsoft.com/office/drawing/2014/main" id="{41AF678E-2069-4A52-900E-7FDB95CE7D80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A8D2CEA9-321A-4093-BA49-342628E5B2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2A312743-0F63-4B34-AF7B-B5C0169FBE0F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534058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E92F26D-3703-4499-ABA1-C16F3905FBE8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DE610B2B-B239-4850-B2A4-DD7F270271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101C30AC-B44F-43A1-BBFB-092F9F40FFCA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39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01C-EF89-47CF-96AE-021C99CD3BEF}" type="datetimeFigureOut">
              <a:rPr lang="zh-TW" altLang="en-US" smtClean="0"/>
              <a:t>2021/11/23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5C2C-A375-4015-A14C-78C2015E48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142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01C-EF89-47CF-96AE-021C99CD3BEF}" type="datetimeFigureOut">
              <a:rPr lang="zh-TW" altLang="en-US" smtClean="0"/>
              <a:t>2021/11/23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5C2C-A375-4015-A14C-78C2015E485A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0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01C-EF89-47CF-96AE-021C99CD3BEF}" type="datetimeFigureOut">
              <a:rPr lang="zh-TW" altLang="en-US" smtClean="0"/>
              <a:t>2021/11/23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5C2C-A375-4015-A14C-78C2015E48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403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01C-EF89-47CF-96AE-021C99CD3BEF}" type="datetimeFigureOut">
              <a:rPr lang="zh-TW" altLang="en-US" smtClean="0"/>
              <a:t>2021/11/23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5C2C-A375-4015-A14C-78C2015E48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6290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01C-EF89-47CF-96AE-021C99CD3BEF}" type="datetimeFigureOut">
              <a:rPr lang="zh-TW" altLang="en-US" smtClean="0"/>
              <a:t>2021/11/23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5C2C-A375-4015-A14C-78C2015E48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01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01C-EF89-47CF-96AE-021C99CD3BEF}" type="datetimeFigureOut">
              <a:rPr lang="zh-TW" altLang="en-US" smtClean="0"/>
              <a:t>2021/11/23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5C2C-A375-4015-A14C-78C2015E48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584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963F01C-EF89-47CF-96AE-021C99CD3BEF}" type="datetimeFigureOut">
              <a:rPr lang="zh-TW" altLang="en-US" smtClean="0"/>
              <a:t>2021/11/23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735C2C-A375-4015-A14C-78C2015E48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748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01C-EF89-47CF-96AE-021C99CD3BEF}" type="datetimeFigureOut">
              <a:rPr lang="zh-TW" altLang="en-US" smtClean="0"/>
              <a:t>2021/11/23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5C2C-A375-4015-A14C-78C2015E48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0308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963F01C-EF89-47CF-96AE-021C99CD3BEF}" type="datetimeFigureOut">
              <a:rPr lang="zh-TW" altLang="en-US" smtClean="0"/>
              <a:t>2021/11/23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E735C2C-A375-4015-A14C-78C2015E485A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8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8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版面配置區 1">
            <a:extLst>
              <a:ext uri="{FF2B5EF4-FFF2-40B4-BE49-F238E27FC236}">
                <a16:creationId xmlns:a16="http://schemas.microsoft.com/office/drawing/2014/main" id="{1E813BAE-8E10-4F10-AF4A-43DD36E86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287338"/>
            <a:ext cx="100758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5" name="文字版面配置區 2">
            <a:extLst>
              <a:ext uri="{FF2B5EF4-FFF2-40B4-BE49-F238E27FC236}">
                <a16:creationId xmlns:a16="http://schemas.microsoft.com/office/drawing/2014/main" id="{A53415A8-32A1-4255-8D1F-B631E48429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079500"/>
            <a:ext cx="113728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3A387F3-E7DD-43FC-AEC1-2C6171BBC673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5166928B-5168-4FB8-8A1F-1D7945D211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2A312743-0F63-4B34-AF7B-B5C0169FBE0F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71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altLang="en-US" sz="3600" kern="12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9pPr>
    </p:titleStyle>
    <p:bodyStyle>
      <a:lvl1pPr marL="449263" indent="-449263" algn="l" rtl="0" eaLnBrk="0" fontAlgn="base" hangingPunct="0">
        <a:lnSpc>
          <a:spcPts val="36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7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slide" Target="slide130.xml"/><Relationship Id="rId3" Type="http://schemas.openxmlformats.org/officeDocument/2006/relationships/image" Target="../media/image177.png"/><Relationship Id="rId7" Type="http://schemas.openxmlformats.org/officeDocument/2006/relationships/image" Target="../media/image180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8.xml"/><Relationship Id="rId5" Type="http://schemas.openxmlformats.org/officeDocument/2006/relationships/image" Target="../media/image14.png"/><Relationship Id="rId4" Type="http://schemas.openxmlformats.org/officeDocument/2006/relationships/image" Target="../media/image18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9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png"/><Relationship Id="rId4" Type="http://schemas.openxmlformats.org/officeDocument/2006/relationships/image" Target="../media/image1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9.png"/><Relationship Id="rId7" Type="http://schemas.openxmlformats.org/officeDocument/2006/relationships/image" Target="../media/image38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0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7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slide" Target="slide194.xml"/><Relationship Id="rId3" Type="http://schemas.openxmlformats.org/officeDocument/2006/relationships/slide" Target="slide8.xml"/><Relationship Id="rId7" Type="http://schemas.openxmlformats.org/officeDocument/2006/relationships/slide" Target="slide16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2.xml"/><Relationship Id="rId5" Type="http://schemas.openxmlformats.org/officeDocument/2006/relationships/slide" Target="slide92.xml"/><Relationship Id="rId10" Type="http://schemas.openxmlformats.org/officeDocument/2006/relationships/slide" Target="slide286.xml"/><Relationship Id="rId4" Type="http://schemas.openxmlformats.org/officeDocument/2006/relationships/slide" Target="slide51.xml"/><Relationship Id="rId9" Type="http://schemas.openxmlformats.org/officeDocument/2006/relationships/slide" Target="slide21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1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226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Relationship Id="rId9" Type="http://schemas.openxmlformats.org/officeDocument/2006/relationships/slide" Target="slide10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3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png"/><Relationship Id="rId4" Type="http://schemas.openxmlformats.org/officeDocument/2006/relationships/image" Target="../media/image7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4.png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24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.png"/><Relationship Id="rId4" Type="http://schemas.openxmlformats.org/officeDocument/2006/relationships/image" Target="../media/image7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55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60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7" Type="http://schemas.openxmlformats.org/officeDocument/2006/relationships/image" Target="../media/image272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5" Type="http://schemas.openxmlformats.org/officeDocument/2006/relationships/image" Target="../media/image38.png"/><Relationship Id="rId4" Type="http://schemas.openxmlformats.org/officeDocument/2006/relationships/image" Target="../media/image270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slide" Target="slide106.xml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png"/><Relationship Id="rId5" Type="http://schemas.openxmlformats.org/officeDocument/2006/relationships/image" Target="../media/image14.png"/><Relationship Id="rId4" Type="http://schemas.openxmlformats.org/officeDocument/2006/relationships/image" Target="../media/image278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1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3.png"/><Relationship Id="rId4" Type="http://schemas.openxmlformats.org/officeDocument/2006/relationships/image" Target="../media/image14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4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5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6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9.png"/><Relationship Id="rId4" Type="http://schemas.openxmlformats.org/officeDocument/2006/relationships/image" Target="../media/image73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image" Target="../media/image78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2.png"/><Relationship Id="rId4" Type="http://schemas.openxmlformats.org/officeDocument/2006/relationships/image" Target="../media/image291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slide" Target="slide194.xml"/><Relationship Id="rId3" Type="http://schemas.openxmlformats.org/officeDocument/2006/relationships/slide" Target="slide8.xml"/><Relationship Id="rId7" Type="http://schemas.openxmlformats.org/officeDocument/2006/relationships/slide" Target="slide16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2.xml"/><Relationship Id="rId5" Type="http://schemas.openxmlformats.org/officeDocument/2006/relationships/slide" Target="slide92.xml"/><Relationship Id="rId10" Type="http://schemas.openxmlformats.org/officeDocument/2006/relationships/slide" Target="slide286.xml"/><Relationship Id="rId4" Type="http://schemas.openxmlformats.org/officeDocument/2006/relationships/slide" Target="slide51.xml"/><Relationship Id="rId9" Type="http://schemas.openxmlformats.org/officeDocument/2006/relationships/slide" Target="slide2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5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6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8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2.png"/><Relationship Id="rId4" Type="http://schemas.openxmlformats.org/officeDocument/2006/relationships/image" Target="../media/image14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png"/><Relationship Id="rId5" Type="http://schemas.openxmlformats.org/officeDocument/2006/relationships/image" Target="../media/image100.png"/><Relationship Id="rId4" Type="http://schemas.openxmlformats.org/officeDocument/2006/relationships/image" Target="../media/image14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7.png"/><Relationship Id="rId4" Type="http://schemas.openxmlformats.org/officeDocument/2006/relationships/image" Target="../media/image14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6.png"/><Relationship Id="rId4" Type="http://schemas.openxmlformats.org/officeDocument/2006/relationships/image" Target="../media/image311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3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16.png"/><Relationship Id="rId4" Type="http://schemas.openxmlformats.org/officeDocument/2006/relationships/image" Target="../media/image315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7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8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20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5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9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slide" Target="slide194.xml"/><Relationship Id="rId3" Type="http://schemas.openxmlformats.org/officeDocument/2006/relationships/slide" Target="slide8.xml"/><Relationship Id="rId7" Type="http://schemas.openxmlformats.org/officeDocument/2006/relationships/slide" Target="slide16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2.xml"/><Relationship Id="rId5" Type="http://schemas.openxmlformats.org/officeDocument/2006/relationships/slide" Target="slide92.xml"/><Relationship Id="rId10" Type="http://schemas.openxmlformats.org/officeDocument/2006/relationships/slide" Target="slide286.xml"/><Relationship Id="rId4" Type="http://schemas.openxmlformats.org/officeDocument/2006/relationships/slide" Target="slide51.xml"/><Relationship Id="rId9" Type="http://schemas.openxmlformats.org/officeDocument/2006/relationships/slide" Target="slide219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2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4.png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35.png"/><Relationship Id="rId7" Type="http://schemas.openxmlformats.org/officeDocument/2006/relationships/image" Target="../media/image338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7.png"/><Relationship Id="rId5" Type="http://schemas.openxmlformats.org/officeDocument/2006/relationships/image" Target="../media/image38.png"/><Relationship Id="rId4" Type="http://schemas.openxmlformats.org/officeDocument/2006/relationships/image" Target="../media/image336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3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6.png"/><Relationship Id="rId4" Type="http://schemas.openxmlformats.org/officeDocument/2006/relationships/image" Target="../media/image345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6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4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1.png"/><Relationship Id="rId5" Type="http://schemas.openxmlformats.org/officeDocument/2006/relationships/image" Target="../media/image38.png"/><Relationship Id="rId4" Type="http://schemas.openxmlformats.org/officeDocument/2006/relationships/image" Target="../media/image350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53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54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48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9.png"/><Relationship Id="rId5" Type="http://schemas.openxmlformats.org/officeDocument/2006/relationships/image" Target="../media/image14.png"/><Relationship Id="rId4" Type="http://schemas.openxmlformats.org/officeDocument/2006/relationships/image" Target="../media/image3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2.png"/><Relationship Id="rId4" Type="http://schemas.openxmlformats.org/officeDocument/2006/relationships/image" Target="../media/image361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5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4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9.png"/><Relationship Id="rId4" Type="http://schemas.openxmlformats.org/officeDocument/2006/relationships/image" Target="../media/image368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71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72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74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8" Type="http://schemas.openxmlformats.org/officeDocument/2006/relationships/slide" Target="slide194.xml"/><Relationship Id="rId3" Type="http://schemas.openxmlformats.org/officeDocument/2006/relationships/slide" Target="slide8.xml"/><Relationship Id="rId7" Type="http://schemas.openxmlformats.org/officeDocument/2006/relationships/slide" Target="slide16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2.xml"/><Relationship Id="rId5" Type="http://schemas.openxmlformats.org/officeDocument/2006/relationships/slide" Target="slide92.xml"/><Relationship Id="rId10" Type="http://schemas.openxmlformats.org/officeDocument/2006/relationships/slide" Target="slide286.xml"/><Relationship Id="rId4" Type="http://schemas.openxmlformats.org/officeDocument/2006/relationships/slide" Target="slide51.xml"/><Relationship Id="rId9" Type="http://schemas.openxmlformats.org/officeDocument/2006/relationships/slide" Target="slide2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1.png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85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87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9.png"/><Relationship Id="rId4" Type="http://schemas.openxmlformats.org/officeDocument/2006/relationships/image" Target="../media/image388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1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94.png"/><Relationship Id="rId4" Type="http://schemas.openxmlformats.org/officeDocument/2006/relationships/image" Target="../media/image39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96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00.png"/><Relationship Id="rId4" Type="http://schemas.openxmlformats.org/officeDocument/2006/relationships/image" Target="../media/image399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4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7.png"/><Relationship Id="rId4" Type="http://schemas.openxmlformats.org/officeDocument/2006/relationships/image" Target="../media/image406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11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3.png"/><Relationship Id="rId4" Type="http://schemas.openxmlformats.org/officeDocument/2006/relationships/image" Target="../media/image4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5.png"/><Relationship Id="rId4" Type="http://schemas.openxmlformats.org/officeDocument/2006/relationships/image" Target="../media/image14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6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7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2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26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27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9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1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2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4.png"/><Relationship Id="rId4" Type="http://schemas.openxmlformats.org/officeDocument/2006/relationships/image" Target="../media/image433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36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7" Type="http://schemas.openxmlformats.org/officeDocument/2006/relationships/image" Target="../media/image440.png"/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9.png"/><Relationship Id="rId5" Type="http://schemas.openxmlformats.org/officeDocument/2006/relationships/image" Target="../media/image438.png"/><Relationship Id="rId4" Type="http://schemas.openxmlformats.org/officeDocument/2006/relationships/image" Target="../media/image14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2.png"/><Relationship Id="rId4" Type="http://schemas.openxmlformats.org/officeDocument/2006/relationships/image" Target="../media/image441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09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46.png"/><Relationship Id="rId4" Type="http://schemas.openxmlformats.org/officeDocument/2006/relationships/image" Target="../media/image4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8.png"/><Relationship Id="rId4" Type="http://schemas.openxmlformats.org/officeDocument/2006/relationships/image" Target="../media/image447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1.png"/><Relationship Id="rId5" Type="http://schemas.openxmlformats.org/officeDocument/2006/relationships/image" Target="../media/image450.png"/><Relationship Id="rId4" Type="http://schemas.openxmlformats.org/officeDocument/2006/relationships/image" Target="../media/image449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image" Target="../media/image38.png"/><Relationship Id="rId4" Type="http://schemas.openxmlformats.org/officeDocument/2006/relationships/image" Target="../media/image452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56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5.png"/><Relationship Id="rId5" Type="http://schemas.openxmlformats.org/officeDocument/2006/relationships/image" Target="../media/image454.png"/><Relationship Id="rId4" Type="http://schemas.openxmlformats.org/officeDocument/2006/relationships/image" Target="../media/image38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7.png"/><Relationship Id="rId4" Type="http://schemas.openxmlformats.org/officeDocument/2006/relationships/image" Target="../media/image73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9.png"/><Relationship Id="rId4" Type="http://schemas.openxmlformats.org/officeDocument/2006/relationships/image" Target="../media/image458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png"/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6.png"/><Relationship Id="rId4" Type="http://schemas.openxmlformats.org/officeDocument/2006/relationships/image" Target="../media/image14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68.png"/><Relationship Id="rId4" Type="http://schemas.openxmlformats.org/officeDocument/2006/relationships/image" Target="../media/image467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71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73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4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6.png"/><Relationship Id="rId4" Type="http://schemas.openxmlformats.org/officeDocument/2006/relationships/image" Target="../media/image475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7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8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9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80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7" Type="http://schemas.openxmlformats.org/officeDocument/2006/relationships/image" Target="../media/image14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83.png"/><Relationship Id="rId4" Type="http://schemas.openxmlformats.org/officeDocument/2006/relationships/image" Target="../media/image48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85.png"/><Relationship Id="rId4" Type="http://schemas.openxmlformats.org/officeDocument/2006/relationships/image" Target="../media/image38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86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7.png"/><Relationship Id="rId4" Type="http://schemas.openxmlformats.org/officeDocument/2006/relationships/image" Target="../media/image78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9.png"/><Relationship Id="rId5" Type="http://schemas.openxmlformats.org/officeDocument/2006/relationships/image" Target="../media/image488.png"/><Relationship Id="rId4" Type="http://schemas.openxmlformats.org/officeDocument/2006/relationships/image" Target="../media/image78.pn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2.png"/><Relationship Id="rId5" Type="http://schemas.openxmlformats.org/officeDocument/2006/relationships/image" Target="../media/image491.png"/><Relationship Id="rId4" Type="http://schemas.openxmlformats.org/officeDocument/2006/relationships/image" Target="../media/image14.png"/></Relationships>
</file>

<file path=ppt/slides/_rels/slide2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7.png"/><Relationship Id="rId3" Type="http://schemas.openxmlformats.org/officeDocument/2006/relationships/image" Target="../media/image493.png"/><Relationship Id="rId7" Type="http://schemas.openxmlformats.org/officeDocument/2006/relationships/image" Target="../media/image496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5.png"/><Relationship Id="rId5" Type="http://schemas.openxmlformats.org/officeDocument/2006/relationships/image" Target="../media/image494.png"/><Relationship Id="rId4" Type="http://schemas.openxmlformats.org/officeDocument/2006/relationships/image" Target="../media/image38.png"/><Relationship Id="rId9" Type="http://schemas.openxmlformats.org/officeDocument/2006/relationships/image" Target="../media/image498.png"/></Relationships>
</file>

<file path=ppt/slides/_rels/slide286.xml.rels><?xml version="1.0" encoding="UTF-8" standalone="yes"?>
<Relationships xmlns="http://schemas.openxmlformats.org/package/2006/relationships"><Relationship Id="rId8" Type="http://schemas.openxmlformats.org/officeDocument/2006/relationships/slide" Target="slide194.xml"/><Relationship Id="rId3" Type="http://schemas.openxmlformats.org/officeDocument/2006/relationships/slide" Target="slide8.xml"/><Relationship Id="rId7" Type="http://schemas.openxmlformats.org/officeDocument/2006/relationships/slide" Target="slide16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2.xml"/><Relationship Id="rId11" Type="http://schemas.openxmlformats.org/officeDocument/2006/relationships/image" Target="../media/image499.png"/><Relationship Id="rId5" Type="http://schemas.openxmlformats.org/officeDocument/2006/relationships/slide" Target="slide92.xml"/><Relationship Id="rId10" Type="http://schemas.openxmlformats.org/officeDocument/2006/relationships/slide" Target="slide286.xml"/><Relationship Id="rId4" Type="http://schemas.openxmlformats.org/officeDocument/2006/relationships/slide" Target="slide51.xml"/><Relationship Id="rId9" Type="http://schemas.openxmlformats.org/officeDocument/2006/relationships/slide" Target="slide219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3.png"/><Relationship Id="rId4" Type="http://schemas.openxmlformats.org/officeDocument/2006/relationships/image" Target="../media/image502.pn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5.png"/><Relationship Id="rId2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6.pn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0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9.png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10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4.png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2.png"/><Relationship Id="rId5" Type="http://schemas.openxmlformats.org/officeDocument/2006/relationships/image" Target="../media/image38.png"/><Relationship Id="rId4" Type="http://schemas.openxmlformats.org/officeDocument/2006/relationships/image" Target="../media/image511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3.png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14.png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5.pn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16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7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9.png"/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23.png"/><Relationship Id="rId4" Type="http://schemas.openxmlformats.org/officeDocument/2006/relationships/image" Target="../media/image522.pn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png"/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5.png"/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26.png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29.png"/><Relationship Id="rId4" Type="http://schemas.openxmlformats.org/officeDocument/2006/relationships/image" Target="../media/image528.pn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7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31.png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2.png"/><Relationship Id="rId4" Type="http://schemas.openxmlformats.org/officeDocument/2006/relationships/image" Target="../media/image73.png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34.png"/><Relationship Id="rId4" Type="http://schemas.openxmlformats.org/officeDocument/2006/relationships/image" Target="../media/image533.pn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5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7.png"/><Relationship Id="rId2" Type="http://schemas.openxmlformats.org/officeDocument/2006/relationships/image" Target="../media/image5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8.png"/><Relationship Id="rId4" Type="http://schemas.openxmlformats.org/officeDocument/2006/relationships/image" Target="../media/image537.pn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42.png"/><Relationship Id="rId7" Type="http://schemas.openxmlformats.org/officeDocument/2006/relationships/image" Target="../media/image54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44.png"/><Relationship Id="rId4" Type="http://schemas.openxmlformats.org/officeDocument/2006/relationships/image" Target="../media/image543.pn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6.png"/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47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8.png"/><Relationship Id="rId5" Type="http://schemas.openxmlformats.org/officeDocument/2006/relationships/image" Target="../media/image14.png"/><Relationship Id="rId4" Type="http://schemas.openxmlformats.org/officeDocument/2006/relationships/image" Target="../media/image78.png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9.png"/><Relationship Id="rId5" Type="http://schemas.openxmlformats.org/officeDocument/2006/relationships/image" Target="../media/image14.png"/><Relationship Id="rId4" Type="http://schemas.openxmlformats.org/officeDocument/2006/relationships/image" Target="../media/image533.png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1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94.xml"/><Relationship Id="rId3" Type="http://schemas.openxmlformats.org/officeDocument/2006/relationships/slide" Target="slide8.xml"/><Relationship Id="rId7" Type="http://schemas.openxmlformats.org/officeDocument/2006/relationships/slide" Target="slide16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2.xml"/><Relationship Id="rId5" Type="http://schemas.openxmlformats.org/officeDocument/2006/relationships/slide" Target="slide92.xml"/><Relationship Id="rId10" Type="http://schemas.openxmlformats.org/officeDocument/2006/relationships/slide" Target="slide286.xml"/><Relationship Id="rId4" Type="http://schemas.openxmlformats.org/officeDocument/2006/relationships/slide" Target="slide51.xml"/><Relationship Id="rId9" Type="http://schemas.openxmlformats.org/officeDocument/2006/relationships/slide" Target="slide2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194.xml"/><Relationship Id="rId3" Type="http://schemas.openxmlformats.org/officeDocument/2006/relationships/slide" Target="slide8.xml"/><Relationship Id="rId7" Type="http://schemas.openxmlformats.org/officeDocument/2006/relationships/slide" Target="slide16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2.xml"/><Relationship Id="rId5" Type="http://schemas.openxmlformats.org/officeDocument/2006/relationships/slide" Target="slide92.xml"/><Relationship Id="rId10" Type="http://schemas.openxmlformats.org/officeDocument/2006/relationships/slide" Target="slide286.xml"/><Relationship Id="rId4" Type="http://schemas.openxmlformats.org/officeDocument/2006/relationships/slide" Target="slide51.xml"/><Relationship Id="rId9" Type="http://schemas.openxmlformats.org/officeDocument/2006/relationships/slide" Target="slide2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7.png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1.png"/><Relationship Id="rId4" Type="http://schemas.openxmlformats.org/officeDocument/2006/relationships/image" Target="../media/image1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7.png"/><Relationship Id="rId4" Type="http://schemas.openxmlformats.org/officeDocument/2006/relationships/image" Target="../media/image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38.png"/><Relationship Id="rId4" Type="http://schemas.openxmlformats.org/officeDocument/2006/relationships/image" Target="../media/image12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2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94.xml"/><Relationship Id="rId3" Type="http://schemas.openxmlformats.org/officeDocument/2006/relationships/slide" Target="slide8.xml"/><Relationship Id="rId7" Type="http://schemas.openxmlformats.org/officeDocument/2006/relationships/slide" Target="slide16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2.xml"/><Relationship Id="rId5" Type="http://schemas.openxmlformats.org/officeDocument/2006/relationships/slide" Target="slide92.xml"/><Relationship Id="rId10" Type="http://schemas.openxmlformats.org/officeDocument/2006/relationships/slide" Target="slide286.xml"/><Relationship Id="rId4" Type="http://schemas.openxmlformats.org/officeDocument/2006/relationships/slide" Target="slide51.xml"/><Relationship Id="rId9" Type="http://schemas.openxmlformats.org/officeDocument/2006/relationships/slide" Target="slide21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69.png"/><Relationship Id="rId4" Type="http://schemas.openxmlformats.org/officeDocument/2006/relationships/image" Target="../media/image136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4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7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7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7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1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" Target="slide194.xml"/><Relationship Id="rId3" Type="http://schemas.openxmlformats.org/officeDocument/2006/relationships/slide" Target="slide8.xml"/><Relationship Id="rId7" Type="http://schemas.openxmlformats.org/officeDocument/2006/relationships/slide" Target="slide16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2.xml"/><Relationship Id="rId5" Type="http://schemas.openxmlformats.org/officeDocument/2006/relationships/slide" Target="slide92.xml"/><Relationship Id="rId10" Type="http://schemas.openxmlformats.org/officeDocument/2006/relationships/slide" Target="slide286.xml"/><Relationship Id="rId4" Type="http://schemas.openxmlformats.org/officeDocument/2006/relationships/slide" Target="slide51.xml"/><Relationship Id="rId9" Type="http://schemas.openxmlformats.org/officeDocument/2006/relationships/slide" Target="slide21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4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15EFB85-76D1-4282-8B1C-E3D2445B8986}"/>
              </a:ext>
            </a:extLst>
          </p:cNvPr>
          <p:cNvSpPr/>
          <p:nvPr/>
        </p:nvSpPr>
        <p:spPr>
          <a:xfrm>
            <a:off x="1090366" y="4338536"/>
            <a:ext cx="100112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ABB5DF0-0F09-4613-8792-E74223DA9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92" y="172179"/>
            <a:ext cx="8258771" cy="5810332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127000"/>
          </a:effectLst>
        </p:spPr>
      </p:pic>
      <p:sp>
        <p:nvSpPr>
          <p:cNvPr id="3" name="副標題 2">
            <a:extLst>
              <a:ext uri="{FF2B5EF4-FFF2-40B4-BE49-F238E27FC236}">
                <a16:creationId xmlns:a16="http://schemas.microsoft.com/office/drawing/2014/main" id="{9A3CFC7B-3B2D-4C11-8990-81E5F4FC1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52466" y="5894713"/>
            <a:ext cx="3539534" cy="389356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旗標科技創客設計工程師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4862008-813E-41E8-B4A2-A0C8EF855214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ex0-1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3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27E636E-48E3-47BD-8138-CF15A3976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4" y="2252877"/>
            <a:ext cx="5944546" cy="291219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5F9B1B6-452A-4DB2-AB3B-A614C14E2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42" y="2252877"/>
            <a:ext cx="4843985" cy="291219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81BF3BD-3C78-409D-8A27-BAA0C11B9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1397" y="3625862"/>
            <a:ext cx="490792" cy="41808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7755CFA-F8DC-4CBA-A406-6DF98C91B3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09AAB6B-018C-443D-A665-680E2F0D22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898592"/>
            <a:ext cx="69818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73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75E4631-A4F8-4040-B54B-682D82ABA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1872574"/>
            <a:ext cx="1062341" cy="42850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F16BE2C-33A4-4DD2-9E53-8ABDD8BBC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5C03F7D-9529-4EEB-939C-84AC1F2C997D}"/>
              </a:ext>
            </a:extLst>
          </p:cNvPr>
          <p:cNvSpPr txBox="1"/>
          <p:nvPr/>
        </p:nvSpPr>
        <p:spPr>
          <a:xfrm>
            <a:off x="1056835" y="2543942"/>
            <a:ext cx="583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先將磁鐵放在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ESP32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晶片上再執行程式：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84E02B3-D124-4AD1-B391-CAD51A035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5" y="3150848"/>
            <a:ext cx="7677150" cy="309562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955B3DF-2C6C-482F-B88C-B228796ED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10" y="768787"/>
            <a:ext cx="958215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502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FC35452E-C6E4-4C13-A45C-244F92BC33E7}"/>
              </a:ext>
            </a:extLst>
          </p:cNvPr>
          <p:cNvSpPr txBox="1"/>
          <p:nvPr/>
        </p:nvSpPr>
        <p:spPr>
          <a:xfrm>
            <a:off x="1173568" y="1989465"/>
            <a:ext cx="4507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拿開放在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ESP32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晶片上的磁鐵：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0A0EE2D-AB1B-4CA8-8679-894B3B247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52" y="1816554"/>
            <a:ext cx="2966935" cy="438128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7A0A727-471C-4733-A5E0-DBCFF4DF6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10" y="768787"/>
            <a:ext cx="958215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4499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CF18695-7045-4E68-96E0-8A74310F4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90" y="980568"/>
            <a:ext cx="4857750" cy="73342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0051B38-A9D7-412B-A608-C2D3DE560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50" y="2623220"/>
            <a:ext cx="8858250" cy="100965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2B3C78C-5C55-42B7-B932-DB1873CA7CFF}"/>
              </a:ext>
            </a:extLst>
          </p:cNvPr>
          <p:cNvSpPr txBox="1"/>
          <p:nvPr/>
        </p:nvSpPr>
        <p:spPr>
          <a:xfrm>
            <a:off x="1157390" y="1941055"/>
            <a:ext cx="583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建立無線網路物件：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1FF7998-B9FA-48D3-A538-6E9B62C20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63" y="3853370"/>
            <a:ext cx="9445473" cy="224564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6C8EFF6-E25E-407B-AFC3-B3D0FCB3DA35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noProof="0" dirty="0">
                <a:solidFill>
                  <a:prstClr val="white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x4-3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4639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8C6EC19-3824-4CFB-AC5C-BC235921E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90" y="980568"/>
            <a:ext cx="4857750" cy="7334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2341DC2-5582-4174-A12D-8F457BA43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75" y="2329099"/>
            <a:ext cx="3880728" cy="45106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D5EBF28-A6AC-444D-B12E-556C45C58FBA}"/>
              </a:ext>
            </a:extLst>
          </p:cNvPr>
          <p:cNvSpPr txBox="1"/>
          <p:nvPr/>
        </p:nvSpPr>
        <p:spPr>
          <a:xfrm>
            <a:off x="1157390" y="1834050"/>
            <a:ext cx="583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啟用無線網路介面：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64E00BE-E5C5-4635-857C-013C787F6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75" y="3600595"/>
            <a:ext cx="7966345" cy="417248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1EC2FFCA-D012-48A0-83D9-2F9BFE76B01C}"/>
              </a:ext>
            </a:extLst>
          </p:cNvPr>
          <p:cNvSpPr txBox="1"/>
          <p:nvPr/>
        </p:nvSpPr>
        <p:spPr>
          <a:xfrm>
            <a:off x="1157390" y="3009017"/>
            <a:ext cx="3190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連接指定的無線網路：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1D5FF86-9D23-41C2-8913-AA30A747D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57" y="4188432"/>
            <a:ext cx="5532399" cy="417248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0616C3B0-B682-4A5F-BD59-F4E04CF09752}"/>
              </a:ext>
            </a:extLst>
          </p:cNvPr>
          <p:cNvSpPr txBox="1"/>
          <p:nvPr/>
        </p:nvSpPr>
        <p:spPr>
          <a:xfrm>
            <a:off x="2219575" y="4166223"/>
            <a:ext cx="1011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範例：</a:t>
            </a:r>
            <a:endParaRPr lang="zh-TW" altLang="en-US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55761657-31FB-47C6-8DDA-D6C6EC39C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2828070"/>
            <a:ext cx="9810750" cy="13335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877990B-9D8F-45F4-9A94-DA06B9291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4637581"/>
            <a:ext cx="9810750" cy="13335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449525D2-5A98-4A06-ADBC-28C574560767}"/>
              </a:ext>
            </a:extLst>
          </p:cNvPr>
          <p:cNvSpPr txBox="1"/>
          <p:nvPr/>
        </p:nvSpPr>
        <p:spPr>
          <a:xfrm>
            <a:off x="1158116" y="4785331"/>
            <a:ext cx="3190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確認連上無線網路：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5C5DAC94-5DBC-48E3-BA2D-7C684C6466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75" y="5344442"/>
            <a:ext cx="6646928" cy="92202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297D0AA8-F192-4A8F-B547-0F4EC6B7E3D9}"/>
              </a:ext>
            </a:extLst>
          </p:cNvPr>
          <p:cNvSpPr txBox="1"/>
          <p:nvPr/>
        </p:nvSpPr>
        <p:spPr>
          <a:xfrm>
            <a:off x="0" y="5896087"/>
            <a:ext cx="1885361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跳至自製時鐘</a:t>
            </a:r>
            <a:endParaRPr lang="zh-TW" altLang="en-US" sz="2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64654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TW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Python </a:t>
            </a: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的資料結構 </a:t>
            </a:r>
            <a:r>
              <a:rPr lang="en-US" altLang="zh-TW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容器</a:t>
            </a:r>
            <a:r>
              <a:rPr lang="en-US" altLang="zh-TW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zh-TW" altLang="en-US" sz="4800">
              <a:solidFill>
                <a:srgbClr val="FFFF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192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>
                <a:solidFill>
                  <a:schemeClr val="tx1"/>
                </a:solidFill>
                <a:latin typeface="Consolas" panose="020B0609020204030204" pitchFamily="49" charset="0"/>
                <a:ea typeface="微軟正黑體" panose="020B0604030504040204" pitchFamily="34" charset="-120"/>
                <a:cs typeface="+mn-cs"/>
              </a:rPr>
              <a:t>Python </a:t>
            </a:r>
            <a:r>
              <a:rPr lang="zh-TW" altLang="en-US" b="1">
                <a:solidFill>
                  <a:schemeClr val="tx1"/>
                </a:solidFill>
                <a:latin typeface="Consolas" panose="020B0609020204030204" pitchFamily="49" charset="0"/>
                <a:ea typeface="微軟正黑體" panose="020B0604030504040204" pitchFamily="34" charset="-120"/>
                <a:cs typeface="+mn-cs"/>
              </a:rPr>
              <a:t>的資料結構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7F0D42-591F-40CB-A9BF-DA8B4C875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2913" indent="-442913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TW" altLang="en-US" sz="2400" b="1" dirty="0">
                <a:solidFill>
                  <a:schemeClr val="tx1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字串容器：由字元組成。</a:t>
            </a:r>
            <a:r>
              <a:rPr lang="zh-TW" altLang="en-US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例如：</a:t>
            </a:r>
            <a:r>
              <a:rPr lang="en-US" altLang="zh-TW" sz="2400" b="1" dirty="0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string = "52python</a:t>
            </a:r>
            <a:r>
              <a:rPr lang="en-US" altLang="zh-TW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"</a:t>
            </a:r>
            <a:r>
              <a:rPr lang="zh-TW" altLang="en-US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solidFill>
                <a:srgbClr val="00B0F0"/>
              </a:solidFill>
              <a:latin typeface="Consolas" panose="020B0609020204030204" pitchFamily="49" charset="0"/>
              <a:ea typeface="微軟正黑體" panose="020B0604030504040204" pitchFamily="34" charset="-120"/>
            </a:endParaRPr>
          </a:p>
          <a:p>
            <a:pPr marL="442913" indent="-442913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TW" sz="2400" b="1" dirty="0">
                <a:solidFill>
                  <a:schemeClr val="tx1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tuple </a:t>
            </a:r>
            <a:r>
              <a:rPr lang="zh-TW" altLang="en-US" sz="2400" b="1" dirty="0">
                <a:solidFill>
                  <a:schemeClr val="tx1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容器：由資料物件組成。</a:t>
            </a:r>
            <a:r>
              <a:rPr lang="zh-TW" altLang="en-US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例如：</a:t>
            </a:r>
            <a:r>
              <a:rPr lang="en-US" altLang="zh-TW" sz="2400" b="1" dirty="0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tuple = (1</a:t>
            </a:r>
            <a:r>
              <a:rPr lang="en-US" altLang="zh-TW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, '2',</a:t>
            </a:r>
            <a:r>
              <a:rPr lang="zh-TW" altLang="en-US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3)</a:t>
            </a:r>
            <a:r>
              <a:rPr lang="zh-TW" altLang="en-US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solidFill>
                <a:srgbClr val="00B0F0"/>
              </a:solidFill>
              <a:latin typeface="Consolas" panose="020B0609020204030204" pitchFamily="49" charset="0"/>
              <a:ea typeface="微軟正黑體" panose="020B0604030504040204" pitchFamily="34" charset="-120"/>
            </a:endParaRPr>
          </a:p>
          <a:p>
            <a:pPr marL="442913" indent="-442913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TW" altLang="en-US" sz="2400" b="1">
                <a:solidFill>
                  <a:schemeClr val="tx1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串列</a:t>
            </a:r>
            <a:r>
              <a:rPr lang="zh-TW" altLang="en-US" sz="2400" b="1" dirty="0">
                <a:solidFill>
                  <a:schemeClr val="tx1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容器：由資料物件組成。</a:t>
            </a:r>
            <a:r>
              <a:rPr lang="zh-TW" altLang="en-US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例如：</a:t>
            </a:r>
            <a:r>
              <a:rPr lang="en-US" altLang="zh-TW" sz="2400" b="1" dirty="0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list = [1</a:t>
            </a:r>
            <a:r>
              <a:rPr lang="en-US" altLang="zh-TW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, '2',</a:t>
            </a:r>
            <a:r>
              <a:rPr lang="zh-TW" altLang="en-US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3]</a:t>
            </a:r>
            <a:r>
              <a:rPr lang="zh-TW" altLang="en-US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solidFill>
                <a:srgbClr val="00B0F0"/>
              </a:solidFill>
              <a:latin typeface="Consolas" panose="020B0609020204030204" pitchFamily="49" charset="0"/>
              <a:ea typeface="微軟正黑體" panose="020B0604030504040204" pitchFamily="34" charset="-120"/>
            </a:endParaRPr>
          </a:p>
          <a:p>
            <a:pPr marL="442913" indent="-442913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TW" altLang="en-US" sz="2400" b="1">
                <a:solidFill>
                  <a:schemeClr val="tx1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集合</a:t>
            </a:r>
            <a:r>
              <a:rPr lang="zh-TW" altLang="en-US" sz="2400" b="1" dirty="0">
                <a:solidFill>
                  <a:schemeClr val="tx1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容器：由資料物件組成。</a:t>
            </a:r>
            <a:r>
              <a:rPr lang="zh-TW" altLang="en-US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例如：</a:t>
            </a:r>
            <a:r>
              <a:rPr lang="en-US" altLang="zh-TW" sz="2400" b="1" dirty="0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set = {1</a:t>
            </a:r>
            <a:r>
              <a:rPr lang="en-US" altLang="zh-TW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, '2',</a:t>
            </a:r>
            <a:r>
              <a:rPr lang="zh-TW" altLang="en-US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3}</a:t>
            </a:r>
            <a:r>
              <a:rPr lang="zh-TW" altLang="en-US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solidFill>
                <a:srgbClr val="00B0F0"/>
              </a:solidFill>
              <a:latin typeface="Consolas" panose="020B0609020204030204" pitchFamily="49" charset="0"/>
              <a:ea typeface="微軟正黑體" panose="020B0604030504040204" pitchFamily="34" charset="-120"/>
            </a:endParaRPr>
          </a:p>
          <a:p>
            <a:pPr marL="442913" indent="-442913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TW" altLang="en-US" sz="2400" b="1">
                <a:solidFill>
                  <a:schemeClr val="tx1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字典</a:t>
            </a:r>
            <a:r>
              <a:rPr lang="zh-TW" altLang="en-US" sz="2400" b="1" dirty="0">
                <a:solidFill>
                  <a:schemeClr val="tx1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容器：由資料物件組成，以鍵：值表示。</a:t>
            </a:r>
            <a:r>
              <a:rPr lang="zh-TW" altLang="en-US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例如：</a:t>
            </a:r>
            <a:r>
              <a:rPr lang="en-US" altLang="zh-TW" sz="2400" b="1" dirty="0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dick = {'A':1, 'B</a:t>
            </a:r>
            <a:r>
              <a:rPr lang="en-US" altLang="zh-TW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':'2',</a:t>
            </a:r>
            <a:r>
              <a:rPr lang="zh-TW" altLang="en-US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'C</a:t>
            </a:r>
            <a:r>
              <a:rPr lang="en-US" altLang="zh-TW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':3}</a:t>
            </a:r>
            <a:r>
              <a:rPr lang="zh-TW" altLang="en-US" sz="2400" b="1">
                <a:solidFill>
                  <a:srgbClr val="00B0F0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solidFill>
                <a:srgbClr val="00B0F0"/>
              </a:solidFill>
              <a:latin typeface="Consolas" panose="020B0609020204030204" pitchFamily="49" charset="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6C8EFF6-E25E-407B-AFC3-B3D0FCB3DA35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noProof="0">
                <a:solidFill>
                  <a:prstClr val="white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x4-4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1896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D0EC687-CCA4-4AD0-9EDD-245B37BFD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18" y="1023433"/>
            <a:ext cx="8015593" cy="70236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A1AFF0D-570B-43AF-9A5F-3BE265F1F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46" y="2318224"/>
            <a:ext cx="9248775" cy="348615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372EDAB-4AB0-42FE-A480-E26E2B0A87CE}"/>
              </a:ext>
            </a:extLst>
          </p:cNvPr>
          <p:cNvSpPr txBox="1"/>
          <p:nvPr/>
        </p:nvSpPr>
        <p:spPr>
          <a:xfrm>
            <a:off x="8686800" y="2558374"/>
            <a:ext cx="337600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磁鐵遠離晶片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感測值介於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~100)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0A22611-AD08-4CF0-9024-2FF427B12BDD}"/>
              </a:ext>
            </a:extLst>
          </p:cNvPr>
          <p:cNvSpPr txBox="1"/>
          <p:nvPr/>
        </p:nvSpPr>
        <p:spPr>
          <a:xfrm>
            <a:off x="8686800" y="4792492"/>
            <a:ext cx="274320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發送 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LINE 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訊息</a:t>
            </a:r>
          </a:p>
        </p:txBody>
      </p:sp>
    </p:spTree>
    <p:extLst>
      <p:ext uri="{BB962C8B-B14F-4D97-AF65-F5344CB8AC3E}">
        <p14:creationId xmlns:p14="http://schemas.microsoft.com/office/powerpoint/2010/main" val="5594151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7C8E4F6-A182-44EA-8BD9-81DDDD2C1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18" y="1023433"/>
            <a:ext cx="8015593" cy="70236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EFD7E2E-8944-49D1-9D59-B01FB3989AD7}"/>
              </a:ext>
            </a:extLst>
          </p:cNvPr>
          <p:cNvSpPr txBox="1"/>
          <p:nvPr/>
        </p:nvSpPr>
        <p:spPr>
          <a:xfrm>
            <a:off x="2088203" y="2120629"/>
            <a:ext cx="8015593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網址列輸入：</a:t>
            </a:r>
            <a:r>
              <a:rPr lang="en-US" altLang="zh-TW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https://ifttt.com/</a:t>
            </a:r>
            <a:endParaRPr lang="zh-TW" altLang="en-US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366058E-028A-4515-9C7B-CC73BD679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57" y="3967931"/>
            <a:ext cx="8718870" cy="171444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175597A-2EC7-4E1F-839F-5D4D29EF3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778" y="3284901"/>
            <a:ext cx="442934" cy="37731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4C58B67-04A6-48EB-A636-AA98CF124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93F2816-DFE5-4952-862C-68123E6E0F88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noProof="0">
                <a:solidFill>
                  <a:prstClr val="white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x4-5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6509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0C1BEA3-107B-4D5E-B6D9-772FFBCEC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18" y="1023433"/>
            <a:ext cx="8015593" cy="70236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CAA3E56-CCFF-411D-8B06-BA2896603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3" y="2082776"/>
            <a:ext cx="6549744" cy="28783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7D860B8-0F45-4774-A1CC-B4AC67D67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83" y="2956235"/>
            <a:ext cx="6016467" cy="28783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92DF3AB-9B2E-408C-8849-C7D31A865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E132A53-CAA6-4857-B95E-CC9C73FCB15A}"/>
              </a:ext>
            </a:extLst>
          </p:cNvPr>
          <p:cNvSpPr txBox="1"/>
          <p:nvPr/>
        </p:nvSpPr>
        <p:spPr>
          <a:xfrm>
            <a:off x="0" y="5896087"/>
            <a:ext cx="2168165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跳至火車提醒器</a:t>
            </a:r>
            <a:endParaRPr lang="zh-TW" altLang="en-US" sz="2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105747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3870C70-0537-4739-9343-E94322917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18" y="1023433"/>
            <a:ext cx="8015593" cy="70236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407A6F6-6D0D-4478-9CAD-482A64349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91" y="1904272"/>
            <a:ext cx="8704837" cy="422192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F32ED1C-BF3A-42E3-AE2E-6BA3797DC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7B5D3C0-DDC4-4BD5-8F61-4E8F73E4D704}"/>
              </a:ext>
            </a:extLst>
          </p:cNvPr>
          <p:cNvSpPr txBox="1"/>
          <p:nvPr/>
        </p:nvSpPr>
        <p:spPr>
          <a:xfrm>
            <a:off x="1167318" y="1989113"/>
            <a:ext cx="1651797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 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If</a:t>
            </a:r>
            <a:endParaRPr lang="zh-TW" alt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3440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4A626AE-7FAF-44ED-98AD-4ADE370E8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1" y="2448939"/>
            <a:ext cx="5421779" cy="281129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836EF7A-A49E-4DD2-9390-AA2B629D9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992" y="2448939"/>
            <a:ext cx="5589038" cy="281129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77F08F0-91C1-482E-8285-15EF54BFB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898592"/>
            <a:ext cx="6981825" cy="8001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9D77682-2AC1-4EF2-BB4F-8CAB31E16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86F38CB-1384-41A0-964D-8D0055F94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4550" y="3645544"/>
            <a:ext cx="490792" cy="41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566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3870C70-0537-4739-9343-E94322917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18" y="1023433"/>
            <a:ext cx="8015593" cy="70236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F32ED1C-BF3A-42E3-AE2E-6BA3797DC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7C1E63D-42E6-4AA7-B0ED-8DFFFBDC4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99" y="2308314"/>
            <a:ext cx="6923262" cy="282388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955A70D-95DD-4836-8A0E-025D84651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59" y="2013624"/>
            <a:ext cx="3782467" cy="37243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4CB2ECE-A8B7-4AFF-9733-7E73329A8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56443" y="3310135"/>
            <a:ext cx="442934" cy="37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290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3870C70-0537-4739-9343-E94322917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18" y="1023433"/>
            <a:ext cx="8015593" cy="70236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F32ED1C-BF3A-42E3-AE2E-6BA3797DC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4CB2ECE-A8B7-4AFF-9733-7E73329A8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53502" y="3820353"/>
            <a:ext cx="442934" cy="37731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E0675D3-73C3-4C83-BE31-E220FDBF0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18" y="2036829"/>
            <a:ext cx="4190033" cy="394436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0908187-6F27-46FB-B468-2070C4043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88" y="2592307"/>
            <a:ext cx="5564788" cy="313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5521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FA1FC43-6D68-4E7F-9CDC-FCDA6393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18" y="1023433"/>
            <a:ext cx="8015593" cy="70236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A19D8B3-58D0-4223-8B04-8D5B011CE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60" y="2016871"/>
            <a:ext cx="7023700" cy="224384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FBF5801-D4A9-44EF-982E-A9F4D2FAF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89" y="3455320"/>
            <a:ext cx="5733543" cy="245881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BBB6E6-F74F-4926-BEE9-0E1B70199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ED41D37-70F4-4CBC-8A37-D4A1ECC443CD}"/>
              </a:ext>
            </a:extLst>
          </p:cNvPr>
          <p:cNvSpPr txBox="1"/>
          <p:nvPr/>
        </p:nvSpPr>
        <p:spPr>
          <a:xfrm>
            <a:off x="1167318" y="1989113"/>
            <a:ext cx="2339453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 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Then</a:t>
            </a:r>
            <a:endParaRPr lang="zh-TW" alt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326052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9F26215-D50C-4BDC-9311-555E3DC77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19" y="1924084"/>
            <a:ext cx="9774121" cy="4252980"/>
          </a:xfr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45CFF4D-1986-4AFA-B4E5-77A6E7352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18" y="1023433"/>
            <a:ext cx="8015593" cy="70236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BF3BEB9-C3FC-484B-9ED9-96284FB37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4605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45CFF4D-1986-4AFA-B4E5-77A6E7352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18" y="1023433"/>
            <a:ext cx="8015593" cy="70236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BF3BEB9-C3FC-484B-9ED9-96284FB37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D7AA9DF-E63B-4190-8C28-6EDA69547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50" y="1772932"/>
            <a:ext cx="7581700" cy="454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4804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45CFF4D-1986-4AFA-B4E5-77A6E7352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18" y="1023433"/>
            <a:ext cx="8015593" cy="70236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A176E5-33A9-4C0B-8E90-E7C18CDC0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72" y="1772933"/>
            <a:ext cx="6191133" cy="453738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2F5A695-587E-4829-939D-4F26E541C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61495" y="3537233"/>
            <a:ext cx="442934" cy="37731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D1AAC7C-4E53-477D-8F90-B3FBCCF54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365" y="3422948"/>
            <a:ext cx="2568363" cy="104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1421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45CFF4D-1986-4AFA-B4E5-77A6E7352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18" y="1023433"/>
            <a:ext cx="8015593" cy="70236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BF3BEB9-C3FC-484B-9ED9-96284FB37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EEF4376-82CC-4A6C-B679-EFA398AE0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61" y="1849987"/>
            <a:ext cx="9147878" cy="439648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B28B8A6-760A-49C0-A53F-DFA902D0A223}"/>
              </a:ext>
            </a:extLst>
          </p:cNvPr>
          <p:cNvSpPr txBox="1"/>
          <p:nvPr/>
        </p:nvSpPr>
        <p:spPr>
          <a:xfrm>
            <a:off x="1072548" y="1849987"/>
            <a:ext cx="583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測試程序是否可以正常執行：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227910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45CFF4D-1986-4AFA-B4E5-77A6E7352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18" y="1023433"/>
            <a:ext cx="8015593" cy="70236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06B63AF-D2F7-4890-8752-7C94F7428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38" y="1791096"/>
            <a:ext cx="7325324" cy="451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932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98404E2-4327-470C-8BFD-9948383D0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4" y="333402"/>
            <a:ext cx="10831631" cy="559605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FAB572B-7F10-4505-8548-D81FC8BF9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1552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609128A-BC72-46F4-838F-87B628238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8" y="847192"/>
            <a:ext cx="8901359" cy="85316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129DE37-E417-4D88-9841-ED315AFF2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8" y="1902497"/>
            <a:ext cx="1416477" cy="37561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EFBBD5D-F978-4E2C-8F09-084133C18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8" y="3035627"/>
            <a:ext cx="4857750" cy="43815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CAD7D97-7628-4FB4-B403-1B4FE299D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8" y="4370504"/>
            <a:ext cx="9010650" cy="47625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35168A4-F63D-4D19-94DF-01567A0EF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8" y="5606790"/>
            <a:ext cx="4772025" cy="523875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D3855FC-9BAD-4AF8-888E-9FD76E2F92E2}"/>
              </a:ext>
            </a:extLst>
          </p:cNvPr>
          <p:cNvSpPr txBox="1"/>
          <p:nvPr/>
        </p:nvSpPr>
        <p:spPr>
          <a:xfrm>
            <a:off x="1194748" y="2426037"/>
            <a:ext cx="583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匯入內建模組：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773E89-FF78-42D9-816F-DBB2CD8F7E9D}"/>
              </a:ext>
            </a:extLst>
          </p:cNvPr>
          <p:cNvSpPr txBox="1"/>
          <p:nvPr/>
        </p:nvSpPr>
        <p:spPr>
          <a:xfrm>
            <a:off x="1194747" y="3760914"/>
            <a:ext cx="583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發出請求：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1414CFA-1CCC-47F4-B642-9232376FE42B}"/>
              </a:ext>
            </a:extLst>
          </p:cNvPr>
          <p:cNvSpPr txBox="1"/>
          <p:nvPr/>
        </p:nvSpPr>
        <p:spPr>
          <a:xfrm>
            <a:off x="1194746" y="5145125"/>
            <a:ext cx="15578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關閉連線：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15FEB1E-1C10-400A-8994-049AEDB551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6" y="3618771"/>
            <a:ext cx="9810750" cy="13335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5D24B75-BDDF-4862-81F1-A25287D3F7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6" y="2316058"/>
            <a:ext cx="9810750" cy="13335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14D5D75-354C-4A08-9B50-CC6C52FE6A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6" y="4984768"/>
            <a:ext cx="9810750" cy="13335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F4DFF31-58A6-47A3-A461-234E31C0C9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DD4C45DF-B1B1-4965-A7D8-7438B59D4BB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noProof="0">
                <a:solidFill>
                  <a:prstClr val="white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x4-6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945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77F08F0-91C1-482E-8285-15EF54BFB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898592"/>
            <a:ext cx="6981825" cy="8001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3E888D7-D988-49B3-9B0B-CFEE13C58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64" y="2383277"/>
            <a:ext cx="5095042" cy="312621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F29DC2A-FF62-458B-AB92-37BBE09DB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65" y="2616741"/>
            <a:ext cx="5370329" cy="234077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A18EE99-2461-4CC2-88CA-5726BE553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33328" y="3658988"/>
            <a:ext cx="490792" cy="41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5501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609128A-BC72-46F4-838F-87B628238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8" y="847192"/>
            <a:ext cx="8901359" cy="85316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B3BF451-09E3-4FAE-B1E9-1E7C63976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8" y="1917963"/>
            <a:ext cx="1435330" cy="37040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8011B81-8C95-4B35-B1FB-9B8BD0EF7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50" y="1953314"/>
            <a:ext cx="4958499" cy="413441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E98B46A3-9BFE-4740-A4FC-BAD05B054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C719694-1BC7-484C-B96D-E6D653E7E97F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noProof="0">
                <a:solidFill>
                  <a:prstClr val="white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x4-7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48133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609128A-BC72-46F4-838F-87B628238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8" y="847192"/>
            <a:ext cx="8901359" cy="85316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B14D829-B5D3-499A-9011-04AA31FFD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8" y="1868864"/>
            <a:ext cx="1152526" cy="46488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A3F0B72-BB5A-4F23-9D82-190634B51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20" y="2505961"/>
            <a:ext cx="2667000" cy="311467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2FD2501-7A90-4C01-917F-27B7D1B5A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420" y="1868864"/>
            <a:ext cx="1869217" cy="206902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614BB63-7E84-436A-93B6-FCFC0A75D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76086"/>
            <a:ext cx="4360021" cy="206902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7ECE0AB4-F8E1-4433-A94D-300A031F1B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38311" y="3445249"/>
            <a:ext cx="442934" cy="377314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3AE55644-EBC4-47D8-A270-48C7A69ECB76}"/>
              </a:ext>
            </a:extLst>
          </p:cNvPr>
          <p:cNvSpPr txBox="1"/>
          <p:nvPr/>
        </p:nvSpPr>
        <p:spPr>
          <a:xfrm>
            <a:off x="5052768" y="2881676"/>
            <a:ext cx="1414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拿開磁鐵</a:t>
            </a:r>
          </a:p>
        </p:txBody>
      </p:sp>
    </p:spTree>
    <p:extLst>
      <p:ext uri="{BB962C8B-B14F-4D97-AF65-F5344CB8AC3E}">
        <p14:creationId xmlns:p14="http://schemas.microsoft.com/office/powerpoint/2010/main" val="241868994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B024B60-8CFF-4EC6-8A6B-C5EC3A511103}"/>
              </a:ext>
            </a:extLst>
          </p:cNvPr>
          <p:cNvSpPr txBox="1"/>
          <p:nvPr/>
        </p:nvSpPr>
        <p:spPr>
          <a:xfrm>
            <a:off x="1210770" y="2295728"/>
            <a:ext cx="50681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CH01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物聯網與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ESP32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CH02   Python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簡介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CH03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藍牙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(BLE)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通訊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防盜監測站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CH05   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火車誤點提醒器</a:t>
            </a:r>
            <a:endParaRPr lang="en-US" altLang="zh-TW" sz="2400"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5689D04-5561-437B-B330-AB80FC01B2F1}"/>
              </a:ext>
            </a:extLst>
          </p:cNvPr>
          <p:cNvSpPr txBox="1"/>
          <p:nvPr/>
        </p:nvSpPr>
        <p:spPr>
          <a:xfrm>
            <a:off x="6278879" y="2295728"/>
            <a:ext cx="4885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CH06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雲端溫度紀錄儀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CH07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自製網頁控制器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應用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人臉偵測、辨識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CH09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自製藍牙截圖、音量遙控器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1F96AA9D-E3D2-443E-975F-C846739D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目錄</a:t>
            </a:r>
          </a:p>
        </p:txBody>
      </p:sp>
    </p:spTree>
    <p:extLst>
      <p:ext uri="{BB962C8B-B14F-4D97-AF65-F5344CB8AC3E}">
        <p14:creationId xmlns:p14="http://schemas.microsoft.com/office/powerpoint/2010/main" val="22296921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7F71289-4D1F-4EBF-A686-02B32F05F07F}"/>
              </a:ext>
            </a:extLst>
          </p:cNvPr>
          <p:cNvSpPr/>
          <p:nvPr/>
        </p:nvSpPr>
        <p:spPr>
          <a:xfrm>
            <a:off x="1055802" y="1621410"/>
            <a:ext cx="10256363" cy="254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CA5AB6-68BA-444E-9456-73CEB2BAF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903" y="123578"/>
            <a:ext cx="8110194" cy="609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AA77A1E-A8A9-4E90-AA1A-6EB9D56F351C}"/>
              </a:ext>
            </a:extLst>
          </p:cNvPr>
          <p:cNvSpPr txBox="1"/>
          <p:nvPr/>
        </p:nvSpPr>
        <p:spPr>
          <a:xfrm>
            <a:off x="-1" y="6450960"/>
            <a:ext cx="744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https://www.ettoday.net/news/20140228/329890.htm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42847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0078EEC-CE5E-4FBD-935C-67AD50F61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99" y="875489"/>
            <a:ext cx="6558238" cy="84124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15A92C2-EE88-4FEF-B53B-40268CAE5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95" y="2906341"/>
            <a:ext cx="9407010" cy="23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6522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0078EEC-CE5E-4FBD-935C-67AD50F61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99" y="875489"/>
            <a:ext cx="6558238" cy="84124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1D3A4E4-A60D-400C-A8D9-9A5313C05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3" y="1776556"/>
            <a:ext cx="4727777" cy="453669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5156018-3E16-4ED5-9708-3ED9C3509F35}"/>
              </a:ext>
            </a:extLst>
          </p:cNvPr>
          <p:cNvSpPr txBox="1"/>
          <p:nvPr/>
        </p:nvSpPr>
        <p:spPr>
          <a:xfrm>
            <a:off x="1173399" y="1978565"/>
            <a:ext cx="583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上傳模組：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77571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0078EEC-CE5E-4FBD-935C-67AD50F61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99" y="875489"/>
            <a:ext cx="6558238" cy="84124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7275154-7E27-4CDC-9DCF-0560A9BDB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99" y="2440230"/>
            <a:ext cx="9324975" cy="9048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D8CB38F-C8BC-4786-BBFA-6BA8596D1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99" y="4153408"/>
            <a:ext cx="2714625" cy="4572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1FC9284-DE7F-4F5F-9BB0-07740DE3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99" y="5661335"/>
            <a:ext cx="3886200" cy="40005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608F34C-D616-414B-859C-7991C5EC7F40}"/>
              </a:ext>
            </a:extLst>
          </p:cNvPr>
          <p:cNvSpPr txBox="1"/>
          <p:nvPr/>
        </p:nvSpPr>
        <p:spPr>
          <a:xfrm>
            <a:off x="1076123" y="1847647"/>
            <a:ext cx="583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匯入模組並建立物件：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75FA439-6233-4792-B54B-7EEABDE6FFFD}"/>
              </a:ext>
            </a:extLst>
          </p:cNvPr>
          <p:cNvSpPr txBox="1"/>
          <p:nvPr/>
        </p:nvSpPr>
        <p:spPr>
          <a:xfrm>
            <a:off x="1076123" y="3647668"/>
            <a:ext cx="583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顯示數字：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D658554-DEB8-464C-9EA3-B7EABC5336C4}"/>
              </a:ext>
            </a:extLst>
          </p:cNvPr>
          <p:cNvSpPr txBox="1"/>
          <p:nvPr/>
        </p:nvSpPr>
        <p:spPr>
          <a:xfrm>
            <a:off x="1076123" y="5085938"/>
            <a:ext cx="583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顯示數字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分別指定前後數字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0163C1B7-4418-4CD1-92BC-FF14635A0F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99" y="3492281"/>
            <a:ext cx="9810750" cy="13335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9934226-916C-491C-AAB4-E3E31264F5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99" y="4876383"/>
            <a:ext cx="9810750" cy="13335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D72C25E-953A-4C1E-B715-177A4D2EF489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x5-1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7459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0A3F942-6F12-4B80-93E9-360C522C7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48" y="826749"/>
            <a:ext cx="4505325" cy="9048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67F1FDE-DC2E-436D-A040-9E14F1193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62" y="1864772"/>
            <a:ext cx="9591675" cy="42957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8DC0E07-E5FC-4F47-80CF-7E4056CF7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4065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D8D6CD50-EC59-4339-A162-114F5AEE1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793412"/>
            <a:ext cx="9534525" cy="914400"/>
          </a:xfr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E8264B5-B631-4314-8D55-3902BDF23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39" y="1822168"/>
            <a:ext cx="5292725" cy="450081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BC206EB-F2D6-4DD3-9631-6D1DB8B73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564" y="3154194"/>
            <a:ext cx="4038148" cy="193094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659ACD1-8396-4BDF-A629-B1E251604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3700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D8D6CD50-EC59-4339-A162-114F5AEE1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793412"/>
            <a:ext cx="9534525" cy="914400"/>
          </a:xfr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659ACD1-8396-4BDF-A629-B1E251604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9930588-CAC4-4F77-B6E6-775DE7009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1924759"/>
            <a:ext cx="1490664" cy="39528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C1D44ED-F244-4BF7-B54D-553B7DD51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2459295"/>
            <a:ext cx="2084123" cy="47845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797C859-A343-4902-BF1B-058826B57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07" y="2459295"/>
            <a:ext cx="6326814" cy="145122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EEF4318-12A0-49CE-B017-F2F750BD4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68" y="4264096"/>
            <a:ext cx="10376863" cy="149818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89A994A-F8B0-4D2F-A667-1D6789AD8308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x5-2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915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77F08F0-91C1-482E-8285-15EF54BFB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898592"/>
            <a:ext cx="6981825" cy="8001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18A680D-DD9A-48D4-932B-607E4CD39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1999267"/>
            <a:ext cx="2537601" cy="40909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4377E47-9CAC-4F45-BC3B-A99604AD5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2647630"/>
            <a:ext cx="5918090" cy="351970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58EDF09-617F-4DE8-95A1-6B1913AC6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291" y="2845535"/>
            <a:ext cx="3224042" cy="291596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82E684B-0F31-4D4D-8A10-087A73698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4D53799-FF84-43D9-BB3F-98CD740F19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72763" y="3953046"/>
            <a:ext cx="490792" cy="41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1336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D8D6CD50-EC59-4339-A162-114F5AEE1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793412"/>
            <a:ext cx="9534525" cy="914400"/>
          </a:xfr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659ACD1-8396-4BDF-A629-B1E251604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BFEF74B-85C1-493E-986D-9DC0151B2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1949180"/>
            <a:ext cx="2338388" cy="40005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EC3C979-66AF-491C-AC73-ED001801359E}"/>
              </a:ext>
            </a:extLst>
          </p:cNvPr>
          <p:cNvSpPr txBox="1"/>
          <p:nvPr/>
        </p:nvSpPr>
        <p:spPr>
          <a:xfrm>
            <a:off x="3531917" y="1918372"/>
            <a:ext cx="746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etwork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ime </a:t>
            </a:r>
            <a:r>
              <a:rPr lang="en-US" altLang="zh-TW" sz="2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rotocal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),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UTC(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世界協調時間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C7EC03D-A54B-478B-A9B1-CCDA9B4AA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3173091"/>
            <a:ext cx="3680027" cy="403538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714022B0-1F86-43D3-8083-256C339B487F}"/>
              </a:ext>
            </a:extLst>
          </p:cNvPr>
          <p:cNvSpPr txBox="1"/>
          <p:nvPr/>
        </p:nvSpPr>
        <p:spPr>
          <a:xfrm>
            <a:off x="1193530" y="2600828"/>
            <a:ext cx="583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匯入內建模組：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9482F96-70DF-4F5B-8CA5-8B99AB3AE215}"/>
              </a:ext>
            </a:extLst>
          </p:cNvPr>
          <p:cNvSpPr txBox="1"/>
          <p:nvPr/>
        </p:nvSpPr>
        <p:spPr>
          <a:xfrm>
            <a:off x="1193530" y="4056738"/>
            <a:ext cx="583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RTC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更新為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UTC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34B50E22-4DB6-46B9-BBC4-FFFCBAE8E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4689735"/>
            <a:ext cx="4681043" cy="403538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AFF5A49B-2904-4EF7-A942-4B509D82CC42}"/>
              </a:ext>
            </a:extLst>
          </p:cNvPr>
          <p:cNvSpPr txBox="1"/>
          <p:nvPr/>
        </p:nvSpPr>
        <p:spPr>
          <a:xfrm>
            <a:off x="1669401" y="5226845"/>
            <a:ext cx="7466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C30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ESP32 </a:t>
            </a:r>
            <a:r>
              <a:rPr lang="zh-TW" altLang="en-US" sz="2800" b="1" dirty="0">
                <a:solidFill>
                  <a:srgbClr val="C30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需要先連接網際網路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7B5B58AC-4CE8-4D84-A5A3-A178E30EAF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5226845"/>
            <a:ext cx="475871" cy="46166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944658AB-E07F-48A1-855D-6672BB175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20" y="3789103"/>
            <a:ext cx="9810750" cy="13335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801D73D5-4F29-40E5-840B-4335B2D64E0A}"/>
              </a:ext>
            </a:extLst>
          </p:cNvPr>
          <p:cNvSpPr txBox="1"/>
          <p:nvPr/>
        </p:nvSpPr>
        <p:spPr>
          <a:xfrm>
            <a:off x="0" y="5917964"/>
            <a:ext cx="2422689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連接無線網路教學</a:t>
            </a:r>
            <a:endParaRPr lang="zh-TW" altLang="en-US" sz="2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FD90FCA-5127-408F-985C-749DD3A8FFB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x5-3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78194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D8D6CD50-EC59-4339-A162-114F5AEE1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793412"/>
            <a:ext cx="9534525" cy="914400"/>
          </a:xfr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659ACD1-8396-4BDF-A629-B1E251604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2976DAC-E84F-4145-AE7C-0FCAFC99F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1943810"/>
            <a:ext cx="2033588" cy="37623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296507F-15B6-4878-9A5D-A99D1715B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3003121"/>
            <a:ext cx="6676147" cy="175947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C7F3D087-E9DD-4556-AEDF-44627948505D}"/>
              </a:ext>
            </a:extLst>
          </p:cNvPr>
          <p:cNvSpPr txBox="1"/>
          <p:nvPr/>
        </p:nvSpPr>
        <p:spPr>
          <a:xfrm>
            <a:off x="1193530" y="2541456"/>
            <a:ext cx="583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將時間簡化為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7CC3AC6-FB12-496C-AD9E-1AF971FA2E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5617521"/>
            <a:ext cx="9416239" cy="44038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8F03585-AB78-4DE4-BE93-93FDDED1D9F3}"/>
              </a:ext>
            </a:extLst>
          </p:cNvPr>
          <p:cNvSpPr txBox="1"/>
          <p:nvPr/>
        </p:nvSpPr>
        <p:spPr>
          <a:xfrm>
            <a:off x="1193529" y="5077132"/>
            <a:ext cx="583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小時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(28800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秒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F983948-E351-4B12-B47E-00D76467DA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99" y="4915295"/>
            <a:ext cx="9810750" cy="13335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7F1FE21-E26D-4FCF-83BF-254A0BF459A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x5-3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70374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D8D6CD50-EC59-4339-A162-114F5AEE1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793412"/>
            <a:ext cx="9534525" cy="914400"/>
          </a:xfr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659ACD1-8396-4BDF-A629-B1E251604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E67640D9-636A-42AA-9C50-B63DD94BFA43}"/>
              </a:ext>
            </a:extLst>
          </p:cNvPr>
          <p:cNvGrpSpPr/>
          <p:nvPr/>
        </p:nvGrpSpPr>
        <p:grpSpPr>
          <a:xfrm>
            <a:off x="2530170" y="2193586"/>
            <a:ext cx="6861244" cy="3630037"/>
            <a:chOff x="2607012" y="2008761"/>
            <a:chExt cx="6861244" cy="3630037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A56E49A-27AC-4A96-B458-859D541CFD18}"/>
                </a:ext>
              </a:extLst>
            </p:cNvPr>
            <p:cNvSpPr/>
            <p:nvPr/>
          </p:nvSpPr>
          <p:spPr>
            <a:xfrm>
              <a:off x="2607012" y="2008761"/>
              <a:ext cx="2461098" cy="141051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藉由 </a:t>
              </a:r>
              <a:r>
                <a:rPr lang="en-US" altLang="zh-TW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NTP </a:t>
              </a:r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將</a:t>
              </a:r>
              <a:r>
                <a:rPr lang="en-US" altLang="zh-TW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ESP32 </a:t>
              </a:r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 </a:t>
              </a:r>
              <a:r>
                <a:rPr lang="en-US" altLang="zh-TW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RTC </a:t>
              </a:r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更新為</a:t>
              </a:r>
              <a:r>
                <a:rPr lang="en-US" altLang="zh-TW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UTC </a:t>
              </a:r>
              <a:endPara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545BEB1-79B1-4433-9ADC-A05D04037BFA}"/>
                </a:ext>
              </a:extLst>
            </p:cNvPr>
            <p:cNvSpPr/>
            <p:nvPr/>
          </p:nvSpPr>
          <p:spPr>
            <a:xfrm>
              <a:off x="2607012" y="4354747"/>
              <a:ext cx="2461098" cy="128405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將 </a:t>
              </a:r>
              <a:r>
                <a:rPr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UTC 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簡化成秒數</a:t>
              </a:r>
            </a:p>
          </p:txBody>
        </p:sp>
        <p:sp>
          <p:nvSpPr>
            <p:cNvPr id="4" name="箭號: 向下 3">
              <a:extLst>
                <a:ext uri="{FF2B5EF4-FFF2-40B4-BE49-F238E27FC236}">
                  <a16:creationId xmlns:a16="http://schemas.microsoft.com/office/drawing/2014/main" id="{9A2DCD29-C306-4D11-8BBB-F9B80C0C0635}"/>
                </a:ext>
              </a:extLst>
            </p:cNvPr>
            <p:cNvSpPr/>
            <p:nvPr/>
          </p:nvSpPr>
          <p:spPr>
            <a:xfrm>
              <a:off x="3599233" y="3686783"/>
              <a:ext cx="476656" cy="48638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箭號: 向下 11">
              <a:extLst>
                <a:ext uri="{FF2B5EF4-FFF2-40B4-BE49-F238E27FC236}">
                  <a16:creationId xmlns:a16="http://schemas.microsoft.com/office/drawing/2014/main" id="{955FD1F2-3522-4D4E-9108-A394FA094438}"/>
                </a:ext>
              </a:extLst>
            </p:cNvPr>
            <p:cNvSpPr/>
            <p:nvPr/>
          </p:nvSpPr>
          <p:spPr>
            <a:xfrm rot="16200000">
              <a:off x="5784714" y="4753582"/>
              <a:ext cx="476656" cy="48638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1939275-2595-48AC-AB67-4C4B968397D0}"/>
                </a:ext>
              </a:extLst>
            </p:cNvPr>
            <p:cNvSpPr/>
            <p:nvPr/>
          </p:nvSpPr>
          <p:spPr>
            <a:xfrm>
              <a:off x="6977974" y="4354746"/>
              <a:ext cx="2490282" cy="128405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增加 </a:t>
              </a:r>
              <a:r>
                <a:rPr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28800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秒變成台灣時間</a:t>
              </a:r>
            </a:p>
          </p:txBody>
        </p:sp>
        <p:sp>
          <p:nvSpPr>
            <p:cNvPr id="15" name="箭號: 向下 14">
              <a:extLst>
                <a:ext uri="{FF2B5EF4-FFF2-40B4-BE49-F238E27FC236}">
                  <a16:creationId xmlns:a16="http://schemas.microsoft.com/office/drawing/2014/main" id="{8257D097-7F89-4BC9-AA33-BF68E3908F05}"/>
                </a:ext>
              </a:extLst>
            </p:cNvPr>
            <p:cNvSpPr/>
            <p:nvPr/>
          </p:nvSpPr>
          <p:spPr>
            <a:xfrm rot="10800000">
              <a:off x="7984787" y="3686782"/>
              <a:ext cx="476656" cy="48638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A29A44D0-458F-4D44-BB70-98B71B61A4B6}"/>
                </a:ext>
              </a:extLst>
            </p:cNvPr>
            <p:cNvSpPr/>
            <p:nvPr/>
          </p:nvSpPr>
          <p:spPr>
            <a:xfrm>
              <a:off x="6977973" y="2008761"/>
              <a:ext cx="2490282" cy="128405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將秒數轉換回正常時間</a:t>
              </a: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95F0F891-7C5A-4C53-AB8D-4D120D18E9D4}"/>
              </a:ext>
            </a:extLst>
          </p:cNvPr>
          <p:cNvSpPr txBox="1"/>
          <p:nvPr/>
        </p:nvSpPr>
        <p:spPr>
          <a:xfrm>
            <a:off x="507628" y="2088174"/>
            <a:ext cx="21206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(2021, 5, </a:t>
            </a:r>
          </a:p>
          <a:p>
            <a:r>
              <a:rPr lang="zh-TW" altLang="en-US" sz="2800" dirty="0"/>
              <a:t>  </a:t>
            </a:r>
            <a:r>
              <a:rPr lang="en-US" altLang="zh-TW" sz="2800" dirty="0"/>
              <a:t>21, 8, </a:t>
            </a:r>
          </a:p>
          <a:p>
            <a:r>
              <a:rPr lang="zh-TW" altLang="en-US" sz="2800" dirty="0"/>
              <a:t>  </a:t>
            </a:r>
            <a:r>
              <a:rPr lang="en-US" altLang="zh-TW" sz="2800" dirty="0"/>
              <a:t>16, 28,</a:t>
            </a:r>
          </a:p>
          <a:p>
            <a:r>
              <a:rPr lang="en-US" altLang="zh-TW" sz="2800" dirty="0"/>
              <a:t> </a:t>
            </a:r>
            <a:r>
              <a:rPr lang="zh-TW" altLang="en-US" sz="2800" dirty="0"/>
              <a:t> </a:t>
            </a:r>
            <a:r>
              <a:rPr lang="en-US" altLang="zh-TW" sz="2800" dirty="0"/>
              <a:t>4, 141)</a:t>
            </a:r>
            <a:endParaRPr lang="zh-TW" altLang="en-US" sz="2800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3140B8C-B2C5-4E99-9BBE-B6802C70414D}"/>
              </a:ext>
            </a:extLst>
          </p:cNvPr>
          <p:cNvSpPr txBox="1"/>
          <p:nvPr/>
        </p:nvSpPr>
        <p:spPr>
          <a:xfrm>
            <a:off x="340467" y="4943270"/>
            <a:ext cx="1906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674900188</a:t>
            </a:r>
            <a:endParaRPr lang="zh-TW" altLang="en-US" sz="28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3039469-FFFF-41A5-8306-3ED4FA902BCA}"/>
              </a:ext>
            </a:extLst>
          </p:cNvPr>
          <p:cNvSpPr txBox="1"/>
          <p:nvPr/>
        </p:nvSpPr>
        <p:spPr>
          <a:xfrm>
            <a:off x="9739037" y="4943270"/>
            <a:ext cx="1906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674928988</a:t>
            </a:r>
            <a:endParaRPr lang="zh-TW" altLang="en-US" sz="28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2AD4BFE-AB38-4AAC-B4B5-16C017EBFFA5}"/>
              </a:ext>
            </a:extLst>
          </p:cNvPr>
          <p:cNvSpPr txBox="1"/>
          <p:nvPr/>
        </p:nvSpPr>
        <p:spPr>
          <a:xfrm>
            <a:off x="9729309" y="2088174"/>
            <a:ext cx="21206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(2021, 5, </a:t>
            </a:r>
          </a:p>
          <a:p>
            <a:r>
              <a:rPr lang="zh-TW" altLang="en-US" sz="2800" dirty="0"/>
              <a:t>  </a:t>
            </a:r>
            <a:r>
              <a:rPr lang="en-US" altLang="zh-TW" sz="2800" dirty="0"/>
              <a:t>21,</a:t>
            </a:r>
            <a:r>
              <a:rPr lang="zh-TW" altLang="en-US" sz="2800" dirty="0"/>
              <a:t> </a:t>
            </a:r>
            <a:r>
              <a:rPr lang="en-US" altLang="zh-TW" sz="2800" dirty="0"/>
              <a:t>16, </a:t>
            </a:r>
          </a:p>
          <a:p>
            <a:r>
              <a:rPr lang="zh-TW" altLang="en-US" sz="2800" dirty="0"/>
              <a:t>  </a:t>
            </a:r>
            <a:r>
              <a:rPr lang="en-US" altLang="zh-TW" sz="2800" dirty="0"/>
              <a:t>16, 28,</a:t>
            </a:r>
          </a:p>
          <a:p>
            <a:r>
              <a:rPr lang="en-US" altLang="zh-TW" sz="2800" dirty="0"/>
              <a:t> </a:t>
            </a:r>
            <a:r>
              <a:rPr lang="zh-TW" altLang="en-US" sz="2800" dirty="0"/>
              <a:t> </a:t>
            </a:r>
            <a:r>
              <a:rPr lang="en-US" altLang="zh-TW" sz="2800" dirty="0"/>
              <a:t>4, 141)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1486478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D8D6CD50-EC59-4339-A162-114F5AEE1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793412"/>
            <a:ext cx="9534525" cy="914400"/>
          </a:xfr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659ACD1-8396-4BDF-A629-B1E251604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F377266-EBAE-42B4-AF10-A670E8164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1939452"/>
            <a:ext cx="2828824" cy="41039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88E251B-B673-46EE-B534-3876624CC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2606686"/>
            <a:ext cx="8097467" cy="41039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F87A892-7624-4C6A-89FF-43A88567B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50" y="3659603"/>
            <a:ext cx="8524672" cy="169709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E46D01D-7F3C-48AC-AE59-8B0D2C306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329" y="3407542"/>
            <a:ext cx="23336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0822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D8D6CD50-EC59-4339-A162-114F5AEE1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793412"/>
            <a:ext cx="9534525" cy="914400"/>
          </a:xfr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659ACD1-8396-4BDF-A629-B1E251604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91A9889-7F0B-45C8-9AB7-C98F358C1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1965798"/>
            <a:ext cx="1588581" cy="40995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796B2B6-2D31-4528-9591-C1F566A70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94" y="2183254"/>
            <a:ext cx="6165411" cy="388133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E9AFBD4-8342-4889-AD9F-2D917106B7D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x5-4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16128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D8D6CD50-EC59-4339-A162-114F5AEE1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793412"/>
            <a:ext cx="9534525" cy="914400"/>
          </a:xfr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61D6750-E466-4CC5-AFAE-59DA8E5FC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0" y="1882302"/>
            <a:ext cx="1233994" cy="49774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0EB9616-3905-428B-A37E-C70E7B9AF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61" y="2476716"/>
            <a:ext cx="5774379" cy="34712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6E5CC69-19EB-442A-9AA2-9BEC9BBD0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302" y="3267702"/>
            <a:ext cx="3412990" cy="159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4239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084FDC5-59A3-4664-A170-1A26E2A44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3" y="817021"/>
            <a:ext cx="5343525" cy="9048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46920B5-A80F-4D03-B504-B2461DCC8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62" y="2380237"/>
            <a:ext cx="58864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8947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14DC933-49B8-4BEA-852D-62245D619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5" y="857757"/>
            <a:ext cx="11651349" cy="459946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B27D835-2E12-47A1-8BA1-8F8FA5375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5960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BA4CDF4-7184-4FBA-A803-4E14E24DE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5228806-AC16-4242-9494-AFD466355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83" y="821134"/>
            <a:ext cx="8868890" cy="8735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846D35C-9838-44CF-8F9A-98FF51B9B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2" y="1827602"/>
            <a:ext cx="5051455" cy="446750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55CE5F3-D5A9-4503-B7BB-7092EF383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79" y="2598353"/>
            <a:ext cx="4432458" cy="146300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FA21632-2BC5-4713-9CB3-97CC0BF21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93" y="4642177"/>
            <a:ext cx="3934029" cy="86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8648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BA4CDF4-7184-4FBA-A803-4E14E24DE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5228806-AC16-4242-9494-AFD466355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83" y="821134"/>
            <a:ext cx="8868890" cy="87350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9F8E90C-90BA-45AB-AFC7-11E1190F7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83" y="1913411"/>
            <a:ext cx="1510321" cy="40968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345732C-CD32-4FA2-9F5D-BDE93E7B325D}"/>
              </a:ext>
            </a:extLst>
          </p:cNvPr>
          <p:cNvSpPr txBox="1"/>
          <p:nvPr/>
        </p:nvSpPr>
        <p:spPr>
          <a:xfrm>
            <a:off x="1179784" y="2921248"/>
            <a:ext cx="1271586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PWM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658EE11-5970-4E81-B967-883C4FB34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91" y="3731361"/>
            <a:ext cx="10061642" cy="20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1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77F08F0-91C1-482E-8285-15EF54BFB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898592"/>
            <a:ext cx="6981825" cy="8001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C6876E0-F60B-44BC-B810-1DFCD00DC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43565" y="2673544"/>
            <a:ext cx="442934" cy="37731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7D533B5-BD1A-47D8-9408-43C5CBA2D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1" y="2402075"/>
            <a:ext cx="5326976" cy="319394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EC8286D-F9C2-43AC-9A0B-E40C798C7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305" y="2224850"/>
            <a:ext cx="5932912" cy="365819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8013544-43D0-4E1C-8032-474BA25CA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656" y="3838669"/>
            <a:ext cx="442934" cy="37731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8A9A9B4-E932-4B01-A973-26F9B21A4A85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ex2-2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11457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BA4CDF4-7184-4FBA-A803-4E14E24DE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5228806-AC16-4242-9494-AFD466355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83" y="821134"/>
            <a:ext cx="8868890" cy="87350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345732C-CD32-4FA2-9F5D-BDE93E7B325D}"/>
              </a:ext>
            </a:extLst>
          </p:cNvPr>
          <p:cNvSpPr txBox="1"/>
          <p:nvPr/>
        </p:nvSpPr>
        <p:spPr>
          <a:xfrm>
            <a:off x="1179783" y="1870661"/>
            <a:ext cx="20595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工作週期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1AA6EE2-EF4E-4DFE-90E5-9EE408170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311" y="2065214"/>
            <a:ext cx="6952650" cy="418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0053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BA4CDF4-7184-4FBA-A803-4E14E24DE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5228806-AC16-4242-9494-AFD466355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83" y="821134"/>
            <a:ext cx="8868890" cy="87350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345732C-CD32-4FA2-9F5D-BDE93E7B325D}"/>
              </a:ext>
            </a:extLst>
          </p:cNvPr>
          <p:cNvSpPr txBox="1"/>
          <p:nvPr/>
        </p:nvSpPr>
        <p:spPr>
          <a:xfrm>
            <a:off x="1179783" y="1870661"/>
            <a:ext cx="20595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頻率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ED4A375-99E3-4836-A083-1C95D11DD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38" y="2554700"/>
            <a:ext cx="9351523" cy="33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8897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BA4CDF4-7184-4FBA-A803-4E14E24DE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5228806-AC16-4242-9494-AFD466355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83" y="821134"/>
            <a:ext cx="8868890" cy="87350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0038007-364D-4ADB-B809-05B57FE90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83" y="2452594"/>
            <a:ext cx="8399608" cy="370312"/>
          </a:xfrm>
          <a:prstGeom prst="rect">
            <a:avLst/>
          </a:prstGeom>
          <a:ln>
            <a:noFill/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46065C8-8686-4216-BF6A-844EBE790AB2}"/>
              </a:ext>
            </a:extLst>
          </p:cNvPr>
          <p:cNvSpPr txBox="1"/>
          <p:nvPr/>
        </p:nvSpPr>
        <p:spPr>
          <a:xfrm>
            <a:off x="1101961" y="1818465"/>
            <a:ext cx="583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匯入相關模組：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D45E206-39CC-401A-8A46-4B20A2002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84" y="3873370"/>
            <a:ext cx="5872770" cy="13716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C0A402B-6802-4A7D-AFD4-ADC6BFF051AB}"/>
              </a:ext>
            </a:extLst>
          </p:cNvPr>
          <p:cNvSpPr txBox="1"/>
          <p:nvPr/>
        </p:nvSpPr>
        <p:spPr>
          <a:xfrm>
            <a:off x="1101961" y="3204674"/>
            <a:ext cx="6699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建立物件、設定頻率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freq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和工作週期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(duty)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7B2DA54-0B66-473D-AD26-DB59663E0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83" y="3029937"/>
            <a:ext cx="9810750" cy="13335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CDD1076-3D74-4FFF-A2C1-146652DEEF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83" y="5791520"/>
            <a:ext cx="9067800" cy="419100"/>
          </a:xfrm>
          <a:prstGeom prst="rect">
            <a:avLst/>
          </a:prstGeom>
          <a:ln>
            <a:noFill/>
          </a:ln>
        </p:spPr>
      </p:pic>
      <p:sp>
        <p:nvSpPr>
          <p:cNvPr id="15" name="箭號: 向下 14">
            <a:extLst>
              <a:ext uri="{FF2B5EF4-FFF2-40B4-BE49-F238E27FC236}">
                <a16:creationId xmlns:a16="http://schemas.microsoft.com/office/drawing/2014/main" id="{BFB3D25E-FB99-4F3B-9292-F4DAA1C6425F}"/>
              </a:ext>
            </a:extLst>
          </p:cNvPr>
          <p:cNvSpPr/>
          <p:nvPr/>
        </p:nvSpPr>
        <p:spPr>
          <a:xfrm>
            <a:off x="3619389" y="5315355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D1625D9-9733-412B-8080-F1CD39F63221}"/>
              </a:ext>
            </a:extLst>
          </p:cNvPr>
          <p:cNvSpPr txBox="1"/>
          <p:nvPr/>
        </p:nvSpPr>
        <p:spPr>
          <a:xfrm>
            <a:off x="4116169" y="533362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可以合併成一行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61BED5B-4B1D-4C46-B455-DCD6A3F4E67F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x5-5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96095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BA4CDF4-7184-4FBA-A803-4E14E24DE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5228806-AC16-4242-9494-AFD466355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83" y="821134"/>
            <a:ext cx="8868890" cy="87350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7125028-4792-4F4C-8226-3C1239D01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6" y="2852535"/>
            <a:ext cx="11037753" cy="187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0211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BA4CDF4-7184-4FBA-A803-4E14E24DE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5228806-AC16-4242-9494-AFD466355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83" y="821134"/>
            <a:ext cx="8868890" cy="87350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CCB5EEC-1C91-41E6-A76D-8E8ACF6EA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83" y="1936615"/>
            <a:ext cx="1493906" cy="38552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CD90099-FEDF-443B-94A4-8042F2BB2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093" y="2426224"/>
            <a:ext cx="6721814" cy="369894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63FDCAB-4336-4441-B10D-F82DE995AD99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x5-6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19937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4F4DA9B2-1A60-4B63-88CF-10623ABDA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8" y="2019185"/>
            <a:ext cx="1312623" cy="52946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0099129-904C-44F9-B0C2-2E2DEDD30019}"/>
              </a:ext>
            </a:extLst>
          </p:cNvPr>
          <p:cNvSpPr txBox="1"/>
          <p:nvPr/>
        </p:nvSpPr>
        <p:spPr>
          <a:xfrm>
            <a:off x="958681" y="3091993"/>
            <a:ext cx="10274637" cy="156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請按          執行程式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蜂鳴器就會發出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Fa 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聲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1 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秒後發出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 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聲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再過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秒後結束。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B02CDC6-A796-410F-ACFB-5653C2B69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74" y="3302796"/>
            <a:ext cx="876300" cy="4857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2F3146D-6AB1-432C-91B4-EBF18CDBE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83" y="821134"/>
            <a:ext cx="8868890" cy="8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3410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662C172-30B0-489E-8A78-724C223F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836279"/>
            <a:ext cx="5909755" cy="89828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2CE7F79-3825-4391-9EFE-F201184784DA}"/>
              </a:ext>
            </a:extLst>
          </p:cNvPr>
          <p:cNvSpPr txBox="1"/>
          <p:nvPr/>
        </p:nvSpPr>
        <p:spPr>
          <a:xfrm>
            <a:off x="2294916" y="1933859"/>
            <a:ext cx="760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網址列輸入：</a:t>
            </a:r>
            <a:r>
              <a:rPr lang="en-US" altLang="zh-TW" sz="2800" b="1" dirty="0"/>
              <a:t>https://ptx.transportdata.tw/PTX/</a:t>
            </a:r>
            <a:endParaRPr lang="zh-TW" altLang="en-US" sz="2800" b="1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ADC1CFE-0260-451F-A3CE-6A7ACBB5A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55" y="2656376"/>
            <a:ext cx="7733489" cy="360365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5017A40-7C95-4DB1-967E-C484FE1119D4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x5-7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399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662C172-30B0-489E-8A78-724C223F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836279"/>
            <a:ext cx="5909755" cy="89828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BA84B2E-3A8B-402D-A8BF-31414CF14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1914426"/>
            <a:ext cx="1590674" cy="41859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582E0FB-F255-478C-9D20-EF5054839A38}"/>
              </a:ext>
            </a:extLst>
          </p:cNvPr>
          <p:cNvSpPr txBox="1"/>
          <p:nvPr/>
        </p:nvSpPr>
        <p:spPr>
          <a:xfrm>
            <a:off x="2928026" y="1873437"/>
            <a:ext cx="753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應用程式介面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pplication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rogramming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nterface)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40237C7-234C-43AF-94B8-1B23DAB9C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494" y="2568101"/>
            <a:ext cx="6365012" cy="367733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D525B62-FE93-49C2-89CE-05B26B1BB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9311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662C172-30B0-489E-8A78-724C223F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836279"/>
            <a:ext cx="5909755" cy="89828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708BDE3-16E2-44C9-8A60-2AF9D1D4F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89" y="1809345"/>
            <a:ext cx="7751621" cy="450390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662268F-947D-4F9B-BCE7-48879F825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6744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662C172-30B0-489E-8A78-724C223F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836279"/>
            <a:ext cx="5909755" cy="89828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8B38760-4609-4FA8-9857-222D9D9CA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90" y="1891532"/>
            <a:ext cx="8612221" cy="426342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9F51231-00A5-44FD-8A59-A586D3B75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47" y="1996663"/>
            <a:ext cx="10447506" cy="9250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C98CD07-0827-4927-B54D-CF6D65B2DA4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x5-8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42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95B79A1-E07E-4559-AB03-BFBAD09CC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898592"/>
            <a:ext cx="6981825" cy="8001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6720114-8347-49A8-8045-4134048FE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1981505"/>
            <a:ext cx="2558172" cy="41004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5CBB067-7BC6-456A-BAED-083FEFD91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8" y="2776235"/>
            <a:ext cx="10727183" cy="29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8284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662C172-30B0-489E-8A78-724C223F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836279"/>
            <a:ext cx="5909755" cy="89828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5AFB106-F87B-4067-B32B-9E6D331F7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1856869"/>
            <a:ext cx="997491" cy="49294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354F5E4-3664-4734-B889-333D4368A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54" y="2511034"/>
            <a:ext cx="9181491" cy="355201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F457DDD-0ECD-42E8-AC3D-7B4EECE5A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2863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662C172-30B0-489E-8A78-724C223F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836279"/>
            <a:ext cx="5909755" cy="89828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F457DDD-0ECD-42E8-AC3D-7B4EECE5A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BC571FB-FFCE-45F5-AC76-99DB54191F8B}"/>
              </a:ext>
            </a:extLst>
          </p:cNvPr>
          <p:cNvSpPr txBox="1"/>
          <p:nvPr/>
        </p:nvSpPr>
        <p:spPr>
          <a:xfrm>
            <a:off x="923216" y="2223633"/>
            <a:ext cx="103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'?'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將參數接在網址後面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參數與參數名稱用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'='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分開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8C1136A-25A5-43C9-B624-E15B9C5E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6" y="3001895"/>
            <a:ext cx="10509115" cy="85420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5DDF8EC9-F14C-4DBB-966B-27B1194D33EE}"/>
              </a:ext>
            </a:extLst>
          </p:cNvPr>
          <p:cNvSpPr txBox="1"/>
          <p:nvPr/>
        </p:nvSpPr>
        <p:spPr>
          <a:xfrm>
            <a:off x="919061" y="4409114"/>
            <a:ext cx="103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加入多個參數使用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連接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54484ED-7BF8-420A-8E41-6484E2739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61" y="5243081"/>
            <a:ext cx="5277458" cy="42745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CB590A2-B18F-4180-BDF5-66D53F96D6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4105296"/>
            <a:ext cx="9810750" cy="13335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C2C6D0B1-E4D3-4774-A408-C9B09CBF82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62" y="5916067"/>
            <a:ext cx="3789126" cy="33040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5AEE623-03A1-4241-A5DF-E4D80410A658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x5-8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36078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662C172-30B0-489E-8A78-724C223F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836279"/>
            <a:ext cx="5909755" cy="89828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F457DDD-0ECD-42E8-AC3D-7B4EECE5A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219E87C-2C5A-4AFD-BCCD-4F61CA469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1866392"/>
            <a:ext cx="1627873" cy="41960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A02FFEB-4304-44B2-93E7-7750F28B9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3326403"/>
            <a:ext cx="10233623" cy="147688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3BAADCE-8E41-4940-A3D8-CDDF71012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17" y="445906"/>
            <a:ext cx="9864150" cy="526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3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662C172-30B0-489E-8A78-724C223F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836279"/>
            <a:ext cx="5909755" cy="89828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F457DDD-0ECD-42E8-AC3D-7B4EECE5A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36AD830B-9F17-471F-BB18-BB0FC40A9EE1}"/>
              </a:ext>
            </a:extLst>
          </p:cNvPr>
          <p:cNvSpPr txBox="1"/>
          <p:nvPr/>
        </p:nvSpPr>
        <p:spPr>
          <a:xfrm>
            <a:off x="2155892" y="1797667"/>
            <a:ext cx="7880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網址列輸入：</a:t>
            </a:r>
            <a:r>
              <a:rPr lang="en-US" altLang="zh-TW" sz="2800" b="1" dirty="0"/>
              <a:t>https://codebeautify.org/jsonviewer</a:t>
            </a:r>
            <a:endParaRPr lang="zh-TW" altLang="en-US" sz="2800" b="1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02AFCD2-2A49-43F6-8FA3-15E95A18A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32" y="2359799"/>
            <a:ext cx="6573136" cy="391357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5EF3F6D-3A24-4B4A-86D3-01C4FEB54415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x5-9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25895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662C172-30B0-489E-8A78-724C223F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836279"/>
            <a:ext cx="5909755" cy="89828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07BA0B5-D058-4685-B008-41DBF0740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1819072"/>
            <a:ext cx="6435732" cy="440794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706A7E0-F0FF-46D1-991F-F413C3450D4D}"/>
              </a:ext>
            </a:extLst>
          </p:cNvPr>
          <p:cNvSpPr txBox="1"/>
          <p:nvPr/>
        </p:nvSpPr>
        <p:spPr>
          <a:xfrm>
            <a:off x="8249055" y="2782669"/>
            <a:ext cx="299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中括號：陣列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C53C307-47C6-43EB-A270-61719C03EE3F}"/>
              </a:ext>
            </a:extLst>
          </p:cNvPr>
          <p:cNvSpPr txBox="1"/>
          <p:nvPr/>
        </p:nvSpPr>
        <p:spPr>
          <a:xfrm>
            <a:off x="8249055" y="4023044"/>
            <a:ext cx="299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大括號：物件</a:t>
            </a:r>
          </a:p>
        </p:txBody>
      </p:sp>
    </p:spTree>
    <p:extLst>
      <p:ext uri="{BB962C8B-B14F-4D97-AF65-F5344CB8AC3E}">
        <p14:creationId xmlns:p14="http://schemas.microsoft.com/office/powerpoint/2010/main" val="21662250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662C172-30B0-489E-8A78-724C223F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836279"/>
            <a:ext cx="5909755" cy="89828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6860C36-E420-4017-B9B7-01C0EF6EC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1890814"/>
            <a:ext cx="4119563" cy="38577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D0CCCA7-600D-459C-AE77-1660120F7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62" y="3123974"/>
            <a:ext cx="9732676" cy="74163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4828F79-7D82-4219-AEF5-91BD44D54C5B}"/>
              </a:ext>
            </a:extLst>
          </p:cNvPr>
          <p:cNvSpPr txBox="1"/>
          <p:nvPr/>
        </p:nvSpPr>
        <p:spPr>
          <a:xfrm>
            <a:off x="1171981" y="2589096"/>
            <a:ext cx="299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發出請求：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8896498-D843-44AC-A8B3-344BA9B382C3}"/>
              </a:ext>
            </a:extLst>
          </p:cNvPr>
          <p:cNvSpPr txBox="1"/>
          <p:nvPr/>
        </p:nvSpPr>
        <p:spPr>
          <a:xfrm>
            <a:off x="1171981" y="4507053"/>
            <a:ext cx="3701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增加表頭來偽裝成瀏覽器：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EEDE816-796A-457E-BD28-5597EE2654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4120795"/>
            <a:ext cx="9810750" cy="13335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B1374B0-7D54-40D6-B4C3-B86084621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62" y="5085438"/>
            <a:ext cx="7929096" cy="46166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BB20D23-815F-4913-9E24-A7959AD896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73" y="2681358"/>
            <a:ext cx="10433634" cy="16268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D2788F7-F498-4FAB-9AE8-F8DBD6E39A4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x5-10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77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662C172-30B0-489E-8A78-724C223F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836279"/>
            <a:ext cx="5909755" cy="89828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ED5491B-5EA9-4FE3-938A-306C262E8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1893449"/>
            <a:ext cx="3361108" cy="43293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BB4526B-1199-4F64-A7B9-5CAC01BD4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15" y="2765979"/>
            <a:ext cx="9974094" cy="1129797"/>
          </a:xfrm>
          <a:prstGeom prst="rect">
            <a:avLst/>
          </a:prstGeom>
        </p:spPr>
      </p:pic>
      <p:graphicFrame>
        <p:nvGraphicFramePr>
          <p:cNvPr id="11" name="表格 11">
            <a:extLst>
              <a:ext uri="{FF2B5EF4-FFF2-40B4-BE49-F238E27FC236}">
                <a16:creationId xmlns:a16="http://schemas.microsoft.com/office/drawing/2014/main" id="{8408D515-8217-4907-AB05-0C98F8B7C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214065"/>
              </p:ext>
            </p:extLst>
          </p:nvPr>
        </p:nvGraphicFramePr>
        <p:xfrm>
          <a:off x="2265464" y="4241078"/>
          <a:ext cx="8128000" cy="171413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21660253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783400014"/>
                    </a:ext>
                  </a:extLst>
                </a:gridCol>
              </a:tblGrid>
              <a:tr h="56750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JSON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Python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731357"/>
                  </a:ext>
                </a:extLst>
              </a:tr>
              <a:tr h="5675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陣列</a:t>
                      </a:r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串列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6822957"/>
                  </a:ext>
                </a:extLst>
              </a:tr>
              <a:tr h="5675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物件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字典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4019803"/>
                  </a:ext>
                </a:extLst>
              </a:tr>
            </a:tbl>
          </a:graphicData>
        </a:graphic>
      </p:graphicFrame>
      <p:pic>
        <p:nvPicPr>
          <p:cNvPr id="13" name="圖片 12">
            <a:extLst>
              <a:ext uri="{FF2B5EF4-FFF2-40B4-BE49-F238E27FC236}">
                <a16:creationId xmlns:a16="http://schemas.microsoft.com/office/drawing/2014/main" id="{EF755D2E-7693-485B-B87E-2928CF074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546573"/>
            <a:ext cx="8153400" cy="52006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609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2795F35-CE78-42E2-935D-541F3CED0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99" y="243499"/>
            <a:ext cx="10224802" cy="585574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6EC54D3-E3E3-4EC7-85DB-2A7A965EB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3034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8FCC87F-B512-4C3A-976B-226C375E3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9" y="735045"/>
            <a:ext cx="9629775" cy="9715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B294C50-5E27-4A2E-99B2-13546DCC7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5" y="1884227"/>
            <a:ext cx="1588142" cy="43079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802AB65-CFA3-4D8B-823D-D4EDFB4E0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5" y="2492650"/>
            <a:ext cx="3829050" cy="50482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DA35A90-9985-4015-B421-69DD68D89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E4DB44A-9AC2-4CF6-9D82-525F851EF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83" y="3269938"/>
            <a:ext cx="9085633" cy="297653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225BEFD-2202-48B2-BBD8-533C9F4D6437}"/>
              </a:ext>
            </a:extLst>
          </p:cNvPr>
          <p:cNvSpPr txBox="1"/>
          <p:nvPr/>
        </p:nvSpPr>
        <p:spPr>
          <a:xfrm>
            <a:off x="1" y="5896087"/>
            <a:ext cx="1588142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跳至 </a:t>
            </a:r>
            <a:r>
              <a:rPr lang="en-US" alt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IFTTT</a:t>
            </a:r>
            <a:endParaRPr lang="zh-TW" altLang="en-US" sz="2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91DE3DA-8AA1-4E88-B4B7-5E0518AB409B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x5-11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59370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8FCC87F-B512-4C3A-976B-226C375E3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9" y="735045"/>
            <a:ext cx="9629775" cy="9715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DA35A90-9985-4015-B421-69DD68D89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67B5A28-5D0D-4866-B974-EA30116A4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265" y="1825851"/>
            <a:ext cx="7461469" cy="44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37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95B79A1-E07E-4559-AB03-BFBAD09CC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898592"/>
            <a:ext cx="6981825" cy="8001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7256784-F408-452F-8C33-DDDCFEFFA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2010687"/>
            <a:ext cx="3510365" cy="38231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518FD68-AEF9-4520-8089-D65AF9922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10" y="1874500"/>
            <a:ext cx="5980097" cy="429283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F248C77-8312-42C1-9F76-A97123C8F5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12" y="5440701"/>
            <a:ext cx="3997598" cy="62571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92FB90-C1B4-4FAC-BF34-439430B6825B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ex2-3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55121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8FCC87F-B512-4C3A-976B-226C375E3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9" y="735045"/>
            <a:ext cx="9629775" cy="9715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DA35A90-9985-4015-B421-69DD68D89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D0112B0-5D41-49D8-9D2B-4D8FB99B1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94" y="2079635"/>
            <a:ext cx="10403935" cy="383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8806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5FED71D-B6AA-4D9F-AB85-2F5D591C1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22" y="1935119"/>
            <a:ext cx="4351507" cy="427149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8FCC87F-B512-4C3A-976B-226C375E3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9" y="735045"/>
            <a:ext cx="9629775" cy="9715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DA35A90-9985-4015-B421-69DD68D89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69BD785-125E-4DC5-8254-3F1296458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41" y="1935119"/>
            <a:ext cx="5376254" cy="3977979"/>
          </a:xfrm>
          <a:prstGeom prst="rect">
            <a:avLst/>
          </a:prstGeom>
        </p:spPr>
      </p:pic>
      <p:sp>
        <p:nvSpPr>
          <p:cNvPr id="9" name="箭號: 向下 8">
            <a:extLst>
              <a:ext uri="{FF2B5EF4-FFF2-40B4-BE49-F238E27FC236}">
                <a16:creationId xmlns:a16="http://schemas.microsoft.com/office/drawing/2014/main" id="{8862B79F-BFCD-4EC3-9FD9-257802A9D11E}"/>
              </a:ext>
            </a:extLst>
          </p:cNvPr>
          <p:cNvSpPr/>
          <p:nvPr/>
        </p:nvSpPr>
        <p:spPr>
          <a:xfrm rot="16200000">
            <a:off x="6300331" y="3680916"/>
            <a:ext cx="476656" cy="4863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475777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8FCC87F-B512-4C3A-976B-226C375E3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9" y="735045"/>
            <a:ext cx="9629775" cy="9715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DA35A90-9985-4015-B421-69DD68D89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B7D18B6-C9A8-4A42-961C-AADAE54F5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91" y="1780161"/>
            <a:ext cx="6860039" cy="452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1501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8FCC87F-B512-4C3A-976B-226C375E3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9" y="735045"/>
            <a:ext cx="9629775" cy="9715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DA35A90-9985-4015-B421-69DD68D89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8D57551-4B30-431C-90BA-D0B7B7EB3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22" y="1778026"/>
            <a:ext cx="8424155" cy="4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6536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8FCC87F-B512-4C3A-976B-226C375E3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9" y="735045"/>
            <a:ext cx="9629775" cy="9715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DA35A90-9985-4015-B421-69DD68D89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7ED6824-1E9E-410E-9B06-9B123F05E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2321792"/>
            <a:ext cx="10951881" cy="298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0295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8FCC87F-B512-4C3A-976B-226C375E3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9" y="735045"/>
            <a:ext cx="9629775" cy="9715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DA35A90-9985-4015-B421-69DD68D89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D3D1F3D-68F8-41B2-80B8-31DDA49CF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6" y="1777898"/>
            <a:ext cx="7763462" cy="4468575"/>
          </a:xfrm>
          <a:prstGeom prst="rect">
            <a:avLst/>
          </a:prstGeom>
        </p:spPr>
      </p:pic>
      <p:sp>
        <p:nvSpPr>
          <p:cNvPr id="7" name="箭號: 向下 6">
            <a:extLst>
              <a:ext uri="{FF2B5EF4-FFF2-40B4-BE49-F238E27FC236}">
                <a16:creationId xmlns:a16="http://schemas.microsoft.com/office/drawing/2014/main" id="{CA43F5D0-208D-46FB-A6F7-53018BD81398}"/>
              </a:ext>
            </a:extLst>
          </p:cNvPr>
          <p:cNvSpPr/>
          <p:nvPr/>
        </p:nvSpPr>
        <p:spPr>
          <a:xfrm rot="16200000">
            <a:off x="8249196" y="3710360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2279C14-D36D-4B06-8C14-4EABDAD4B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479" y="3625308"/>
            <a:ext cx="2909110" cy="5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9300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8FCC87F-B512-4C3A-976B-226C375E3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9" y="735045"/>
            <a:ext cx="9629775" cy="9715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DA35A90-9985-4015-B421-69DD68D89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2A7BDCA-542F-4100-AFD9-A5F6E5343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9" y="1858794"/>
            <a:ext cx="1617731" cy="41747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EFE88D0-639E-4346-8431-D708A963C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88" y="1858794"/>
            <a:ext cx="4829023" cy="443430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EBE8F1C-1EFD-4BFA-A19F-E931C381266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x5-12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19136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8FCC87F-B512-4C3A-976B-226C375E3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9" y="735045"/>
            <a:ext cx="9629775" cy="9715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DA35A90-9985-4015-B421-69DD68D89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468BF47-B21A-44F6-BFB5-BA74B7C8B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9" y="1840584"/>
            <a:ext cx="1202952" cy="48522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D973692-197D-462D-ABF5-3867CABE44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2459797"/>
            <a:ext cx="7276902" cy="370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4710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8FCC87F-B512-4C3A-976B-226C375E3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9" y="735045"/>
            <a:ext cx="9629775" cy="9715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DA35A90-9985-4015-B421-69DD68D89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E708169-0047-4651-BF73-DAD514B10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0" y="2137667"/>
            <a:ext cx="6744232" cy="367867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1959FB6-D775-4459-A412-7668550E7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751" y="3044856"/>
            <a:ext cx="3331116" cy="221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1209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B024B60-8CFF-4EC6-8A6B-C5EC3A511103}"/>
              </a:ext>
            </a:extLst>
          </p:cNvPr>
          <p:cNvSpPr txBox="1"/>
          <p:nvPr/>
        </p:nvSpPr>
        <p:spPr>
          <a:xfrm>
            <a:off x="1210770" y="2295728"/>
            <a:ext cx="50681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CH01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物聯網與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ESP32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CH02   Python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簡介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CH03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藍牙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(BLE)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通訊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防盜監測站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CH05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火車誤點提醒器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5689D04-5561-437B-B330-AB80FC01B2F1}"/>
              </a:ext>
            </a:extLst>
          </p:cNvPr>
          <p:cNvSpPr txBox="1"/>
          <p:nvPr/>
        </p:nvSpPr>
        <p:spPr>
          <a:xfrm>
            <a:off x="6278879" y="2295728"/>
            <a:ext cx="4885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CH06   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雲端溫度紀錄儀</a:t>
            </a:r>
            <a:endParaRPr lang="en-US" altLang="zh-TW" sz="2400"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CH07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自製網頁控制器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應用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人臉偵測、辨識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CH09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自製藍牙截圖、音量遙控器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1F96AA9D-E3D2-443E-975F-C846739D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目錄</a:t>
            </a:r>
          </a:p>
        </p:txBody>
      </p:sp>
    </p:spTree>
    <p:extLst>
      <p:ext uri="{BB962C8B-B14F-4D97-AF65-F5344CB8AC3E}">
        <p14:creationId xmlns:p14="http://schemas.microsoft.com/office/powerpoint/2010/main" val="3339217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95B79A1-E07E-4559-AB03-BFBAD09CC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898592"/>
            <a:ext cx="6981825" cy="8001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62A033C-B23E-4DD2-9166-65AFB106A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0" y="2361288"/>
            <a:ext cx="6460458" cy="231771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15EC656-1033-4477-9F0D-7FDC0BC4B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887" y="2019645"/>
            <a:ext cx="5086603" cy="411850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E642977-FCDA-4273-BC2D-FAC210A59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5369" y="4150620"/>
            <a:ext cx="442934" cy="37731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79055A7-126A-4A3A-9A83-0E5697C811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9678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A31AA0A-7093-4932-A35E-0D36BDCFD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70" y="714330"/>
            <a:ext cx="5085844" cy="99601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183A38F-37F0-4FB7-B5B6-1ABD68068109}"/>
              </a:ext>
            </a:extLst>
          </p:cNvPr>
          <p:cNvSpPr txBox="1"/>
          <p:nvPr/>
        </p:nvSpPr>
        <p:spPr>
          <a:xfrm>
            <a:off x="3112648" y="1924131"/>
            <a:ext cx="596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網址列輸入：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https://ubidots.com/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C37A416-CB65-4212-B9C3-B406AA4D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48" y="2582038"/>
            <a:ext cx="5966705" cy="365722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6701F67-4877-4304-BBA7-CDAC69A5C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38BC51E-0B5F-4F65-B009-EABA02EBE60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x6-1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66560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A31AA0A-7093-4932-A35E-0D36BDCFD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70" y="714330"/>
            <a:ext cx="5085844" cy="99601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6701F67-4877-4304-BBA7-CDAC69A5C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BADE5A8-4D14-44C8-B898-70EF1C0C3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52" y="1788561"/>
            <a:ext cx="6680123" cy="443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6834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A31AA0A-7093-4932-A35E-0D36BDCFD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70" y="714330"/>
            <a:ext cx="5085844" cy="99601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6701F67-4877-4304-BBA7-CDAC69A5C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AB5C4F5-74B7-4F9D-BEBA-585D11DF8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18" y="1889355"/>
            <a:ext cx="8091791" cy="435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5297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A31AA0A-7093-4932-A35E-0D36BDCFD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70" y="714330"/>
            <a:ext cx="5085844" cy="9960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2A1A2B6-1872-4B2C-B933-8FC1EDAE3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79" y="1777825"/>
            <a:ext cx="4983500" cy="4468648"/>
          </a:xfrm>
          <a:prstGeom prst="rect">
            <a:avLst/>
          </a:prstGeom>
        </p:spPr>
      </p:pic>
      <p:sp>
        <p:nvSpPr>
          <p:cNvPr id="10" name="箭號: 向下 9">
            <a:extLst>
              <a:ext uri="{FF2B5EF4-FFF2-40B4-BE49-F238E27FC236}">
                <a16:creationId xmlns:a16="http://schemas.microsoft.com/office/drawing/2014/main" id="{DED77871-2AE8-49B0-AE33-988CD2007B32}"/>
              </a:ext>
            </a:extLst>
          </p:cNvPr>
          <p:cNvSpPr/>
          <p:nvPr/>
        </p:nvSpPr>
        <p:spPr>
          <a:xfrm rot="16200000">
            <a:off x="5678455" y="3784320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5CE9345-6015-49BC-B707-380EEA814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874" y="3035314"/>
            <a:ext cx="5622034" cy="190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4309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CE0A64A-137A-43A6-BD45-266807427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5" y="785482"/>
            <a:ext cx="10933890" cy="47831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E1FFC36-CDEE-4595-8EB7-BE7CA0C92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0951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585DB3D-EE4A-4261-A715-4EEF30AA9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5" y="1896894"/>
            <a:ext cx="7225878" cy="414398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D2B2071-62A4-4875-910D-3162D1AF8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7C3B097-D09A-4B44-ACD8-F9166FD44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847" y="3259802"/>
            <a:ext cx="3983882" cy="16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535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78ADCB7-6E92-4416-833D-CB52517BC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40" y="2804602"/>
            <a:ext cx="4923283" cy="350180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D2B2071-62A4-4875-910D-3162D1AF8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B236B54-384B-4891-8AC9-C5A0F3062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1845317"/>
            <a:ext cx="1685419" cy="45717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7E96A98-5763-401F-8E30-E400A05C02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529" y="1966303"/>
            <a:ext cx="4468188" cy="4280170"/>
          </a:xfrm>
          <a:prstGeom prst="rect">
            <a:avLst/>
          </a:prstGeom>
        </p:spPr>
      </p:pic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F126ACFA-111D-450A-9324-E67F120F7D6C}"/>
              </a:ext>
            </a:extLst>
          </p:cNvPr>
          <p:cNvSpPr/>
          <p:nvPr/>
        </p:nvSpPr>
        <p:spPr>
          <a:xfrm rot="16200000">
            <a:off x="6300849" y="3962541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480447E-03E7-45DD-A74D-565703D44DFE}"/>
              </a:ext>
            </a:extLst>
          </p:cNvPr>
          <p:cNvSpPr txBox="1"/>
          <p:nvPr/>
        </p:nvSpPr>
        <p:spPr>
          <a:xfrm>
            <a:off x="1177046" y="2426926"/>
            <a:ext cx="1685419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查看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API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4316300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CE95351-2708-4023-B3FE-9478A6CC2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2" y="1994171"/>
            <a:ext cx="11257495" cy="363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6822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25C5586-DA6A-443F-BBD9-48D0144A0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35" y="2591126"/>
            <a:ext cx="9006101" cy="365534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D2B2071-62A4-4875-910D-3162D1AF8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40AD62B-C6B9-4CA7-94A9-860BC1E29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2017273"/>
            <a:ext cx="2880705" cy="44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6709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401AA2A-34CE-44BB-872C-06D29C167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03" y="1871977"/>
            <a:ext cx="10567481" cy="2047799"/>
          </a:xfrm>
          <a:prstGeom prst="rect">
            <a:avLst/>
          </a:prstGeom>
        </p:spPr>
      </p:pic>
      <p:sp>
        <p:nvSpPr>
          <p:cNvPr id="8" name="箭號: 向下 7">
            <a:extLst>
              <a:ext uri="{FF2B5EF4-FFF2-40B4-BE49-F238E27FC236}">
                <a16:creationId xmlns:a16="http://schemas.microsoft.com/office/drawing/2014/main" id="{9762FC16-CF20-4256-8E78-BD2C6D0BE89E}"/>
              </a:ext>
            </a:extLst>
          </p:cNvPr>
          <p:cNvSpPr/>
          <p:nvPr/>
        </p:nvSpPr>
        <p:spPr>
          <a:xfrm>
            <a:off x="5481223" y="4086536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86299BB-7F5C-4220-B685-AD9EEF1C2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25" y="4659158"/>
            <a:ext cx="8101823" cy="115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10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ACE715B-8D35-4811-9BC5-5DA7940E3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73" y="1945328"/>
            <a:ext cx="6981825" cy="412722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95B79A1-E07E-4559-AB03-BFBAD09CC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898592"/>
            <a:ext cx="69818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3667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DF888AB-7F17-4591-95CA-CA50E18DF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1983835"/>
            <a:ext cx="3647872" cy="39328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34A6973-3C6E-4607-8A3A-8C6A77514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56" y="2466660"/>
            <a:ext cx="6347299" cy="373016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3CC0468-DDF0-45AB-815A-EB00AF039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16" y="4119668"/>
            <a:ext cx="396066" cy="384243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F5004241-E510-41D4-B2D4-0A4DFF0A54F6}"/>
              </a:ext>
            </a:extLst>
          </p:cNvPr>
          <p:cNvSpPr txBox="1"/>
          <p:nvPr/>
        </p:nvSpPr>
        <p:spPr>
          <a:xfrm>
            <a:off x="8565982" y="4114804"/>
            <a:ext cx="326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C30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免費帳號最多 </a:t>
            </a:r>
            <a:r>
              <a:rPr lang="en-US" altLang="zh-TW" sz="2400" dirty="0">
                <a:solidFill>
                  <a:srgbClr val="C30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2400" dirty="0">
                <a:solidFill>
                  <a:srgbClr val="C30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個裝置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BA50C98-AD5B-47BB-9914-8E13F03A1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16" y="4953004"/>
            <a:ext cx="396066" cy="384243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1D8640CD-32F6-43C8-B349-361199E439A1}"/>
              </a:ext>
            </a:extLst>
          </p:cNvPr>
          <p:cNvSpPr txBox="1"/>
          <p:nvPr/>
        </p:nvSpPr>
        <p:spPr>
          <a:xfrm>
            <a:off x="8565982" y="4948140"/>
            <a:ext cx="326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C30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不用先建立</a:t>
            </a:r>
            <a:r>
              <a:rPr lang="zh-TW" altLang="en-US" sz="2400" b="1" dirty="0">
                <a:solidFill>
                  <a:srgbClr val="C30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裝置</a:t>
            </a:r>
            <a:r>
              <a:rPr lang="zh-TW" altLang="en-US" sz="2400" dirty="0">
                <a:solidFill>
                  <a:srgbClr val="C30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2400" b="1" dirty="0">
                <a:solidFill>
                  <a:srgbClr val="C30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變數</a:t>
            </a:r>
          </a:p>
        </p:txBody>
      </p:sp>
    </p:spTree>
    <p:extLst>
      <p:ext uri="{BB962C8B-B14F-4D97-AF65-F5344CB8AC3E}">
        <p14:creationId xmlns:p14="http://schemas.microsoft.com/office/powerpoint/2010/main" val="352124516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2CB858F-ACA8-492D-B8CF-B39467807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2192535"/>
            <a:ext cx="1548016" cy="47367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5F7A343-D343-407B-8E21-4FDB4227E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42" y="3250802"/>
            <a:ext cx="10509115" cy="164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7551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49EB436-4EE9-42A8-9489-26572CD10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053" y="1953008"/>
            <a:ext cx="4209894" cy="408786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49FF701-4ACC-4487-B70E-7D8F8696F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1953008"/>
            <a:ext cx="1605065" cy="41421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CF7AE9A-E84F-42D0-86F9-EFED1F2E4CCE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x6-2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43514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1BDD0C8-5E88-411D-A3E3-F1502D3A6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1930940"/>
            <a:ext cx="1167320" cy="47085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EA3F36A-3518-417B-BA3B-1A6230A6F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5" y="2627515"/>
            <a:ext cx="4546565" cy="30729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4EA9EEA-ECAF-4DB5-A630-F7DED7D15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73" y="1841826"/>
            <a:ext cx="5741837" cy="4299912"/>
          </a:xfrm>
          <a:prstGeom prst="rect">
            <a:avLst/>
          </a:prstGeom>
        </p:spPr>
      </p:pic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938D962D-5724-47FA-91CC-6E9B1702CA66}"/>
              </a:ext>
            </a:extLst>
          </p:cNvPr>
          <p:cNvSpPr/>
          <p:nvPr/>
        </p:nvSpPr>
        <p:spPr>
          <a:xfrm rot="16200000">
            <a:off x="5464500" y="4067080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669E0D4-F025-41D0-AD19-AA0A3A8A2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4126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669E0D4-F025-41D0-AD19-AA0A3A8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343B878-BDFC-47E0-ABB3-D9FF19E2A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11" y="1818344"/>
            <a:ext cx="8411778" cy="442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9870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669E0D4-F025-41D0-AD19-AA0A3A8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B7F3AC6-6E39-46D1-8801-67905FBDA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39" y="1793551"/>
            <a:ext cx="8138922" cy="447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35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F248338-FAAF-4FE0-8504-27EC34AA2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78025"/>
            <a:ext cx="4925080" cy="222486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E8BB8EB-4BE2-4F52-84F6-E540DE607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518" y="1766289"/>
            <a:ext cx="5672654" cy="451909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669E0D4-F025-41D0-AD19-AA0A3A8A2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9" name="箭號: 向下 8">
            <a:extLst>
              <a:ext uri="{FF2B5EF4-FFF2-40B4-BE49-F238E27FC236}">
                <a16:creationId xmlns:a16="http://schemas.microsoft.com/office/drawing/2014/main" id="{FA8D56A4-A560-4078-97C8-CE5C1B0F88B7}"/>
              </a:ext>
            </a:extLst>
          </p:cNvPr>
          <p:cNvSpPr/>
          <p:nvPr/>
        </p:nvSpPr>
        <p:spPr>
          <a:xfrm rot="16200000">
            <a:off x="5549989" y="3886400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9774264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FE0EFF8-ED08-4779-B99C-27EFCB293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12" y="1843035"/>
            <a:ext cx="6154975" cy="442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42972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E677723-1CF9-4647-B513-D17EB60C5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17" y="2189242"/>
            <a:ext cx="5620875" cy="398170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303B3B6-744C-4B89-854B-F1098878BEC5}"/>
              </a:ext>
            </a:extLst>
          </p:cNvPr>
          <p:cNvSpPr txBox="1"/>
          <p:nvPr/>
        </p:nvSpPr>
        <p:spPr>
          <a:xfrm>
            <a:off x="1177045" y="1926635"/>
            <a:ext cx="3385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儀錶板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(dashboard)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179479B-3CBC-4E03-8F5D-BEDA4CE44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2544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C1DFCFC-5FE6-49B7-9ACC-A92896102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92" y="2023353"/>
            <a:ext cx="4038254" cy="358808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F8FD4FB-41E2-4554-B7BC-B72D22076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38" y="1800289"/>
            <a:ext cx="4902741" cy="4472894"/>
          </a:xfrm>
          <a:prstGeom prst="rect">
            <a:avLst/>
          </a:prstGeom>
        </p:spPr>
      </p:pic>
      <p:sp>
        <p:nvSpPr>
          <p:cNvPr id="9" name="箭號: 向下 8">
            <a:extLst>
              <a:ext uri="{FF2B5EF4-FFF2-40B4-BE49-F238E27FC236}">
                <a16:creationId xmlns:a16="http://schemas.microsoft.com/office/drawing/2014/main" id="{52825199-0A69-40B6-B0C7-FD3FF76956D2}"/>
              </a:ext>
            </a:extLst>
          </p:cNvPr>
          <p:cNvSpPr/>
          <p:nvPr/>
        </p:nvSpPr>
        <p:spPr>
          <a:xfrm rot="16200000">
            <a:off x="5810930" y="3813338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B51D535-9B95-45D8-B470-40B92B9B2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08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95B79A1-E07E-4559-AB03-BFBAD09CC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898592"/>
            <a:ext cx="6981825" cy="8001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C8AD676-DA46-4D80-95A0-A966E3C67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77" y="1910423"/>
            <a:ext cx="6981825" cy="120108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F6D8865-E2FB-4D37-901F-F137CD456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77" y="3413218"/>
            <a:ext cx="7408196" cy="120108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469360A-915B-4C6E-9CD1-03188B91F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77" y="4894501"/>
            <a:ext cx="5753200" cy="120482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7BD34A44-0B66-4E26-A94B-A19F349B587C}"/>
              </a:ext>
            </a:extLst>
          </p:cNvPr>
          <p:cNvSpPr txBox="1"/>
          <p:nvPr/>
        </p:nvSpPr>
        <p:spPr>
          <a:xfrm>
            <a:off x="1145938" y="1910423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儲存檔案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9A3308F-6040-4CB1-9583-17EC4EC0848F}"/>
              </a:ext>
            </a:extLst>
          </p:cNvPr>
          <p:cNvSpPr txBox="1"/>
          <p:nvPr/>
        </p:nvSpPr>
        <p:spPr>
          <a:xfrm>
            <a:off x="1145938" y="3363727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開啟舊檔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0FEEC82-1164-4D9A-9B7B-90FD281C26B1}"/>
              </a:ext>
            </a:extLst>
          </p:cNvPr>
          <p:cNvSpPr txBox="1"/>
          <p:nvPr/>
        </p:nvSpPr>
        <p:spPr>
          <a:xfrm>
            <a:off x="1145938" y="4829223"/>
            <a:ext cx="2178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停止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9D670D0-8423-451D-B101-F2D5CA7D0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3206443"/>
            <a:ext cx="9810750" cy="13335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8B0B989-8E9F-4C68-A83E-364C788AE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4687725"/>
            <a:ext cx="98107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1604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B51D535-9B95-45D8-B470-40B92B9B2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DD7D674-7467-42F8-A152-A017DC491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61" y="1804586"/>
            <a:ext cx="7044278" cy="451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0243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95A89BE-8ABC-4849-81F0-89FD1AA62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595" y="1780159"/>
            <a:ext cx="6572810" cy="453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9180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D68FC10-29A5-4180-BD25-5DA1AAD4F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083" y="2188245"/>
            <a:ext cx="5927885" cy="411273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3BC61E1-66CD-4B19-9B0F-509FCF0E79E8}"/>
              </a:ext>
            </a:extLst>
          </p:cNvPr>
          <p:cNvSpPr txBox="1"/>
          <p:nvPr/>
        </p:nvSpPr>
        <p:spPr>
          <a:xfrm>
            <a:off x="1177046" y="1926635"/>
            <a:ext cx="4805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儀錶板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(dashboard)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分享功能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4E8D95E-FB3D-4BA5-AE1F-D27B75836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0478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2573E36-E426-4912-9264-336C49F4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817124"/>
            <a:ext cx="9006101" cy="88809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3BC61E1-66CD-4B19-9B0F-509FCF0E79E8}"/>
              </a:ext>
            </a:extLst>
          </p:cNvPr>
          <p:cNvSpPr txBox="1"/>
          <p:nvPr/>
        </p:nvSpPr>
        <p:spPr>
          <a:xfrm>
            <a:off x="1177046" y="1926635"/>
            <a:ext cx="4805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儀錶板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(dashboard)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分享功能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E9D020C-B499-4DEE-8FE2-03CAD14ED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" y="2569925"/>
            <a:ext cx="5582156" cy="3676441"/>
          </a:xfrm>
          <a:prstGeom prst="rect">
            <a:avLst/>
          </a:prstGeom>
          <a:solidFill>
            <a:srgbClr val="1CADE4"/>
          </a:solidFill>
        </p:spPr>
      </p:pic>
      <p:sp>
        <p:nvSpPr>
          <p:cNvPr id="10" name="箭號: 向下 9">
            <a:extLst>
              <a:ext uri="{FF2B5EF4-FFF2-40B4-BE49-F238E27FC236}">
                <a16:creationId xmlns:a16="http://schemas.microsoft.com/office/drawing/2014/main" id="{DF593467-4982-4426-B245-0FD77CF45B37}"/>
              </a:ext>
            </a:extLst>
          </p:cNvPr>
          <p:cNvSpPr/>
          <p:nvPr/>
        </p:nvSpPr>
        <p:spPr>
          <a:xfrm rot="16200000">
            <a:off x="5045689" y="4575289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49083622-DD45-497A-A259-3B41E354E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68" y="2301509"/>
            <a:ext cx="5582156" cy="376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4773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B024B60-8CFF-4EC6-8A6B-C5EC3A511103}"/>
              </a:ext>
            </a:extLst>
          </p:cNvPr>
          <p:cNvSpPr txBox="1"/>
          <p:nvPr/>
        </p:nvSpPr>
        <p:spPr>
          <a:xfrm>
            <a:off x="1210770" y="2295728"/>
            <a:ext cx="50681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CH01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物聯網與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ESP32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CH02   Python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簡介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CH03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藍牙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(BLE)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通訊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防盜監測站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CH05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火車誤點提醒器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5689D04-5561-437B-B330-AB80FC01B2F1}"/>
              </a:ext>
            </a:extLst>
          </p:cNvPr>
          <p:cNvSpPr txBox="1"/>
          <p:nvPr/>
        </p:nvSpPr>
        <p:spPr>
          <a:xfrm>
            <a:off x="6278879" y="2295728"/>
            <a:ext cx="4885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CH06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雲端溫度紀錄儀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CH07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自製網頁控制器</a:t>
            </a:r>
            <a:endParaRPr lang="en-US" altLang="zh-TW" sz="2400"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應用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人臉偵測、辨識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CH09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自製藍牙截圖、音量遙控器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1F96AA9D-E3D2-443E-975F-C846739D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目錄</a:t>
            </a:r>
          </a:p>
        </p:txBody>
      </p:sp>
    </p:spTree>
    <p:extLst>
      <p:ext uri="{BB962C8B-B14F-4D97-AF65-F5344CB8AC3E}">
        <p14:creationId xmlns:p14="http://schemas.microsoft.com/office/powerpoint/2010/main" val="58449454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9E09303D-D591-46FB-AD9A-3D09D774A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485" y="1865076"/>
            <a:ext cx="5870246" cy="427128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BA44BBA-4A90-4BE6-8F8E-173FD792B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6" y="961113"/>
            <a:ext cx="7858125" cy="73342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0E8F2D1-58F1-4287-8FBB-609338C54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6" y="1952625"/>
            <a:ext cx="2959539" cy="44317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C09F586-0EB6-4CF8-9E4B-4544A6BF2280}"/>
              </a:ext>
            </a:extLst>
          </p:cNvPr>
          <p:cNvSpPr txBox="1"/>
          <p:nvPr/>
        </p:nvSpPr>
        <p:spPr>
          <a:xfrm>
            <a:off x="1174716" y="2608052"/>
            <a:ext cx="3385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上傳模組：</a:t>
            </a:r>
          </a:p>
        </p:txBody>
      </p:sp>
    </p:spTree>
    <p:extLst>
      <p:ext uri="{BB962C8B-B14F-4D97-AF65-F5344CB8AC3E}">
        <p14:creationId xmlns:p14="http://schemas.microsoft.com/office/powerpoint/2010/main" val="36551350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BA44BBA-4A90-4BE6-8F8E-173FD792B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6" y="961113"/>
            <a:ext cx="7858125" cy="73342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968C8EF-3C6B-4ED4-B49C-617ED2FEE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7" y="2050814"/>
            <a:ext cx="1675488" cy="43397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9BAD765-67AF-4F0C-99B6-BE487E05E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55" y="3051443"/>
            <a:ext cx="9501289" cy="120258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463EC48-8CEE-4B89-A9A9-1F5055AED937}"/>
              </a:ext>
            </a:extLst>
          </p:cNvPr>
          <p:cNvSpPr txBox="1"/>
          <p:nvPr/>
        </p:nvSpPr>
        <p:spPr>
          <a:xfrm>
            <a:off x="1429964" y="4591455"/>
            <a:ext cx="9332069" cy="130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稱為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連接埠編號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就像是公司內的分機號碼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其中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號連接埠是網站預設使用的編號</a:t>
            </a:r>
          </a:p>
        </p:txBody>
      </p:sp>
    </p:spTree>
    <p:extLst>
      <p:ext uri="{BB962C8B-B14F-4D97-AF65-F5344CB8AC3E}">
        <p14:creationId xmlns:p14="http://schemas.microsoft.com/office/powerpoint/2010/main" val="96796448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BA44BBA-4A90-4BE6-8F8E-173FD792B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6" y="961113"/>
            <a:ext cx="7858125" cy="73342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6516357-D942-489C-98FA-AC1B8228FD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6" y="1864867"/>
            <a:ext cx="1675488" cy="42299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F5EFE9B-7E1A-45CD-B9E3-79ED2E2478DD}"/>
              </a:ext>
            </a:extLst>
          </p:cNvPr>
          <p:cNvSpPr txBox="1"/>
          <p:nvPr/>
        </p:nvSpPr>
        <p:spPr>
          <a:xfrm>
            <a:off x="1077439" y="2254148"/>
            <a:ext cx="4737372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決定如何處理接收到的指令：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54A69F8-48C2-4268-8C80-E0B66A683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6" y="3013588"/>
            <a:ext cx="8848725" cy="56197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356DD3FB-8E03-4788-83FB-69ED8F8473A6}"/>
              </a:ext>
            </a:extLst>
          </p:cNvPr>
          <p:cNvSpPr txBox="1"/>
          <p:nvPr/>
        </p:nvSpPr>
        <p:spPr>
          <a:xfrm>
            <a:off x="1077439" y="3801834"/>
            <a:ext cx="5109352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瀏覽器網址中指令路徑的方法：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EE478EE-C7C4-4A2C-9A5F-00C57DCE9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6" y="3775363"/>
            <a:ext cx="9810750" cy="13335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1325EE8-5F05-4402-9437-1DDDB5F4DC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6" y="4573117"/>
            <a:ext cx="5934075" cy="485775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8FE1B907-62AC-4807-9DDE-76A10D2F3F2F}"/>
              </a:ext>
            </a:extLst>
          </p:cNvPr>
          <p:cNvSpPr txBox="1"/>
          <p:nvPr/>
        </p:nvSpPr>
        <p:spPr>
          <a:xfrm>
            <a:off x="1077439" y="5019750"/>
            <a:ext cx="5109352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附加參數的方法：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C2EE952-7AA2-4D40-A4F5-D2A7B5E1FD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6" y="5700050"/>
            <a:ext cx="8667750" cy="5334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62BD69D-5C67-4C73-931D-B26548DA50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4489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BA44BBA-4A90-4BE6-8F8E-173FD792B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6" y="961113"/>
            <a:ext cx="7858125" cy="73342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A1570A5-BE48-45D2-8B02-AEE6E7C12746}"/>
              </a:ext>
            </a:extLst>
          </p:cNvPr>
          <p:cNvSpPr txBox="1"/>
          <p:nvPr/>
        </p:nvSpPr>
        <p:spPr>
          <a:xfrm>
            <a:off x="1174716" y="1809622"/>
            <a:ext cx="5109352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處理網站指令的函式：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EC7FCD-A463-455F-83D4-DE6ECEDC8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9" y="2933510"/>
            <a:ext cx="10884162" cy="250425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1E8B9B8-74D9-4AC5-A674-A5C542F54D58}"/>
              </a:ext>
            </a:extLst>
          </p:cNvPr>
          <p:cNvSpPr/>
          <p:nvPr/>
        </p:nvSpPr>
        <p:spPr>
          <a:xfrm>
            <a:off x="1770433" y="3375500"/>
            <a:ext cx="1313234" cy="4085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8862334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BA44BBA-4A90-4BE6-8F8E-173FD792B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6" y="961113"/>
            <a:ext cx="7858125" cy="73342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24BADD9-727A-47CF-AC83-29B446B5A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7" y="1897198"/>
            <a:ext cx="3212458" cy="49615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144D4E5-3A1A-40F8-A84D-A3C54467D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38" y="2912845"/>
            <a:ext cx="8365788" cy="2063746"/>
          </a:xfrm>
          <a:prstGeom prst="rect">
            <a:avLst/>
          </a:prstGeom>
        </p:spPr>
      </p:pic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4CB9EF47-07A5-49E4-BCDC-A689376AFE6F}"/>
              </a:ext>
            </a:extLst>
          </p:cNvPr>
          <p:cNvCxnSpPr/>
          <p:nvPr/>
        </p:nvCxnSpPr>
        <p:spPr>
          <a:xfrm>
            <a:off x="5992238" y="4912467"/>
            <a:ext cx="0" cy="4961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8CC04A8-4D9C-4D14-A0BD-98A3B7AB9BCF}"/>
              </a:ext>
            </a:extLst>
          </p:cNvPr>
          <p:cNvCxnSpPr>
            <a:cxnSpLocks/>
          </p:cNvCxnSpPr>
          <p:nvPr/>
        </p:nvCxnSpPr>
        <p:spPr>
          <a:xfrm flipV="1">
            <a:off x="7457872" y="2733472"/>
            <a:ext cx="0" cy="7376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6940CA1A-A081-4603-8E42-0BE138FF93A4}"/>
              </a:ext>
            </a:extLst>
          </p:cNvPr>
          <p:cNvCxnSpPr/>
          <p:nvPr/>
        </p:nvCxnSpPr>
        <p:spPr>
          <a:xfrm>
            <a:off x="9238042" y="4912466"/>
            <a:ext cx="0" cy="4961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A880952-D866-4994-9C09-FB173B5F3CD0}"/>
              </a:ext>
            </a:extLst>
          </p:cNvPr>
          <p:cNvSpPr txBox="1"/>
          <p:nvPr/>
        </p:nvSpPr>
        <p:spPr>
          <a:xfrm>
            <a:off x="6780634" y="2032086"/>
            <a:ext cx="1354476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狀態碼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E329DA3-92A4-4EAA-8A52-EB9913351FF5}"/>
              </a:ext>
            </a:extLst>
          </p:cNvPr>
          <p:cNvSpPr txBox="1"/>
          <p:nvPr/>
        </p:nvSpPr>
        <p:spPr>
          <a:xfrm>
            <a:off x="1680553" y="5408577"/>
            <a:ext cx="5605917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處理指令的函式收到的傳輸用物件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F1687CD-8993-4BA5-91D7-8D830A9181DD}"/>
              </a:ext>
            </a:extLst>
          </p:cNvPr>
          <p:cNvSpPr txBox="1"/>
          <p:nvPr/>
        </p:nvSpPr>
        <p:spPr>
          <a:xfrm>
            <a:off x="8243487" y="5408577"/>
            <a:ext cx="3462583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回傳給瀏覽器的資料</a:t>
            </a:r>
          </a:p>
        </p:txBody>
      </p:sp>
    </p:spTree>
    <p:extLst>
      <p:ext uri="{BB962C8B-B14F-4D97-AF65-F5344CB8AC3E}">
        <p14:creationId xmlns:p14="http://schemas.microsoft.com/office/powerpoint/2010/main" val="377594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C52CAA81-6AE3-41A4-8A49-9A9CACFBAC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407147"/>
              </p:ext>
            </p:extLst>
          </p:nvPr>
        </p:nvGraphicFramePr>
        <p:xfrm>
          <a:off x="783996" y="339364"/>
          <a:ext cx="10624008" cy="5744276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799002">
                  <a:extLst>
                    <a:ext uri="{9D8B030D-6E8A-4147-A177-3AD203B41FA5}">
                      <a16:colId xmlns:a16="http://schemas.microsoft.com/office/drawing/2014/main" val="3119507160"/>
                    </a:ext>
                  </a:extLst>
                </a:gridCol>
                <a:gridCol w="3412503">
                  <a:extLst>
                    <a:ext uri="{9D8B030D-6E8A-4147-A177-3AD203B41FA5}">
                      <a16:colId xmlns:a16="http://schemas.microsoft.com/office/drawing/2014/main" val="1543686063"/>
                    </a:ext>
                  </a:extLst>
                </a:gridCol>
                <a:gridCol w="3412503">
                  <a:extLst>
                    <a:ext uri="{9D8B030D-6E8A-4147-A177-3AD203B41FA5}">
                      <a16:colId xmlns:a16="http://schemas.microsoft.com/office/drawing/2014/main" val="987900280"/>
                    </a:ext>
                  </a:extLst>
                </a:gridCol>
              </a:tblGrid>
              <a:tr h="10539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557669"/>
                  </a:ext>
                </a:extLst>
              </a:tr>
              <a:tr h="73717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08:00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–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08:10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ESP32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簡介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119302"/>
                  </a:ext>
                </a:extLst>
              </a:tr>
              <a:tr h="6410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08:10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–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08:45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安裝 </a:t>
                      </a: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Python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環境 </a:t>
                      </a: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&amp;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點亮 </a:t>
                      </a: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LED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471516"/>
                  </a:ext>
                </a:extLst>
              </a:tr>
              <a:tr h="3759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08:45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–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09:45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防盜監測站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讀取霍爾感測器值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832590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IFTTT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發送 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LINE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訊息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636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防盜收藏盒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572533"/>
                  </a:ext>
                </a:extLst>
              </a:tr>
              <a:tr h="18796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09:45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–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11:00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火車誤點提醒器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使用七段顯示器自製時鐘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812597"/>
                  </a:ext>
                </a:extLst>
              </a:tr>
              <a:tr h="2082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使用網路服務查詢火車資訊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948119"/>
                  </a:ext>
                </a:extLst>
              </a:tr>
              <a:tr h="1879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火車誤點提醒器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464250"/>
                  </a:ext>
                </a:extLst>
              </a:tr>
              <a:tr h="35104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11:00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–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12:00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智慧門鎖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i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1800" i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人臉辨識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9883002"/>
                  </a:ext>
                </a:extLst>
              </a:tr>
              <a:tr h="3510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藍牙傳輸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6415964"/>
                  </a:ext>
                </a:extLst>
              </a:tr>
              <a:tr h="351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智慧門鎖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2779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7963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7EAFF6-35FB-464F-B97A-08376624A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64" y="316655"/>
            <a:ext cx="9372600" cy="14192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0457621-9E7F-40F8-B48D-CF38043E9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64" y="1896626"/>
            <a:ext cx="1022519" cy="42140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FB3A558-4A3A-4E8F-B84D-8F0390A71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05" y="2891749"/>
            <a:ext cx="10117147" cy="266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1459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BA44BBA-4A90-4BE6-8F8E-173FD792B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6" y="961113"/>
            <a:ext cx="7858125" cy="73342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22260F4-0D49-43ED-8A2B-4108B4355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6" y="1866597"/>
            <a:ext cx="3319463" cy="43812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B5843A4-E977-4C87-B648-BB072C7ED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79" y="3277694"/>
            <a:ext cx="7206777" cy="1158646"/>
          </a:xfrm>
          <a:prstGeom prst="rect">
            <a:avLst/>
          </a:prstGeom>
        </p:spPr>
      </p:pic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4EE60D0E-E9D7-494E-9847-121D691EA093}"/>
              </a:ext>
            </a:extLst>
          </p:cNvPr>
          <p:cNvCxnSpPr>
            <a:cxnSpLocks/>
          </p:cNvCxnSpPr>
          <p:nvPr/>
        </p:nvCxnSpPr>
        <p:spPr>
          <a:xfrm flipV="1">
            <a:off x="5944539" y="4436340"/>
            <a:ext cx="0" cy="5928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D4AB0AD-5C98-4B23-A347-74112834D084}"/>
              </a:ext>
            </a:extLst>
          </p:cNvPr>
          <p:cNvSpPr txBox="1"/>
          <p:nvPr/>
        </p:nvSpPr>
        <p:spPr>
          <a:xfrm>
            <a:off x="2625075" y="4931940"/>
            <a:ext cx="6295187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在無窮迴圈中持續檢查是否有新的指令</a:t>
            </a:r>
          </a:p>
        </p:txBody>
      </p:sp>
    </p:spTree>
    <p:extLst>
      <p:ext uri="{BB962C8B-B14F-4D97-AF65-F5344CB8AC3E}">
        <p14:creationId xmlns:p14="http://schemas.microsoft.com/office/powerpoint/2010/main" val="95819802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BA44BBA-4A90-4BE6-8F8E-173FD792B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6" y="961113"/>
            <a:ext cx="7858125" cy="73342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77DB508-84D6-4612-999E-DB8DE59B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6" y="1955158"/>
            <a:ext cx="3271230" cy="49406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425280E-4F50-4ED5-A398-207D20B80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6" y="2860016"/>
            <a:ext cx="10105948" cy="129563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64AA025-C5DC-4C6E-A12D-2713F3DEF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5" y="4686334"/>
            <a:ext cx="4711400" cy="1033529"/>
          </a:xfrm>
          <a:prstGeom prst="rect">
            <a:avLst/>
          </a:prstGeom>
        </p:spPr>
      </p:pic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21D62CF6-F7ED-4E3E-821A-ACF62DE3473E}"/>
              </a:ext>
            </a:extLst>
          </p:cNvPr>
          <p:cNvCxnSpPr>
            <a:cxnSpLocks/>
          </p:cNvCxnSpPr>
          <p:nvPr/>
        </p:nvCxnSpPr>
        <p:spPr>
          <a:xfrm flipV="1">
            <a:off x="4357992" y="2547339"/>
            <a:ext cx="1514069" cy="7989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9CC3FDE-FC19-4917-BD12-6ADB47A61DC1}"/>
              </a:ext>
            </a:extLst>
          </p:cNvPr>
          <p:cNvSpPr txBox="1"/>
          <p:nvPr/>
        </p:nvSpPr>
        <p:spPr>
          <a:xfrm>
            <a:off x="5765056" y="1995080"/>
            <a:ext cx="1354476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位址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877F04D-6475-4AF6-A04E-287268BC4C97}"/>
              </a:ext>
            </a:extLst>
          </p:cNvPr>
          <p:cNvSpPr/>
          <p:nvPr/>
        </p:nvSpPr>
        <p:spPr>
          <a:xfrm>
            <a:off x="1400784" y="3278221"/>
            <a:ext cx="2957208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414319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C8BFF89-DF12-4C15-B909-8DAEAF537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1" y="546370"/>
            <a:ext cx="11351857" cy="490111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F29DD36-7143-4073-A5DD-87D96D3A5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033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41DE10C-17EA-4ED2-A41C-B9838F46E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93" y="666427"/>
            <a:ext cx="10546810" cy="103794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67BC9C7-8EAE-475C-9FB1-7C881E038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21" y="1834526"/>
            <a:ext cx="5441308" cy="443150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FB4D127-B345-494C-8AB5-4AE8786EA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290" y="2491389"/>
            <a:ext cx="4007795" cy="228767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8C7FFC0-EEC8-484F-AC64-946BFB8A4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5922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41DE10C-17EA-4ED2-A41C-B9838F46E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93" y="666427"/>
            <a:ext cx="10546810" cy="103794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A61F51D-942D-4908-A527-6FB43D668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93" y="1885849"/>
            <a:ext cx="1762733" cy="467434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F72E241-A095-43C4-ADF1-BBE94D4E76ED}"/>
              </a:ext>
            </a:extLst>
          </p:cNvPr>
          <p:cNvSpPr txBox="1"/>
          <p:nvPr/>
        </p:nvSpPr>
        <p:spPr>
          <a:xfrm>
            <a:off x="1085799" y="2534765"/>
            <a:ext cx="9467039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假設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ESP32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位址為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192.168.100.38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打開的指令：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54EBE48-340F-4EFC-AA3F-934779825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58" y="3342972"/>
            <a:ext cx="9051080" cy="50407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EF29CEF-A87A-47A0-938E-FB68040D8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93" y="4029322"/>
            <a:ext cx="9810750" cy="13335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D09613B4-4471-47FF-BBE9-86BCFDECA9A0}"/>
              </a:ext>
            </a:extLst>
          </p:cNvPr>
          <p:cNvSpPr txBox="1"/>
          <p:nvPr/>
        </p:nvSpPr>
        <p:spPr>
          <a:xfrm>
            <a:off x="1085798" y="4233863"/>
            <a:ext cx="9467039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關閉的指令：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5EFFA5B-C6BC-4137-B512-84CF7C854C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57" y="5139000"/>
            <a:ext cx="9051080" cy="51012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BEF54E3-5094-4C61-8232-85B19313D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8F53615-DFFF-49C2-811A-E64DD20AE07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x7-1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43308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41DE10C-17EA-4ED2-A41C-B9838F46E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93" y="666427"/>
            <a:ext cx="10546810" cy="103794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894E6DC-7637-40A4-8786-CE78F5840EAE}"/>
              </a:ext>
            </a:extLst>
          </p:cNvPr>
          <p:cNvSpPr txBox="1"/>
          <p:nvPr/>
        </p:nvSpPr>
        <p:spPr>
          <a:xfrm>
            <a:off x="1165293" y="2106748"/>
            <a:ext cx="9467039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ESP32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處理指令的函式根據參數值決定伺服馬達的角度：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E077E99-28D3-43BA-ACE5-9F42E48B4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80" y="3429000"/>
            <a:ext cx="9467039" cy="149877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90B7102-09B8-44E8-BA88-4D241DA44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7745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41DE10C-17EA-4ED2-A41C-B9838F46E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93" y="666427"/>
            <a:ext cx="10546810" cy="103794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97EC59F-7D28-4261-882A-A85EA61E4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93" y="1965798"/>
            <a:ext cx="1649548" cy="42569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B4B2DC5-D285-4523-BF53-4BBB121B6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137" y="2261376"/>
            <a:ext cx="6221793" cy="361413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B2C48A5-163F-4D9D-BE09-DDBBD5968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0F5E2CE-69F8-4239-BEF6-5D7E0630E549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x7-2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59373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41DE10C-17EA-4ED2-A41C-B9838F46E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93" y="666427"/>
            <a:ext cx="10546810" cy="103794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4B06B35-9E2B-46A6-A77E-A06446E83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93" y="1960123"/>
            <a:ext cx="1133475" cy="4572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BDA98E4-D9EC-4ABB-92D3-04AADDBDDC42}"/>
              </a:ext>
            </a:extLst>
          </p:cNvPr>
          <p:cNvSpPr txBox="1"/>
          <p:nvPr/>
        </p:nvSpPr>
        <p:spPr>
          <a:xfrm>
            <a:off x="1165293" y="2673079"/>
            <a:ext cx="9467039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ESP32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連線無線網路後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會顯示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ESP32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分配到的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IP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位址：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3C2CA7D-A932-401B-AB46-96BAFE362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221" y="3468820"/>
            <a:ext cx="6329558" cy="265209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3DD8263-5176-4D0E-9523-1CDD31774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2110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>
            <a:extLst>
              <a:ext uri="{FF2B5EF4-FFF2-40B4-BE49-F238E27FC236}">
                <a16:creationId xmlns:a16="http://schemas.microsoft.com/office/drawing/2014/main" id="{1111679B-5EBE-448C-9EF5-C5A0E3E845DC}"/>
              </a:ext>
            </a:extLst>
          </p:cNvPr>
          <p:cNvGrpSpPr/>
          <p:nvPr/>
        </p:nvGrpSpPr>
        <p:grpSpPr>
          <a:xfrm>
            <a:off x="2698786" y="2414787"/>
            <a:ext cx="6794428" cy="3855718"/>
            <a:chOff x="2826811" y="2979889"/>
            <a:chExt cx="6492715" cy="3684500"/>
          </a:xfrm>
        </p:grpSpPr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E4A1EE1C-5AF7-4E80-A330-1F0FBE99673C}"/>
                </a:ext>
              </a:extLst>
            </p:cNvPr>
            <p:cNvGrpSpPr/>
            <p:nvPr/>
          </p:nvGrpSpPr>
          <p:grpSpPr>
            <a:xfrm>
              <a:off x="2872474" y="2979889"/>
              <a:ext cx="6447052" cy="3025521"/>
              <a:chOff x="2329303" y="2553023"/>
              <a:chExt cx="7753350" cy="3638550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1C03BDE8-8D52-44FD-A2B3-8332FE56E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9303" y="2553023"/>
                <a:ext cx="7753350" cy="3638550"/>
              </a:xfrm>
              <a:prstGeom prst="rect">
                <a:avLst/>
              </a:prstGeom>
            </p:spPr>
          </p:pic>
          <p:sp>
            <p:nvSpPr>
              <p:cNvPr id="14" name="箭號: 彎曲 13">
                <a:extLst>
                  <a:ext uri="{FF2B5EF4-FFF2-40B4-BE49-F238E27FC236}">
                    <a16:creationId xmlns:a16="http://schemas.microsoft.com/office/drawing/2014/main" id="{3DBC63CC-510E-4B7A-99BD-FA12E0083C4A}"/>
                  </a:ext>
                </a:extLst>
              </p:cNvPr>
              <p:cNvSpPr/>
              <p:nvPr/>
            </p:nvSpPr>
            <p:spPr>
              <a:xfrm rot="10800000">
                <a:off x="4073261" y="4819972"/>
                <a:ext cx="1244338" cy="923827"/>
              </a:xfrm>
              <a:prstGeom prst="bentArrow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箭號: 彎曲 14">
                <a:extLst>
                  <a:ext uri="{FF2B5EF4-FFF2-40B4-BE49-F238E27FC236}">
                    <a16:creationId xmlns:a16="http://schemas.microsoft.com/office/drawing/2014/main" id="{41BE69EF-CBF4-452F-AC82-8FAB20593B27}"/>
                  </a:ext>
                </a:extLst>
              </p:cNvPr>
              <p:cNvSpPr/>
              <p:nvPr/>
            </p:nvSpPr>
            <p:spPr>
              <a:xfrm rot="10800000" flipH="1">
                <a:off x="7381439" y="4819973"/>
                <a:ext cx="1245600" cy="923827"/>
              </a:xfrm>
              <a:prstGeom prst="bentArrow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486A2EA-A544-427E-9C61-34EB955D1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11" y="3429000"/>
              <a:ext cx="1359856" cy="3235389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541DE10C-17EA-4ED2-A41C-B9838F46E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93" y="666427"/>
            <a:ext cx="10546810" cy="103794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BDA98E4-D9EC-4ABB-92D3-04AADDBDDC42}"/>
              </a:ext>
            </a:extLst>
          </p:cNvPr>
          <p:cNvSpPr txBox="1"/>
          <p:nvPr/>
        </p:nvSpPr>
        <p:spPr>
          <a:xfrm>
            <a:off x="1165293" y="1755247"/>
            <a:ext cx="9467039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使用手機或電腦連接至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ESP32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連的無線網路：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9B3884C-705E-4125-A080-4A145C170F5F}"/>
              </a:ext>
            </a:extLst>
          </p:cNvPr>
          <p:cNvSpPr txBox="1"/>
          <p:nvPr/>
        </p:nvSpPr>
        <p:spPr>
          <a:xfrm>
            <a:off x="4192944" y="2825758"/>
            <a:ext cx="122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① 連線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0DAC4EE-CE6B-41EF-A348-D177EAD1903B}"/>
              </a:ext>
            </a:extLst>
          </p:cNvPr>
          <p:cNvSpPr txBox="1"/>
          <p:nvPr/>
        </p:nvSpPr>
        <p:spPr>
          <a:xfrm>
            <a:off x="7114500" y="2825759"/>
            <a:ext cx="142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① 連線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95F966E-B80E-481F-8AAF-F06B857ACEE2}"/>
              </a:ext>
            </a:extLst>
          </p:cNvPr>
          <p:cNvSpPr txBox="1"/>
          <p:nvPr/>
        </p:nvSpPr>
        <p:spPr>
          <a:xfrm>
            <a:off x="4070930" y="5170643"/>
            <a:ext cx="2023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② 分配</a:t>
            </a:r>
            <a:r>
              <a:rPr lang="en-US" altLang="zh-TW" sz="2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sz="2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位址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2D45C35-7847-4731-BC0E-5524302E6FEE}"/>
              </a:ext>
            </a:extLst>
          </p:cNvPr>
          <p:cNvSpPr txBox="1"/>
          <p:nvPr/>
        </p:nvSpPr>
        <p:spPr>
          <a:xfrm>
            <a:off x="6457679" y="5155926"/>
            <a:ext cx="2023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② 分配</a:t>
            </a:r>
            <a:r>
              <a:rPr lang="en-US" altLang="zh-TW" sz="2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sz="2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位址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83CBBB3E-7255-411A-8A75-EEC15537E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4646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41DE10C-17EA-4ED2-A41C-B9838F46E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93" y="666427"/>
            <a:ext cx="10546810" cy="103794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7A615A2-6719-4042-A70A-2BBA93ED5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4" y="3016431"/>
            <a:ext cx="6707813" cy="2104498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693A70E1-8674-4121-817E-9C2EAA4C7581}"/>
              </a:ext>
            </a:extLst>
          </p:cNvPr>
          <p:cNvSpPr txBox="1"/>
          <p:nvPr/>
        </p:nvSpPr>
        <p:spPr>
          <a:xfrm>
            <a:off x="1165293" y="1755247"/>
            <a:ext cx="9467039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手機或電腦連上無線網路後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開啟瀏覽器：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2DE5C7D-5E57-4DC1-B83A-9D6768128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21" y="4337839"/>
            <a:ext cx="5840731" cy="18761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B207A2E-9DEC-4827-A181-91C77F7D4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24" name="箭號: 彎曲 23">
            <a:extLst>
              <a:ext uri="{FF2B5EF4-FFF2-40B4-BE49-F238E27FC236}">
                <a16:creationId xmlns:a16="http://schemas.microsoft.com/office/drawing/2014/main" id="{1C5DFE67-560B-449A-AA55-1BF76FE863A1}"/>
              </a:ext>
            </a:extLst>
          </p:cNvPr>
          <p:cNvSpPr/>
          <p:nvPr/>
        </p:nvSpPr>
        <p:spPr>
          <a:xfrm rot="10800000" flipH="1">
            <a:off x="4363795" y="5219600"/>
            <a:ext cx="587549" cy="803876"/>
          </a:xfrm>
          <a:prstGeom prst="bentArrow">
            <a:avLst>
              <a:gd name="adj1" fmla="val 25000"/>
              <a:gd name="adj2" fmla="val 26777"/>
              <a:gd name="adj3" fmla="val 25000"/>
              <a:gd name="adj4" fmla="val 43750"/>
            </a:avLst>
          </a:prstGeom>
          <a:solidFill>
            <a:srgbClr val="1CADE4"/>
          </a:solidFill>
          <a:ln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5B41FBF-F675-4A97-8BBE-929216662FC2}"/>
              </a:ext>
            </a:extLst>
          </p:cNvPr>
          <p:cNvSpPr txBox="1"/>
          <p:nvPr/>
        </p:nvSpPr>
        <p:spPr>
          <a:xfrm>
            <a:off x="1438377" y="2515822"/>
            <a:ext cx="90163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打開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46785C91-3AA4-4842-B704-4FD0EACACB2D}"/>
              </a:ext>
            </a:extLst>
          </p:cNvPr>
          <p:cNvGrpSpPr/>
          <p:nvPr/>
        </p:nvGrpSpPr>
        <p:grpSpPr>
          <a:xfrm>
            <a:off x="2855119" y="1832534"/>
            <a:ext cx="6481762" cy="3185818"/>
            <a:chOff x="2855119" y="1832534"/>
            <a:chExt cx="6481762" cy="3185818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3C50E84-26E5-40F9-8FF3-8460C1EE3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119" y="1832534"/>
              <a:ext cx="6481762" cy="3185818"/>
            </a:xfrm>
            <a:prstGeom prst="rect">
              <a:avLst/>
            </a:prstGeom>
          </p:spPr>
        </p:pic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D6198CC5-D294-40BE-BCE2-DB28BA511470}"/>
                </a:ext>
              </a:extLst>
            </p:cNvPr>
            <p:cNvSpPr txBox="1"/>
            <p:nvPr/>
          </p:nvSpPr>
          <p:spPr>
            <a:xfrm>
              <a:off x="5697238" y="4495132"/>
              <a:ext cx="1685925" cy="52322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轉至 </a:t>
              </a:r>
              <a:r>
                <a:rPr lang="en-US" altLang="zh-TW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</a:t>
              </a:r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424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標題 1">
            <a:extLst>
              <a:ext uri="{FF2B5EF4-FFF2-40B4-BE49-F238E27FC236}">
                <a16:creationId xmlns:a16="http://schemas.microsoft.com/office/drawing/2014/main" id="{C9EB884A-A820-47F3-A775-5A5547ED0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物件</a:t>
            </a:r>
          </a:p>
        </p:txBody>
      </p:sp>
      <p:sp>
        <p:nvSpPr>
          <p:cNvPr id="69635" name="內容版面配置區 2">
            <a:extLst>
              <a:ext uri="{FF2B5EF4-FFF2-40B4-BE49-F238E27FC236}">
                <a16:creationId xmlns:a16="http://schemas.microsoft.com/office/drawing/2014/main" id="{F2268D0B-48F8-4922-919A-56F5F8CDAA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5659437"/>
          </a:xfrm>
        </p:spPr>
        <p:txBody>
          <a:bodyPr/>
          <a:lstStyle/>
          <a:p>
            <a:pPr eaLnBrk="1" hangingPunct="1"/>
            <a:r>
              <a:rPr lang="zh-TW" altLang="en-US"/>
              <a:t>英文一般寫句子時，會以</a:t>
            </a:r>
            <a:r>
              <a:rPr lang="zh-TW" altLang="en-US">
                <a:solidFill>
                  <a:srgbClr val="FF0000"/>
                </a:solidFill>
              </a:rPr>
              <a:t>名詞</a:t>
            </a:r>
            <a:r>
              <a:rPr lang="zh-TW" altLang="en-US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FF0000"/>
                </a:solidFill>
              </a:rPr>
              <a:t>+</a:t>
            </a:r>
            <a:r>
              <a:rPr lang="zh-TW" altLang="en-US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zh-TW" altLang="en-US">
                <a:solidFill>
                  <a:srgbClr val="FF0000"/>
                </a:solidFill>
              </a:rPr>
              <a:t>動詞</a:t>
            </a:r>
            <a:r>
              <a:rPr lang="zh-TW" altLang="en-US"/>
              <a:t>。</a:t>
            </a:r>
            <a:r>
              <a:rPr lang="en-US" altLang="zh-TW"/>
              <a:t>Python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/>
              <a:t>是以</a:t>
            </a:r>
            <a:r>
              <a:rPr lang="zh-TW" altLang="en-US">
                <a:solidFill>
                  <a:srgbClr val="FF0000"/>
                </a:solidFill>
              </a:rPr>
              <a:t>物件</a:t>
            </a:r>
            <a:r>
              <a:rPr lang="en-US" altLang="zh-TW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r>
              <a:rPr lang="zh-TW" altLang="en-US">
                <a:solidFill>
                  <a:srgbClr val="FF0000"/>
                </a:solidFill>
              </a:rPr>
              <a:t>方法</a:t>
            </a:r>
            <a:r>
              <a:rPr lang="zh-TW" altLang="en-US"/>
              <a:t>來描述。</a:t>
            </a:r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>
              <a:spcBef>
                <a:spcPct val="0"/>
              </a:spcBef>
            </a:pPr>
            <a:r>
              <a:rPr lang="zh-TW" altLang="en-US"/>
              <a:t>方法後面會加上括號</a:t>
            </a:r>
            <a:r>
              <a:rPr lang="en-US" altLang="zh-TW"/>
              <a:t>()</a:t>
            </a:r>
            <a:r>
              <a:rPr lang="zh-TW" altLang="en-US"/>
              <a:t>，有些方法需要加入額外的參數。</a:t>
            </a:r>
            <a:endParaRPr lang="en-US" altLang="zh-TW"/>
          </a:p>
          <a:p>
            <a:pPr lvl="1" eaLnBrk="1" hangingPunct="1"/>
            <a:r>
              <a:rPr lang="zh-TW" altLang="en-US"/>
              <a:t>例如：</a:t>
            </a:r>
            <a:r>
              <a:rPr lang="en-US" altLang="zh-TW"/>
              <a:t>car.go(100)</a:t>
            </a:r>
            <a:r>
              <a:rPr lang="zh-TW" altLang="en-US"/>
              <a:t>，車子加速到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100</a:t>
            </a:r>
            <a:r>
              <a:rPr lang="zh-TW" altLang="en-US"/>
              <a:t>。</a:t>
            </a:r>
            <a:endParaRPr lang="en-US" altLang="zh-TW"/>
          </a:p>
          <a:p>
            <a:pPr eaLnBrk="1" hangingPunct="1"/>
            <a:r>
              <a:rPr lang="zh-TW" altLang="en-US"/>
              <a:t>若方法有多個參數，以逗點分隔。</a:t>
            </a:r>
            <a:endParaRPr lang="en-US" altLang="zh-TW"/>
          </a:p>
          <a:p>
            <a:pPr lvl="1" eaLnBrk="1" hangingPunct="1"/>
            <a:r>
              <a:rPr lang="zh-TW" altLang="en-US"/>
              <a:t>例如：</a:t>
            </a:r>
            <a:r>
              <a:rPr lang="en-US" altLang="zh-TW"/>
              <a:t>car.left(50, 30)</a:t>
            </a:r>
            <a:r>
              <a:rPr lang="zh-TW" altLang="en-US"/>
              <a:t>，以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50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的速度，向左轉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30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度。</a:t>
            </a:r>
          </a:p>
          <a:p>
            <a:pPr lvl="1" eaLnBrk="1" hangingPunct="1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3EDEBCB-3114-41F3-817C-6D1DA2AB2C8D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7" name="表格 8">
            <a:extLst>
              <a:ext uri="{FF2B5EF4-FFF2-40B4-BE49-F238E27FC236}">
                <a16:creationId xmlns:a16="http://schemas.microsoft.com/office/drawing/2014/main" id="{68F39409-0E3F-4127-86D2-CFF83572828C}"/>
              </a:ext>
            </a:extLst>
          </p:cNvPr>
          <p:cNvGraphicFramePr>
            <a:graphicFrameLocks noGrp="1"/>
          </p:cNvGraphicFramePr>
          <p:nvPr/>
        </p:nvGraphicFramePr>
        <p:xfrm>
          <a:off x="1363663" y="2281238"/>
          <a:ext cx="9464675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0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8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文章寫作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寫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Python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程式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車子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</a:t>
                      </a:r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物件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車子向前進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car.start()</a:t>
                      </a:r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物件的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start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方法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62C307D-E126-432A-8E24-865C355B7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77" y="3140077"/>
            <a:ext cx="7348764" cy="196337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41DE10C-17EA-4ED2-A41C-B9838F46E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93" y="666427"/>
            <a:ext cx="10546810" cy="1037940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693A70E1-8674-4121-817E-9C2EAA4C7581}"/>
              </a:ext>
            </a:extLst>
          </p:cNvPr>
          <p:cNvSpPr txBox="1"/>
          <p:nvPr/>
        </p:nvSpPr>
        <p:spPr>
          <a:xfrm>
            <a:off x="1165293" y="1755247"/>
            <a:ext cx="9467039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手機或電腦連上無線網路後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開啟瀏覽器：</a:t>
            </a:r>
          </a:p>
        </p:txBody>
      </p:sp>
      <p:sp>
        <p:nvSpPr>
          <p:cNvPr id="24" name="箭號: 彎曲 23">
            <a:extLst>
              <a:ext uri="{FF2B5EF4-FFF2-40B4-BE49-F238E27FC236}">
                <a16:creationId xmlns:a16="http://schemas.microsoft.com/office/drawing/2014/main" id="{1C5DFE67-560B-449A-AA55-1BF76FE863A1}"/>
              </a:ext>
            </a:extLst>
          </p:cNvPr>
          <p:cNvSpPr/>
          <p:nvPr/>
        </p:nvSpPr>
        <p:spPr>
          <a:xfrm rot="10800000" flipH="1">
            <a:off x="4363795" y="5219600"/>
            <a:ext cx="587549" cy="803876"/>
          </a:xfrm>
          <a:prstGeom prst="bentArrow">
            <a:avLst>
              <a:gd name="adj1" fmla="val 25000"/>
              <a:gd name="adj2" fmla="val 26777"/>
              <a:gd name="adj3" fmla="val 25000"/>
              <a:gd name="adj4" fmla="val 43750"/>
            </a:avLst>
          </a:prstGeom>
          <a:solidFill>
            <a:srgbClr val="1CADE4"/>
          </a:solidFill>
          <a:ln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5B41FBF-F675-4A97-8BBE-929216662FC2}"/>
              </a:ext>
            </a:extLst>
          </p:cNvPr>
          <p:cNvSpPr txBox="1"/>
          <p:nvPr/>
        </p:nvSpPr>
        <p:spPr>
          <a:xfrm>
            <a:off x="1438377" y="2515822"/>
            <a:ext cx="90163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關閉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69CCD2C-858B-412A-BF7F-45EBA294B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261" y="4790795"/>
            <a:ext cx="6045450" cy="13977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106E598F-69BA-4E31-A3E9-FF30BD2D2F18}"/>
              </a:ext>
            </a:extLst>
          </p:cNvPr>
          <p:cNvGrpSpPr/>
          <p:nvPr/>
        </p:nvGrpSpPr>
        <p:grpSpPr>
          <a:xfrm>
            <a:off x="2990850" y="1665395"/>
            <a:ext cx="6210300" cy="3527209"/>
            <a:chOff x="2990850" y="1665395"/>
            <a:chExt cx="6210300" cy="352720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83C7720-6873-443D-A481-11EFF2EC3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850" y="1665395"/>
              <a:ext cx="6210300" cy="3527209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FFD7A5AC-5A4B-4327-922E-E4F0A3D7BE62}"/>
                </a:ext>
              </a:extLst>
            </p:cNvPr>
            <p:cNvSpPr txBox="1"/>
            <p:nvPr/>
          </p:nvSpPr>
          <p:spPr>
            <a:xfrm>
              <a:off x="5667375" y="4452352"/>
              <a:ext cx="1876425" cy="52322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轉至 </a:t>
              </a:r>
              <a:r>
                <a:rPr lang="en-US" altLang="zh-TW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90</a:t>
              </a:r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47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A8C3D4A-4C6C-43EF-8B35-45BC2C57B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1" y="1150705"/>
            <a:ext cx="5880100" cy="578083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100F3FE-FABC-4274-943C-B637B02D5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1" y="2006212"/>
            <a:ext cx="3479799" cy="36733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36EA0CD-66C3-45C1-AAEC-90267F8F2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76" y="1815692"/>
            <a:ext cx="4015199" cy="445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8371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1B706DB-15B4-4DB8-B303-F503A056E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4" y="533400"/>
            <a:ext cx="10846059" cy="508924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95206CF-6EA9-4AD2-9D92-E9F617068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6230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B6635A8-B171-4180-8C25-33DD73B3E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887093"/>
            <a:ext cx="8429625" cy="8211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CB44DE4-6618-41C7-9AAA-769E0CEE9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1871663"/>
            <a:ext cx="1438275" cy="38139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AE06D5D-286B-4021-863A-C04E9564A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96" y="3852194"/>
            <a:ext cx="8240808" cy="55884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50724E2-CA90-485B-8D41-39C23457B771}"/>
              </a:ext>
            </a:extLst>
          </p:cNvPr>
          <p:cNvSpPr txBox="1"/>
          <p:nvPr/>
        </p:nvSpPr>
        <p:spPr>
          <a:xfrm>
            <a:off x="974793" y="2554440"/>
            <a:ext cx="9467039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手機或電腦在瀏覽器輸入以下網址：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60183328-D02F-4970-B3F1-ECF4B2147D26}"/>
              </a:ext>
            </a:extLst>
          </p:cNvPr>
          <p:cNvGrpSpPr/>
          <p:nvPr/>
        </p:nvGrpSpPr>
        <p:grpSpPr>
          <a:xfrm>
            <a:off x="834641" y="2062361"/>
            <a:ext cx="10382566" cy="3392467"/>
            <a:chOff x="928688" y="1917262"/>
            <a:chExt cx="10382566" cy="3392467"/>
          </a:xfrm>
          <a:solidFill>
            <a:schemeClr val="bg1"/>
          </a:solidFill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AC8D049F-E9F5-43EB-A456-C97DA3476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8312" y="1917262"/>
              <a:ext cx="5602942" cy="332877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3E5551F8-34FA-47F2-8DF2-42132D249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688" y="1917262"/>
              <a:ext cx="4752942" cy="3392467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0E75118F-FAF4-4A03-9FE2-9EBBD7F012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CA8FC07-5ED1-489B-B4C0-E19746C41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887093"/>
            <a:ext cx="8429625" cy="82117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B451F14-F360-488C-A226-1E7A70BA5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1847850"/>
            <a:ext cx="1457325" cy="37608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FBD145D-C069-4C9F-9B3F-896EC81F2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0" y="3133725"/>
            <a:ext cx="2628900" cy="59055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9AF3E9A-9F60-462B-A4E4-86D5E19CB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596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CA8FC07-5ED1-489B-B4C0-E19746C41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887093"/>
            <a:ext cx="8429625" cy="82117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71B2912-0665-434B-82B9-CEE30CB9A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1962150"/>
            <a:ext cx="1076325" cy="434148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66AC61E-13FD-4282-8443-4CE418FECF69}"/>
              </a:ext>
            </a:extLst>
          </p:cNvPr>
          <p:cNvSpPr txBox="1"/>
          <p:nvPr/>
        </p:nvSpPr>
        <p:spPr>
          <a:xfrm>
            <a:off x="1165293" y="2673079"/>
            <a:ext cx="9467039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ESP32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連線無線網路後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會顯示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ESP32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分配到的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IP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位址：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5587FF0-D93E-43B4-AC9C-ACA55661D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899" y="3559131"/>
            <a:ext cx="6012201" cy="256132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392EBCD-3CA7-401C-A548-199A90020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48648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CA8FC07-5ED1-489B-B4C0-E19746C41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887093"/>
            <a:ext cx="8429625" cy="82117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8B6C9C0-8C28-4D85-B7B8-29B45859C291}"/>
              </a:ext>
            </a:extLst>
          </p:cNvPr>
          <p:cNvSpPr txBox="1"/>
          <p:nvPr/>
        </p:nvSpPr>
        <p:spPr>
          <a:xfrm>
            <a:off x="1165293" y="1755247"/>
            <a:ext cx="9467039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使用手機或電腦連接至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ESP32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連的無線網路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並開啟瀏覽器：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735CAE-E267-4041-BE89-DF541D8A3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65" y="2654671"/>
            <a:ext cx="6082670" cy="355803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B51A04F-EB2D-4F4E-A5DF-EB3A7DF18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990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CA8FC07-5ED1-489B-B4C0-E19746C41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887093"/>
            <a:ext cx="8429625" cy="82117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86977F0-AEBB-4209-B873-383353192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93" y="2638425"/>
            <a:ext cx="4495419" cy="320865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E1DDD96-8BBC-4A71-9024-7504494C2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63605"/>
            <a:ext cx="5405438" cy="54486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04E7FAA-6A1A-49B3-86D9-9FC7261530BA}"/>
              </a:ext>
            </a:extLst>
          </p:cNvPr>
          <p:cNvSpPr txBox="1"/>
          <p:nvPr/>
        </p:nvSpPr>
        <p:spPr>
          <a:xfrm>
            <a:off x="1162050" y="1799170"/>
            <a:ext cx="9467039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ESP32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回傳網頁：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9CC579E-5503-49AF-8288-2A5C22219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3121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CA8FC07-5ED1-489B-B4C0-E19746C41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887093"/>
            <a:ext cx="8429625" cy="82117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04E7FAA-6A1A-49B3-86D9-9FC7261530BA}"/>
              </a:ext>
            </a:extLst>
          </p:cNvPr>
          <p:cNvSpPr txBox="1"/>
          <p:nvPr/>
        </p:nvSpPr>
        <p:spPr>
          <a:xfrm>
            <a:off x="1162050" y="1799170"/>
            <a:ext cx="9467039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打開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關閉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702389-2BA1-493A-824A-722B4A7AD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94" y="2633129"/>
            <a:ext cx="6196012" cy="344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45524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B024B60-8CFF-4EC6-8A6B-C5EC3A511103}"/>
              </a:ext>
            </a:extLst>
          </p:cNvPr>
          <p:cNvSpPr txBox="1"/>
          <p:nvPr/>
        </p:nvSpPr>
        <p:spPr>
          <a:xfrm>
            <a:off x="1210770" y="2295728"/>
            <a:ext cx="50681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CH01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物聯網與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ESP32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CH02   Python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簡介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CH03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藍牙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(BLE)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通訊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防盜監測站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CH05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火車誤點提醒器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5689D04-5561-437B-B330-AB80FC01B2F1}"/>
              </a:ext>
            </a:extLst>
          </p:cNvPr>
          <p:cNvSpPr txBox="1"/>
          <p:nvPr/>
        </p:nvSpPr>
        <p:spPr>
          <a:xfrm>
            <a:off x="6278879" y="2295728"/>
            <a:ext cx="4885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CH06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雲端溫度紀錄儀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CH07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自製網頁控制器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CH08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</a:t>
            </a: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 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應用 </a:t>
            </a: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人臉偵測、辨識</a:t>
            </a:r>
            <a:endParaRPr lang="en-US" altLang="zh-TW" sz="2400"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CH09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自製藍牙截圖、音量遙控器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1F96AA9D-E3D2-443E-975F-C846739D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目錄</a:t>
            </a:r>
          </a:p>
        </p:txBody>
      </p:sp>
    </p:spTree>
    <p:extLst>
      <p:ext uri="{BB962C8B-B14F-4D97-AF65-F5344CB8AC3E}">
        <p14:creationId xmlns:p14="http://schemas.microsoft.com/office/powerpoint/2010/main" val="618648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標題 1">
            <a:extLst>
              <a:ext uri="{FF2B5EF4-FFF2-40B4-BE49-F238E27FC236}">
                <a16:creationId xmlns:a16="http://schemas.microsoft.com/office/drawing/2014/main" id="{ABD1D777-7B6B-4FA6-9054-46C2287D1E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練習</a:t>
            </a:r>
            <a:r>
              <a:rPr>
                <a:solidFill>
                  <a:srgbClr val="7F7F7F"/>
                </a:solidFill>
                <a:latin typeface="Noto Sans CJK TC Regular" panose="020B0500000000000000" pitchFamily="34" charset="-120"/>
              </a:rPr>
              <a:t>：</a:t>
            </a:r>
            <a:r>
              <a:rPr>
                <a:solidFill>
                  <a:srgbClr val="7F7F7F"/>
                </a:solidFill>
              </a:rPr>
              <a:t>字串物件</a:t>
            </a:r>
            <a:endParaRPr sz="2400">
              <a:solidFill>
                <a:srgbClr val="7F7F7F"/>
              </a:solidFill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D27449F-E48C-423E-8C88-9940BAE83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70167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/>
              <a:t>在互動模式中，輸入下列敘述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(&gt;&gt;&gt;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指的是在互動模式中，執行單行敘述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50FBB0A-4D4E-4968-A8CD-1B6949258D08}"/>
              </a:ext>
            </a:extLst>
          </p:cNvPr>
          <p:cNvSpPr/>
          <p:nvPr/>
        </p:nvSpPr>
        <p:spPr>
          <a:xfrm>
            <a:off x="636588" y="1839913"/>
            <a:ext cx="10926762" cy="3924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"abc".upper()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'abc'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"abc".find('b') 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1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"abc".replace('b', 'z') 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'azc'</a:t>
            </a:r>
          </a:p>
        </p:txBody>
      </p:sp>
      <p:sp>
        <p:nvSpPr>
          <p:cNvPr id="70661" name="內容版面配置區 5">
            <a:extLst>
              <a:ext uri="{FF2B5EF4-FFF2-40B4-BE49-F238E27FC236}">
                <a16:creationId xmlns:a16="http://schemas.microsoft.com/office/drawing/2014/main" id="{74FEDF77-48E9-4062-B38B-D3B830D4B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5949950"/>
            <a:ext cx="1136967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1950" indent="-361950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361950" marR="0" lvl="0" indent="-361950" algn="l" defTabSz="914400" rtl="0" eaLnBrk="1" fontAlgn="base" latinLnBrk="0" hangingPunct="1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不同的物件會有不同的方法。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例如：字串物件與整數物件。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70662" name="文字方塊 8">
            <a:extLst>
              <a:ext uri="{FF2B5EF4-FFF2-40B4-BE49-F238E27FC236}">
                <a16:creationId xmlns:a16="http://schemas.microsoft.com/office/drawing/2014/main" id="{EB650D03-A6F2-42DF-ACB1-62BE29CF7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700" y="2020888"/>
            <a:ext cx="4583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使用字串物件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"abc"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的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upper()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方法，將字串轉成大寫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260BA4D-8FE0-4EFE-B8E3-5ADA14B3500A}"/>
              </a:ext>
            </a:extLst>
          </p:cNvPr>
          <p:cNvCxnSpPr>
            <a:cxnSpLocks/>
          </p:cNvCxnSpPr>
          <p:nvPr/>
        </p:nvCxnSpPr>
        <p:spPr>
          <a:xfrm>
            <a:off x="4405313" y="2363788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C1A8C474-6839-4FDD-AC93-7690CB0740AF}"/>
              </a:ext>
            </a:extLst>
          </p:cNvPr>
          <p:cNvCxnSpPr>
            <a:cxnSpLocks/>
          </p:cNvCxnSpPr>
          <p:nvPr/>
        </p:nvCxnSpPr>
        <p:spPr>
          <a:xfrm>
            <a:off x="4810125" y="3506788"/>
            <a:ext cx="576263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5" name="文字方塊 14">
            <a:extLst>
              <a:ext uri="{FF2B5EF4-FFF2-40B4-BE49-F238E27FC236}">
                <a16:creationId xmlns:a16="http://schemas.microsoft.com/office/drawing/2014/main" id="{33D01C88-4FDC-4998-9293-A19B3677F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788" y="3143250"/>
            <a:ext cx="3716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find()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方法尋找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Arial" panose="020B0604020202020204" pitchFamily="34" charset="0"/>
              </a:rPr>
              <a:t>'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b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Arial" panose="020B0604020202020204" pitchFamily="34" charset="0"/>
              </a:rPr>
              <a:t>'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的位置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從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0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開始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66DB6F0D-59F2-40BE-BE1D-B27C269EB490}"/>
              </a:ext>
            </a:extLst>
          </p:cNvPr>
          <p:cNvCxnSpPr>
            <a:cxnSpLocks/>
          </p:cNvCxnSpPr>
          <p:nvPr/>
        </p:nvCxnSpPr>
        <p:spPr>
          <a:xfrm>
            <a:off x="6364288" y="4683125"/>
            <a:ext cx="576262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7" name="文字方塊 21">
            <a:extLst>
              <a:ext uri="{FF2B5EF4-FFF2-40B4-BE49-F238E27FC236}">
                <a16:creationId xmlns:a16="http://schemas.microsoft.com/office/drawing/2014/main" id="{22F55B92-914F-4B06-A04F-048247D64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538" y="4319588"/>
            <a:ext cx="2781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replace()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方法將所有的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Arial" panose="020B0604020202020204" pitchFamily="34" charset="0"/>
              </a:rPr>
              <a:t>'b'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取代成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Arial" panose="020B0604020202020204" pitchFamily="34" charset="0"/>
              </a:rPr>
              <a:t>'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z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Arial" panose="020B0604020202020204" pitchFamily="34" charset="0"/>
              </a:rPr>
              <a:t>'</a:t>
            </a:r>
            <a:endParaRPr kumimoji="0" lang="en-US" altLang="zh-TW" sz="20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Light" panose="020B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849C0E1-B9BC-45F7-BC66-F5E796E7B2CF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ex2-4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7DF1A09-F2C7-4EAA-897A-EC5AB36C8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990600"/>
            <a:ext cx="3133725" cy="71048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59637A8-3613-4923-ACC1-41F7F3CF9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13" y="1946911"/>
            <a:ext cx="9315374" cy="419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6317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7FF5648-7976-42B6-9739-332964739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981075"/>
            <a:ext cx="3581400" cy="7429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B4F76B3-693E-44D0-9F4F-364DEFC08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991" y="1762125"/>
            <a:ext cx="4267833" cy="457225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C4A2C8E-F51F-4AF7-8FEF-1C9FD0AE79D3}"/>
              </a:ext>
            </a:extLst>
          </p:cNvPr>
          <p:cNvSpPr txBox="1"/>
          <p:nvPr/>
        </p:nvSpPr>
        <p:spPr>
          <a:xfrm>
            <a:off x="1152524" y="2276475"/>
            <a:ext cx="576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相機確認人臉位置並聚焦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5B11848-300A-41C3-8B85-AC8AEF07044E}"/>
              </a:ext>
            </a:extLst>
          </p:cNvPr>
          <p:cNvSpPr txBox="1"/>
          <p:nvPr/>
        </p:nvSpPr>
        <p:spPr>
          <a:xfrm>
            <a:off x="1152524" y="3481686"/>
            <a:ext cx="4943476" cy="24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微軟推出一個有趣的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年齡測試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可以根據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人臉判斷年齡</a:t>
            </a:r>
          </a:p>
        </p:txBody>
      </p:sp>
    </p:spTree>
    <p:extLst>
      <p:ext uri="{BB962C8B-B14F-4D97-AF65-F5344CB8AC3E}">
        <p14:creationId xmlns:p14="http://schemas.microsoft.com/office/powerpoint/2010/main" val="1409292105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C2CC0A1-B17F-4E81-9F7E-036EB3ABF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75" y="2207099"/>
            <a:ext cx="7277100" cy="405275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A0D4571-51C8-4CA0-90BB-CBF7527B6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981075"/>
            <a:ext cx="3581400" cy="7429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A9B82BE-BF70-4981-8938-DF3796BB1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981200"/>
            <a:ext cx="3233738" cy="386402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D84B3F2-45CA-4FCB-8863-72C1A8D590B6}"/>
              </a:ext>
            </a:extLst>
          </p:cNvPr>
          <p:cNvSpPr txBox="1"/>
          <p:nvPr/>
        </p:nvSpPr>
        <p:spPr>
          <a:xfrm>
            <a:off x="6181725" y="2136769"/>
            <a:ext cx="3419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face-api.js 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程式庫</a:t>
            </a:r>
          </a:p>
        </p:txBody>
      </p:sp>
    </p:spTree>
    <p:extLst>
      <p:ext uri="{BB962C8B-B14F-4D97-AF65-F5344CB8AC3E}">
        <p14:creationId xmlns:p14="http://schemas.microsoft.com/office/powerpoint/2010/main" val="3719445106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ADA5E13-893B-4322-8545-96DB9CBD4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938213"/>
            <a:ext cx="5414963" cy="76200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D2718A4-B8A5-480E-A797-56C189D5735F}"/>
              </a:ext>
            </a:extLst>
          </p:cNvPr>
          <p:cNvSpPr txBox="1"/>
          <p:nvPr/>
        </p:nvSpPr>
        <p:spPr>
          <a:xfrm>
            <a:off x="1176337" y="2495550"/>
            <a:ext cx="9977438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C30E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  使用攝影機需要透過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HTTPS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加密協定載入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第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章的 </a:t>
            </a:r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ESPWebServer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模組沒有提供此功能。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4AE27DE-89E3-4EB8-B285-8410A69909D6}"/>
              </a:ext>
            </a:extLst>
          </p:cNvPr>
          <p:cNvSpPr txBox="1"/>
          <p:nvPr/>
        </p:nvSpPr>
        <p:spPr>
          <a:xfrm>
            <a:off x="1176337" y="4540732"/>
            <a:ext cx="8548688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解決方案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  將網頁架設在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GitHub Pages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上。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47837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ADA5E13-893B-4322-8545-96DB9CBD4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938213"/>
            <a:ext cx="5414963" cy="76200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D5CEBB1-F460-4CFD-B54E-C1579EE27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25" y="1838324"/>
            <a:ext cx="3548443" cy="436245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9FEB36-D5C4-4CC0-BAAA-4791CEE0007C}"/>
              </a:ext>
            </a:extLst>
          </p:cNvPr>
          <p:cNvSpPr txBox="1"/>
          <p:nvPr/>
        </p:nvSpPr>
        <p:spPr>
          <a:xfrm>
            <a:off x="1381124" y="2945651"/>
            <a:ext cx="4714876" cy="1952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HTML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檔上傳至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GitHub,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即可將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GitHub Pages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當作網頁伺服器使用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250700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ADA5E13-893B-4322-8545-96DB9CBD4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938213"/>
            <a:ext cx="5414963" cy="76200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E12660B-2934-4A07-A734-B8ED0CD4D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1943094"/>
            <a:ext cx="2952750" cy="42501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947A125-A074-4376-85A1-FBE14F71E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26762"/>
            <a:ext cx="6962919" cy="444429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EF007AE-69A4-453A-AAC0-272DDA53D968}"/>
              </a:ext>
            </a:extLst>
          </p:cNvPr>
          <p:cNvSpPr txBox="1"/>
          <p:nvPr/>
        </p:nvSpPr>
        <p:spPr>
          <a:xfrm>
            <a:off x="998098" y="2905780"/>
            <a:ext cx="38310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網址列輸入：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https://github.com/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65B2D0A-FF64-4A52-AF16-4106456A0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D465438-89A1-4F32-BFBA-CAD510D998BB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x8-1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0800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ADA5E13-893B-4322-8545-96DB9CBD4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938213"/>
            <a:ext cx="5414963" cy="76200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E02340D-CA9D-4C94-8BBB-47E7C2263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6" y="1820485"/>
            <a:ext cx="5414964" cy="447268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F5DA9E4-C7A1-44D5-A9E9-BC31A72A5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26" y="1810960"/>
            <a:ext cx="5685248" cy="447268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B0A984B-28A5-4C9B-A66B-5259B5DE0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E5F897CA-EA12-44F2-BEE1-34A72CAD9CB1}"/>
              </a:ext>
            </a:extLst>
          </p:cNvPr>
          <p:cNvSpPr/>
          <p:nvPr/>
        </p:nvSpPr>
        <p:spPr>
          <a:xfrm rot="16200000">
            <a:off x="5026640" y="4299064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471812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ADA5E13-893B-4322-8545-96DB9CBD4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938213"/>
            <a:ext cx="5414963" cy="76200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B0A984B-28A5-4C9B-A66B-5259B5DE0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6365889-A99F-4376-BB10-E941730D2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8" y="1800225"/>
            <a:ext cx="7114167" cy="447482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F5768C1-D7D9-409D-96F1-A23095C55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95549"/>
            <a:ext cx="6019800" cy="2328863"/>
          </a:xfrm>
          <a:prstGeom prst="rect">
            <a:avLst/>
          </a:prstGeom>
        </p:spPr>
      </p:pic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E5DDAB4A-37E4-4057-BA70-5C39BA31F7E9}"/>
              </a:ext>
            </a:extLst>
          </p:cNvPr>
          <p:cNvSpPr/>
          <p:nvPr/>
        </p:nvSpPr>
        <p:spPr>
          <a:xfrm rot="16200000">
            <a:off x="5579091" y="3457048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4273151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ADA5E13-893B-4322-8545-96DB9CBD4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938213"/>
            <a:ext cx="5414963" cy="76200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1DA13D7-6BDE-4371-90A2-2E2BB452C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6" y="1995487"/>
            <a:ext cx="6465219" cy="417671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3750DBB-7AB9-412A-9DD1-13D087A78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774" y="2419348"/>
            <a:ext cx="5658624" cy="2724152"/>
          </a:xfrm>
          <a:prstGeom prst="rect">
            <a:avLst/>
          </a:prstGeom>
        </p:spPr>
      </p:pic>
      <p:sp>
        <p:nvSpPr>
          <p:cNvPr id="9" name="箭號: 向下 8">
            <a:extLst>
              <a:ext uri="{FF2B5EF4-FFF2-40B4-BE49-F238E27FC236}">
                <a16:creationId xmlns:a16="http://schemas.microsoft.com/office/drawing/2014/main" id="{872DA4B1-4026-4443-8DB1-6D9C096E5A2D}"/>
              </a:ext>
            </a:extLst>
          </p:cNvPr>
          <p:cNvSpPr/>
          <p:nvPr/>
        </p:nvSpPr>
        <p:spPr>
          <a:xfrm rot="16200000">
            <a:off x="6220733" y="3605916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5180433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DE0E626-ABB8-442D-BFD3-32B356404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938213"/>
            <a:ext cx="5414963" cy="76200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4781683-DE6F-496F-AD76-DC842AAA2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1890713"/>
            <a:ext cx="1919288" cy="36487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63A5929-6863-4BEC-A491-B8A16C1A8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2446079"/>
            <a:ext cx="1223963" cy="37204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79152C6-2FBD-4442-9F45-6D06F38BCCCD}"/>
              </a:ext>
            </a:extLst>
          </p:cNvPr>
          <p:cNvSpPr txBox="1"/>
          <p:nvPr/>
        </p:nvSpPr>
        <p:spPr>
          <a:xfrm>
            <a:off x="2400300" y="2446227"/>
            <a:ext cx="3526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專屬於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GitHub Pages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的倉庫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3E1F38F-9991-4B61-8390-FEF42FD28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01" y="3036979"/>
            <a:ext cx="7682292" cy="323047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1DDD346-EF46-4133-BD98-5F4F18963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8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標題 1">
            <a:extLst>
              <a:ext uri="{FF2B5EF4-FFF2-40B4-BE49-F238E27FC236}">
                <a16:creationId xmlns:a16="http://schemas.microsoft.com/office/drawing/2014/main" id="{BCF18D93-FCFA-4954-B15E-23FD604C7C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資料型別</a:t>
            </a:r>
          </a:p>
        </p:txBody>
      </p:sp>
      <p:sp>
        <p:nvSpPr>
          <p:cNvPr id="71683" name="內容版面配置區 5">
            <a:extLst>
              <a:ext uri="{FF2B5EF4-FFF2-40B4-BE49-F238E27FC236}">
                <a16:creationId xmlns:a16="http://schemas.microsoft.com/office/drawing/2014/main" id="{068D4161-5F97-4885-B0C9-9692FD3AA2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1308100"/>
          </a:xfrm>
        </p:spPr>
        <p:txBody>
          <a:bodyPr/>
          <a:lstStyle/>
          <a:p>
            <a:pPr eaLnBrk="1" hangingPunct="1"/>
            <a:r>
              <a:rPr lang="zh-TW" altLang="en-US"/>
              <a:t>除字串物件以雙引號或單引號來表示，寫程式常有整數與浮點數</a:t>
            </a:r>
            <a:br>
              <a:rPr lang="en-US" altLang="zh-TW"/>
            </a:br>
            <a:r>
              <a:rPr lang="en-US" altLang="zh-TW"/>
              <a:t>(</a:t>
            </a:r>
            <a:r>
              <a:rPr lang="zh-TW" altLang="en-US"/>
              <a:t>小數</a:t>
            </a:r>
            <a:r>
              <a:rPr lang="en-US" altLang="zh-TW"/>
              <a:t>)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物件，例如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111</a:t>
            </a:r>
            <a:r>
              <a:rPr lang="en-US" altLang="zh-TW">
                <a:latin typeface="Noto Sans CJK TC Regular" panose="020B0500000000000000" pitchFamily="34" charset="-120"/>
              </a:rPr>
              <a:t> </a:t>
            </a:r>
            <a:r>
              <a:rPr lang="zh-TW" altLang="en-US">
                <a:latin typeface="Noto Sans CJK TC Regular" panose="020B0500000000000000" pitchFamily="34" charset="-120"/>
              </a:rPr>
              <a:t>與 </a:t>
            </a:r>
            <a:r>
              <a:rPr lang="en-US" altLang="zh-TW"/>
              <a:t>11.1</a:t>
            </a:r>
            <a:r>
              <a:rPr lang="zh-TW" altLang="en-US">
                <a:latin typeface="Noto Sans CJK TC Regular" panose="020B0500000000000000" pitchFamily="34" charset="-120"/>
              </a:rPr>
              <a:t>。</a:t>
            </a: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C859F07-6ED0-4516-BEF4-C41764037ED8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68AA1C-AC3D-440F-8543-36CB482C11CA}"/>
              </a:ext>
            </a:extLst>
          </p:cNvPr>
          <p:cNvSpPr/>
          <p:nvPr/>
        </p:nvSpPr>
        <p:spPr>
          <a:xfrm>
            <a:off x="646113" y="2460625"/>
            <a:ext cx="10926762" cy="2592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111 + 111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222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"111" + "111"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'111111'</a:t>
            </a:r>
          </a:p>
        </p:txBody>
      </p:sp>
      <p:sp>
        <p:nvSpPr>
          <p:cNvPr id="71686" name="內容版面配置區 2">
            <a:extLst>
              <a:ext uri="{FF2B5EF4-FFF2-40B4-BE49-F238E27FC236}">
                <a16:creationId xmlns:a16="http://schemas.microsoft.com/office/drawing/2014/main" id="{E17D6B70-1C24-49DC-847B-C727C5447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5456238"/>
            <a:ext cx="11371263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1950" indent="-361950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361950" marR="0" lvl="0" indent="-361950" algn="l" defTabSz="914400" rtl="0" eaLnBrk="1" fontAlgn="base" latinLnBrk="0" hangingPunct="1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上述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+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的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運算，因物件的資料不同而產生不同的結果。物件的種類，程式語言稱之為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Arial" panose="020B0604020202020204" pitchFamily="34" charset="0"/>
              </a:rPr>
              <a:t>『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物件型態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Arial" panose="020B0604020202020204" pitchFamily="34" charset="0"/>
              </a:rPr>
              <a:t>』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或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Arial" panose="020B0604020202020204" pitchFamily="34" charset="0"/>
              </a:rPr>
              <a:t>『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資料型態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Arial" panose="020B0604020202020204" pitchFamily="34" charset="0"/>
              </a:rPr>
              <a:t>』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(Data Type)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71687" name="文字方塊 9">
            <a:extLst>
              <a:ext uri="{FF2B5EF4-FFF2-40B4-BE49-F238E27FC236}">
                <a16:creationId xmlns:a16="http://schemas.microsoft.com/office/drawing/2014/main" id="{6134F26D-61F3-40D2-864B-BAE4A85EB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2693988"/>
            <a:ext cx="356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整數物件相加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6EFD0229-2318-4876-97A8-7E7DEC47F584}"/>
              </a:ext>
            </a:extLst>
          </p:cNvPr>
          <p:cNvCxnSpPr>
            <a:cxnSpLocks/>
          </p:cNvCxnSpPr>
          <p:nvPr/>
        </p:nvCxnSpPr>
        <p:spPr>
          <a:xfrm>
            <a:off x="3536950" y="2898775"/>
            <a:ext cx="99695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9" name="文字方塊 11">
            <a:extLst>
              <a:ext uri="{FF2B5EF4-FFF2-40B4-BE49-F238E27FC236}">
                <a16:creationId xmlns:a16="http://schemas.microsoft.com/office/drawing/2014/main" id="{2F0A80B1-FAD8-4017-AAE7-7CFE707B7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3860800"/>
            <a:ext cx="3567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字串物件串聯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4A4C2FD7-8E30-4E0D-8A0B-4FFAC13E9252}"/>
              </a:ext>
            </a:extLst>
          </p:cNvPr>
          <p:cNvCxnSpPr>
            <a:cxnSpLocks/>
          </p:cNvCxnSpPr>
          <p:nvPr/>
        </p:nvCxnSpPr>
        <p:spPr>
          <a:xfrm>
            <a:off x="4310063" y="4064000"/>
            <a:ext cx="99695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08874CD1-34A7-45D7-949B-BAB11BDA64E2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ex2-5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834969D-D775-4245-9C41-AAA8D3DCF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938213"/>
            <a:ext cx="5414963" cy="76200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1483C00-380E-42D2-8055-B87798D43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15" y="1781175"/>
            <a:ext cx="5327670" cy="452217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7330D7F-8F65-4225-A32A-88716BE4A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4667519"/>
            <a:ext cx="4895850" cy="73315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82163FC-B173-48DF-B44E-A14A91CB6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68629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834969D-D775-4245-9C41-AAA8D3DCF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938213"/>
            <a:ext cx="5414963" cy="76200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9F79B47-24C7-4C52-BC3A-4C761D4AC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96" y="1747844"/>
            <a:ext cx="9346407" cy="455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18692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6F80FB3-2FA8-4FFF-8565-5BF800F80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938213"/>
            <a:ext cx="5414963" cy="76200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81DE321-27A0-40BA-B2CF-F6BA4C63A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1883593"/>
            <a:ext cx="1371600" cy="41389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6108571-5D35-44B7-8046-053447EA6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02" y="2480864"/>
            <a:ext cx="9140795" cy="379611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258D559-B4BA-41D8-B430-EB0EE1984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68" y="2297490"/>
            <a:ext cx="8653462" cy="22823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41F181B-B1A9-4B30-9E15-DEC94AD7CD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6F80FB3-2FA8-4FFF-8565-5BF800F80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938213"/>
            <a:ext cx="5414963" cy="76200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5DFE999-7D2C-4898-9A5E-E3C9F10E9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5" y="1792986"/>
            <a:ext cx="9505950" cy="426491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A0049A3-FA3C-435A-A552-B2793D911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50513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024162A-255D-41E5-A795-AE9B68BE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938213"/>
            <a:ext cx="5414963" cy="76200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B129DB0-4AF7-49E7-B9D0-FA415A837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94" y="1771649"/>
            <a:ext cx="7132612" cy="454342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FF8D5CA-DAFA-4B30-BBF3-F0EA0CE72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8604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024162A-255D-41E5-A795-AE9B68BE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938213"/>
            <a:ext cx="5414963" cy="76200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770BC1E-08EA-42D6-8922-4DBBDF917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3" y="1771574"/>
            <a:ext cx="6367462" cy="2531856"/>
          </a:xfrm>
          <a:prstGeom prst="rect">
            <a:avLst/>
          </a:prstGeom>
        </p:spPr>
      </p:pic>
      <p:sp>
        <p:nvSpPr>
          <p:cNvPr id="9" name="箭號: 彎曲 8">
            <a:extLst>
              <a:ext uri="{FF2B5EF4-FFF2-40B4-BE49-F238E27FC236}">
                <a16:creationId xmlns:a16="http://schemas.microsoft.com/office/drawing/2014/main" id="{1C1E0EF4-007E-4EEA-8784-6837207F4437}"/>
              </a:ext>
            </a:extLst>
          </p:cNvPr>
          <p:cNvSpPr/>
          <p:nvPr/>
        </p:nvSpPr>
        <p:spPr>
          <a:xfrm rot="16200000" flipH="1" flipV="1">
            <a:off x="7289817" y="3444711"/>
            <a:ext cx="917438" cy="800000"/>
          </a:xfrm>
          <a:prstGeom prst="bentArrow">
            <a:avLst>
              <a:gd name="adj1" fmla="val 25000"/>
              <a:gd name="adj2" fmla="val 27372"/>
              <a:gd name="adj3" fmla="val 25000"/>
              <a:gd name="adj4" fmla="val 43750"/>
            </a:avLst>
          </a:prstGeom>
          <a:solidFill>
            <a:srgbClr val="1CADE4"/>
          </a:solidFill>
          <a:ln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D0968F4-4A83-447B-AB03-4E0CAB2B4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4410409"/>
            <a:ext cx="6753225" cy="18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95056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024162A-255D-41E5-A795-AE9B68BE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938213"/>
            <a:ext cx="5414963" cy="76200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CF5B9C2-1243-4CC2-8DB7-5F7E65331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1995487"/>
            <a:ext cx="2995613" cy="41776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4C8AA11-C06E-4A9B-9507-5114BFF7A470}"/>
              </a:ext>
            </a:extLst>
          </p:cNvPr>
          <p:cNvSpPr txBox="1"/>
          <p:nvPr/>
        </p:nvSpPr>
        <p:spPr>
          <a:xfrm>
            <a:off x="1176337" y="2708522"/>
            <a:ext cx="21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網址列輸入：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FD6465A-0BF2-4794-AFCC-1401534D5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91" y="3788184"/>
            <a:ext cx="9463617" cy="139341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5196823-152E-49B0-804F-BB9579A06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67" y="1771113"/>
            <a:ext cx="8842063" cy="33157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BFBDD7B-DCA4-463B-808D-C33A0A738010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x8-2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56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9DA7F4F-8B8E-45C3-9F90-BACEE3AC2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8" y="904875"/>
            <a:ext cx="4986338" cy="81607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2F2E350-4773-4052-BDFF-CC76AF30D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54" y="1953394"/>
            <a:ext cx="6787576" cy="421713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5D70654-0628-4291-BD1F-DCE265AFB344}"/>
              </a:ext>
            </a:extLst>
          </p:cNvPr>
          <p:cNvSpPr txBox="1"/>
          <p:nvPr/>
        </p:nvSpPr>
        <p:spPr>
          <a:xfrm>
            <a:off x="785813" y="1953394"/>
            <a:ext cx="3976686" cy="1819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Adafruit IO 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 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Adafruit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公司提供的 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IoT 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平台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它可以用來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存放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760B4AE-EE72-4D6F-A8CC-A34F7C2AF6C8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x8-3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996749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9DA7F4F-8B8E-45C3-9F90-BACEE3AC2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8" y="904875"/>
            <a:ext cx="4986338" cy="81607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BBAE2DA-F114-46B9-AD3B-E9E628D28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8" y="1933575"/>
            <a:ext cx="1547813" cy="37828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0202963-A02F-4583-9BCD-E3266035F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28" y="3281058"/>
            <a:ext cx="6963541" cy="295815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A41CEDE-4117-4E8D-BA2F-C86943E9967F}"/>
              </a:ext>
            </a:extLst>
          </p:cNvPr>
          <p:cNvSpPr txBox="1"/>
          <p:nvPr/>
        </p:nvSpPr>
        <p:spPr>
          <a:xfrm>
            <a:off x="2542410" y="2407109"/>
            <a:ext cx="7107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網址列輸入：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https://io.adafruit.com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5B46A57-DA1C-4446-BF27-41C96DB70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33536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9DA7F4F-8B8E-45C3-9F90-BACEE3AC2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8" y="904875"/>
            <a:ext cx="4986338" cy="81607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5B46A57-DA1C-4446-BF27-41C96DB70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A0A5602-383E-47FD-A37C-6BF025CAB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3" y="1800225"/>
            <a:ext cx="4961406" cy="44843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4BA80C4-63B6-4C39-9E4F-5949E2DA6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779" y="1874927"/>
            <a:ext cx="6115050" cy="3876246"/>
          </a:xfrm>
          <a:prstGeom prst="rect">
            <a:avLst/>
          </a:prstGeom>
        </p:spPr>
      </p:pic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D3AFD538-6FD9-486A-A083-EAE2298B3E19}"/>
              </a:ext>
            </a:extLst>
          </p:cNvPr>
          <p:cNvSpPr/>
          <p:nvPr/>
        </p:nvSpPr>
        <p:spPr>
          <a:xfrm rot="16200000">
            <a:off x="4858660" y="4367916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111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>
            <a:extLst>
              <a:ext uri="{FF2B5EF4-FFF2-40B4-BE49-F238E27FC236}">
                <a16:creationId xmlns:a16="http://schemas.microsoft.com/office/drawing/2014/main" id="{68C13EF4-F9F3-49DA-9BBE-37351DF8CC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練習</a:t>
            </a:r>
            <a:r>
              <a:rPr>
                <a:solidFill>
                  <a:srgbClr val="7F7F7F"/>
                </a:solidFill>
                <a:latin typeface="Noto Sans CJK TC Regular" panose="020B0500000000000000" pitchFamily="34" charset="-120"/>
              </a:rPr>
              <a:t>：要分清楚</a:t>
            </a:r>
            <a:r>
              <a:rPr>
                <a:solidFill>
                  <a:srgbClr val="7F7F7F"/>
                </a:solidFill>
              </a:rPr>
              <a:t>資料型別</a:t>
            </a:r>
            <a:endParaRPr sz="2400">
              <a:solidFill>
                <a:srgbClr val="7F7F7F"/>
              </a:solidFill>
            </a:endParaRPr>
          </a:p>
        </p:txBody>
      </p:sp>
      <p:sp>
        <p:nvSpPr>
          <p:cNvPr id="72707" name="內容版面配置區 5">
            <a:extLst>
              <a:ext uri="{FF2B5EF4-FFF2-40B4-BE49-F238E27FC236}">
                <a16:creationId xmlns:a16="http://schemas.microsoft.com/office/drawing/2014/main" id="{84478C72-BACD-4DB9-8434-E9F622DE8B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701675"/>
          </a:xfrm>
        </p:spPr>
        <p:txBody>
          <a:bodyPr/>
          <a:lstStyle/>
          <a:p>
            <a:pPr eaLnBrk="1" hangingPunct="1"/>
            <a:r>
              <a:rPr lang="zh-TW" altLang="en-US"/>
              <a:t>兩個資料型別若不同，可能會導致程式錯誤。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FFAF52A-0BB8-453F-BEBA-F54A756D7661}"/>
              </a:ext>
            </a:extLst>
          </p:cNvPr>
          <p:cNvSpPr/>
          <p:nvPr/>
        </p:nvSpPr>
        <p:spPr>
          <a:xfrm>
            <a:off x="646113" y="1960563"/>
            <a:ext cx="10926762" cy="42830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111 + "111"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Traceback (most recent call last):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 File "&lt;ipython-input-6-4832c22160be&gt;", line 1, in &lt;module&gt;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   111 + "111"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TypeError: unsupported operand type(s) for +: 'int' and 'str'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709" name="文字方塊 6">
            <a:extLst>
              <a:ext uri="{FF2B5EF4-FFF2-40B4-BE49-F238E27FC236}">
                <a16:creationId xmlns:a16="http://schemas.microsoft.com/office/drawing/2014/main" id="{5439F5A8-1E78-4F99-B892-57DF68E39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825" y="2193925"/>
            <a:ext cx="356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不同型別的資料相加發生錯誤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EDBE065D-A792-4D71-907D-BDF778E7A5EA}"/>
              </a:ext>
            </a:extLst>
          </p:cNvPr>
          <p:cNvCxnSpPr>
            <a:cxnSpLocks/>
          </p:cNvCxnSpPr>
          <p:nvPr/>
        </p:nvCxnSpPr>
        <p:spPr>
          <a:xfrm>
            <a:off x="4008438" y="2397125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20ED8A1D-21E6-419A-BC66-A189ECA83750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ex2-6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7FB2846-EC94-4099-A824-0D891A0B6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8" y="2609850"/>
            <a:ext cx="10717969" cy="34699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9DA7F4F-8B8E-45C3-9F90-BACEE3AC2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8" y="904875"/>
            <a:ext cx="4986338" cy="81607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5B46A57-DA1C-4446-BF27-41C96DB70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2D52CE8-1B97-4D1E-89DA-C042F49DD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8" y="1866900"/>
            <a:ext cx="1585912" cy="34791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A6205B9-B2AE-4933-9FF6-BDCF242B3ED0}"/>
              </a:ext>
            </a:extLst>
          </p:cNvPr>
          <p:cNvSpPr txBox="1"/>
          <p:nvPr/>
        </p:nvSpPr>
        <p:spPr>
          <a:xfrm>
            <a:off x="2895600" y="1814705"/>
            <a:ext cx="8101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Feed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是資料來源的意思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我們上傳的資料都會存放在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Feeds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頁次</a:t>
            </a:r>
          </a:p>
        </p:txBody>
      </p:sp>
    </p:spTree>
    <p:extLst>
      <p:ext uri="{BB962C8B-B14F-4D97-AF65-F5344CB8AC3E}">
        <p14:creationId xmlns:p14="http://schemas.microsoft.com/office/powerpoint/2010/main" val="354460619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9DA7F4F-8B8E-45C3-9F90-BACEE3AC2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8" y="904875"/>
            <a:ext cx="4986338" cy="81607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5B46A57-DA1C-4446-BF27-41C96DB70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14E1554-7FC6-4447-ABE7-13496A1C2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7" y="2278322"/>
            <a:ext cx="9648825" cy="346332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F563F1E-B8F9-454F-AD8B-E0C9E7F37FEF}"/>
              </a:ext>
            </a:extLst>
          </p:cNvPr>
          <p:cNvSpPr/>
          <p:nvPr/>
        </p:nvSpPr>
        <p:spPr>
          <a:xfrm>
            <a:off x="1285875" y="4905375"/>
            <a:ext cx="1838325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91243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9DA7F4F-8B8E-45C3-9F90-BACEE3AC2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8" y="904875"/>
            <a:ext cx="4986338" cy="81607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5B46A57-DA1C-4446-BF27-41C96DB70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F563F1E-B8F9-454F-AD8B-E0C9E7F37FEF}"/>
              </a:ext>
            </a:extLst>
          </p:cNvPr>
          <p:cNvSpPr/>
          <p:nvPr/>
        </p:nvSpPr>
        <p:spPr>
          <a:xfrm>
            <a:off x="1285875" y="4905375"/>
            <a:ext cx="1838325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A64F917-53F7-41BD-BC57-29A7CDD4A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69" y="1873040"/>
            <a:ext cx="5376862" cy="437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33609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9DA7F4F-8B8E-45C3-9F90-BACEE3AC2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8" y="904875"/>
            <a:ext cx="4986338" cy="81607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F563F1E-B8F9-454F-AD8B-E0C9E7F37FEF}"/>
              </a:ext>
            </a:extLst>
          </p:cNvPr>
          <p:cNvSpPr/>
          <p:nvPr/>
        </p:nvSpPr>
        <p:spPr>
          <a:xfrm>
            <a:off x="1285875" y="4905375"/>
            <a:ext cx="1838325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387F37D-BA4F-41D1-A9C8-9E6827D59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1943100"/>
            <a:ext cx="8839201" cy="412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4697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C522B88-137E-4CF4-967B-848B8E0BA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1852613"/>
            <a:ext cx="7427119" cy="429024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9DA7F4F-8B8E-45C3-9F90-BACEE3AC2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8" y="904875"/>
            <a:ext cx="4986338" cy="81607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ECFB955-A139-4932-B0FE-FC10ED768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9" y="1852613"/>
            <a:ext cx="2290762" cy="37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73369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9DA7F4F-8B8E-45C3-9F90-BACEE3AC2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8" y="904875"/>
            <a:ext cx="4986338" cy="81607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0B12566-7EC6-4503-BAE9-7E0C9508E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60" y="2524125"/>
            <a:ext cx="8868432" cy="284952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628B118-390E-4608-A67D-3824B93B9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283" y="1785389"/>
            <a:ext cx="5879434" cy="43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5BC5F8D-F3CE-417B-A151-D3BCEA270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415759"/>
            <a:ext cx="10096500" cy="545498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F8549FB-49B8-47D3-A9DD-FFC71C1D6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38695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AC3CBB4-73F5-4828-B8A2-7FBC42E80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BBCFFA8-1289-4150-A674-A4ED032A6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1843890"/>
            <a:ext cx="7054350" cy="436641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8518604-80EA-462B-A5B6-5E7A4E809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3445236"/>
            <a:ext cx="3595687" cy="119004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171CF5F-1218-4FB5-9827-9B8237DEA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400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AA60A77A-FB1F-4513-ADD6-832EE57BE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C3938C2-4004-4D6A-89D7-ECF295539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1890712"/>
            <a:ext cx="1462088" cy="39659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4F2B363-4E12-4FD4-BE36-BAC382A7F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9" y="2488093"/>
            <a:ext cx="8761412" cy="364986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2601F6E-193F-4DB2-BB47-A47D45F30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7A5DAD8-9526-4EAC-A2D1-548D6B73AFD4}"/>
              </a:ext>
            </a:extLst>
          </p:cNvPr>
          <p:cNvSpPr/>
          <p:nvPr/>
        </p:nvSpPr>
        <p:spPr>
          <a:xfrm>
            <a:off x="6677025" y="5667375"/>
            <a:ext cx="685800" cy="579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8222501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AA60A77A-FB1F-4513-ADD6-832EE57BE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2601F6E-193F-4DB2-BB47-A47D45F30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70F9A0C-BC0E-4E16-9DFF-94CBE3CAD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75" y="2377285"/>
            <a:ext cx="9648450" cy="288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2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>
            <a:extLst>
              <a:ext uri="{FF2B5EF4-FFF2-40B4-BE49-F238E27FC236}">
                <a16:creationId xmlns:a16="http://schemas.microsoft.com/office/drawing/2014/main" id="{1E730F11-3DAB-4150-BBA3-EBF0B10C4D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型別轉換</a:t>
            </a:r>
            <a:endParaRPr sz="2400">
              <a:solidFill>
                <a:srgbClr val="7F7F7F"/>
              </a:solidFill>
            </a:endParaRPr>
          </a:p>
        </p:txBody>
      </p:sp>
      <p:sp>
        <p:nvSpPr>
          <p:cNvPr id="73731" name="內容版面配置區 5">
            <a:extLst>
              <a:ext uri="{FF2B5EF4-FFF2-40B4-BE49-F238E27FC236}">
                <a16:creationId xmlns:a16="http://schemas.microsoft.com/office/drawing/2014/main" id="{8938AA9C-0281-4AF4-8C92-EDF7C1CD98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701675"/>
          </a:xfrm>
        </p:spPr>
        <p:txBody>
          <a:bodyPr/>
          <a:lstStyle/>
          <a:p>
            <a:pPr eaLnBrk="1" hangingPunct="1"/>
            <a:r>
              <a:rPr lang="zh-TW" altLang="en-US"/>
              <a:t>兩個資料型別若要運算，可以使用型別轉換。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BEE612F-7866-4154-BAC4-CC1DE7314011}"/>
              </a:ext>
            </a:extLst>
          </p:cNvPr>
          <p:cNvSpPr/>
          <p:nvPr/>
        </p:nvSpPr>
        <p:spPr>
          <a:xfrm>
            <a:off x="646113" y="1960563"/>
            <a:ext cx="10926762" cy="252571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str(111) + "111"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'111111'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111 + int("111")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222</a:t>
            </a:r>
          </a:p>
        </p:txBody>
      </p:sp>
      <p:sp>
        <p:nvSpPr>
          <p:cNvPr id="73733" name="文字方塊 6">
            <a:extLst>
              <a:ext uri="{FF2B5EF4-FFF2-40B4-BE49-F238E27FC236}">
                <a16:creationId xmlns:a16="http://schemas.microsoft.com/office/drawing/2014/main" id="{06B9BD73-8791-4D78-A504-C24D46FAA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2201863"/>
            <a:ext cx="356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str()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可轉換物件為字串型別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A317F3A9-5269-4133-B36C-07D06631A9B8}"/>
              </a:ext>
            </a:extLst>
          </p:cNvPr>
          <p:cNvCxnSpPr>
            <a:cxnSpLocks/>
          </p:cNvCxnSpPr>
          <p:nvPr/>
        </p:nvCxnSpPr>
        <p:spPr>
          <a:xfrm>
            <a:off x="5103813" y="2405063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36" name="文字方塊 6">
            <a:extLst>
              <a:ext uri="{FF2B5EF4-FFF2-40B4-BE49-F238E27FC236}">
                <a16:creationId xmlns:a16="http://schemas.microsoft.com/office/drawing/2014/main" id="{66A61E08-656D-45EE-AB0D-313A53C3C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3088" y="3268663"/>
            <a:ext cx="356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int()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可轉換物件為整數型別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9E18F782-0D14-4D8D-B0E0-66ABD37E9CC3}"/>
              </a:ext>
            </a:extLst>
          </p:cNvPr>
          <p:cNvCxnSpPr>
            <a:cxnSpLocks/>
          </p:cNvCxnSpPr>
          <p:nvPr/>
        </p:nvCxnSpPr>
        <p:spPr>
          <a:xfrm>
            <a:off x="5092700" y="3471863"/>
            <a:ext cx="560388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686AB5AB-C061-4D3E-87C0-E2A69EA6EDD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ex2-7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AA60A77A-FB1F-4513-ADD6-832EE57BE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2601F6E-193F-4DB2-BB47-A47D45F30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56BC5A5-9B5A-422D-B77D-BC544BDA0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62" y="1766135"/>
            <a:ext cx="7686675" cy="44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31694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AA60A77A-FB1F-4513-ADD6-832EE57BE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2601F6E-193F-4DB2-BB47-A47D45F30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F478777-2BD6-4C6E-8A14-796AD7C77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41" y="1769206"/>
            <a:ext cx="8253117" cy="447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14921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AA60A77A-FB1F-4513-ADD6-832EE57BE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2601F6E-193F-4DB2-BB47-A47D45F30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02ED44A-E18D-4C4A-A7AA-09091E385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75" y="1838091"/>
            <a:ext cx="7649650" cy="43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5495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AA60A77A-FB1F-4513-ADD6-832EE57BE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2601F6E-193F-4DB2-BB47-A47D45F30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EA256BF-6751-4EAF-8C57-8E6C01699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68" y="1809750"/>
            <a:ext cx="4598081" cy="450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7070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AA60A77A-FB1F-4513-ADD6-832EE57BE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2601F6E-193F-4DB2-BB47-A47D45F30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A30B755-225B-48EE-A1C4-99D3EC5D3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1905000"/>
            <a:ext cx="1341437" cy="4277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A105BBC-E92F-454F-9A15-3DA466876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3885332"/>
            <a:ext cx="9258300" cy="1248859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224D20B5-DAC8-4EBC-BA48-12DBA9A4AD8D}"/>
              </a:ext>
            </a:extLst>
          </p:cNvPr>
          <p:cNvSpPr txBox="1"/>
          <p:nvPr/>
        </p:nvSpPr>
        <p:spPr>
          <a:xfrm>
            <a:off x="1163638" y="2914083"/>
            <a:ext cx="21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網址列輸入：</a:t>
            </a:r>
          </a:p>
        </p:txBody>
      </p:sp>
    </p:spTree>
    <p:extLst>
      <p:ext uri="{BB962C8B-B14F-4D97-AF65-F5344CB8AC3E}">
        <p14:creationId xmlns:p14="http://schemas.microsoft.com/office/powerpoint/2010/main" val="1414471899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AA60A77A-FB1F-4513-ADD6-832EE57BE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70917A4-D9B2-4656-98DE-D08E2328A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57" y="1838325"/>
            <a:ext cx="2902762" cy="440814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67E5218-3403-4020-B5BD-7F1B6A23A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46" y="1761161"/>
            <a:ext cx="2510814" cy="4562475"/>
          </a:xfrm>
          <a:prstGeom prst="rect">
            <a:avLst/>
          </a:prstGeom>
        </p:spPr>
      </p:pic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5E1CEDC7-F4B1-4C9C-A751-E18CB8D66588}"/>
              </a:ext>
            </a:extLst>
          </p:cNvPr>
          <p:cNvSpPr/>
          <p:nvPr/>
        </p:nvSpPr>
        <p:spPr>
          <a:xfrm rot="16200000">
            <a:off x="5746710" y="3424941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C7BEC0AE-68B9-40AF-B2A0-7CFDADCE8C39}"/>
              </a:ext>
            </a:extLst>
          </p:cNvPr>
          <p:cNvCxnSpPr>
            <a:cxnSpLocks/>
          </p:cNvCxnSpPr>
          <p:nvPr/>
        </p:nvCxnSpPr>
        <p:spPr>
          <a:xfrm flipV="1">
            <a:off x="8837525" y="2971800"/>
            <a:ext cx="847067" cy="4571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EEDA93E-EABE-4305-9099-E74382075DDE}"/>
              </a:ext>
            </a:extLst>
          </p:cNvPr>
          <p:cNvSpPr txBox="1"/>
          <p:nvPr/>
        </p:nvSpPr>
        <p:spPr>
          <a:xfrm>
            <a:off x="9684592" y="2540859"/>
            <a:ext cx="902444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年齡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EC0C3809-D159-41E1-B345-FE6B0FF5840C}"/>
              </a:ext>
            </a:extLst>
          </p:cNvPr>
          <p:cNvCxnSpPr>
            <a:cxnSpLocks/>
          </p:cNvCxnSpPr>
          <p:nvPr/>
        </p:nvCxnSpPr>
        <p:spPr>
          <a:xfrm>
            <a:off x="8837525" y="3717571"/>
            <a:ext cx="874818" cy="5238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9900D9D-63B5-4D58-9E4C-617231DD24CE}"/>
              </a:ext>
            </a:extLst>
          </p:cNvPr>
          <p:cNvSpPr txBox="1"/>
          <p:nvPr/>
        </p:nvSpPr>
        <p:spPr>
          <a:xfrm>
            <a:off x="9684592" y="3888525"/>
            <a:ext cx="902444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性別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6EEB00FC-C916-4FEF-A805-1F934B75B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63A53D1-F75C-44A4-8423-B6390255B06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x8-4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59087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63CE1F0A-DEC4-42F4-827D-8349E093A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5" y="1790700"/>
            <a:ext cx="4228439" cy="4572000"/>
          </a:xfrm>
          <a:prstGeom prst="rect">
            <a:avLst/>
          </a:prstGeom>
        </p:spPr>
      </p:pic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AA60A77A-FB1F-4513-ADD6-832EE57B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2601F6E-193F-4DB2-BB47-A47D45F30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2ECC31C-8F50-4CB8-8CB5-8C5E58CD4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6" y="2152486"/>
            <a:ext cx="2076007" cy="4191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B118B28-3649-4F9E-8DA0-8D009A216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6" y="2786820"/>
            <a:ext cx="5894943" cy="208998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99EBB80-89A4-4280-80A6-AC3AD744C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621834"/>
            <a:ext cx="4282804" cy="582527"/>
          </a:xfrm>
          <a:prstGeom prst="rect">
            <a:avLst/>
          </a:prstGeom>
        </p:spPr>
      </p:pic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1DDAC470-7DE4-44A5-A51F-82AB02ED78B5}"/>
              </a:ext>
            </a:extLst>
          </p:cNvPr>
          <p:cNvCxnSpPr>
            <a:cxnSpLocks/>
          </p:cNvCxnSpPr>
          <p:nvPr/>
        </p:nvCxnSpPr>
        <p:spPr>
          <a:xfrm flipH="1" flipV="1">
            <a:off x="2368568" y="4928031"/>
            <a:ext cx="298432" cy="3333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EC7C968-5C5F-403F-B7DA-466985109D4F}"/>
              </a:ext>
            </a:extLst>
          </p:cNvPr>
          <p:cNvSpPr txBox="1"/>
          <p:nvPr/>
        </p:nvSpPr>
        <p:spPr>
          <a:xfrm>
            <a:off x="2658270" y="4965730"/>
            <a:ext cx="2076450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8-4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節內容</a:t>
            </a:r>
          </a:p>
        </p:txBody>
      </p:sp>
      <p:sp>
        <p:nvSpPr>
          <p:cNvPr id="22" name="箭號: 向下 21">
            <a:extLst>
              <a:ext uri="{FF2B5EF4-FFF2-40B4-BE49-F238E27FC236}">
                <a16:creationId xmlns:a16="http://schemas.microsoft.com/office/drawing/2014/main" id="{1AB111AF-19BA-433F-9571-801F5CB4EB49}"/>
              </a:ext>
            </a:extLst>
          </p:cNvPr>
          <p:cNvSpPr/>
          <p:nvPr/>
        </p:nvSpPr>
        <p:spPr>
          <a:xfrm rot="16200000">
            <a:off x="6100059" y="4301739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9967558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AA60A77A-FB1F-4513-ADD6-832EE57BE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2601F6E-193F-4DB2-BB47-A47D45F30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1C96A5F-A481-4C25-9DF9-E8AD420F2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12" y="2214563"/>
            <a:ext cx="8246521" cy="323373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BA790D6-855F-4FD2-9A78-8025C5B1D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9" y="1808337"/>
            <a:ext cx="5388623" cy="43619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871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17447552-F1D2-44B9-B800-69E92E9C3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E249A43-9AC2-419F-8910-BE13B8ACE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2000250"/>
            <a:ext cx="1371600" cy="571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0F0EA51-8910-42A5-A6AE-E8D043F5B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79" y="2000250"/>
            <a:ext cx="6787576" cy="421713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F7D4A4C-09E5-4938-9B3C-863A4A271709}"/>
              </a:ext>
            </a:extLst>
          </p:cNvPr>
          <p:cNvSpPr/>
          <p:nvPr/>
        </p:nvSpPr>
        <p:spPr>
          <a:xfrm>
            <a:off x="6943725" y="4257675"/>
            <a:ext cx="666750" cy="352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E35E5D3-B0EA-4480-B290-77EB8A3B9166}"/>
              </a:ext>
            </a:extLst>
          </p:cNvPr>
          <p:cNvSpPr/>
          <p:nvPr/>
        </p:nvSpPr>
        <p:spPr>
          <a:xfrm>
            <a:off x="8039100" y="3562350"/>
            <a:ext cx="857250" cy="352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071654C-02AE-4A49-8EFE-C6D0983CC872}"/>
              </a:ext>
            </a:extLst>
          </p:cNvPr>
          <p:cNvSpPr txBox="1"/>
          <p:nvPr/>
        </p:nvSpPr>
        <p:spPr>
          <a:xfrm>
            <a:off x="7915275" y="342900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？？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08A1333-C1CA-4448-A132-40D9564F8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D470505-B6DE-4B30-96F9-E1E31BE8709F}"/>
              </a:ext>
            </a:extLst>
          </p:cNvPr>
          <p:cNvSpPr/>
          <p:nvPr/>
        </p:nvSpPr>
        <p:spPr>
          <a:xfrm>
            <a:off x="8086725" y="3371850"/>
            <a:ext cx="1314450" cy="54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chemeClr val="tx1"/>
                </a:solidFill>
              </a:rPr>
              <a:t>MQTT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6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17447552-F1D2-44B9-B800-69E92E9C3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F7D4A4C-09E5-4938-9B3C-863A4A271709}"/>
              </a:ext>
            </a:extLst>
          </p:cNvPr>
          <p:cNvSpPr/>
          <p:nvPr/>
        </p:nvSpPr>
        <p:spPr>
          <a:xfrm>
            <a:off x="6943725" y="4257675"/>
            <a:ext cx="666750" cy="352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83ECE95-6660-4520-80D1-9E8719820D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3" y="1822585"/>
            <a:ext cx="2281238" cy="35314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1AC1BCF-6D62-46F0-A072-E75194E37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2382866"/>
            <a:ext cx="7789390" cy="158905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E4672890-56B8-49C1-B1D5-C8F9176073FF}"/>
              </a:ext>
            </a:extLst>
          </p:cNvPr>
          <p:cNvSpPr txBox="1"/>
          <p:nvPr/>
        </p:nvSpPr>
        <p:spPr>
          <a:xfrm>
            <a:off x="3582988" y="1799100"/>
            <a:ext cx="3360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MQTT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是一種中介服務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91FC55D-DC68-4397-9E44-8106EEF07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98" y="4089557"/>
            <a:ext cx="5900203" cy="219501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E04C979-0744-4F65-9BEC-C101A5A395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77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>
            <a:extLst>
              <a:ext uri="{FF2B5EF4-FFF2-40B4-BE49-F238E27FC236}">
                <a16:creationId xmlns:a16="http://schemas.microsoft.com/office/drawing/2014/main" id="{A6E0D02F-6015-4EF5-9149-2A7CB83B0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整數</a:t>
            </a:r>
            <a:r>
              <a:rPr>
                <a:solidFill>
                  <a:srgbClr val="7F7F7F"/>
                </a:solidFill>
                <a:latin typeface="Arial" panose="020B0604020202020204" pitchFamily="34" charset="0"/>
              </a:rPr>
              <a:t>與</a:t>
            </a:r>
            <a:r>
              <a:rPr>
                <a:solidFill>
                  <a:srgbClr val="7F7F7F"/>
                </a:solidFill>
              </a:rPr>
              <a:t>浮點數</a:t>
            </a:r>
          </a:p>
        </p:txBody>
      </p:sp>
      <p:sp>
        <p:nvSpPr>
          <p:cNvPr id="74755" name="內容版面配置區 2">
            <a:extLst>
              <a:ext uri="{FF2B5EF4-FFF2-40B4-BE49-F238E27FC236}">
                <a16:creationId xmlns:a16="http://schemas.microsoft.com/office/drawing/2014/main" id="{F58B2D2B-97D6-4F49-8B4C-56EBA01BBA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029950" cy="1949450"/>
          </a:xfrm>
        </p:spPr>
        <p:txBody>
          <a:bodyPr/>
          <a:lstStyle/>
          <a:p>
            <a:pPr eaLnBrk="1" hangingPunct="1"/>
            <a:r>
              <a:rPr lang="zh-TW" altLang="en-US"/>
              <a:t>整數</a:t>
            </a:r>
            <a:r>
              <a:rPr lang="zh-TW" altLang="en-US">
                <a:latin typeface="Arial" panose="020B0604020202020204" pitchFamily="34" charset="0"/>
              </a:rPr>
              <a:t>與</a:t>
            </a:r>
            <a:r>
              <a:rPr lang="zh-TW" altLang="en-US"/>
              <a:t>浮點數的數學運算</a:t>
            </a:r>
            <a:endParaRPr lang="en-US" altLang="zh-TW"/>
          </a:p>
          <a:p>
            <a:pPr lvl="1" eaLnBrk="1" hangingPunct="1"/>
            <a:r>
              <a:rPr lang="en-US" altLang="zh-TW"/>
              <a:t>+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加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-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減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*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乘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/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取商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//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取商，整數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%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取餘數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**</a:t>
            </a:r>
            <a:r>
              <a:rPr lang="en-US" altLang="zh-TW">
                <a:ea typeface="新細明體" panose="02020500000000000000" pitchFamily="18" charset="-120"/>
              </a:rPr>
              <a:t> </a:t>
            </a:r>
            <a:r>
              <a:rPr lang="en-US" altLang="zh-TW">
                <a:latin typeface="Noto Sans CJK TC Regular" panose="020B0500000000000000" pitchFamily="34" charset="-120"/>
              </a:rPr>
              <a:t>(</a:t>
            </a:r>
            <a:r>
              <a:rPr lang="zh-TW" altLang="en-US">
                <a:latin typeface="Noto Sans CJK TC Regular" panose="020B0500000000000000" pitchFamily="34" charset="-120"/>
              </a:rPr>
              <a:t>指數</a:t>
            </a:r>
            <a:r>
              <a:rPr lang="en-US" altLang="zh-TW">
                <a:latin typeface="Noto Sans CJK TC Regular" panose="020B0500000000000000" pitchFamily="34" charset="-120"/>
              </a:rPr>
              <a:t>)</a:t>
            </a:r>
            <a:r>
              <a:rPr lang="zh-TW" altLang="en-US">
                <a:latin typeface="Noto Sans CJK TC Regular" panose="020B0500000000000000" pitchFamily="34" charset="-120"/>
              </a:rPr>
              <a:t>。 </a:t>
            </a:r>
            <a:endParaRPr lang="en-US" altLang="zh-TW"/>
          </a:p>
          <a:p>
            <a:pPr lvl="1" eaLnBrk="1" hangingPunct="1"/>
            <a:r>
              <a:rPr lang="en-US" altLang="zh-TW"/>
              <a:t>Python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/>
              <a:t>允許整數與浮點數直接運算，執行下列程式</a:t>
            </a:r>
            <a:r>
              <a:rPr lang="zh-TW" altLang="en-US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/>
          </a:p>
        </p:txBody>
      </p:sp>
      <p:sp>
        <p:nvSpPr>
          <p:cNvPr id="74756" name="內容版面配置區 2">
            <a:extLst>
              <a:ext uri="{FF2B5EF4-FFF2-40B4-BE49-F238E27FC236}">
                <a16:creationId xmlns:a16="http://schemas.microsoft.com/office/drawing/2014/main" id="{387FA61A-33E9-426B-93B9-91C92906B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3097213"/>
            <a:ext cx="106457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加法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(+)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3153621-DCEF-44B4-903C-01EB19BBBE2A}"/>
              </a:ext>
            </a:extLst>
          </p:cNvPr>
          <p:cNvSpPr/>
          <p:nvPr/>
        </p:nvSpPr>
        <p:spPr>
          <a:xfrm>
            <a:off x="806450" y="3621088"/>
            <a:ext cx="10547350" cy="12620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10 + 5.5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15.5</a:t>
            </a:r>
          </a:p>
        </p:txBody>
      </p:sp>
      <p:sp>
        <p:nvSpPr>
          <p:cNvPr id="74758" name="內容版面配置區 2">
            <a:extLst>
              <a:ext uri="{FF2B5EF4-FFF2-40B4-BE49-F238E27FC236}">
                <a16:creationId xmlns:a16="http://schemas.microsoft.com/office/drawing/2014/main" id="{6CDA69BE-891D-47D2-9B45-A90AF5535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4926013"/>
            <a:ext cx="106457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減法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(-)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CC6D026-C40C-45E0-9365-7FFADB2B2D84}"/>
              </a:ext>
            </a:extLst>
          </p:cNvPr>
          <p:cNvSpPr/>
          <p:nvPr/>
        </p:nvSpPr>
        <p:spPr>
          <a:xfrm>
            <a:off x="806450" y="5449888"/>
            <a:ext cx="10547350" cy="12620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10 - 5.5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4.5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84FEFAD-AA91-42C1-8D25-D536E0E8FBA8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DD2F0C2-D6DD-4E58-9ACC-0AC5EA7B2D4E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ex2-8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17447552-F1D2-44B9-B800-69E92E9C3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F7D4A4C-09E5-4938-9B3C-863A4A271709}"/>
              </a:ext>
            </a:extLst>
          </p:cNvPr>
          <p:cNvSpPr/>
          <p:nvPr/>
        </p:nvSpPr>
        <p:spPr>
          <a:xfrm>
            <a:off x="6943725" y="4257675"/>
            <a:ext cx="666750" cy="352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E04C979-0744-4F65-9BEC-C101A5A39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D330EAF-D8E2-4FEB-84E8-AEE368297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1905000"/>
            <a:ext cx="2528888" cy="45181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548C872-6CF7-4001-9F56-1170D966C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2791360"/>
            <a:ext cx="6457950" cy="27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3520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17447552-F1D2-44B9-B800-69E92E9C3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F7D4A4C-09E5-4938-9B3C-863A4A271709}"/>
              </a:ext>
            </a:extLst>
          </p:cNvPr>
          <p:cNvSpPr/>
          <p:nvPr/>
        </p:nvSpPr>
        <p:spPr>
          <a:xfrm>
            <a:off x="6943725" y="4257675"/>
            <a:ext cx="666750" cy="352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E04C979-0744-4F65-9BEC-C101A5A39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A4EFB3A-7B86-44D9-816E-03C27577C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1924050"/>
            <a:ext cx="1674812" cy="41256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0DF7F15-5565-4651-BE78-97D4B3EB7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38" y="3179797"/>
            <a:ext cx="7705725" cy="50404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FA00AB6-24F4-463D-829B-88760A3219A5}"/>
              </a:ext>
            </a:extLst>
          </p:cNvPr>
          <p:cNvSpPr txBox="1"/>
          <p:nvPr/>
        </p:nvSpPr>
        <p:spPr>
          <a:xfrm>
            <a:off x="1077913" y="2605967"/>
            <a:ext cx="3360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匯入類別：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03B55CC-6036-4796-A8C9-8100F41661DB}"/>
              </a:ext>
            </a:extLst>
          </p:cNvPr>
          <p:cNvSpPr txBox="1"/>
          <p:nvPr/>
        </p:nvSpPr>
        <p:spPr>
          <a:xfrm>
            <a:off x="1077912" y="4233832"/>
            <a:ext cx="3360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建立物件：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B43F630-04A8-4978-9132-6A4B2E19B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38" y="4767051"/>
            <a:ext cx="8467725" cy="131273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E0B45A26-8078-4967-BC25-CCB640EED8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3892163"/>
            <a:ext cx="98107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43385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17447552-F1D2-44B9-B800-69E92E9C3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F7D4A4C-09E5-4938-9B3C-863A4A271709}"/>
              </a:ext>
            </a:extLst>
          </p:cNvPr>
          <p:cNvSpPr/>
          <p:nvPr/>
        </p:nvSpPr>
        <p:spPr>
          <a:xfrm>
            <a:off x="6943725" y="4257675"/>
            <a:ext cx="666750" cy="352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E04C979-0744-4F65-9BEC-C101A5A39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FA00AB6-24F4-463D-829B-88760A3219A5}"/>
              </a:ext>
            </a:extLst>
          </p:cNvPr>
          <p:cNvSpPr txBox="1"/>
          <p:nvPr/>
        </p:nvSpPr>
        <p:spPr>
          <a:xfrm>
            <a:off x="1077911" y="1846881"/>
            <a:ext cx="3360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連接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MQTT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中介伺服器：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03B55CC-6036-4796-A8C9-8100F41661DB}"/>
              </a:ext>
            </a:extLst>
          </p:cNvPr>
          <p:cNvSpPr txBox="1"/>
          <p:nvPr/>
        </p:nvSpPr>
        <p:spPr>
          <a:xfrm>
            <a:off x="1077911" y="3150625"/>
            <a:ext cx="4475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收到訂閱資料時會自動呼叫的函式：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5C501C5-63A1-445B-A6CF-CB2454768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38" y="2414819"/>
            <a:ext cx="2957513" cy="39471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BC81EED-6EAF-464D-AF19-1B529C832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8" y="2965837"/>
            <a:ext cx="9810750" cy="1333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84D573A-93BE-4622-AFF3-B7924F20E0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8" y="4171866"/>
            <a:ext cx="5376862" cy="1907919"/>
          </a:xfrm>
          <a:prstGeom prst="rect">
            <a:avLst/>
          </a:prstGeom>
        </p:spPr>
      </p:pic>
      <p:sp>
        <p:nvSpPr>
          <p:cNvPr id="17" name="箭號: 彎曲 16">
            <a:extLst>
              <a:ext uri="{FF2B5EF4-FFF2-40B4-BE49-F238E27FC236}">
                <a16:creationId xmlns:a16="http://schemas.microsoft.com/office/drawing/2014/main" id="{E9B66AC3-C088-47DD-AF07-8984080A69DD}"/>
              </a:ext>
            </a:extLst>
          </p:cNvPr>
          <p:cNvSpPr/>
          <p:nvPr/>
        </p:nvSpPr>
        <p:spPr>
          <a:xfrm rot="16200000" flipH="1" flipV="1">
            <a:off x="4262435" y="3675607"/>
            <a:ext cx="352425" cy="800000"/>
          </a:xfrm>
          <a:prstGeom prst="bentArrow">
            <a:avLst>
              <a:gd name="adj1" fmla="val 25000"/>
              <a:gd name="adj2" fmla="val 27372"/>
              <a:gd name="adj3" fmla="val 25000"/>
              <a:gd name="adj4" fmla="val 43750"/>
            </a:avLst>
          </a:prstGeom>
          <a:solidFill>
            <a:srgbClr val="1CADE4"/>
          </a:solidFill>
          <a:ln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箭號: 彎曲 17">
            <a:extLst>
              <a:ext uri="{FF2B5EF4-FFF2-40B4-BE49-F238E27FC236}">
                <a16:creationId xmlns:a16="http://schemas.microsoft.com/office/drawing/2014/main" id="{433791BC-C011-40C6-8BEB-332D81F54E1E}"/>
              </a:ext>
            </a:extLst>
          </p:cNvPr>
          <p:cNvSpPr/>
          <p:nvPr/>
        </p:nvSpPr>
        <p:spPr>
          <a:xfrm rot="16200000" flipH="1">
            <a:off x="6126707" y="3672236"/>
            <a:ext cx="353833" cy="800001"/>
          </a:xfrm>
          <a:prstGeom prst="bentArrow">
            <a:avLst>
              <a:gd name="adj1" fmla="val 25000"/>
              <a:gd name="adj2" fmla="val 27372"/>
              <a:gd name="adj3" fmla="val 25000"/>
              <a:gd name="adj4" fmla="val 43750"/>
            </a:avLst>
          </a:prstGeom>
          <a:solidFill>
            <a:srgbClr val="1CADE4"/>
          </a:solidFill>
          <a:ln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5AFDBE3-3827-46F9-A9C6-DE774634B228}"/>
              </a:ext>
            </a:extLst>
          </p:cNvPr>
          <p:cNvSpPr txBox="1"/>
          <p:nvPr/>
        </p:nvSpPr>
        <p:spPr>
          <a:xfrm>
            <a:off x="2816787" y="3767292"/>
            <a:ext cx="1378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頻道名稱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E31C83A-84CA-4650-BF15-5C9C474C5AAC}"/>
              </a:ext>
            </a:extLst>
          </p:cNvPr>
          <p:cNvSpPr txBox="1"/>
          <p:nvPr/>
        </p:nvSpPr>
        <p:spPr>
          <a:xfrm>
            <a:off x="6752400" y="3767292"/>
            <a:ext cx="1589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收到的資料</a:t>
            </a:r>
          </a:p>
        </p:txBody>
      </p:sp>
    </p:spTree>
    <p:extLst>
      <p:ext uri="{BB962C8B-B14F-4D97-AF65-F5344CB8AC3E}">
        <p14:creationId xmlns:p14="http://schemas.microsoft.com/office/powerpoint/2010/main" val="4270984874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17447552-F1D2-44B9-B800-69E92E9C3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E04C979-0744-4F65-9BEC-C101A5A39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BC81EED-6EAF-464D-AF19-1B529C832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1" y="3099188"/>
            <a:ext cx="9810750" cy="13335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3D989997-C94B-4753-A293-BED24155612D}"/>
              </a:ext>
            </a:extLst>
          </p:cNvPr>
          <p:cNvSpPr txBox="1"/>
          <p:nvPr/>
        </p:nvSpPr>
        <p:spPr>
          <a:xfrm>
            <a:off x="1077911" y="1846881"/>
            <a:ext cx="4198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註冊為收到訂閱資料時的處理函式：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43FD926-A6BE-4E8D-A41D-A6B51A9D3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2490754"/>
            <a:ext cx="6038850" cy="431346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B0EBB9B6-AA68-4531-BEDB-41B630435F6B}"/>
              </a:ext>
            </a:extLst>
          </p:cNvPr>
          <p:cNvSpPr txBox="1"/>
          <p:nvPr/>
        </p:nvSpPr>
        <p:spPr>
          <a:xfrm>
            <a:off x="1077911" y="3270717"/>
            <a:ext cx="4198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向伺服器訂閱頻道：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17E4DA4-02EA-4E84-8B20-EF2341CFC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3889981"/>
            <a:ext cx="7932349" cy="40011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3D91E8F6-7ED0-44B2-9BD5-9FB60F9D7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1" y="4451738"/>
            <a:ext cx="9810750" cy="133350"/>
          </a:xfrm>
          <a:prstGeom prst="rect">
            <a:avLst/>
          </a:prstGeom>
        </p:spPr>
      </p:pic>
      <p:sp>
        <p:nvSpPr>
          <p:cNvPr id="23" name="箭號: 彎曲 22">
            <a:extLst>
              <a:ext uri="{FF2B5EF4-FFF2-40B4-BE49-F238E27FC236}">
                <a16:creationId xmlns:a16="http://schemas.microsoft.com/office/drawing/2014/main" id="{0F0E92A1-13F3-4145-8A3D-F7AB5657A50E}"/>
              </a:ext>
            </a:extLst>
          </p:cNvPr>
          <p:cNvSpPr/>
          <p:nvPr/>
        </p:nvSpPr>
        <p:spPr>
          <a:xfrm rot="16200000" flipH="1">
            <a:off x="8014633" y="3195162"/>
            <a:ext cx="353833" cy="800001"/>
          </a:xfrm>
          <a:prstGeom prst="bentArrow">
            <a:avLst>
              <a:gd name="adj1" fmla="val 25000"/>
              <a:gd name="adj2" fmla="val 27372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C0D5A528-1956-4C9A-953C-CAAD73BAF154}"/>
              </a:ext>
            </a:extLst>
          </p:cNvPr>
          <p:cNvSpPr txBox="1"/>
          <p:nvPr/>
        </p:nvSpPr>
        <p:spPr>
          <a:xfrm>
            <a:off x="8626204" y="3270717"/>
            <a:ext cx="2003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AIO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的頻道格式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4665423-D0DE-4F98-86D3-249CF0F7B4D6}"/>
              </a:ext>
            </a:extLst>
          </p:cNvPr>
          <p:cNvSpPr/>
          <p:nvPr/>
        </p:nvSpPr>
        <p:spPr>
          <a:xfrm>
            <a:off x="5905500" y="3899506"/>
            <a:ext cx="3743325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C75E4B8-8C7A-4776-AA50-B8F395887669}"/>
              </a:ext>
            </a:extLst>
          </p:cNvPr>
          <p:cNvSpPr txBox="1"/>
          <p:nvPr/>
        </p:nvSpPr>
        <p:spPr>
          <a:xfrm>
            <a:off x="1077910" y="4689734"/>
            <a:ext cx="4198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不斷檢查是否有新資料：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39F9592A-CC62-4324-9874-D020E7A4EB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5211435"/>
            <a:ext cx="4476750" cy="92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23065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17447552-F1D2-44B9-B800-69E92E9C3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E04C979-0744-4F65-9BEC-C101A5A39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9F13966-663F-4BB9-997C-F72E65DC1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1914525"/>
            <a:ext cx="1728788" cy="44613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9AD012E-54F4-4B4B-8061-948B2524C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564" y="1914525"/>
            <a:ext cx="5306871" cy="41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10868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17447552-F1D2-44B9-B800-69E92E9C3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897903"/>
            <a:ext cx="8132762" cy="79202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F9F8B53-597A-4E02-B8C1-32353BE5C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1914525"/>
            <a:ext cx="1057275" cy="42646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9094528-97D8-4888-844A-1CB98F9D8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2737034"/>
            <a:ext cx="3533775" cy="268540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3FB012B-0024-4EC8-8BF6-9DB429D1C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83" y="2737034"/>
            <a:ext cx="3719829" cy="2685402"/>
          </a:xfrm>
          <a:prstGeom prst="rect">
            <a:avLst/>
          </a:prstGeom>
        </p:spPr>
      </p:pic>
      <p:sp>
        <p:nvSpPr>
          <p:cNvPr id="27" name="箭號: 向下 26">
            <a:extLst>
              <a:ext uri="{FF2B5EF4-FFF2-40B4-BE49-F238E27FC236}">
                <a16:creationId xmlns:a16="http://schemas.microsoft.com/office/drawing/2014/main" id="{8F75811B-F71A-4C4E-87A0-A64EE947B3BE}"/>
              </a:ext>
            </a:extLst>
          </p:cNvPr>
          <p:cNvSpPr/>
          <p:nvPr/>
        </p:nvSpPr>
        <p:spPr>
          <a:xfrm rot="16200000">
            <a:off x="5839819" y="3876803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彎曲 27">
            <a:extLst>
              <a:ext uri="{FF2B5EF4-FFF2-40B4-BE49-F238E27FC236}">
                <a16:creationId xmlns:a16="http://schemas.microsoft.com/office/drawing/2014/main" id="{2BC93139-DB1E-4F28-BA58-F3B6F757E52A}"/>
              </a:ext>
            </a:extLst>
          </p:cNvPr>
          <p:cNvSpPr/>
          <p:nvPr/>
        </p:nvSpPr>
        <p:spPr>
          <a:xfrm rot="16200000">
            <a:off x="7959558" y="5139817"/>
            <a:ext cx="411278" cy="800001"/>
          </a:xfrm>
          <a:prstGeom prst="bentArrow">
            <a:avLst>
              <a:gd name="adj1" fmla="val 25000"/>
              <a:gd name="adj2" fmla="val 27372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7865E9B5-0DCF-4714-A7D2-D0EAB24173D8}"/>
              </a:ext>
            </a:extLst>
          </p:cNvPr>
          <p:cNvSpPr txBox="1"/>
          <p:nvPr/>
        </p:nvSpPr>
        <p:spPr>
          <a:xfrm>
            <a:off x="8565197" y="5487184"/>
            <a:ext cx="228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發出 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秒的警示聲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F290EFA-C208-4B19-80AF-BF69D9327ECE}"/>
              </a:ext>
            </a:extLst>
          </p:cNvPr>
          <p:cNvSpPr/>
          <p:nvPr/>
        </p:nvSpPr>
        <p:spPr>
          <a:xfrm>
            <a:off x="7038976" y="4600575"/>
            <a:ext cx="2133600" cy="7336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20289491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692C2B5-F13B-4EC8-B85A-CC9C53162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2662311"/>
            <a:ext cx="4343400" cy="356540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860E362-14D7-4AD9-A372-55B14B370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000125"/>
            <a:ext cx="3638550" cy="69793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9B4815F-2CE1-499A-9984-C8136E909615}"/>
              </a:ext>
            </a:extLst>
          </p:cNvPr>
          <p:cNvSpPr txBox="1"/>
          <p:nvPr/>
        </p:nvSpPr>
        <p:spPr>
          <a:xfrm>
            <a:off x="1077119" y="1818330"/>
            <a:ext cx="10114756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face-api.js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人臉偵測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還可以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辨識人臉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。辨識人臉包含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辨識身分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差距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(Distance)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E048457-69DC-4F47-AF5F-AFA79D4F487B}"/>
              </a:ext>
            </a:extLst>
          </p:cNvPr>
          <p:cNvSpPr txBox="1"/>
          <p:nvPr/>
        </p:nvSpPr>
        <p:spPr>
          <a:xfrm>
            <a:off x="1077119" y="2662311"/>
            <a:ext cx="186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辨識身分：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78440568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860E362-14D7-4AD9-A372-55B14B370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000125"/>
            <a:ext cx="3638550" cy="69793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E048457-69DC-4F47-AF5F-AFA79D4F487B}"/>
              </a:ext>
            </a:extLst>
          </p:cNvPr>
          <p:cNvSpPr txBox="1"/>
          <p:nvPr/>
        </p:nvSpPr>
        <p:spPr>
          <a:xfrm>
            <a:off x="1077118" y="2005086"/>
            <a:ext cx="74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差距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(Distance)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。數值會介於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之間：</a:t>
            </a:r>
            <a:endParaRPr lang="zh-TW" altLang="en-US" sz="28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C39696-E969-4538-8820-7657AA50C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939931"/>
            <a:ext cx="9024937" cy="291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86834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6BEC4DB-C7BE-47D1-B402-8428F28C5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1020040"/>
            <a:ext cx="7848600" cy="71350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D5BD5FC-3210-4EAC-9492-D77FC45B4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21" y="1806288"/>
            <a:ext cx="6524179" cy="391009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32429F6-92A6-4062-AB07-EFFA1F0E7C3F}"/>
              </a:ext>
            </a:extLst>
          </p:cNvPr>
          <p:cNvSpPr txBox="1"/>
          <p:nvPr/>
        </p:nvSpPr>
        <p:spPr>
          <a:xfrm>
            <a:off x="69746" y="5522831"/>
            <a:ext cx="7419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iPhone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使用者請參考：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https://hackmd.io/@flagmaker/S1ReszUcd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0278900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EF99C10-44FD-4BCD-B911-C272EDE69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39" y="359326"/>
            <a:ext cx="10262722" cy="54604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20D89F3-9CFA-4604-8A58-6C0394E2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74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內容版面配置區 2">
            <a:extLst>
              <a:ext uri="{FF2B5EF4-FFF2-40B4-BE49-F238E27FC236}">
                <a16:creationId xmlns:a16="http://schemas.microsoft.com/office/drawing/2014/main" id="{50E8D685-8B2B-462B-847C-C7276B2D3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255588"/>
            <a:ext cx="106457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乘法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(*)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75779" name="內容版面配置區 2">
            <a:extLst>
              <a:ext uri="{FF2B5EF4-FFF2-40B4-BE49-F238E27FC236}">
                <a16:creationId xmlns:a16="http://schemas.microsoft.com/office/drawing/2014/main" id="{EBA69F30-A044-4BE0-B95A-291A63D7F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2443163"/>
            <a:ext cx="106457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除法取商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(/)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46B102A-ABDE-4991-A70B-17B6BA388E9A}"/>
              </a:ext>
            </a:extLst>
          </p:cNvPr>
          <p:cNvSpPr/>
          <p:nvPr/>
        </p:nvSpPr>
        <p:spPr>
          <a:xfrm>
            <a:off x="806450" y="990600"/>
            <a:ext cx="10547350" cy="12604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10 *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55.0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BB5FA2-DD69-4BD1-B0A2-4729A6B11701}"/>
              </a:ext>
            </a:extLst>
          </p:cNvPr>
          <p:cNvSpPr/>
          <p:nvPr/>
        </p:nvSpPr>
        <p:spPr>
          <a:xfrm>
            <a:off x="806450" y="3121025"/>
            <a:ext cx="10547350" cy="12604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10 /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1.8181818181818181</a:t>
            </a:r>
          </a:p>
        </p:txBody>
      </p:sp>
      <p:sp>
        <p:nvSpPr>
          <p:cNvPr id="75782" name="內容版面配置區 2">
            <a:extLst>
              <a:ext uri="{FF2B5EF4-FFF2-40B4-BE49-F238E27FC236}">
                <a16:creationId xmlns:a16="http://schemas.microsoft.com/office/drawing/2014/main" id="{6856E922-C9EB-4B54-901E-FDA428450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4606925"/>
            <a:ext cx="1064577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除法取整數商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(//)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9434443-5C03-4837-9537-461415C036C7}"/>
              </a:ext>
            </a:extLst>
          </p:cNvPr>
          <p:cNvSpPr/>
          <p:nvPr/>
        </p:nvSpPr>
        <p:spPr>
          <a:xfrm>
            <a:off x="806450" y="5337175"/>
            <a:ext cx="10547350" cy="126206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10 //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1.0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6AFF92D-4673-4F4B-B68C-5F9BDE160C8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ex2-8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67BC9C7-8EAE-475C-9FB1-7C881E038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21" y="1834526"/>
            <a:ext cx="5441308" cy="443150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FB4D127-B345-494C-8AB5-4AE8786EA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290" y="2491389"/>
            <a:ext cx="4007795" cy="228767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8C7FFC0-EEC8-484F-AC64-946BFB8A4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9A2A673-B292-4864-9FD9-E4DA4E50D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44096"/>
            <a:ext cx="8629650" cy="85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71000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13983C2-32FA-4722-B7D8-347EE0D40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44096"/>
            <a:ext cx="8629650" cy="85611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8EFF62A-4E6F-4117-95C9-B71D96FA0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6" y="1938337"/>
            <a:ext cx="1524000" cy="41339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4033950-4DD6-4A19-9944-C4E3880D5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6" y="2476500"/>
            <a:ext cx="3657600" cy="44917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2B150AA-C083-4063-A0EC-197F9AD1B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680" y="3128018"/>
            <a:ext cx="8012640" cy="305545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051521D-4A80-4E9F-BD26-4ED89771F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12713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9715A5C-1D08-4F84-A52B-99D326E2A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44096"/>
            <a:ext cx="8629650" cy="85611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6C9BAD9-AD5D-4ED9-B9EA-05FFA1AD1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747" y="1943100"/>
            <a:ext cx="8002505" cy="413747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0AC1F12-A2ED-4FC2-9AF7-8C0226664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27019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5936B7E-4F75-4A21-8948-6C0C4CEDE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44096"/>
            <a:ext cx="8629650" cy="85611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B8E521A-DB9A-475F-8ABF-73DF64ABC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1765478"/>
            <a:ext cx="6076950" cy="367956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E4236FD-1E88-48A0-A672-E26DD131B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5510310"/>
            <a:ext cx="7634287" cy="82471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3D4611C-852A-4101-84F9-3233021F3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7556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3BD1F72-C1C8-4C05-B297-CA1EAEB00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49" y="2654481"/>
            <a:ext cx="7172325" cy="366535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5936B7E-4F75-4A21-8948-6C0C4CEDE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44096"/>
            <a:ext cx="8629650" cy="85611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545E2EE-7238-46D2-B19D-7AC1E19E1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847850"/>
            <a:ext cx="1919288" cy="42377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1D9807E-B12C-4714-A880-F1BE26978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6040AAD-708C-4C61-9324-C4650B4C8E92}"/>
              </a:ext>
            </a:extLst>
          </p:cNvPr>
          <p:cNvSpPr txBox="1"/>
          <p:nvPr/>
        </p:nvSpPr>
        <p:spPr>
          <a:xfrm>
            <a:off x="1231796" y="2452224"/>
            <a:ext cx="434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8-3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節建立的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GitHub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倉庫：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3542658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5936B7E-4F75-4A21-8948-6C0C4CEDE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44096"/>
            <a:ext cx="8629650" cy="8561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1D9807E-B12C-4714-A880-F1BE26978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DD683C4-811D-4CCF-BE34-F5C32A05B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26" y="2057400"/>
            <a:ext cx="9653547" cy="395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97962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5936B7E-4F75-4A21-8948-6C0C4CEDE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44096"/>
            <a:ext cx="8629650" cy="8561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1D9807E-B12C-4714-A880-F1BE26978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3767386-75F0-424E-BAD8-274492B6B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02" y="1874701"/>
            <a:ext cx="5158945" cy="441939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6CC86FA-17A6-4609-8A02-CE47EE169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706" y="2581274"/>
            <a:ext cx="6151273" cy="2657475"/>
          </a:xfrm>
          <a:prstGeom prst="rect">
            <a:avLst/>
          </a:prstGeom>
        </p:spPr>
      </p:pic>
      <p:sp>
        <p:nvSpPr>
          <p:cNvPr id="8" name="箭號: 向下 7">
            <a:extLst>
              <a:ext uri="{FF2B5EF4-FFF2-40B4-BE49-F238E27FC236}">
                <a16:creationId xmlns:a16="http://schemas.microsoft.com/office/drawing/2014/main" id="{DBFB382F-4302-42CE-8700-76506B68FC58}"/>
              </a:ext>
            </a:extLst>
          </p:cNvPr>
          <p:cNvSpPr/>
          <p:nvPr/>
        </p:nvSpPr>
        <p:spPr>
          <a:xfrm rot="16200000">
            <a:off x="5830297" y="3682595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2834944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8634B18-B500-46DC-B2C0-EC62D8068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44096"/>
            <a:ext cx="8629650" cy="85611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6110063-661B-4E5E-9A89-96825E2B1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6" y="1862138"/>
            <a:ext cx="1524000" cy="45417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BDBBF78-2B73-4BAF-A695-1FB88C7C25E0}"/>
              </a:ext>
            </a:extLst>
          </p:cNvPr>
          <p:cNvSpPr txBox="1"/>
          <p:nvPr/>
        </p:nvSpPr>
        <p:spPr>
          <a:xfrm>
            <a:off x="1163638" y="2914083"/>
            <a:ext cx="21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網址列輸入：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2F9287E-3BF3-409E-B19F-3755127E4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938156"/>
            <a:ext cx="9601200" cy="42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39808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B0DF740-AE97-4C60-8041-A558A1184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44096"/>
            <a:ext cx="8629650" cy="85611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41F240A-B640-479F-9D19-4E10FF2D9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882693"/>
            <a:ext cx="5572124" cy="435833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A3B4E6F-AF83-4E1D-9627-78CB261B8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4877653"/>
            <a:ext cx="3810000" cy="791172"/>
          </a:xfrm>
          <a:prstGeom prst="rect">
            <a:avLst/>
          </a:prstGeom>
        </p:spPr>
      </p:pic>
      <p:sp>
        <p:nvSpPr>
          <p:cNvPr id="9" name="箭號: 向下 8">
            <a:extLst>
              <a:ext uri="{FF2B5EF4-FFF2-40B4-BE49-F238E27FC236}">
                <a16:creationId xmlns:a16="http://schemas.microsoft.com/office/drawing/2014/main" id="{1EDB57C6-89BB-4A4E-99DA-9E8CBA989A63}"/>
              </a:ext>
            </a:extLst>
          </p:cNvPr>
          <p:cNvSpPr/>
          <p:nvPr/>
        </p:nvSpPr>
        <p:spPr>
          <a:xfrm rot="16200000">
            <a:off x="5592173" y="5070308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3544040-01F4-4997-AD35-0BD4563D2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82858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83D596A-ACC7-4360-91AA-1C00E1EA7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44096"/>
            <a:ext cx="8629650" cy="85611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14ACCFA-EE3A-4214-A1ED-9DE5BAC56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2009775"/>
            <a:ext cx="2490788" cy="47229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633E4C7-44D3-47B7-8437-C26A575E738C}"/>
              </a:ext>
            </a:extLst>
          </p:cNvPr>
          <p:cNvSpPr txBox="1"/>
          <p:nvPr/>
        </p:nvSpPr>
        <p:spPr>
          <a:xfrm>
            <a:off x="1152525" y="2617844"/>
            <a:ext cx="6732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瀏覽器傳送以下格式的資料給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ESP32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9CB8722-D5A1-42D4-8C0E-AFCC72C22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44" y="3294753"/>
            <a:ext cx="1756569" cy="45823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2C0C8FE-9C1E-4FB1-8376-2C3B87A6E9F2}"/>
              </a:ext>
            </a:extLst>
          </p:cNvPr>
          <p:cNvSpPr txBox="1"/>
          <p:nvPr/>
        </p:nvSpPr>
        <p:spPr>
          <a:xfrm>
            <a:off x="3954463" y="3274950"/>
            <a:ext cx="4979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Teddy:0.35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7C3DDED-323A-43A0-BF35-446251602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93" y="4678992"/>
            <a:ext cx="7796213" cy="154359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43B37D6-ACD8-4953-9FBE-DC6787770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3843353"/>
            <a:ext cx="9810750" cy="13335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BC704C2-D78F-40D9-969C-CD5C1A7B444E}"/>
              </a:ext>
            </a:extLst>
          </p:cNvPr>
          <p:cNvSpPr txBox="1"/>
          <p:nvPr/>
        </p:nvSpPr>
        <p:spPr>
          <a:xfrm>
            <a:off x="1152525" y="4039346"/>
            <a:ext cx="6732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BLE_UART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物件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並取得回傳值：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27E727AC-2385-447A-A9EA-BB44722E85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14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內容版面配置區 2">
            <a:extLst>
              <a:ext uri="{FF2B5EF4-FFF2-40B4-BE49-F238E27FC236}">
                <a16:creationId xmlns:a16="http://schemas.microsoft.com/office/drawing/2014/main" id="{EB89E380-695C-4BC2-9AE9-EEF16A78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247650"/>
            <a:ext cx="1060291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取餘數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(%)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110EEFC-F97D-46FB-A6B1-99873013DEA1}"/>
              </a:ext>
            </a:extLst>
          </p:cNvPr>
          <p:cNvSpPr/>
          <p:nvPr/>
        </p:nvSpPr>
        <p:spPr>
          <a:xfrm>
            <a:off x="806450" y="981075"/>
            <a:ext cx="10547350" cy="126206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10 %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4.5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858E6F5-1B90-4F5E-A28B-055403A65807}"/>
              </a:ext>
            </a:extLst>
          </p:cNvPr>
          <p:cNvGraphicFramePr>
            <a:graphicFrameLocks noGrp="1"/>
          </p:cNvGraphicFramePr>
          <p:nvPr/>
        </p:nvGraphicFramePr>
        <p:xfrm>
          <a:off x="806450" y="5110163"/>
          <a:ext cx="10547350" cy="103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1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5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TIP</a:t>
                      </a:r>
                      <a:endParaRPr lang="zh-TW" altLang="en-US" sz="2800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marL="91434" marR="91434" marT="45734" marB="45734"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953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整數與浮點數做運算，結果一定為浮點數。</a:t>
                      </a:r>
                      <a:endParaRPr lang="en-US" altLang="zh-TW" sz="28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6953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只有整數與整數做除法，結果為浮點數。</a:t>
                      </a:r>
                      <a:endParaRPr lang="en-US" altLang="zh-TW" sz="2800" b="0" kern="1200">
                        <a:solidFill>
                          <a:schemeClr val="bg1">
                            <a:lumMod val="6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34" marR="91434" marT="45734" marB="45734" anchor="ctr"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endParaRPr lang="zh-TW" altLang="en-US" sz="2800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marL="91434" marR="91434" marT="45734" marB="45734"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 b="0" kern="1200">
                        <a:solidFill>
                          <a:schemeClr val="bg1">
                            <a:lumMod val="6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6814" name="內容版面配置區 2">
            <a:extLst>
              <a:ext uri="{FF2B5EF4-FFF2-40B4-BE49-F238E27FC236}">
                <a16:creationId xmlns:a16="http://schemas.microsoft.com/office/drawing/2014/main" id="{BDA569AA-115D-4F29-95B6-85A33900C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2451100"/>
            <a:ext cx="1060291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指數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Arial" panose="020B0604020202020204" pitchFamily="34" charset="0"/>
              </a:rPr>
              <a:t>(**)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D8C719B-FAB4-497B-8902-011A89CB5455}"/>
              </a:ext>
            </a:extLst>
          </p:cNvPr>
          <p:cNvSpPr/>
          <p:nvPr/>
        </p:nvSpPr>
        <p:spPr>
          <a:xfrm>
            <a:off x="806450" y="3184525"/>
            <a:ext cx="10547350" cy="126206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4 ** 0.5, 8 ** (1/3)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(2.0, 2.0)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2E4D3F9-2C06-4228-887C-D1F4FCEA2A5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ex2-8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83D596A-ACC7-4360-91AA-1C00E1EA7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44096"/>
            <a:ext cx="8629650" cy="856116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72D688F6-FF61-429C-A34D-C6B061B12A3C}"/>
              </a:ext>
            </a:extLst>
          </p:cNvPr>
          <p:cNvSpPr txBox="1"/>
          <p:nvPr/>
        </p:nvSpPr>
        <p:spPr>
          <a:xfrm>
            <a:off x="1152525" y="1993826"/>
            <a:ext cx="6732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名稱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差距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切割：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5E175FB-0F2E-425F-9C42-DD8F18013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93" y="2705885"/>
            <a:ext cx="5738813" cy="1107581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EBF294F4-EACE-4CB9-BDB4-AEA0A5A8D4F2}"/>
              </a:ext>
            </a:extLst>
          </p:cNvPr>
          <p:cNvSpPr txBox="1"/>
          <p:nvPr/>
        </p:nvSpPr>
        <p:spPr>
          <a:xfrm>
            <a:off x="1152525" y="4165015"/>
            <a:ext cx="6732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切割完後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使用索引分別取出值：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0BFFF9F-D02C-4164-BACB-E35AD482F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3987506"/>
            <a:ext cx="9810750" cy="1333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FDD8EDE-9A8F-4149-9254-7A8FC7B41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93" y="4838330"/>
            <a:ext cx="2540793" cy="136811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4EC0754-7D05-4862-8EC3-EFE9F50FA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52917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83D596A-ACC7-4360-91AA-1C00E1EA7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44096"/>
            <a:ext cx="8629650" cy="85611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272471B-958D-4E77-8603-B735905DB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63" y="1981200"/>
            <a:ext cx="1538288" cy="39697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6A692CC-5C32-41AC-A3D7-51F0338F2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5" y="2179689"/>
            <a:ext cx="3676650" cy="383857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3B11A012-DB0E-4274-807D-0E67F01E8FA9}"/>
              </a:ext>
            </a:extLst>
          </p:cNvPr>
          <p:cNvSpPr txBox="1"/>
          <p:nvPr/>
        </p:nvSpPr>
        <p:spPr>
          <a:xfrm>
            <a:off x="1781174" y="1997839"/>
            <a:ext cx="8629651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開啟範例程式 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LAB15</a:t>
            </a:r>
          </a:p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並更改第 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行的名稱列表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和第 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行的藍牙名稱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BE0F5CA-94F2-4A15-8E44-4F51A8B54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4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83D596A-ACC7-4360-91AA-1C00E1EA7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44096"/>
            <a:ext cx="8629650" cy="85611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4EC0754-7D05-4862-8EC3-EFE9F50FA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0B68978-77F5-4C1E-BF0C-86B7799D3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895475"/>
            <a:ext cx="1152525" cy="46488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32CE96C-E2A8-4809-B1B5-B18D5B0B3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635" y="2752606"/>
            <a:ext cx="5684729" cy="247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27440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83D596A-ACC7-4360-91AA-1C00E1EA7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44096"/>
            <a:ext cx="8629650" cy="85611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4EC0754-7D05-4862-8EC3-EFE9F50FA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0B68978-77F5-4C1E-BF0C-86B7799D3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895475"/>
            <a:ext cx="1152525" cy="464884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472B337-40CB-4A13-A19D-DB39B3A4CB17}"/>
              </a:ext>
            </a:extLst>
          </p:cNvPr>
          <p:cNvSpPr txBox="1"/>
          <p:nvPr/>
        </p:nvSpPr>
        <p:spPr>
          <a:xfrm>
            <a:off x="1152525" y="2658011"/>
            <a:ext cx="2495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回到瀏覽器：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16A835E-8A3E-43F7-B875-1909EB76F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5" y="2041721"/>
            <a:ext cx="2866672" cy="403806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4BC38EB-0FF1-42C9-A096-A51823FD2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1800225"/>
            <a:ext cx="3057524" cy="4502780"/>
          </a:xfrm>
          <a:prstGeom prst="rect">
            <a:avLst/>
          </a:prstGeom>
        </p:spPr>
      </p:pic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25328B12-6379-4584-93D2-8A37DF2C7C4E}"/>
              </a:ext>
            </a:extLst>
          </p:cNvPr>
          <p:cNvSpPr/>
          <p:nvPr/>
        </p:nvSpPr>
        <p:spPr>
          <a:xfrm rot="16200000">
            <a:off x="6878026" y="4241633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下 18">
            <a:extLst>
              <a:ext uri="{FF2B5EF4-FFF2-40B4-BE49-F238E27FC236}">
                <a16:creationId xmlns:a16="http://schemas.microsoft.com/office/drawing/2014/main" id="{A0860203-1471-4EFF-9349-35BA9FDBA278}"/>
              </a:ext>
            </a:extLst>
          </p:cNvPr>
          <p:cNvSpPr/>
          <p:nvPr/>
        </p:nvSpPr>
        <p:spPr>
          <a:xfrm rot="15564332">
            <a:off x="3380334" y="4709087"/>
            <a:ext cx="176263" cy="161739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59A6A1E-EB95-4FB6-B0A8-6F3BFC2749A8}"/>
              </a:ext>
            </a:extLst>
          </p:cNvPr>
          <p:cNvSpPr txBox="1"/>
          <p:nvPr/>
        </p:nvSpPr>
        <p:spPr>
          <a:xfrm>
            <a:off x="319087" y="5337599"/>
            <a:ext cx="2495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按按鈕前請先確認已經輸入名稱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5977732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ACB95473-127C-4D6E-BF05-B91E6718A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639" y="1964835"/>
            <a:ext cx="4198365" cy="428163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83D596A-ACC7-4360-91AA-1C00E1EA7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44096"/>
            <a:ext cx="8629650" cy="85611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4EC0754-7D05-4862-8EC3-EFE9F50FA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C7C9709-4EE8-4184-8CF5-CBF742CB8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1969748"/>
            <a:ext cx="7253288" cy="4281638"/>
          </a:xfrm>
          <a:prstGeom prst="rect">
            <a:avLst/>
          </a:prstGeom>
        </p:spPr>
      </p:pic>
      <p:sp>
        <p:nvSpPr>
          <p:cNvPr id="16" name="箭號: 向下 15">
            <a:extLst>
              <a:ext uri="{FF2B5EF4-FFF2-40B4-BE49-F238E27FC236}">
                <a16:creationId xmlns:a16="http://schemas.microsoft.com/office/drawing/2014/main" id="{75427BF0-456A-4777-97DB-92ED2D9B6573}"/>
              </a:ext>
            </a:extLst>
          </p:cNvPr>
          <p:cNvSpPr/>
          <p:nvPr/>
        </p:nvSpPr>
        <p:spPr>
          <a:xfrm rot="19969823">
            <a:off x="6625846" y="3258445"/>
            <a:ext cx="274633" cy="92714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BACFEA7-E692-46B5-B8D8-39DE93363948}"/>
              </a:ext>
            </a:extLst>
          </p:cNvPr>
          <p:cNvSpPr txBox="1"/>
          <p:nvPr/>
        </p:nvSpPr>
        <p:spPr>
          <a:xfrm>
            <a:off x="4483764" y="2723673"/>
            <a:ext cx="305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選擇自己取的名字</a:t>
            </a:r>
          </a:p>
        </p:txBody>
      </p:sp>
      <p:sp>
        <p:nvSpPr>
          <p:cNvPr id="22" name="箭號: 向下 21">
            <a:extLst>
              <a:ext uri="{FF2B5EF4-FFF2-40B4-BE49-F238E27FC236}">
                <a16:creationId xmlns:a16="http://schemas.microsoft.com/office/drawing/2014/main" id="{65F66485-DE73-407F-8044-985C8AEE4864}"/>
              </a:ext>
            </a:extLst>
          </p:cNvPr>
          <p:cNvSpPr/>
          <p:nvPr/>
        </p:nvSpPr>
        <p:spPr>
          <a:xfrm rot="16200000">
            <a:off x="6230447" y="5413208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B139F5E-8229-4A7D-9950-02E02930F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13" y="1873503"/>
            <a:ext cx="5457825" cy="29337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889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83D596A-ACC7-4360-91AA-1C00E1EA7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44096"/>
            <a:ext cx="8629650" cy="85611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C2DE60C-FE1B-43BE-AD08-ECBDE6D58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" y="2053772"/>
            <a:ext cx="1262063" cy="37896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9E5642A-1C8F-478B-AA48-32738CDC371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1000" y="3974798"/>
            <a:ext cx="4410000" cy="13335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7093288-DAFE-4F49-8E08-9BA3231C7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49" y="1753487"/>
            <a:ext cx="2855037" cy="457597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7AEC72A-5E48-4E86-8BEA-AFAFA36E8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4248150"/>
            <a:ext cx="2561161" cy="191259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1E5B05F-F8CC-4091-94C1-669E7F1E52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37" y="2053772"/>
            <a:ext cx="1281135" cy="37896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2C6442B-1CD2-4452-914D-FF2E8A3E0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01" y="1757362"/>
            <a:ext cx="2855037" cy="455446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551F1ED7-A737-40CA-B1D0-4B8A695096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913" y="4248150"/>
            <a:ext cx="2026361" cy="186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06885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B024B60-8CFF-4EC6-8A6B-C5EC3A511103}"/>
              </a:ext>
            </a:extLst>
          </p:cNvPr>
          <p:cNvSpPr txBox="1"/>
          <p:nvPr/>
        </p:nvSpPr>
        <p:spPr>
          <a:xfrm>
            <a:off x="1210770" y="2295728"/>
            <a:ext cx="50681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CH01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物聯網與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ESP32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CH02   Python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簡介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CH03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藍牙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(BLE)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通訊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防盜監測站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CH05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火車誤點提醒器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5689D04-5561-437B-B330-AB80FC01B2F1}"/>
              </a:ext>
            </a:extLst>
          </p:cNvPr>
          <p:cNvSpPr txBox="1"/>
          <p:nvPr/>
        </p:nvSpPr>
        <p:spPr>
          <a:xfrm>
            <a:off x="6278879" y="2295728"/>
            <a:ext cx="4885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CH06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雲端溫度紀錄儀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CH07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自製網頁控制器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應用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人臉偵測、辨識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CH09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自製藍牙截圖、音量遙控器</a:t>
            </a:r>
            <a:endParaRPr lang="en-US" altLang="zh-TW" sz="2400"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1F96AA9D-E3D2-443E-975F-C846739D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目錄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725F3A3-25BE-4DA7-8C3D-CB9977055F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3" y="860224"/>
            <a:ext cx="8634698" cy="571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3178835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A439699-8E5E-47B4-A76B-6C9118448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8" y="982086"/>
            <a:ext cx="2490787" cy="71984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F2A1CC8-EE0D-41D2-A680-ECF620510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2088571"/>
            <a:ext cx="9086850" cy="378734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EDD5EC4-4BA8-4BE8-A629-3A4323A08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2381250"/>
            <a:ext cx="4866968" cy="20955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4D9D23C-27C7-4D33-8FCD-EB567E470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043" y="2088571"/>
            <a:ext cx="5067607" cy="3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1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5B5B781-A09F-42FD-AE79-4C5C82CBF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951314"/>
            <a:ext cx="2809875" cy="78223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6474BB3-1AF1-4D92-8826-07DD656F4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64" y="2971800"/>
            <a:ext cx="3224689" cy="206692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A8A60AF-05B3-4756-8A0D-4BFA2B669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5" y="2544274"/>
            <a:ext cx="4800600" cy="26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25443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BEA6523-CF01-41A2-A4B2-44220E3E5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1" y="685800"/>
            <a:ext cx="11008738" cy="475974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82452DF-5DBD-4CC4-A9F2-9D1B5F5C2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17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674635-0A2F-4195-9C63-3D82E967A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>
              <a:defRPr/>
            </a:pPr>
            <a:r>
              <a:t>常用的變數運算</a:t>
            </a:r>
          </a:p>
        </p:txBody>
      </p:sp>
      <p:sp>
        <p:nvSpPr>
          <p:cNvPr id="77827" name="內容版面配置區 2">
            <a:extLst>
              <a:ext uri="{FF2B5EF4-FFF2-40B4-BE49-F238E27FC236}">
                <a16:creationId xmlns:a16="http://schemas.microsoft.com/office/drawing/2014/main" id="{6EE23BE5-4549-4F17-9E85-22F129EAEF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pPr eaLnBrk="1" hangingPunct="1"/>
            <a:r>
              <a:rPr lang="zh-TW" altLang="en-US"/>
              <a:t>把整數加上特定的值：</a:t>
            </a:r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>
              <a:spcBef>
                <a:spcPts val="3600"/>
              </a:spcBef>
            </a:pPr>
            <a:r>
              <a:rPr lang="zh-TW" altLang="en-US"/>
              <a:t>常用的簡式：</a:t>
            </a:r>
          </a:p>
          <a:p>
            <a:pPr eaLnBrk="1" hangingPunct="1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E5D06C8-010F-4312-A85F-A91012C708CD}"/>
              </a:ext>
            </a:extLst>
          </p:cNvPr>
          <p:cNvSpPr/>
          <p:nvPr/>
        </p:nvSpPr>
        <p:spPr>
          <a:xfrm>
            <a:off x="806450" y="1809750"/>
            <a:ext cx="10547350" cy="208915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x = 1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x = x + 1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x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2</a:t>
            </a:r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D083DA3F-7A4C-457E-B1CA-512EE1D42B44}"/>
              </a:ext>
            </a:extLst>
          </p:cNvPr>
          <p:cNvGraphicFramePr>
            <a:graphicFrameLocks noGrp="1"/>
          </p:cNvGraphicFramePr>
          <p:nvPr/>
        </p:nvGraphicFramePr>
        <p:xfrm>
          <a:off x="935038" y="4708525"/>
          <a:ext cx="454977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4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簡式</a:t>
                      </a:r>
                    </a:p>
                  </a:txBody>
                  <a:tcPr marL="91436" marR="914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意義</a:t>
                      </a:r>
                    </a:p>
                  </a:txBody>
                  <a:tcPr marL="91436" marR="914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/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Arial" panose="020B0604020202020204" pitchFamily="34" charset="0"/>
                        </a:rPr>
                        <a:t>x += 2</a:t>
                      </a:r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+ 2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-=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 –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*=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 *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表格 7">
            <a:extLst>
              <a:ext uri="{FF2B5EF4-FFF2-40B4-BE49-F238E27FC236}">
                <a16:creationId xmlns:a16="http://schemas.microsoft.com/office/drawing/2014/main" id="{10AD222F-B231-43EE-AAE0-9ADDE097806C}"/>
              </a:ext>
            </a:extLst>
          </p:cNvPr>
          <p:cNvGraphicFramePr>
            <a:graphicFrameLocks noGrp="1"/>
          </p:cNvGraphicFramePr>
          <p:nvPr/>
        </p:nvGraphicFramePr>
        <p:xfrm>
          <a:off x="6199188" y="4702175"/>
          <a:ext cx="484663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3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簡式</a:t>
                      </a:r>
                    </a:p>
                  </a:txBody>
                  <a:tcPr marL="91427" marR="914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意義</a:t>
                      </a:r>
                    </a:p>
                  </a:txBody>
                  <a:tcPr marL="91427" marR="91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/=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//=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//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%=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C328C5E1-5C15-4477-9FCF-B1A48A06D4B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ex2-9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2178694-777A-4560-8DC4-7CB1E10CA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902626"/>
            <a:ext cx="8382001" cy="81152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5D364EE-A7AC-4A77-9FBA-01A20A1AF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1761449"/>
            <a:ext cx="6362859" cy="457267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A6D938A-F9D0-4C70-B0AD-C2DB74501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84" y="3429000"/>
            <a:ext cx="3209766" cy="175502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E38D268-EEDC-4765-9838-965DBCB7C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29596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BC895BC-F530-426E-ABCE-C2F160DC3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902626"/>
            <a:ext cx="8382001" cy="8115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7E41EA8-DC03-4661-9AE2-768731EBF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1852612"/>
            <a:ext cx="1676401" cy="44454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D78A012-D7D8-4284-947D-CF8EA0E57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99" y="3364005"/>
            <a:ext cx="7258050" cy="103822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D7DD86E-20BF-4B33-8F12-9D2DA4F0BC67}"/>
              </a:ext>
            </a:extLst>
          </p:cNvPr>
          <p:cNvSpPr txBox="1"/>
          <p:nvPr/>
        </p:nvSpPr>
        <p:spPr>
          <a:xfrm>
            <a:off x="1181099" y="2702319"/>
            <a:ext cx="6732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匯入模組並建立物件：</a:t>
            </a:r>
          </a:p>
        </p:txBody>
      </p:sp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1BABC3A7-3536-4AAF-A7DF-24DD0D1E4088}"/>
              </a:ext>
            </a:extLst>
          </p:cNvPr>
          <p:cNvSpPr/>
          <p:nvPr/>
        </p:nvSpPr>
        <p:spPr>
          <a:xfrm>
            <a:off x="8648699" y="3087111"/>
            <a:ext cx="200026" cy="8115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003C6D-97D5-4EB9-91CF-EC56E4ED564C}"/>
              </a:ext>
            </a:extLst>
          </p:cNvPr>
          <p:cNvSpPr/>
          <p:nvPr/>
        </p:nvSpPr>
        <p:spPr>
          <a:xfrm>
            <a:off x="7686675" y="3908156"/>
            <a:ext cx="1390650" cy="4331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10D6E48-28B9-48AB-A1BD-D1F59B0AEA3A}"/>
              </a:ext>
            </a:extLst>
          </p:cNvPr>
          <p:cNvSpPr txBox="1"/>
          <p:nvPr/>
        </p:nvSpPr>
        <p:spPr>
          <a:xfrm>
            <a:off x="7572374" y="2602275"/>
            <a:ext cx="2352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設定成輸入模式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C0939BE-B567-47EF-B1C0-D3AAF88B2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4612449"/>
            <a:ext cx="9810750" cy="13335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309A5E-C2DB-4F78-9127-51612453B541}"/>
              </a:ext>
            </a:extLst>
          </p:cNvPr>
          <p:cNvSpPr txBox="1"/>
          <p:nvPr/>
        </p:nvSpPr>
        <p:spPr>
          <a:xfrm>
            <a:off x="1181098" y="4892564"/>
            <a:ext cx="6732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讀取電位高低：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01AABFB-FBAD-4A21-9D7F-51CEB7FC28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99" y="5507593"/>
            <a:ext cx="4819651" cy="41837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0ECC178-587A-4B42-BA84-229D9CD71D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81503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BC895BC-F530-426E-ABCE-C2F160DC3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902626"/>
            <a:ext cx="8382001" cy="81152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4445AFB-59F0-4CAA-BF7C-73AFFD5D0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67" y="1919799"/>
            <a:ext cx="6309666" cy="422382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6990084-48F9-4706-837E-134C5CF51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842" y="58437"/>
            <a:ext cx="6968015" cy="624508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9CDAE0B-53EC-41C5-AAA6-CB9C28625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3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BC895BC-F530-426E-ABCE-C2F160DC3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902626"/>
            <a:ext cx="8382001" cy="81152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CFE5B57-F67F-4C0E-B24E-01BFB35CC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9DCE121-F951-42DF-8BF8-FFC02F9DA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9" y="2768635"/>
            <a:ext cx="9077325" cy="46034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AFD8ABEC-0682-4ECD-AC77-2070B72CFFC2}"/>
              </a:ext>
            </a:extLst>
          </p:cNvPr>
          <p:cNvSpPr txBox="1"/>
          <p:nvPr/>
        </p:nvSpPr>
        <p:spPr>
          <a:xfrm>
            <a:off x="1181099" y="2102244"/>
            <a:ext cx="6732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啟用內建上拉電阻：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1F2D923-62B2-4742-B0E5-B8BC41BFF5E1}"/>
              </a:ext>
            </a:extLst>
          </p:cNvPr>
          <p:cNvSpPr txBox="1"/>
          <p:nvPr/>
        </p:nvSpPr>
        <p:spPr>
          <a:xfrm>
            <a:off x="2940843" y="3094185"/>
            <a:ext cx="6310314" cy="2818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按下按鈕  →  低電位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(0)</a:t>
            </a:r>
          </a:p>
          <a:p>
            <a:pPr>
              <a:lnSpc>
                <a:spcPct val="200000"/>
              </a:lnSpc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沒按按鈕  →  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高電位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6609159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4453F99-06F2-424E-869A-7D80F9829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902626"/>
            <a:ext cx="8382001" cy="8115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E4DBDD7-2D93-466E-A443-D0551956C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2009775"/>
            <a:ext cx="1660922" cy="42862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AE851C8-BEBF-4658-A8AE-2EA6E7BC7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94" y="2009775"/>
            <a:ext cx="4748212" cy="396721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32529E40-38DB-4803-B6C7-59C0E7115E3A}"/>
              </a:ext>
            </a:extLst>
          </p:cNvPr>
          <p:cNvSpPr txBox="1"/>
          <p:nvPr/>
        </p:nvSpPr>
        <p:spPr>
          <a:xfrm>
            <a:off x="2466974" y="3159889"/>
            <a:ext cx="725805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開啟範例程式 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LAB16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137BEDA-6D4E-4EE5-9FC8-43A14CFF7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0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4453F99-06F2-424E-869A-7D80F9829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902626"/>
            <a:ext cx="8382001" cy="81152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DDFEDE1-378F-4F6A-BA03-1CCE6ECFF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1895475"/>
            <a:ext cx="1180703" cy="4762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5A57E96-A417-4445-85E0-42C582CEF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01" y="2114550"/>
            <a:ext cx="3804233" cy="408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49149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62CBEDD-49A4-4FEB-AFA1-6AE29E9BA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199"/>
            <a:ext cx="4424164" cy="8667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8BB7A20-773F-48A5-ABC6-8727D7BFF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92" y="1847849"/>
            <a:ext cx="4596608" cy="447186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38D2F16-858E-4DA2-980F-7AC9FEF87AD2}"/>
              </a:ext>
            </a:extLst>
          </p:cNvPr>
          <p:cNvSpPr txBox="1"/>
          <p:nvPr/>
        </p:nvSpPr>
        <p:spPr>
          <a:xfrm>
            <a:off x="1247774" y="1968894"/>
            <a:ext cx="6732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上傳模組：</a:t>
            </a:r>
          </a:p>
        </p:txBody>
      </p:sp>
    </p:spTree>
    <p:extLst>
      <p:ext uri="{BB962C8B-B14F-4D97-AF65-F5344CB8AC3E}">
        <p14:creationId xmlns:p14="http://schemas.microsoft.com/office/powerpoint/2010/main" val="3527708531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62CBEDD-49A4-4FEB-AFA1-6AE29E9BA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199"/>
            <a:ext cx="4424164" cy="86677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38D2F16-858E-4DA2-980F-7AC9FEF87AD2}"/>
              </a:ext>
            </a:extLst>
          </p:cNvPr>
          <p:cNvSpPr txBox="1"/>
          <p:nvPr/>
        </p:nvSpPr>
        <p:spPr>
          <a:xfrm>
            <a:off x="1143000" y="2300656"/>
            <a:ext cx="6732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匯入模組並建立物件：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AD6C48D-B647-4818-81C3-D957AA684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3255239"/>
            <a:ext cx="8820150" cy="986968"/>
          </a:xfrm>
          <a:prstGeom prst="rect">
            <a:avLst/>
          </a:prstGeom>
        </p:spPr>
      </p:pic>
      <p:sp>
        <p:nvSpPr>
          <p:cNvPr id="7" name="箭號: 向下 6">
            <a:extLst>
              <a:ext uri="{FF2B5EF4-FFF2-40B4-BE49-F238E27FC236}">
                <a16:creationId xmlns:a16="http://schemas.microsoft.com/office/drawing/2014/main" id="{AF2461D0-8999-4A6E-889D-2E5C88DC370D}"/>
              </a:ext>
            </a:extLst>
          </p:cNvPr>
          <p:cNvSpPr/>
          <p:nvPr/>
        </p:nvSpPr>
        <p:spPr>
          <a:xfrm rot="10800000">
            <a:off x="8296275" y="4242207"/>
            <a:ext cx="333375" cy="8115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C03729B-41E9-44E5-A824-00B1322BFFCF}"/>
              </a:ext>
            </a:extLst>
          </p:cNvPr>
          <p:cNvSpPr/>
          <p:nvPr/>
        </p:nvSpPr>
        <p:spPr>
          <a:xfrm>
            <a:off x="6867525" y="3777298"/>
            <a:ext cx="3105150" cy="4137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74BFA1C-5EB3-4800-8C17-527538DAF6E0}"/>
              </a:ext>
            </a:extLst>
          </p:cNvPr>
          <p:cNvSpPr txBox="1"/>
          <p:nvPr/>
        </p:nvSpPr>
        <p:spPr>
          <a:xfrm>
            <a:off x="4853782" y="5104934"/>
            <a:ext cx="633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自行更改名稱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注意不要超過 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個字元</a:t>
            </a:r>
          </a:p>
        </p:txBody>
      </p:sp>
    </p:spTree>
    <p:extLst>
      <p:ext uri="{BB962C8B-B14F-4D97-AF65-F5344CB8AC3E}">
        <p14:creationId xmlns:p14="http://schemas.microsoft.com/office/powerpoint/2010/main" val="1218578686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6CC233C-F63F-4C66-9244-F9AF7D361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199"/>
            <a:ext cx="4424164" cy="8667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F15607E-EE4E-426B-9024-1CAB87950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3" y="1879295"/>
            <a:ext cx="5710237" cy="4255683"/>
          </a:xfrm>
          <a:prstGeom prst="rect">
            <a:avLst/>
          </a:prstGeom>
        </p:spPr>
      </p:pic>
      <p:sp>
        <p:nvSpPr>
          <p:cNvPr id="7" name="箭號: 向下 6">
            <a:extLst>
              <a:ext uri="{FF2B5EF4-FFF2-40B4-BE49-F238E27FC236}">
                <a16:creationId xmlns:a16="http://schemas.microsoft.com/office/drawing/2014/main" id="{61AA35DC-C36F-4180-80C2-27473796B560}"/>
              </a:ext>
            </a:extLst>
          </p:cNvPr>
          <p:cNvSpPr/>
          <p:nvPr/>
        </p:nvSpPr>
        <p:spPr>
          <a:xfrm rot="19501486">
            <a:off x="2181225" y="3287425"/>
            <a:ext cx="333375" cy="8115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4CD39AA-163D-4D99-A38E-169EF5A8D59F}"/>
              </a:ext>
            </a:extLst>
          </p:cNvPr>
          <p:cNvSpPr txBox="1"/>
          <p:nvPr/>
        </p:nvSpPr>
        <p:spPr>
          <a:xfrm>
            <a:off x="84219" y="2777886"/>
            <a:ext cx="2297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尋找自己改的名稱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94A4486-31C9-4D74-B5D3-7450BFACE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1879295"/>
            <a:ext cx="5051217" cy="2873680"/>
          </a:xfrm>
          <a:prstGeom prst="rect">
            <a:avLst/>
          </a:prstGeom>
        </p:spPr>
      </p:pic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F4AE631C-10DD-4873-92FB-DA27F687A056}"/>
              </a:ext>
            </a:extLst>
          </p:cNvPr>
          <p:cNvSpPr/>
          <p:nvPr/>
        </p:nvSpPr>
        <p:spPr>
          <a:xfrm rot="16200000">
            <a:off x="6201927" y="3312076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E901414-5110-41A3-833D-F490D52A5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969" y="4972049"/>
            <a:ext cx="2152555" cy="84860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F3F6716-BC24-48D0-9214-F64C9B990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29993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6CC233C-F63F-4C66-9244-F9AF7D361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199"/>
            <a:ext cx="4424164" cy="8667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A408F33-8F1A-420E-A885-10E00A7D2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45" y="1862291"/>
            <a:ext cx="6408910" cy="43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41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1CA545F-4741-4F4A-BB38-537CF4BF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產品特色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E76D86B-AA23-4127-B6DE-CAFFE321D5EC}"/>
              </a:ext>
            </a:extLst>
          </p:cNvPr>
          <p:cNvSpPr txBox="1"/>
          <p:nvPr/>
        </p:nvSpPr>
        <p:spPr>
          <a:xfrm>
            <a:off x="1311897" y="2514629"/>
            <a:ext cx="95682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ESP32 </a:t>
            </a:r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本身功能 </a:t>
            </a:r>
            <a:r>
              <a:rPr lang="en-US" altLang="zh-TW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霍爾感測器、無線網路、藍牙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◆ 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物聯網</a:t>
            </a: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不用深入了解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就可以使用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031633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標題 1">
            <a:extLst>
              <a:ext uri="{FF2B5EF4-FFF2-40B4-BE49-F238E27FC236}">
                <a16:creationId xmlns:a16="http://schemas.microsoft.com/office/drawing/2014/main" id="{A2620B27-57F1-456C-B8F7-FDB67DCDEA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變數</a:t>
            </a:r>
          </a:p>
        </p:txBody>
      </p:sp>
      <p:sp>
        <p:nvSpPr>
          <p:cNvPr id="78851" name="內容版面配置區 5">
            <a:extLst>
              <a:ext uri="{FF2B5EF4-FFF2-40B4-BE49-F238E27FC236}">
                <a16:creationId xmlns:a16="http://schemas.microsoft.com/office/drawing/2014/main" id="{034365DC-033B-48E8-8680-2356D7CD10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1106487"/>
          </a:xfrm>
        </p:spPr>
        <p:txBody>
          <a:bodyPr/>
          <a:lstStyle/>
          <a:p>
            <a:pPr eaLnBrk="1" hangingPunct="1"/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</a:rPr>
              <a:t>變數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(variable)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en-US"/>
              <a:t>就像是掛在物件的名牌，幫物件取名之後，讓我們方便識別物件與操作，其語法為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B7ECF36-CD95-4503-A752-1BC90ED5C277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853" name="內容版面配置區 2">
            <a:extLst>
              <a:ext uri="{FF2B5EF4-FFF2-40B4-BE49-F238E27FC236}">
                <a16:creationId xmlns:a16="http://schemas.microsoft.com/office/drawing/2014/main" id="{F64E3993-A956-402B-BC89-7BCE063DF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3316288"/>
            <a:ext cx="113712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1950" indent="-361950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361950" marR="0" lvl="0" indent="-361950" algn="l" defTabSz="914400" rtl="0" eaLnBrk="1" fontAlgn="base" latinLnBrk="0" hangingPunct="1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例如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：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F5095D7-8B0C-458D-8BB1-F2FBF5985126}"/>
              </a:ext>
            </a:extLst>
          </p:cNvPr>
          <p:cNvSpPr/>
          <p:nvPr/>
        </p:nvSpPr>
        <p:spPr>
          <a:xfrm>
            <a:off x="806450" y="2349500"/>
            <a:ext cx="10547350" cy="7921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變數名稱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=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 物件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9D83E50-411C-48F5-9419-CCFFDE8B1989}"/>
              </a:ext>
            </a:extLst>
          </p:cNvPr>
          <p:cNvSpPr/>
          <p:nvPr/>
        </p:nvSpPr>
        <p:spPr>
          <a:xfrm>
            <a:off x="646113" y="4030663"/>
            <a:ext cx="10926762" cy="259238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n1 = 123456789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n2 = 987654321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n1 + n2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1111111110</a:t>
            </a:r>
          </a:p>
        </p:txBody>
      </p:sp>
      <p:sp>
        <p:nvSpPr>
          <p:cNvPr id="78856" name="文字方塊 7">
            <a:extLst>
              <a:ext uri="{FF2B5EF4-FFF2-40B4-BE49-F238E27FC236}">
                <a16:creationId xmlns:a16="http://schemas.microsoft.com/office/drawing/2014/main" id="{A4A34A49-AC5F-4005-AE5D-7CB1D0B2A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8" y="4230688"/>
            <a:ext cx="540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將整數物件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123456789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指派給變數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n1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Light" panose="020B0300000000000000" pitchFamily="34" charset="-120"/>
              <a:cs typeface="Arial" panose="020B0604020202020204" pitchFamily="34" charset="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8DDC496-9C92-467A-B5E6-67C171C7F019}"/>
              </a:ext>
            </a:extLst>
          </p:cNvPr>
          <p:cNvCxnSpPr>
            <a:cxnSpLocks/>
          </p:cNvCxnSpPr>
          <p:nvPr/>
        </p:nvCxnSpPr>
        <p:spPr>
          <a:xfrm>
            <a:off x="4579938" y="4460875"/>
            <a:ext cx="70485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8" name="文字方塊 14">
            <a:extLst>
              <a:ext uri="{FF2B5EF4-FFF2-40B4-BE49-F238E27FC236}">
                <a16:creationId xmlns:a16="http://schemas.microsoft.com/office/drawing/2014/main" id="{2639CDE7-4358-43C1-8EA3-41D2F6622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8" y="4818063"/>
            <a:ext cx="540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將整數物件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987654321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指派給變數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n2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Light" panose="020B0300000000000000" pitchFamily="34" charset="-120"/>
              <a:cs typeface="Arial" panose="020B0604020202020204" pitchFamily="34" charset="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A9FFA51C-EC27-471B-8C51-398E378618C3}"/>
              </a:ext>
            </a:extLst>
          </p:cNvPr>
          <p:cNvCxnSpPr>
            <a:cxnSpLocks/>
          </p:cNvCxnSpPr>
          <p:nvPr/>
        </p:nvCxnSpPr>
        <p:spPr>
          <a:xfrm>
            <a:off x="4579938" y="5049838"/>
            <a:ext cx="70485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457EC83A-4E0C-4511-A862-E7614BCE636E}"/>
              </a:ext>
            </a:extLst>
          </p:cNvPr>
          <p:cNvCxnSpPr>
            <a:cxnSpLocks/>
            <a:endCxn id="78861" idx="1"/>
          </p:cNvCxnSpPr>
          <p:nvPr/>
        </p:nvCxnSpPr>
        <p:spPr>
          <a:xfrm flipV="1">
            <a:off x="3171825" y="5605463"/>
            <a:ext cx="2112963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61" name="文字方塊 13">
            <a:extLst>
              <a:ext uri="{FF2B5EF4-FFF2-40B4-BE49-F238E27FC236}">
                <a16:creationId xmlns:a16="http://schemas.microsoft.com/office/drawing/2014/main" id="{A5D32EC6-E5A8-431D-BC0C-4FAA74237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8" y="5373688"/>
            <a:ext cx="540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實際上是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123456789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+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987654321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Light" panose="020B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6E0C2ED-102C-4155-9839-16065D66AB4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ex2-10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6CC233C-F63F-4C66-9244-F9AF7D361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199"/>
            <a:ext cx="4424164" cy="8667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9BD9C3F-33A1-4E30-9780-018B41750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" y="2614613"/>
            <a:ext cx="10086975" cy="242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25848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FE8E916-7F13-4A0C-B419-9B520C370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4" y="381000"/>
            <a:ext cx="11214671" cy="563403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A5A116F-7B7F-4A14-8911-E70AEA900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9939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40E4A14-ED2E-427F-AFBE-64267E4CC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70026"/>
            <a:ext cx="8524875" cy="82542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E3DC545-926E-4072-A01B-9835F7E0C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900237"/>
            <a:ext cx="1690688" cy="44832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C181DA2-55ED-4BA6-B262-FEA9F7F0B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2677178"/>
            <a:ext cx="1504950" cy="46306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4648578-8D01-4552-A2B5-76CD4DAE8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3717761"/>
            <a:ext cx="6743700" cy="597708"/>
          </a:xfrm>
          <a:prstGeom prst="rect">
            <a:avLst/>
          </a:prstGeom>
        </p:spPr>
      </p:pic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2B6099BE-DD04-4DD2-8F12-D12E63AA6582}"/>
              </a:ext>
            </a:extLst>
          </p:cNvPr>
          <p:cNvSpPr/>
          <p:nvPr/>
        </p:nvSpPr>
        <p:spPr>
          <a:xfrm rot="10800000">
            <a:off x="5762625" y="4351031"/>
            <a:ext cx="333375" cy="8115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C1768D8-9EC9-4D74-8E07-4032E05F955F}"/>
              </a:ext>
            </a:extLst>
          </p:cNvPr>
          <p:cNvSpPr txBox="1"/>
          <p:nvPr/>
        </p:nvSpPr>
        <p:spPr>
          <a:xfrm>
            <a:off x="3827065" y="5289958"/>
            <a:ext cx="4204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等同按下 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Print Screen 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鍵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66831B2-0FE9-4415-AA8A-CD6F4C0C6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48093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01CECED-FCEF-4388-8BDB-D7E26445D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20" y="2212197"/>
            <a:ext cx="7980760" cy="405790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B47DD37-7048-4393-B765-02739F34C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70026"/>
            <a:ext cx="8524875" cy="82542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6E489D1-452B-4C62-9F73-DB94CA438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985963"/>
            <a:ext cx="1476375" cy="43968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E70C930-1FDE-4D6A-8879-CBC824EB9F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35063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B47DD37-7048-4393-B765-02739F34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70026"/>
            <a:ext cx="8524875" cy="82542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E70C930-1FDE-4D6A-8879-CBC824EB9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227E7C2-2F68-4C60-9686-3C3A4D397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6" y="1962150"/>
            <a:ext cx="1562100" cy="40312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C1D61B9-BE2B-4DC2-BB76-F9C956760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39" y="2095500"/>
            <a:ext cx="4119522" cy="407193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C3ED74FA-31D3-41D2-9C95-C4FCA6A17BFA}"/>
              </a:ext>
            </a:extLst>
          </p:cNvPr>
          <p:cNvSpPr txBox="1"/>
          <p:nvPr/>
        </p:nvSpPr>
        <p:spPr>
          <a:xfrm>
            <a:off x="1708734" y="2459504"/>
            <a:ext cx="8774531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開啟範例程式 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LAB17</a:t>
            </a:r>
          </a:p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並更改第 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行的藍牙名稱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567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B47DD37-7048-4393-B765-02739F34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70026"/>
            <a:ext cx="8524875" cy="82542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E273470-ECC0-409E-A23B-B92DE752D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857375"/>
            <a:ext cx="1322388" cy="5334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6E09F16-05AD-43A8-8A8E-67C1DBF10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786062"/>
            <a:ext cx="3886200" cy="275272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8890D2A-FFC2-40E2-93A3-209ED3F0C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9" y="2786062"/>
            <a:ext cx="4098947" cy="2752724"/>
          </a:xfrm>
          <a:prstGeom prst="rect">
            <a:avLst/>
          </a:prstGeom>
        </p:spPr>
      </p:pic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816EA788-FFCE-4027-A5A0-7E7061ED3637}"/>
              </a:ext>
            </a:extLst>
          </p:cNvPr>
          <p:cNvSpPr/>
          <p:nvPr/>
        </p:nvSpPr>
        <p:spPr>
          <a:xfrm rot="16200000">
            <a:off x="5763777" y="3959492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01EE107-7397-4024-9B19-5551704C4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42787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B47DD37-7048-4393-B765-02739F34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70026"/>
            <a:ext cx="8524875" cy="82542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01EE107-7397-4024-9B19-5551704C4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377B1CD-2232-411D-91A9-3147FB6DB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46" y="1800225"/>
            <a:ext cx="6163840" cy="4446248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14F5D4F6-CD40-4B98-9372-54FC07A81E18}"/>
              </a:ext>
            </a:extLst>
          </p:cNvPr>
          <p:cNvSpPr txBox="1"/>
          <p:nvPr/>
        </p:nvSpPr>
        <p:spPr>
          <a:xfrm>
            <a:off x="1152526" y="2014906"/>
            <a:ext cx="234315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按下上面按鈕</a:t>
            </a:r>
          </a:p>
        </p:txBody>
      </p:sp>
    </p:spTree>
    <p:extLst>
      <p:ext uri="{BB962C8B-B14F-4D97-AF65-F5344CB8AC3E}">
        <p14:creationId xmlns:p14="http://schemas.microsoft.com/office/powerpoint/2010/main" val="1801143085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9103789-B5E9-4B62-A35B-58A9C770C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88" y="1884528"/>
            <a:ext cx="5235219" cy="434816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B47DD37-7048-4393-B765-02739F34C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70026"/>
            <a:ext cx="8524875" cy="82542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70C3D6E-60B4-4DEE-B6FE-8DECBCFF2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884528"/>
            <a:ext cx="1643063" cy="409664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588EA0AE-4496-4553-B59D-667115D2EC13}"/>
              </a:ext>
            </a:extLst>
          </p:cNvPr>
          <p:cNvSpPr txBox="1"/>
          <p:nvPr/>
        </p:nvSpPr>
        <p:spPr>
          <a:xfrm>
            <a:off x="3590925" y="4689785"/>
            <a:ext cx="50101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請務必取消配對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C4F4185-04E9-4400-95BD-43441F32A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625310"/>
            <a:ext cx="4900612" cy="52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8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3863188-05FE-473A-BE77-7BCDA87C5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796349"/>
            <a:ext cx="6053138" cy="941963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7C14E45-5644-4324-81A3-CA9C89834E84}"/>
              </a:ext>
            </a:extLst>
          </p:cNvPr>
          <p:cNvSpPr txBox="1"/>
          <p:nvPr/>
        </p:nvSpPr>
        <p:spPr>
          <a:xfrm>
            <a:off x="1357313" y="1900470"/>
            <a:ext cx="4162425" cy="1952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● 控制音量大小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● 上下首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● 撥放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暫停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6B85A7E-51AF-4D15-9D67-738B484A6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119689"/>
            <a:ext cx="8905875" cy="102870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772B6FA-2527-4A4A-BE56-FF317270BD86}"/>
              </a:ext>
            </a:extLst>
          </p:cNvPr>
          <p:cNvSpPr txBox="1"/>
          <p:nvPr/>
        </p:nvSpPr>
        <p:spPr>
          <a:xfrm>
            <a:off x="1042989" y="4434311"/>
            <a:ext cx="379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匯入模組並建立物件：</a:t>
            </a:r>
          </a:p>
        </p:txBody>
      </p:sp>
      <p:sp>
        <p:nvSpPr>
          <p:cNvPr id="17" name="箭號: 向下 16">
            <a:extLst>
              <a:ext uri="{FF2B5EF4-FFF2-40B4-BE49-F238E27FC236}">
                <a16:creationId xmlns:a16="http://schemas.microsoft.com/office/drawing/2014/main" id="{BEDBF5F7-6C21-47C4-8967-F75D13D1A38A}"/>
              </a:ext>
            </a:extLst>
          </p:cNvPr>
          <p:cNvSpPr/>
          <p:nvPr/>
        </p:nvSpPr>
        <p:spPr>
          <a:xfrm>
            <a:off x="9734550" y="4793575"/>
            <a:ext cx="333375" cy="8115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C351B99-425B-49F6-8C21-7A9B0F43EA6B}"/>
              </a:ext>
            </a:extLst>
          </p:cNvPr>
          <p:cNvSpPr/>
          <p:nvPr/>
        </p:nvSpPr>
        <p:spPr>
          <a:xfrm>
            <a:off x="6896101" y="5686174"/>
            <a:ext cx="3667124" cy="4137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03309E5-E878-4441-B1A4-24010C904285}"/>
              </a:ext>
            </a:extLst>
          </p:cNvPr>
          <p:cNvSpPr txBox="1"/>
          <p:nvPr/>
        </p:nvSpPr>
        <p:spPr>
          <a:xfrm>
            <a:off x="5205413" y="4229314"/>
            <a:ext cx="633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自行更改名稱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注意不要超過 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個字元</a:t>
            </a:r>
          </a:p>
        </p:txBody>
      </p:sp>
    </p:spTree>
    <p:extLst>
      <p:ext uri="{BB962C8B-B14F-4D97-AF65-F5344CB8AC3E}">
        <p14:creationId xmlns:p14="http://schemas.microsoft.com/office/powerpoint/2010/main" val="2447528397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5BD0352-94D2-4AF4-B87B-483D0284C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" y="547687"/>
            <a:ext cx="10662856" cy="511016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EF737FA-C3D3-4B2B-A55C-35077AC96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86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>
            <a:extLst>
              <a:ext uri="{FF2B5EF4-FFF2-40B4-BE49-F238E27FC236}">
                <a16:creationId xmlns:a16="http://schemas.microsoft.com/office/drawing/2014/main" id="{CF011B42-CE48-4C72-B61D-D3BCD0981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>
              <a:defRPr/>
            </a:pPr>
            <a:r>
              <a:t>寫出可讀性高的程式</a:t>
            </a:r>
            <a:r>
              <a:rPr>
                <a:latin typeface="Arial" panose="020B0604020202020204" pitchFamily="34" charset="0"/>
              </a:rPr>
              <a:t> </a:t>
            </a:r>
            <a:r>
              <a:rPr lang="en-US" altLang="zh-TW" sz="2400"/>
              <a:t>(1/2)</a:t>
            </a:r>
            <a:endParaRPr sz="2400"/>
          </a:p>
        </p:txBody>
      </p:sp>
      <p:sp>
        <p:nvSpPr>
          <p:cNvPr id="79875" name="內容版面配置區 2">
            <a:extLst>
              <a:ext uri="{FF2B5EF4-FFF2-40B4-BE49-F238E27FC236}">
                <a16:creationId xmlns:a16="http://schemas.microsoft.com/office/drawing/2014/main" id="{3FFE3AA3-81B5-44C7-8526-B9DA0639B7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600075"/>
          </a:xfrm>
        </p:spPr>
        <p:txBody>
          <a:bodyPr/>
          <a:lstStyle/>
          <a:p>
            <a:pPr eaLnBrk="1" hangingPunct="1"/>
            <a:r>
              <a:rPr lang="zh-TW" altLang="en-US"/>
              <a:t>使用有意義的變數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(variable)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/>
              <a:t>的名稱。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691BEBF-95F4-49F4-888F-9287F652F5D5}"/>
              </a:ext>
            </a:extLst>
          </p:cNvPr>
          <p:cNvSpPr/>
          <p:nvPr/>
        </p:nvSpPr>
        <p:spPr>
          <a:xfrm>
            <a:off x="806450" y="1974850"/>
            <a:ext cx="10547350" cy="170815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a = 3.1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b = 2.2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c = a * b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 *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b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3A1175C-2EB6-477B-928F-67AA45A1FEB4}"/>
              </a:ext>
            </a:extLst>
          </p:cNvPr>
          <p:cNvSpPr/>
          <p:nvPr/>
        </p:nvSpPr>
        <p:spPr>
          <a:xfrm>
            <a:off x="801688" y="4022725"/>
            <a:ext cx="10547350" cy="2235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pi = 3.1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radius = 2.2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# 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使用公式計算圓面積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+mn-cs"/>
            </a:endParaRP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circle_area = pi * radius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 *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radius</a:t>
            </a:r>
          </a:p>
        </p:txBody>
      </p:sp>
      <p:sp>
        <p:nvSpPr>
          <p:cNvPr id="6" name="甜甜圈 2">
            <a:extLst>
              <a:ext uri="{FF2B5EF4-FFF2-40B4-BE49-F238E27FC236}">
                <a16:creationId xmlns:a16="http://schemas.microsoft.com/office/drawing/2014/main" id="{10D6D77E-918D-432A-8831-C02265BF9ECD}"/>
              </a:ext>
            </a:extLst>
          </p:cNvPr>
          <p:cNvSpPr/>
          <p:nvPr/>
        </p:nvSpPr>
        <p:spPr>
          <a:xfrm>
            <a:off x="8670925" y="4749800"/>
            <a:ext cx="898525" cy="900113"/>
          </a:xfrm>
          <a:prstGeom prst="donut">
            <a:avLst>
              <a:gd name="adj" fmla="val 1085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乘號 6">
            <a:extLst>
              <a:ext uri="{FF2B5EF4-FFF2-40B4-BE49-F238E27FC236}">
                <a16:creationId xmlns:a16="http://schemas.microsoft.com/office/drawing/2014/main" id="{0EDA5BE9-CDEF-4CF7-9E76-DE4278A8E0BA}"/>
              </a:ext>
            </a:extLst>
          </p:cNvPr>
          <p:cNvSpPr/>
          <p:nvPr/>
        </p:nvSpPr>
        <p:spPr>
          <a:xfrm>
            <a:off x="8580438" y="2289175"/>
            <a:ext cx="1079500" cy="1079500"/>
          </a:xfrm>
          <a:prstGeom prst="mathMultiply">
            <a:avLst>
              <a:gd name="adj1" fmla="val 1223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390611A-AC38-4173-935D-06A9D60013EC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ex2-11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8544C5B-23BE-4915-AE94-6CA82CF43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90714"/>
            <a:ext cx="1674495" cy="444035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181EBB6-7A1D-4A79-9A37-8BF4E1C92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" y="704850"/>
            <a:ext cx="9639300" cy="9906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8031653-2A44-41BD-A238-44FE5924F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7" y="1890714"/>
            <a:ext cx="1453683" cy="444034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EFFFFCF-CA18-427C-9760-AA804081FFFE}"/>
              </a:ext>
            </a:extLst>
          </p:cNvPr>
          <p:cNvSpPr txBox="1"/>
          <p:nvPr/>
        </p:nvSpPr>
        <p:spPr>
          <a:xfrm>
            <a:off x="1069826" y="2719811"/>
            <a:ext cx="1943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音量增強：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6B5C236-0E3A-45A0-8AE7-5327B9101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013" y="3442564"/>
            <a:ext cx="6637973" cy="66000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DC6C80-E691-48DC-83CE-148A0D069B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" y="4284172"/>
            <a:ext cx="9810750" cy="13335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5E3A35C0-FA84-45D6-BE32-13993047134F}"/>
              </a:ext>
            </a:extLst>
          </p:cNvPr>
          <p:cNvSpPr txBox="1"/>
          <p:nvPr/>
        </p:nvSpPr>
        <p:spPr>
          <a:xfrm>
            <a:off x="1069825" y="4661860"/>
            <a:ext cx="1943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音量減弱：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EFBCB7B1-3E08-439D-AEEC-F1CC05DF1D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5305116"/>
            <a:ext cx="6643211" cy="61850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8AD5F0F-B862-48EC-918C-A30A70F287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96878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181EBB6-7A1D-4A79-9A37-8BF4E1C92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" y="704850"/>
            <a:ext cx="9639300" cy="990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AB5FE44-1B47-4628-9A51-D5387D7EB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" y="1984071"/>
            <a:ext cx="1845945" cy="40426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DA27FF9-EEFC-44CB-BC64-B39037AF5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5" y="2388336"/>
            <a:ext cx="6281737" cy="3812730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F73FABA6-6FB9-490F-BFC4-C5CAB09EBAE6}"/>
              </a:ext>
            </a:extLst>
          </p:cNvPr>
          <p:cNvSpPr txBox="1"/>
          <p:nvPr/>
        </p:nvSpPr>
        <p:spPr>
          <a:xfrm>
            <a:off x="9689952" y="3167390"/>
            <a:ext cx="163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音量增強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90DFFE7-A0C4-47C1-B312-F50A8EA46E3A}"/>
              </a:ext>
            </a:extLst>
          </p:cNvPr>
          <p:cNvSpPr txBox="1"/>
          <p:nvPr/>
        </p:nvSpPr>
        <p:spPr>
          <a:xfrm>
            <a:off x="9689952" y="4289707"/>
            <a:ext cx="163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音量減弱</a:t>
            </a:r>
          </a:p>
        </p:txBody>
      </p:sp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904FE450-9CDA-4CB0-805D-A8A557F42F09}"/>
              </a:ext>
            </a:extLst>
          </p:cNvPr>
          <p:cNvSpPr/>
          <p:nvPr/>
        </p:nvSpPr>
        <p:spPr>
          <a:xfrm rot="5038154">
            <a:off x="8750729" y="2790725"/>
            <a:ext cx="333375" cy="15184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下 21">
            <a:extLst>
              <a:ext uri="{FF2B5EF4-FFF2-40B4-BE49-F238E27FC236}">
                <a16:creationId xmlns:a16="http://schemas.microsoft.com/office/drawing/2014/main" id="{08DCC7D2-2140-4845-8471-65249733A21F}"/>
              </a:ext>
            </a:extLst>
          </p:cNvPr>
          <p:cNvSpPr/>
          <p:nvPr/>
        </p:nvSpPr>
        <p:spPr>
          <a:xfrm rot="5400000">
            <a:off x="8737417" y="3785652"/>
            <a:ext cx="333375" cy="15184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F5F8E597-4E43-46A2-B9C2-F4B244B82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48183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287C70C-5795-421A-8A43-45A6C84F1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" y="704850"/>
            <a:ext cx="9639300" cy="990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B94EA1F-3EE0-4221-926C-544050B24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" y="1933575"/>
            <a:ext cx="1528763" cy="39451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9E65585-436F-4B7E-B33D-D44A6643D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0" y="285750"/>
            <a:ext cx="2266950" cy="9144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74C984C-64B2-4F0B-812F-70C9DFF2E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A6280EC-72FF-4679-B90C-04D340C87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4" y="2215470"/>
            <a:ext cx="6234112" cy="3775384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AC93F0A4-0A2B-4BC9-AFC4-858E910A2CBC}"/>
              </a:ext>
            </a:extLst>
          </p:cNvPr>
          <p:cNvSpPr txBox="1"/>
          <p:nvPr/>
        </p:nvSpPr>
        <p:spPr>
          <a:xfrm>
            <a:off x="1708734" y="2459504"/>
            <a:ext cx="8774531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開啟範例程式 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LAB18</a:t>
            </a:r>
          </a:p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並更改第 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行的藍牙名稱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601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287C70C-5795-421A-8A43-45A6C84F1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" y="704850"/>
            <a:ext cx="9639300" cy="9906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9E65585-436F-4B7E-B33D-D44A6643D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" y="1847850"/>
            <a:ext cx="1112520" cy="44874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9C6B428-7280-4658-AD27-6158A1EB4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786062"/>
            <a:ext cx="3886200" cy="2752725"/>
          </a:xfrm>
          <a:prstGeom prst="rect">
            <a:avLst/>
          </a:prstGeom>
        </p:spPr>
      </p:pic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77DBD683-4579-492A-9EF6-6483B8E7F8A8}"/>
              </a:ext>
            </a:extLst>
          </p:cNvPr>
          <p:cNvSpPr/>
          <p:nvPr/>
        </p:nvSpPr>
        <p:spPr>
          <a:xfrm rot="16200000">
            <a:off x="5763777" y="3959492"/>
            <a:ext cx="397745" cy="40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209ED969-AC31-42ED-B170-E555EA6E6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A2B5373-5509-48F9-916B-73181C800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9" y="2657319"/>
            <a:ext cx="4510085" cy="3083872"/>
          </a:xfrm>
          <a:prstGeom prst="rect">
            <a:avLst/>
          </a:prstGeom>
        </p:spPr>
      </p:pic>
      <p:sp>
        <p:nvSpPr>
          <p:cNvPr id="16" name="箭號: 向下 15">
            <a:extLst>
              <a:ext uri="{FF2B5EF4-FFF2-40B4-BE49-F238E27FC236}">
                <a16:creationId xmlns:a16="http://schemas.microsoft.com/office/drawing/2014/main" id="{12D1BE1D-DA58-4CDD-A05A-D7CEB72E0BCA}"/>
              </a:ext>
            </a:extLst>
          </p:cNvPr>
          <p:cNvSpPr/>
          <p:nvPr/>
        </p:nvSpPr>
        <p:spPr>
          <a:xfrm rot="1157713">
            <a:off x="8834924" y="2571512"/>
            <a:ext cx="333375" cy="129861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91BB7B7-DAC2-412A-B44F-59E0974113F5}"/>
              </a:ext>
            </a:extLst>
          </p:cNvPr>
          <p:cNvSpPr txBox="1"/>
          <p:nvPr/>
        </p:nvSpPr>
        <p:spPr>
          <a:xfrm>
            <a:off x="8018544" y="2157837"/>
            <a:ext cx="2297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尋找自己改的名稱</a:t>
            </a:r>
          </a:p>
        </p:txBody>
      </p:sp>
    </p:spTree>
    <p:extLst>
      <p:ext uri="{BB962C8B-B14F-4D97-AF65-F5344CB8AC3E}">
        <p14:creationId xmlns:p14="http://schemas.microsoft.com/office/powerpoint/2010/main" val="99229942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287C70C-5795-421A-8A43-45A6C84F1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" y="704850"/>
            <a:ext cx="9639300" cy="9906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DF401E9-87EF-471E-8C29-7F8D82028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849412"/>
            <a:ext cx="5957887" cy="441647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663D070-3E38-4A0F-B2DB-E7989D860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26" y="2692186"/>
            <a:ext cx="2526474" cy="273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02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>
            <a:extLst>
              <a:ext uri="{FF2B5EF4-FFF2-40B4-BE49-F238E27FC236}">
                <a16:creationId xmlns:a16="http://schemas.microsoft.com/office/drawing/2014/main" id="{A4C16933-C9C8-45FC-90E3-77DA6C720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>
              <a:defRPr/>
            </a:pPr>
            <a:r>
              <a:t>寫出可讀性高的程式</a:t>
            </a:r>
            <a:r>
              <a:rPr>
                <a:latin typeface="Arial" panose="020B0604020202020204" pitchFamily="34" charset="0"/>
              </a:rPr>
              <a:t> </a:t>
            </a:r>
            <a:r>
              <a:rPr lang="en-US" altLang="zh-TW" sz="2400"/>
              <a:t>(2/2)</a:t>
            </a:r>
            <a:endParaRPr/>
          </a:p>
        </p:txBody>
      </p:sp>
      <p:sp>
        <p:nvSpPr>
          <p:cNvPr id="9219" name="內容版面配置區 2">
            <a:extLst>
              <a:ext uri="{FF2B5EF4-FFF2-40B4-BE49-F238E27FC236}">
                <a16:creationId xmlns:a16="http://schemas.microsoft.com/office/drawing/2014/main" id="{423093AF-EB53-4B50-B707-4D7A48EE0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/>
              <a:t>將程式加上註解。</a:t>
            </a:r>
            <a:endParaRPr lang="en-US" altLang="zh-TW"/>
          </a:p>
          <a:p>
            <a:pPr lvl="1" eaLnBrk="1" hangingPunct="1">
              <a:defRPr/>
            </a:pPr>
            <a:r>
              <a:rPr lang="zh-TW" altLang="en-US"/>
              <a:t>註解可以幫助其他人了解這個程式。</a:t>
            </a:r>
            <a:endParaRPr lang="en-US" altLang="zh-TW"/>
          </a:p>
          <a:p>
            <a:pPr eaLnBrk="1" hangingPunct="1">
              <a:defRPr/>
            </a:pPr>
            <a:r>
              <a:rPr lang="zh-TW" altLang="en-US"/>
              <a:t>較佳的註解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en-US" altLang="zh-TW" sz="140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zh-TW" sz="8800"/>
          </a:p>
          <a:p>
            <a:pPr eaLnBrk="1" hangingPunct="1">
              <a:spcBef>
                <a:spcPts val="3600"/>
              </a:spcBef>
              <a:defRPr/>
            </a:pPr>
            <a:r>
              <a:rPr lang="zh-TW" altLang="en-US"/>
              <a:t>不好閱讀的註解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zh-TW" altLang="en-US"/>
          </a:p>
          <a:p>
            <a:pPr eaLnBrk="1" hangingPunct="1">
              <a:defRPr/>
            </a:pP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FE7E63-2D10-4C2A-A124-7D6D9CEF2572}"/>
              </a:ext>
            </a:extLst>
          </p:cNvPr>
          <p:cNvSpPr/>
          <p:nvPr/>
        </p:nvSpPr>
        <p:spPr>
          <a:xfrm>
            <a:off x="822325" y="2916238"/>
            <a:ext cx="10547350" cy="7921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# 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註解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1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：使用公式計算圓面積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8C44099-AF01-4996-BF45-1E16AB7F755C}"/>
              </a:ext>
            </a:extLst>
          </p:cNvPr>
          <p:cNvSpPr/>
          <p:nvPr/>
        </p:nvSpPr>
        <p:spPr>
          <a:xfrm>
            <a:off x="806450" y="4551363"/>
            <a:ext cx="10547350" cy="7921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# 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註解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2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：將圓周率乘半徑乘半徑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標題 1">
            <a:extLst>
              <a:ext uri="{FF2B5EF4-FFF2-40B4-BE49-F238E27FC236}">
                <a16:creationId xmlns:a16="http://schemas.microsoft.com/office/drawing/2014/main" id="{5514707E-1000-499B-B727-89782B3DC5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內建函式</a:t>
            </a:r>
          </a:p>
        </p:txBody>
      </p:sp>
      <p:sp>
        <p:nvSpPr>
          <p:cNvPr id="81923" name="內容版面配置區 5">
            <a:extLst>
              <a:ext uri="{FF2B5EF4-FFF2-40B4-BE49-F238E27FC236}">
                <a16:creationId xmlns:a16="http://schemas.microsoft.com/office/drawing/2014/main" id="{70C140A0-C57E-4D2B-A6D9-16EC9F2D06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1874837"/>
          </a:xfrm>
        </p:spPr>
        <p:txBody>
          <a:bodyPr/>
          <a:lstStyle/>
          <a:p>
            <a:pPr eaLnBrk="1" hangingPunct="1"/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函式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(function)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>
                <a:latin typeface="Noto Sans CJK TC Regular" panose="020B0500000000000000" pitchFamily="34" charset="-120"/>
              </a:rPr>
              <a:t>是一段預先寫好的程式，方便重複使用。而程式先將經常使用到的功能以函式的形式先寫好，稱為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內建函式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>
                <a:latin typeface="Noto Sans CJK TC Regular" panose="020B0500000000000000" pitchFamily="34" charset="-120"/>
              </a:rPr>
              <a:t>。</a:t>
            </a:r>
            <a:endParaRPr lang="en-US" altLang="zh-TW">
              <a:latin typeface="Noto Sans CJK TC Regular" panose="020B0500000000000000" pitchFamily="34" charset="-120"/>
            </a:endParaRPr>
          </a:p>
          <a:p>
            <a:pPr eaLnBrk="1" hangingPunct="1"/>
            <a:r>
              <a:rPr lang="zh-TW" altLang="en-US"/>
              <a:t>例如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print()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是最常用的顯示函數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zh-TW" altLang="en-US"/>
          </a:p>
          <a:p>
            <a:pPr eaLnBrk="1" hangingPunct="1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726BD3A-B799-42A4-A575-18F372C1E346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C5555DB-F8E3-47F3-A193-0C79346A5006}"/>
              </a:ext>
            </a:extLst>
          </p:cNvPr>
          <p:cNvSpPr/>
          <p:nvPr/>
        </p:nvSpPr>
        <p:spPr>
          <a:xfrm>
            <a:off x="646113" y="2952750"/>
            <a:ext cx="10926762" cy="37496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print("abc")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abc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print("abc".upper())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ABC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print(111 + 111)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222</a:t>
            </a:r>
          </a:p>
        </p:txBody>
      </p:sp>
      <p:sp>
        <p:nvSpPr>
          <p:cNvPr id="81926" name="文字方塊 6">
            <a:extLst>
              <a:ext uri="{FF2B5EF4-FFF2-40B4-BE49-F238E27FC236}">
                <a16:creationId xmlns:a16="http://schemas.microsoft.com/office/drawing/2014/main" id="{E5FF46E4-D048-4A63-9018-95697CAB4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3" y="3148013"/>
            <a:ext cx="2135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顯示字串物件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31B5577-BD7E-4575-8ADA-8AE2CECAF8AC}"/>
              </a:ext>
            </a:extLst>
          </p:cNvPr>
          <p:cNvCxnSpPr>
            <a:cxnSpLocks/>
          </p:cNvCxnSpPr>
          <p:nvPr/>
        </p:nvCxnSpPr>
        <p:spPr>
          <a:xfrm>
            <a:off x="4114800" y="3378200"/>
            <a:ext cx="703263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28" name="文字方塊 8">
            <a:extLst>
              <a:ext uri="{FF2B5EF4-FFF2-40B4-BE49-F238E27FC236}">
                <a16:creationId xmlns:a16="http://schemas.microsoft.com/office/drawing/2014/main" id="{4A5CEC03-DC18-4D17-BD2F-1AB532D31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463" y="4303713"/>
            <a:ext cx="44592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顯示字串物件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.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方法的執行結果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DDBA7452-ABCD-415A-8620-A9F9B29DAF22}"/>
              </a:ext>
            </a:extLst>
          </p:cNvPr>
          <p:cNvCxnSpPr>
            <a:cxnSpLocks/>
          </p:cNvCxnSpPr>
          <p:nvPr/>
        </p:nvCxnSpPr>
        <p:spPr>
          <a:xfrm>
            <a:off x="5664200" y="4533900"/>
            <a:ext cx="703263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0" name="文字方塊 10">
            <a:extLst>
              <a:ext uri="{FF2B5EF4-FFF2-40B4-BE49-F238E27FC236}">
                <a16:creationId xmlns:a16="http://schemas.microsoft.com/office/drawing/2014/main" id="{283F3091-D595-425F-A471-06B61B06B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5457825"/>
            <a:ext cx="445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顯示整數物件運算的結果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9BBB402C-73AA-4BB5-A665-4769AE4CE8EC}"/>
              </a:ext>
            </a:extLst>
          </p:cNvPr>
          <p:cNvCxnSpPr>
            <a:cxnSpLocks/>
          </p:cNvCxnSpPr>
          <p:nvPr/>
        </p:nvCxnSpPr>
        <p:spPr>
          <a:xfrm>
            <a:off x="4868863" y="5689600"/>
            <a:ext cx="703262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48EBB234-5A28-4361-BE01-DF4ED277DBF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ex2-12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標題 1">
            <a:extLst>
              <a:ext uri="{FF2B5EF4-FFF2-40B4-BE49-F238E27FC236}">
                <a16:creationId xmlns:a16="http://schemas.microsoft.com/office/drawing/2014/main" id="{8A23D682-3BE2-4A1D-B969-CC817868F4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匯入模組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9D735AA-239D-4BA1-A330-7A26F8309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2217737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>
                <a:latin typeface="Noto Sans CJK TC Regular" panose="020B0500000000000000" pitchFamily="34" charset="-120"/>
              </a:rPr>
              <a:t>內建函式不就越多越好？若內建函式無限制增加，會導致啟動速度越來越慢，執行時佔用的記憶體越來越多。</a:t>
            </a:r>
            <a:endParaRPr lang="en-US" altLang="zh-TW">
              <a:latin typeface="Noto Sans CJK TC Regular" panose="020B0500000000000000" pitchFamily="34" charset="-12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模組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(module)</a:t>
            </a:r>
            <a:r>
              <a:rPr lang="zh-TW" altLang="en-US">
                <a:latin typeface="Noto Sans CJK TC Regular" panose="020B0500000000000000" pitchFamily="34" charset="-120"/>
              </a:rPr>
              <a:t>，就是將同一類的函式打包成模組，預設不會啟用。需要時，再用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匯入</a:t>
            </a:r>
            <a:r>
              <a:rPr lang="zh-TW" altLang="en-US">
                <a:latin typeface="Noto Sans CJK TC Regular" panose="020B0500000000000000" pitchFamily="34" charset="-120"/>
              </a:rPr>
              <a:t> </a:t>
            </a:r>
            <a:r>
              <a:rPr lang="en-US" altLang="zh-TW"/>
              <a:t>(import)</a:t>
            </a:r>
            <a:r>
              <a:rPr lang="en-US" altLang="zh-TW">
                <a:latin typeface="Noto Sans CJK TC Regular" panose="020B0500000000000000" pitchFamily="34" charset="-120"/>
              </a:rPr>
              <a:t> </a:t>
            </a:r>
            <a:r>
              <a:rPr lang="zh-TW" altLang="en-US">
                <a:latin typeface="Noto Sans CJK TC Regular" panose="020B0500000000000000" pitchFamily="34" charset="-120"/>
              </a:rPr>
              <a:t>的方式啟用。預先寫好的稱為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內建模組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>
                <a:latin typeface="Noto Sans CJK TC Regular" panose="020B0500000000000000" pitchFamily="34" charset="-120"/>
              </a:rPr>
              <a:t>。</a:t>
            </a:r>
            <a:endParaRPr lang="en-US" altLang="zh-TW">
              <a:latin typeface="Noto Sans CJK TC Regular" panose="020B0500000000000000" pitchFamily="34" charset="-12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zh-TW" altLang="en-US">
              <a:latin typeface="Noto Sans CJK TC Regular" panose="020B0500000000000000" pitchFamily="34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912EC65-BD6E-4566-B9EB-714B8D2B371D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4DE9419-6292-4207-AC1A-280E387B42EB}"/>
              </a:ext>
            </a:extLst>
          </p:cNvPr>
          <p:cNvSpPr/>
          <p:nvPr/>
        </p:nvSpPr>
        <p:spPr>
          <a:xfrm>
            <a:off x="646113" y="3467100"/>
            <a:ext cx="10926762" cy="3060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import time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time.sleep(3)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from time import sleep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sleep(5)</a:t>
            </a:r>
          </a:p>
        </p:txBody>
      </p:sp>
      <p:sp>
        <p:nvSpPr>
          <p:cNvPr id="82950" name="文字方塊 6">
            <a:extLst>
              <a:ext uri="{FF2B5EF4-FFF2-40B4-BE49-F238E27FC236}">
                <a16:creationId xmlns:a16="http://schemas.microsoft.com/office/drawing/2014/main" id="{936398A4-871A-45BB-A093-178BF3C6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763" y="3649663"/>
            <a:ext cx="3370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匯入時間相關的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time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模組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BCCE6B27-3A21-4B4D-B31F-60673305C86E}"/>
              </a:ext>
            </a:extLst>
          </p:cNvPr>
          <p:cNvCxnSpPr>
            <a:cxnSpLocks/>
          </p:cNvCxnSpPr>
          <p:nvPr/>
        </p:nvCxnSpPr>
        <p:spPr>
          <a:xfrm>
            <a:off x="4016375" y="3844925"/>
            <a:ext cx="560388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2" name="文字方塊 8">
            <a:extLst>
              <a:ext uri="{FF2B5EF4-FFF2-40B4-BE49-F238E27FC236}">
                <a16:creationId xmlns:a16="http://schemas.microsoft.com/office/drawing/2014/main" id="{4B51D5BF-6517-417B-861A-02963985D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1288" y="4221163"/>
            <a:ext cx="5716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執行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time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模組的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sleep()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函式，暫停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3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秒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C840B86E-C350-445D-A842-EAB5DD09D412}"/>
              </a:ext>
            </a:extLst>
          </p:cNvPr>
          <p:cNvCxnSpPr>
            <a:cxnSpLocks/>
          </p:cNvCxnSpPr>
          <p:nvPr/>
        </p:nvCxnSpPr>
        <p:spPr>
          <a:xfrm>
            <a:off x="4660900" y="4416425"/>
            <a:ext cx="560388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4" name="文字方塊 10">
            <a:extLst>
              <a:ext uri="{FF2B5EF4-FFF2-40B4-BE49-F238E27FC236}">
                <a16:creationId xmlns:a16="http://schemas.microsoft.com/office/drawing/2014/main" id="{A2AE652D-E1BE-423D-9920-5C9254921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5386388"/>
            <a:ext cx="454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從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time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模組裡匯入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sleep()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函式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9BD50D0-9BA2-4056-B6AF-3C8179E29F67}"/>
              </a:ext>
            </a:extLst>
          </p:cNvPr>
          <p:cNvCxnSpPr>
            <a:cxnSpLocks/>
          </p:cNvCxnSpPr>
          <p:nvPr/>
        </p:nvCxnSpPr>
        <p:spPr>
          <a:xfrm>
            <a:off x="6110288" y="5581650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6" name="文字方塊 12">
            <a:extLst>
              <a:ext uri="{FF2B5EF4-FFF2-40B4-BE49-F238E27FC236}">
                <a16:creationId xmlns:a16="http://schemas.microsoft.com/office/drawing/2014/main" id="{77EA7A7A-8048-49AE-A495-C3262D5AE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5943600"/>
            <a:ext cx="454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執行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sleep()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函式，暫停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5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秒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125E3395-30E4-4C52-B814-D178FA779282}"/>
              </a:ext>
            </a:extLst>
          </p:cNvPr>
          <p:cNvCxnSpPr>
            <a:cxnSpLocks/>
          </p:cNvCxnSpPr>
          <p:nvPr/>
        </p:nvCxnSpPr>
        <p:spPr>
          <a:xfrm>
            <a:off x="3303588" y="6138863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FEB4EA37-41CF-4829-AA4C-ED5400252EB0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ex2-13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>
            <a:extLst>
              <a:ext uri="{FF2B5EF4-FFF2-40B4-BE49-F238E27FC236}">
                <a16:creationId xmlns:a16="http://schemas.microsoft.com/office/drawing/2014/main" id="{B3608905-AB6F-4C67-B235-2D1DD30794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練習</a:t>
            </a:r>
            <a:r>
              <a:rPr>
                <a:solidFill>
                  <a:srgbClr val="7F7F7F"/>
                </a:solidFill>
                <a:latin typeface="Noto Sans CJK TC Regular" panose="020B0500000000000000" pitchFamily="34" charset="-120"/>
              </a:rPr>
              <a:t>：</a:t>
            </a:r>
            <a:r>
              <a:rPr>
                <a:solidFill>
                  <a:srgbClr val="7F7F7F"/>
                </a:solidFill>
              </a:rPr>
              <a:t>匯入模組</a:t>
            </a:r>
            <a:endParaRPr sz="2400">
              <a:solidFill>
                <a:srgbClr val="7F7F7F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1E881BA-E39B-40CD-9692-0275DFB39F29}"/>
              </a:ext>
            </a:extLst>
          </p:cNvPr>
          <p:cNvSpPr/>
          <p:nvPr/>
        </p:nvSpPr>
        <p:spPr>
          <a:xfrm>
            <a:off x="647700" y="2268538"/>
            <a:ext cx="10926763" cy="29876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7358018-03D6-4DFE-B641-A2A1425CC4F7}"/>
              </a:ext>
            </a:extLst>
          </p:cNvPr>
          <p:cNvSpPr/>
          <p:nvPr/>
        </p:nvSpPr>
        <p:spPr>
          <a:xfrm>
            <a:off x="817563" y="2413000"/>
            <a:ext cx="10583862" cy="270033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Mono CJK TC Regular" panose="020B0500000000000000" pitchFamily="34" charset="-120"/>
                <a:cs typeface="+mn-cs"/>
              </a:rPr>
              <a:t>#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Mono CJK TC Regular" panose="020B0500000000000000" pitchFamily="34" charset="-120"/>
                <a:cs typeface="+mn-cs"/>
              </a:rPr>
              <a:t>　暫停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Mono CJK TC Regular" panose="020B0500000000000000" pitchFamily="34" charset="-120"/>
                <a:cs typeface="+mn-cs"/>
              </a:rPr>
              <a:t>3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Mono CJK TC Regular" panose="020B0500000000000000" pitchFamily="34" charset="-120"/>
                <a:cs typeface="+mn-cs"/>
              </a:rPr>
              <a:t>秒後，印出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Mono CJK TC Regular" panose="020B0500000000000000" pitchFamily="34" charset="-120"/>
                <a:cs typeface="+mn-cs"/>
              </a:rPr>
              <a:t>Hello World!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Mono CJK TC Regular" panose="020B0500000000000000" pitchFamily="34" charset="-120"/>
                <a:cs typeface="+mn-cs"/>
              </a:rPr>
              <a:t> 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Mono CJK TC Regular" panose="020B05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from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time </a:t>
            </a: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import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sleep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sleep(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3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print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"Hello World!"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9" name="表格 4">
            <a:extLst>
              <a:ext uri="{FF2B5EF4-FFF2-40B4-BE49-F238E27FC236}">
                <a16:creationId xmlns:a16="http://schemas.microsoft.com/office/drawing/2014/main" id="{029D5C2A-775D-4446-B86E-E87A253870EA}"/>
              </a:ext>
            </a:extLst>
          </p:cNvPr>
          <p:cNvGraphicFramePr>
            <a:graphicFrameLocks noGrp="1"/>
          </p:cNvGraphicFramePr>
          <p:nvPr/>
        </p:nvGraphicFramePr>
        <p:xfrm>
          <a:off x="646113" y="1501775"/>
          <a:ext cx="10926762" cy="515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3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93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程式</a:t>
                      </a:r>
                      <a:r>
                        <a:rPr lang="en-US" altLang="zh-TW" sz="2200" b="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200" b="0"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41" marR="91441" marT="45748" marB="457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 algn="just">
                        <a:lnSpc>
                          <a:spcPts val="3600"/>
                        </a:lnSpc>
                        <a:spcBef>
                          <a:spcPts val="600"/>
                        </a:spcBef>
                        <a:buNone/>
                      </a:pP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暫停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秒後，印出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Hello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World!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bel" panose="02000506030000020004" pitchFamily="50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字串物件</a:t>
                      </a:r>
                    </a:p>
                  </a:txBody>
                  <a:tcPr marL="91441" marR="91441" marT="45748" marB="457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3976" name="文字方塊 11">
            <a:extLst>
              <a:ext uri="{FF2B5EF4-FFF2-40B4-BE49-F238E27FC236}">
                <a16:creationId xmlns:a16="http://schemas.microsoft.com/office/drawing/2014/main" id="{DBFF72F3-17DD-45D5-9735-9FA722259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5737225"/>
            <a:ext cx="5705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指的是在程式編輯窗格中編輯與執行。</a:t>
            </a: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B1E0C9DC-732B-47DA-871E-9F427E577948}"/>
              </a:ext>
            </a:extLst>
          </p:cNvPr>
          <p:cNvCxnSpPr>
            <a:cxnSpLocks/>
            <a:stCxn id="7" idx="2"/>
            <a:endCxn id="83976" idx="0"/>
          </p:cNvCxnSpPr>
          <p:nvPr/>
        </p:nvCxnSpPr>
        <p:spPr>
          <a:xfrm>
            <a:off x="6111875" y="5256213"/>
            <a:ext cx="1588" cy="481012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FC0E48F6-D732-4D4C-8299-104451E2D865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ex2-14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EADE744E-B97C-4A03-ABDE-637522A5B417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7352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310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觀念整理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1070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各種程式語言的語法邏輯都差不多，就像人類語言的文法。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9268">
                <a:tc>
                  <a:txBody>
                    <a:bodyPr/>
                    <a:lstStyle/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程式的每一個東西都是</a:t>
                      </a: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物件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，有些物件有其特定的操作方法。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基本物件有</a:t>
                      </a: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資料型別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，型別不同，結果不同。甚至有時會錯誤。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變數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是物件的名牌而已，也方便程式設計師操作。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使用有意義的變數名稱與註解。</a:t>
                      </a:r>
                      <a:endParaRPr lang="zh-TW" altLang="en-US" sz="2800" b="0" kern="1200">
                        <a:solidFill>
                          <a:schemeClr val="tx1"/>
                        </a:solidFill>
                        <a:latin typeface="Noto Sans CJK TC Regular" panose="020B0500000000000000" pitchFamily="34" charset="-12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內建函式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是經常用的函式，預先寫好的。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適當的</a:t>
                      </a: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匯入模組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，能精簡效能。 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E2482D8-AFD9-44C6-B0AE-00AF496C2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64" y="894439"/>
            <a:ext cx="8010525" cy="7429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A6CF590-1A53-4E9C-AC15-99014755D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64" y="2000960"/>
            <a:ext cx="2681932" cy="382318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B24CB30A-A19F-493F-9158-CE64A7E4F87A}"/>
              </a:ext>
            </a:extLst>
          </p:cNvPr>
          <p:cNvSpPr txBox="1"/>
          <p:nvPr/>
        </p:nvSpPr>
        <p:spPr>
          <a:xfrm>
            <a:off x="1185964" y="3429000"/>
            <a:ext cx="432927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http://www.wch.cn/downloads/CH341SER_EXE.html</a:t>
            </a:r>
            <a:endParaRPr lang="zh-TW" altLang="en-US" sz="2800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52EDA96-76C7-4BEB-9159-9E03483DA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95" y="4836185"/>
            <a:ext cx="3280068" cy="95227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1AD274B-C189-40D5-BD28-B6D2E22B9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20" y="1829366"/>
            <a:ext cx="5089896" cy="450800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6863CEED-FD6E-4F6B-BCA4-CE82B2C5EE65}"/>
              </a:ext>
            </a:extLst>
          </p:cNvPr>
          <p:cNvSpPr/>
          <p:nvPr/>
        </p:nvSpPr>
        <p:spPr>
          <a:xfrm>
            <a:off x="9931940" y="6070059"/>
            <a:ext cx="262647" cy="257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02604AF-03D1-4EE9-A415-F2DA131E6809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ex2-15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14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E2482D8-AFD9-44C6-B0AE-00AF496C2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64" y="894439"/>
            <a:ext cx="8010525" cy="7429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BACF7EA-398D-4960-89B2-83A35FB3A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89" y="1989562"/>
            <a:ext cx="4767769" cy="397911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132C36E-C217-414D-BB43-6548FE71F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29" y="1867879"/>
            <a:ext cx="5130606" cy="204506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52BCA8D-4D3A-4259-AC51-952756D1B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190" y="2156190"/>
            <a:ext cx="442934" cy="37731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A6729EA-77A8-4992-9A45-679423BCE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43" y="4358133"/>
            <a:ext cx="4856964" cy="19285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1DB114D-698E-47DC-A6F7-B9B7A22DD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521" y="3946883"/>
            <a:ext cx="442934" cy="37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41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E2482D8-AFD9-44C6-B0AE-00AF496C2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64" y="894439"/>
            <a:ext cx="8010525" cy="7429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61F1A53-DF75-48C7-8D9E-216E141E6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65" y="1899123"/>
            <a:ext cx="1707786" cy="38687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3AA6526-FFB2-4B75-B91C-842BE5787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753029"/>
            <a:ext cx="96012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28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1CA545F-4741-4F4A-BB38-537CF4BF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套件差異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E76D86B-AA23-4127-B6DE-CAFFE321D5EC}"/>
              </a:ext>
            </a:extLst>
          </p:cNvPr>
          <p:cNvSpPr txBox="1"/>
          <p:nvPr/>
        </p:nvSpPr>
        <p:spPr>
          <a:xfrm>
            <a:off x="1097280" y="1911312"/>
            <a:ext cx="956820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FM611A 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的差異：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臉部辨識不是使用線上服務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不會有服務更新的狀況。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注重於人臉辨識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沒有語音辨識。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人臉辨識功能可用於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iPhone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715EF85-998F-4028-B3B7-CD375653807C}"/>
              </a:ext>
            </a:extLst>
          </p:cNvPr>
          <p:cNvSpPr txBox="1"/>
          <p:nvPr/>
        </p:nvSpPr>
        <p:spPr>
          <a:xfrm>
            <a:off x="1097280" y="4281192"/>
            <a:ext cx="956820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FM623A 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的差異：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不會訓練自己的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直接使用現成的模組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不用了解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就可以做到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功能。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FM623A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注重於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AI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FM631A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注重於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ESP32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的功能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例如：藍牙、霍爾感測器。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C863BB1-E5CC-4675-B07A-0E0DB0B11FE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ex0-2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729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E2482D8-AFD9-44C6-B0AE-00AF496C2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64" y="894439"/>
            <a:ext cx="8010525" cy="7429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5B453F8-2962-4BDB-A46E-088773699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99" y="2412594"/>
            <a:ext cx="4927667" cy="340315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28FABBE-7AD3-43D3-A6F4-A9A4090C7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46" y="1804046"/>
            <a:ext cx="5442498" cy="446614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80FE813-93A6-462B-AFF4-AA228B3C4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71222" y="3704045"/>
            <a:ext cx="442934" cy="37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76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E2482D8-AFD9-44C6-B0AE-00AF496C2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64" y="894439"/>
            <a:ext cx="8010525" cy="74295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21E31E1-2EA2-4E38-A167-E16721EDC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252" y="1852574"/>
            <a:ext cx="6461495" cy="437866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998E801-61C7-4E0B-A9C7-ACEAA047F351}"/>
              </a:ext>
            </a:extLst>
          </p:cNvPr>
          <p:cNvSpPr/>
          <p:nvPr/>
        </p:nvSpPr>
        <p:spPr>
          <a:xfrm>
            <a:off x="4883084" y="2403834"/>
            <a:ext cx="254524" cy="2733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1A48116A-4CF3-43AB-A315-67C8C03E18DE}"/>
              </a:ext>
            </a:extLst>
          </p:cNvPr>
          <p:cNvCxnSpPr/>
          <p:nvPr/>
        </p:nvCxnSpPr>
        <p:spPr>
          <a:xfrm>
            <a:off x="5137608" y="2535810"/>
            <a:ext cx="15365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590D2A9E-4C4D-4E85-8A7E-4AD0C44FAD76}"/>
              </a:ext>
            </a:extLst>
          </p:cNvPr>
          <p:cNvSpPr txBox="1"/>
          <p:nvPr/>
        </p:nvSpPr>
        <p:spPr>
          <a:xfrm>
            <a:off x="6674178" y="2261713"/>
            <a:ext cx="400639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如果沒有出現 </a:t>
            </a:r>
            <a:r>
              <a:rPr lang="en-US" altLang="zh-TW" sz="2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MicroPython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字樣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點擊此鈕。</a:t>
            </a:r>
          </a:p>
        </p:txBody>
      </p:sp>
    </p:spTree>
    <p:extLst>
      <p:ext uri="{BB962C8B-B14F-4D97-AF65-F5344CB8AC3E}">
        <p14:creationId xmlns:p14="http://schemas.microsoft.com/office/powerpoint/2010/main" val="36267102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FADF8B2-EF0F-45F4-8A89-B7543DAED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15" y="821785"/>
            <a:ext cx="4648200" cy="8953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2DBFEDF-FDF1-423A-8E8B-90E7F6A8E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15" y="1914830"/>
            <a:ext cx="1133528" cy="4684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3D70DE0-36AA-4429-AC5D-1066A8376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15" y="3221831"/>
            <a:ext cx="4300537" cy="220503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63D08EE-1ED2-4F78-917E-D3CFED48C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91447"/>
            <a:ext cx="5741353" cy="414290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EB9026F-6C09-4FDC-A251-0A77415BF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15" y="1914830"/>
            <a:ext cx="1445827" cy="46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82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FADF8B2-EF0F-45F4-8A89-B7543DAED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15" y="821785"/>
            <a:ext cx="4648200" cy="8953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31AE685-BAEA-45F5-8D77-A25B3C0AC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15" y="1932054"/>
            <a:ext cx="2061555" cy="41231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20B9ADE-E837-454A-974C-8E365053D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8" y="2559284"/>
            <a:ext cx="7358772" cy="36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849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E9E2E3E-3F40-4B31-A270-03FBCE70E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67" y="1042886"/>
            <a:ext cx="8286750" cy="6477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5786478-96FB-4D12-86A0-2EE8E84D5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5345" y="499326"/>
            <a:ext cx="3061310" cy="71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853CA44-66E2-4DFE-A8DD-33D603196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04327"/>
            <a:ext cx="10129736" cy="3347077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CE79FF0-323E-4807-8DC5-D30683664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97079"/>
            <a:ext cx="2590800" cy="17907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2218CC0-90D2-4344-9052-28C5E12D0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635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7C5CBF9-32BD-46B6-B359-9AD642F6B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8" y="779325"/>
            <a:ext cx="9788863" cy="93041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A3C0673-B59A-4A56-A499-0BEA73D0F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8" y="2909682"/>
            <a:ext cx="5429250" cy="67627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86F24EB-3E1C-4DEC-B79C-CC8F38CBB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514" y="4008957"/>
            <a:ext cx="4838700" cy="6858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6490169-9DBB-4AF6-BEC2-092212C23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8" y="5117758"/>
            <a:ext cx="7258050" cy="9144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5AE3C24-6DEC-47FF-8689-C3CC87AA0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8" y="2099142"/>
            <a:ext cx="1698186" cy="45031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E00CFE1-83B0-4468-BBB0-EE2F9DCEEE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28581DB-D6BF-4817-B661-F5833F200160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ex2-16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159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7C5CBF9-32BD-46B6-B359-9AD642F6B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8" y="779325"/>
            <a:ext cx="9788863" cy="93041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ACC22C7-C41F-44D9-B932-491AB1550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35" y="2158023"/>
            <a:ext cx="5681604" cy="1833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6372777-EAD3-4FBB-9B08-A472B5027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8" y="2098140"/>
            <a:ext cx="2105836" cy="50306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677DAAB-9FE0-4B4E-AD27-9D2B916A2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35" y="4216436"/>
            <a:ext cx="6056585" cy="1833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D6A7DF2-942D-4159-91C1-75286A9E6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8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7C5CBF9-32BD-46B6-B359-9AD642F6B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8" y="779325"/>
            <a:ext cx="9788863" cy="93041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892A878-92E4-44EC-83F4-0C41E0D1E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8" y="1917159"/>
            <a:ext cx="1347079" cy="34763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94062F5-F526-4E5A-A2D5-3B55E4D48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562" y="1807016"/>
            <a:ext cx="8416251" cy="446576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7AB07DB-DBC5-467A-A478-F43A6F9CA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352" y="5451753"/>
            <a:ext cx="3164477" cy="2848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E1B3791-359D-4D89-B14B-E52E8DA339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5715D30-086D-4CF5-B057-EC7D70B8BCC9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ex2-17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6881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7C5CBF9-32BD-46B6-B359-9AD642F6B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8" y="772661"/>
            <a:ext cx="9788863" cy="93041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7A7B8C9-DD12-4383-B808-74EA50FD3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61" y="2536182"/>
            <a:ext cx="4379720" cy="265838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DAE25F8-90F9-432A-BCEC-1BBB07A86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82" y="2098438"/>
            <a:ext cx="5688117" cy="378679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F925966-39AE-4BE4-A024-C5FFABCAA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1899" y="4170561"/>
            <a:ext cx="442934" cy="37731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DD7722C-0103-4A3D-AA5F-F564EBF1B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CECB84C-4F87-4469-8B3B-2E690CAC47BA}"/>
              </a:ext>
            </a:extLst>
          </p:cNvPr>
          <p:cNvSpPr txBox="1"/>
          <p:nvPr/>
        </p:nvSpPr>
        <p:spPr>
          <a:xfrm>
            <a:off x="1062185" y="5395706"/>
            <a:ext cx="24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主程式需為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r>
              <a:rPr lang="zh-TW" altLang="en-US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main.py</a:t>
            </a:r>
            <a:endParaRPr lang="zh-TW" altLang="en-US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A3432A8-304C-4F4E-B0E0-280295E10093}"/>
              </a:ext>
            </a:extLst>
          </p:cNvPr>
          <p:cNvSpPr/>
          <p:nvPr/>
        </p:nvSpPr>
        <p:spPr>
          <a:xfrm>
            <a:off x="1043708" y="4202402"/>
            <a:ext cx="2512291" cy="7021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FAA7DEE5-CBE1-47C6-9C82-EF8078477592}"/>
              </a:ext>
            </a:extLst>
          </p:cNvPr>
          <p:cNvCxnSpPr>
            <a:stCxn id="3" idx="2"/>
            <a:endCxn id="2" idx="0"/>
          </p:cNvCxnSpPr>
          <p:nvPr/>
        </p:nvCxnSpPr>
        <p:spPr>
          <a:xfrm>
            <a:off x="2299854" y="4904507"/>
            <a:ext cx="5620" cy="4911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322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B024B60-8CFF-4EC6-8A6B-C5EC3A511103}"/>
              </a:ext>
            </a:extLst>
          </p:cNvPr>
          <p:cNvSpPr txBox="1"/>
          <p:nvPr/>
        </p:nvSpPr>
        <p:spPr>
          <a:xfrm>
            <a:off x="1210770" y="2295728"/>
            <a:ext cx="50681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CH01   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物聯網與 </a:t>
            </a: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ESP32</a:t>
            </a:r>
            <a:endParaRPr lang="en-US" altLang="zh-TW" sz="2400"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CH02   Python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簡介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CH03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藍牙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(BLE)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通訊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防盜監測站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CH05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火車誤點提醒器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5689D04-5561-437B-B330-AB80FC01B2F1}"/>
              </a:ext>
            </a:extLst>
          </p:cNvPr>
          <p:cNvSpPr txBox="1"/>
          <p:nvPr/>
        </p:nvSpPr>
        <p:spPr>
          <a:xfrm>
            <a:off x="6278879" y="2295728"/>
            <a:ext cx="4885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CH06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雲端溫度紀錄儀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CH07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自製網頁控制器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應用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人臉偵測、辨識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CH09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自製藍牙截圖、音量遙控器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1F96AA9D-E3D2-443E-975F-C846739D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目錄</a:t>
            </a:r>
          </a:p>
        </p:txBody>
      </p:sp>
    </p:spTree>
    <p:extLst>
      <p:ext uri="{BB962C8B-B14F-4D97-AF65-F5344CB8AC3E}">
        <p14:creationId xmlns:p14="http://schemas.microsoft.com/office/powerpoint/2010/main" val="42192496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7C5CBF9-32BD-46B6-B359-9AD642F6B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8" y="779325"/>
            <a:ext cx="9788863" cy="93041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F4DA9B2-1A60-4B63-88CF-10623ABDA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8" y="2019185"/>
            <a:ext cx="1019985" cy="41142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0099129-904C-44F9-B0C2-2E2DEDD30019}"/>
              </a:ext>
            </a:extLst>
          </p:cNvPr>
          <p:cNvSpPr txBox="1"/>
          <p:nvPr/>
        </p:nvSpPr>
        <p:spPr>
          <a:xfrm>
            <a:off x="958680" y="3811840"/>
            <a:ext cx="102746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請按          執行程式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即可看到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LED 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0.5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秒閃爍一次。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B02CDC6-A796-410F-ACFB-5653C2B69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3876728"/>
            <a:ext cx="87630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384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B024B60-8CFF-4EC6-8A6B-C5EC3A511103}"/>
              </a:ext>
            </a:extLst>
          </p:cNvPr>
          <p:cNvSpPr txBox="1"/>
          <p:nvPr/>
        </p:nvSpPr>
        <p:spPr>
          <a:xfrm>
            <a:off x="1210770" y="2295728"/>
            <a:ext cx="50681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CH01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物聯網與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ESP32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CH02   Python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簡介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CH03   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藍牙 </a:t>
            </a: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(BLE)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通訊</a:t>
            </a:r>
            <a:endParaRPr lang="en-US" altLang="zh-TW" sz="2400"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防盜監測站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CH05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火車誤點提醒器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5689D04-5561-437B-B330-AB80FC01B2F1}"/>
              </a:ext>
            </a:extLst>
          </p:cNvPr>
          <p:cNvSpPr txBox="1"/>
          <p:nvPr/>
        </p:nvSpPr>
        <p:spPr>
          <a:xfrm>
            <a:off x="6278879" y="2295728"/>
            <a:ext cx="4885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CH06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雲端溫度紀錄儀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CH07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自製網頁控制器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應用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人臉偵測、辨識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CH09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自製藍牙截圖、音量遙控器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1F96AA9D-E3D2-443E-975F-C846739D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目錄</a:t>
            </a:r>
          </a:p>
        </p:txBody>
      </p:sp>
    </p:spTree>
    <p:extLst>
      <p:ext uri="{BB962C8B-B14F-4D97-AF65-F5344CB8AC3E}">
        <p14:creationId xmlns:p14="http://schemas.microsoft.com/office/powerpoint/2010/main" val="804093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58498A2-FC5D-483A-8607-36AD76FF6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9" y="1000023"/>
            <a:ext cx="3743325" cy="73342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2D5992C-D6FC-4E13-90EA-7759F5A94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50" y="1875622"/>
            <a:ext cx="5529002" cy="441578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B1D9626-41F6-46DA-B005-928606343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174" y="5793172"/>
            <a:ext cx="4106471" cy="4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153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58498A2-FC5D-483A-8607-36AD76FF6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9" y="1000023"/>
            <a:ext cx="3743325" cy="73342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74E6A76-6A93-4929-9DBC-B5DC591A3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444" y="1949382"/>
            <a:ext cx="6137111" cy="418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826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7F59444-1F31-496D-8F8B-273D6FF7F199}"/>
              </a:ext>
            </a:extLst>
          </p:cNvPr>
          <p:cNvSpPr/>
          <p:nvPr/>
        </p:nvSpPr>
        <p:spPr>
          <a:xfrm>
            <a:off x="1138136" y="1624519"/>
            <a:ext cx="10068128" cy="272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022B1F1E-33C2-4730-8AE9-2BFE93A5E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62" y="1560682"/>
            <a:ext cx="9591675" cy="3400425"/>
          </a:xfr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30A75AB-78B7-4E6C-85D4-FF80BBF86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73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57E4313-6E9F-4A02-85EA-E2610DB011BE}"/>
              </a:ext>
            </a:extLst>
          </p:cNvPr>
          <p:cNvSpPr/>
          <p:nvPr/>
        </p:nvSpPr>
        <p:spPr>
          <a:xfrm>
            <a:off x="1138136" y="1624519"/>
            <a:ext cx="10068128" cy="272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77A9578-123F-4CA0-B66E-35F4CBAED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69" y="189562"/>
            <a:ext cx="9155349" cy="606969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B64A9B5-A897-4385-BAD5-50B21CB32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7C75C0A-53E6-4AAF-9017-52F474B0D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0" y="3385226"/>
            <a:ext cx="3272242" cy="186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897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D52FA03-ACDF-477E-A3AF-6AAC2DB92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73" y="764025"/>
            <a:ext cx="9572625" cy="9525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EB42367-3BB4-4BAF-BB7D-A6CB38E22593}"/>
              </a:ext>
            </a:extLst>
          </p:cNvPr>
          <p:cNvSpPr txBox="1"/>
          <p:nvPr/>
        </p:nvSpPr>
        <p:spPr>
          <a:xfrm>
            <a:off x="1163773" y="1945531"/>
            <a:ext cx="2766201" cy="523220"/>
          </a:xfrm>
          <a:prstGeom prst="rect">
            <a:avLst/>
          </a:prstGeom>
          <a:solidFill>
            <a:srgbClr val="E2E318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5E5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 </a:t>
            </a:r>
            <a:r>
              <a:rPr lang="en-US" altLang="zh-TW" sz="2800" b="1" dirty="0">
                <a:solidFill>
                  <a:srgbClr val="5E5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servo </a:t>
            </a:r>
            <a:r>
              <a:rPr lang="zh-TW" altLang="en-US" sz="2800" b="1" dirty="0">
                <a:solidFill>
                  <a:srgbClr val="5E5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模組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C469010-A8BB-453C-BDFC-FA45C8AD8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43" y="1774893"/>
            <a:ext cx="5049669" cy="447932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6E1CFEC-3F6B-45EB-86B3-0480F5C55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205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D52FA03-ACDF-477E-A3AF-6AAC2DB92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73" y="764025"/>
            <a:ext cx="9572625" cy="9525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6E1CFEC-3F6B-45EB-86B3-0480F5C55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AEE71E9-597B-43A3-B4BA-7A701D49B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0" y="2201185"/>
            <a:ext cx="5180206" cy="348949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EB35B26-8AE3-4CCE-A32E-DA098FA96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24557" y="3852720"/>
            <a:ext cx="442934" cy="37731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6003A0D-88DB-47E1-BB2D-082571BC99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82" y="1787314"/>
            <a:ext cx="4065771" cy="450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05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4A1C2E2-F699-4BD5-A6D6-EE870342A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74" y="1921212"/>
            <a:ext cx="1433512" cy="397781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1DCDB6E-8A45-4686-983B-82B5F3728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73" y="764025"/>
            <a:ext cx="9572625" cy="9525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FF16D1C-C847-48C6-8196-F9940504C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73" y="2495955"/>
            <a:ext cx="9629775" cy="18859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31314ED-2346-484B-B4DF-EF80E10C5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73" y="4803943"/>
            <a:ext cx="8797879" cy="85755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E20915C-A5FE-48A1-904A-64E7CD8AF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567864A-7771-4D44-8FA9-2AA63EE6671E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>
                <a:solidFill>
                  <a:prstClr val="white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x3-1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4745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1DCDB6E-8A45-4686-983B-82B5F3728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73" y="764025"/>
            <a:ext cx="9572625" cy="9525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E20915C-A5FE-48A1-904A-64E7CD8AF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0818DF7-BC37-481E-B053-46FE73735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86" y="1965798"/>
            <a:ext cx="1474450" cy="38050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AE9EA30-50C7-4146-BE3F-FD8252749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36" y="1841775"/>
            <a:ext cx="4135167" cy="440469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153FA91-8C8E-4DAC-9437-9E6B45FF8819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>
                <a:solidFill>
                  <a:prstClr val="white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x3-2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277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C5C294C-CD4B-4EFE-9889-08A7B3412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28" y="1938185"/>
            <a:ext cx="5805143" cy="432236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93988E7-E53F-4428-B3A5-A52BB2329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41" y="936895"/>
            <a:ext cx="4181475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302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4F4DA9B2-1A60-4B63-88CF-10623ABDA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8" y="2019185"/>
            <a:ext cx="1019985" cy="411423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B1E0763-2C67-4064-8B60-D806CAE69658}"/>
              </a:ext>
            </a:extLst>
          </p:cNvPr>
          <p:cNvGrpSpPr/>
          <p:nvPr/>
        </p:nvGrpSpPr>
        <p:grpSpPr>
          <a:xfrm>
            <a:off x="1202835" y="3520011"/>
            <a:ext cx="9786329" cy="1138773"/>
            <a:chOff x="958680" y="3811840"/>
            <a:chExt cx="9786329" cy="1138773"/>
          </a:xfrm>
        </p:grpSpPr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E0099129-904C-44F9-B0C2-2E2DEDD30019}"/>
                </a:ext>
              </a:extLst>
            </p:cNvPr>
            <p:cNvSpPr txBox="1"/>
            <p:nvPr/>
          </p:nvSpPr>
          <p:spPr>
            <a:xfrm>
              <a:off x="958680" y="3811840"/>
              <a:ext cx="978632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請按          執行程式</a:t>
              </a:r>
              <a:r>
                <a:rPr lang="en-US" altLang="zh-TW" sz="3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 </a:t>
              </a:r>
              <a:r>
                <a:rPr lang="zh-TW" altLang="en-US" sz="3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即可看到伺服馬達先轉至 </a:t>
              </a:r>
              <a:r>
                <a:rPr lang="en-US" altLang="zh-TW" sz="3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</a:t>
              </a:r>
              <a:r>
                <a:rPr lang="zh-TW" altLang="en-US" sz="3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度</a:t>
              </a:r>
              <a:r>
                <a:rPr lang="en-US" altLang="zh-TW" sz="3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 </a:t>
              </a:r>
              <a:r>
                <a:rPr lang="zh-TW" altLang="en-US" sz="3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等待 </a:t>
              </a:r>
              <a:r>
                <a:rPr lang="en-US" altLang="zh-TW" sz="3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sz="3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秒後</a:t>
              </a:r>
              <a:r>
                <a:rPr lang="en-US" altLang="zh-TW" sz="3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 </a:t>
              </a:r>
              <a:r>
                <a:rPr lang="zh-TW" altLang="en-US" sz="3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再轉至 </a:t>
              </a:r>
              <a:r>
                <a:rPr lang="en-US" altLang="zh-TW" sz="3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90 </a:t>
              </a:r>
              <a:r>
                <a:rPr lang="zh-TW" altLang="en-US" sz="3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度。</a:t>
              </a: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4B02CDC6-A796-410F-ACFB-5653C2B69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706" y="3876728"/>
              <a:ext cx="876300" cy="485775"/>
            </a:xfrm>
            <a:prstGeom prst="rect">
              <a:avLst/>
            </a:prstGeom>
          </p:spPr>
        </p:pic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A4972DB9-7A85-4351-90CD-411A99000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84" y="757856"/>
            <a:ext cx="95726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743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8BDA976-BC6E-4324-96B7-28F2F993A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88" y="821785"/>
            <a:ext cx="4648200" cy="89535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B05FD68-ACE2-4485-8480-9255F002B99D}"/>
              </a:ext>
            </a:extLst>
          </p:cNvPr>
          <p:cNvSpPr txBox="1"/>
          <p:nvPr/>
        </p:nvSpPr>
        <p:spPr>
          <a:xfrm>
            <a:off x="1164887" y="2295728"/>
            <a:ext cx="10128925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Bluetooth Classic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：典型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(Classic)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藍牙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可以傳送大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量資料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但會快速消耗電量。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D0F2A71-555C-45B2-8DD0-9DCECC56F561}"/>
              </a:ext>
            </a:extLst>
          </p:cNvPr>
          <p:cNvSpPr txBox="1"/>
          <p:nvPr/>
        </p:nvSpPr>
        <p:spPr>
          <a:xfrm>
            <a:off x="1164887" y="4121286"/>
            <a:ext cx="10128925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Bluetooth Low Energy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：低功耗藍牙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(BLE),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用於傳送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少量資料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耗電量較小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適合用於低電量的裝置。</a:t>
            </a:r>
          </a:p>
        </p:txBody>
      </p:sp>
    </p:spTree>
    <p:extLst>
      <p:ext uri="{BB962C8B-B14F-4D97-AF65-F5344CB8AC3E}">
        <p14:creationId xmlns:p14="http://schemas.microsoft.com/office/powerpoint/2010/main" val="31473523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582A248-527B-4241-A34F-4B336CC26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70" y="826750"/>
            <a:ext cx="6553200" cy="9048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292739B-C572-4FC2-9091-A274E73B3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4" y="1930532"/>
            <a:ext cx="6022435" cy="416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869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E6B4D51-60D0-4F58-A733-B1617E5EE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40" y="347460"/>
            <a:ext cx="10418919" cy="533349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FA2763D-F880-4C15-8493-3A75491AE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189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1FF306E-1F85-4CD9-8173-483D6C6FC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836217"/>
            <a:ext cx="9146027" cy="8637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EE74C78-49DE-40B5-9253-27E12B60B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79" y="1952322"/>
            <a:ext cx="1627053" cy="44134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0EE95E8-D959-4716-A6E4-6015A208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79" y="2514093"/>
            <a:ext cx="2105025" cy="40957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EEBB160-F697-46FB-BD8A-EACE2B445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53" y="1797191"/>
            <a:ext cx="5175621" cy="447846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BD71FF3-AD5C-430A-B44B-49E858D8F0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047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41660B6-3EE3-4F06-8A16-B8C1C591E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894" y="3333090"/>
            <a:ext cx="5779749" cy="289260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1FF306E-1F85-4CD9-8173-483D6C6FC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836217"/>
            <a:ext cx="9146027" cy="86379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BD71FF3-AD5C-430A-B44B-49E858D8F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4D6F89E-9A9B-40E5-81D8-C9CA770F8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2076852"/>
            <a:ext cx="9146027" cy="42654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3941684-5B81-45C6-8284-5F4BF5A482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2744045"/>
            <a:ext cx="9851460" cy="369122"/>
          </a:xfrm>
          <a:prstGeom prst="rect">
            <a:avLst/>
          </a:prstGeom>
        </p:spPr>
      </p:pic>
      <p:sp>
        <p:nvSpPr>
          <p:cNvPr id="13" name="箭號: 彎曲 12">
            <a:extLst>
              <a:ext uri="{FF2B5EF4-FFF2-40B4-BE49-F238E27FC236}">
                <a16:creationId xmlns:a16="http://schemas.microsoft.com/office/drawing/2014/main" id="{C7ADB55D-4897-487E-B98C-EA911153E7A3}"/>
              </a:ext>
            </a:extLst>
          </p:cNvPr>
          <p:cNvSpPr/>
          <p:nvPr/>
        </p:nvSpPr>
        <p:spPr>
          <a:xfrm rot="5400000" flipH="1">
            <a:off x="4460132" y="3068863"/>
            <a:ext cx="642025" cy="82685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177DDC2-88D6-4BF9-9B03-FD588454D84D}"/>
              </a:ext>
            </a:extLst>
          </p:cNvPr>
          <p:cNvSpPr txBox="1"/>
          <p:nvPr/>
        </p:nvSpPr>
        <p:spPr>
          <a:xfrm>
            <a:off x="1284051" y="3547430"/>
            <a:ext cx="308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更改名稱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避免與其他人重複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A1A1A96-F16F-4486-8BD5-8EFE9D4FADC7}"/>
              </a:ext>
            </a:extLst>
          </p:cNvPr>
          <p:cNvSpPr/>
          <p:nvPr/>
        </p:nvSpPr>
        <p:spPr>
          <a:xfrm>
            <a:off x="4367719" y="2744045"/>
            <a:ext cx="1381328" cy="369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A510D523-3455-4567-9771-9DDA53CC7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21" y="5424473"/>
            <a:ext cx="3948924" cy="74936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1916C73-D838-48AD-BDB1-BF3D4E12AAC8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>
                <a:solidFill>
                  <a:prstClr val="white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x3-3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3424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CFBC4F8-84A6-4E94-8958-0CF02B158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836217"/>
            <a:ext cx="9146027" cy="86379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0FD37D3-E21D-4978-902C-16E27E728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1996400"/>
            <a:ext cx="1412537" cy="41897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45999E-3AC8-4CEA-9CCB-29B36BB4C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6FEA102-A2E2-472F-AD94-5109144E7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49" y="1855348"/>
            <a:ext cx="5323715" cy="405775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C4D7152-A608-407A-A7AA-891CFD33C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13" y="4530761"/>
            <a:ext cx="3781425" cy="6096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9D3F757-8EB8-4F58-9C6E-309B9AFA8263}"/>
              </a:ext>
            </a:extLst>
          </p:cNvPr>
          <p:cNvSpPr txBox="1"/>
          <p:nvPr/>
        </p:nvSpPr>
        <p:spPr>
          <a:xfrm>
            <a:off x="69746" y="5522831"/>
            <a:ext cx="7419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iPhone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使用者請參考：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https://hackmd.io/@flagmaker/ry6ST-Get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CD0A34-9752-4675-98C8-9E36A9E8C1E2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>
                <a:solidFill>
                  <a:prstClr val="white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x3-4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2494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D5DE2E2E-0198-4131-A266-51F853212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89" y="1950800"/>
            <a:ext cx="5061566" cy="412898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CFBC4F8-84A6-4E94-8958-0CF02B158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836217"/>
            <a:ext cx="9146027" cy="8637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45999E-3AC8-4CEA-9CCB-29B36BB4C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829D0A6-C40A-4EFC-A007-9A05E3893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3" y="2146012"/>
            <a:ext cx="5994063" cy="25659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1A29D22-7046-4683-B117-677B48BBA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07111" y="4301863"/>
            <a:ext cx="442934" cy="37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484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E78EC86-C153-4363-A548-C7A7702AB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86" y="1923671"/>
            <a:ext cx="6771784" cy="411340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CFBC4F8-84A6-4E94-8958-0CF02B158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836217"/>
            <a:ext cx="9146027" cy="8637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45999E-3AC8-4CEA-9CCB-29B36BB4C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1A29D22-7046-4683-B117-677B48BBA4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74533" y="3240343"/>
            <a:ext cx="442934" cy="37731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67624D7-6EC0-4601-B6F5-BD3F6A0BA5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" y="1923671"/>
            <a:ext cx="5018020" cy="4203362"/>
          </a:xfrm>
          <a:prstGeom prst="rect">
            <a:avLst/>
          </a:prstGeom>
        </p:spPr>
      </p:pic>
      <p:sp>
        <p:nvSpPr>
          <p:cNvPr id="9" name="箭號: 向右 8">
            <a:extLst>
              <a:ext uri="{FF2B5EF4-FFF2-40B4-BE49-F238E27FC236}">
                <a16:creationId xmlns:a16="http://schemas.microsoft.com/office/drawing/2014/main" id="{D73C9E3D-C247-40DC-9EE6-47185B03DD20}"/>
              </a:ext>
            </a:extLst>
          </p:cNvPr>
          <p:cNvSpPr/>
          <p:nvPr/>
        </p:nvSpPr>
        <p:spPr>
          <a:xfrm rot="16200000">
            <a:off x="5819794" y="4912468"/>
            <a:ext cx="525294" cy="350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CCF2B68-1063-4E98-825C-8241B4E5D7D9}"/>
              </a:ext>
            </a:extLst>
          </p:cNvPr>
          <p:cNvSpPr txBox="1"/>
          <p:nvPr/>
        </p:nvSpPr>
        <p:spPr>
          <a:xfrm>
            <a:off x="5312923" y="5433454"/>
            <a:ext cx="1566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請尋找自己更改的名稱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7D3640D-456D-4FAF-B048-07A7E0AF9110}"/>
              </a:ext>
            </a:extLst>
          </p:cNvPr>
          <p:cNvSpPr/>
          <p:nvPr/>
        </p:nvSpPr>
        <p:spPr>
          <a:xfrm>
            <a:off x="5253942" y="4416884"/>
            <a:ext cx="1644591" cy="3653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9615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CFBC4F8-84A6-4E94-8958-0CF02B158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836217"/>
            <a:ext cx="9146027" cy="8637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45999E-3AC8-4CEA-9CCB-29B36BB4C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2E02F33-3C8C-4B2E-A683-B7299A8DF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1873081"/>
            <a:ext cx="1791916" cy="4165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C9B0569-562E-4EAF-AB6E-BCB490E8C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96" y="1880926"/>
            <a:ext cx="5112476" cy="436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27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D1C679D-91AB-4457-803E-A7E2F0E38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21" y="2849700"/>
            <a:ext cx="4151766" cy="268497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166E338-4E2B-4834-BD61-40E391C75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422" y="2044695"/>
            <a:ext cx="1647117" cy="166657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3BC4002-A4BD-4716-B77F-A862CAEFD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60" y="4555547"/>
            <a:ext cx="1497479" cy="1214491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2723D54D-3FD5-42B6-9491-E0594A59D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04" y="970839"/>
            <a:ext cx="436245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377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691C588-B5CA-4E6F-A0CF-492F6B270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93" y="2003589"/>
            <a:ext cx="4517504" cy="424288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CFBC4F8-84A6-4E94-8958-0CF02B158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836217"/>
            <a:ext cx="9146027" cy="8637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45999E-3AC8-4CEA-9CCB-29B36BB4C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0F752F0-4B65-4BAC-B4FE-97FE255D4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02" y="2129341"/>
            <a:ext cx="6802797" cy="378375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2459280-C301-4EE0-B4F0-A7EA05A658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74533" y="4157841"/>
            <a:ext cx="442934" cy="37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222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BB899220-7E63-45B8-983B-E6F6E485A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23" y="1816473"/>
            <a:ext cx="5340484" cy="4430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CFBC4F8-84A6-4E94-8958-0CF02B158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836217"/>
            <a:ext cx="9146027" cy="8637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45999E-3AC8-4CEA-9CCB-29B36BB4C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2459280-C301-4EE0-B4F0-A7EA05A65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5876" y="3628734"/>
            <a:ext cx="442934" cy="37731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7B9B027-EFAA-42D7-812A-85A4AEB35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3" y="1948171"/>
            <a:ext cx="3584035" cy="418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409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CFBC4F8-84A6-4E94-8958-0CF02B158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836217"/>
            <a:ext cx="9146027" cy="8637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45999E-3AC8-4CEA-9CCB-29B36BB4C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E33836E-881B-43BB-B87B-5B20209E4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1890424"/>
            <a:ext cx="2075155" cy="41503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E4ADD32-7029-448E-AA6F-1240D8F37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713" y="2790815"/>
            <a:ext cx="5903879" cy="30250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6A22AB9A-AA98-4299-8C9E-39703AEF2200}"/>
              </a:ext>
            </a:extLst>
          </p:cNvPr>
          <p:cNvSpPr/>
          <p:nvPr/>
        </p:nvSpPr>
        <p:spPr>
          <a:xfrm>
            <a:off x="3676977" y="4552546"/>
            <a:ext cx="807396" cy="415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CF24F38-0D95-4388-BF16-BF4DEAD14D74}"/>
              </a:ext>
            </a:extLst>
          </p:cNvPr>
          <p:cNvSpPr txBox="1"/>
          <p:nvPr/>
        </p:nvSpPr>
        <p:spPr>
          <a:xfrm>
            <a:off x="2101097" y="4221452"/>
            <a:ext cx="1575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按一下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ENTER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35533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CFBC4F8-84A6-4E94-8958-0CF02B158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836217"/>
            <a:ext cx="9146027" cy="8637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45999E-3AC8-4CEA-9CCB-29B36BB4C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BF642C3-FFF9-488E-A61E-83BD2F6BD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1985253"/>
            <a:ext cx="1318808" cy="34033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9FBFC91-FAF8-46EA-8805-6D7262A1F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97" y="1805633"/>
            <a:ext cx="5443406" cy="446322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E30CE79-0E3C-4987-B497-E7057F88DE8B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>
                <a:solidFill>
                  <a:prstClr val="white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x3-5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3886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CFBC4F8-84A6-4E94-8958-0CF02B158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836217"/>
            <a:ext cx="9146027" cy="86379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1AD6341-A812-4FB6-9555-FB04BDCA8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1872574"/>
            <a:ext cx="1062341" cy="42850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23C3667-88C1-4EFA-810A-DC784553C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8" y="2473647"/>
            <a:ext cx="5197306" cy="375936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38CA013-0853-4B32-847E-1710586F8F4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1000" y="3974798"/>
            <a:ext cx="4410000" cy="1333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972B204-D96B-4335-A98F-87BC7AF7C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003" y="2473647"/>
            <a:ext cx="5243485" cy="375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751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3F46868-E519-411F-8503-274E13BC5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83" y="904672"/>
            <a:ext cx="4481337" cy="79564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0095B24-5D57-4753-B5B3-A4BE7A9F2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51" y="2247293"/>
            <a:ext cx="6907698" cy="370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460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5651699-9209-4890-A16C-740581295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11" y="797668"/>
            <a:ext cx="6880384" cy="94530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107A2BB-BC24-4065-B44E-D4FABFABD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32" y="2446405"/>
            <a:ext cx="3627635" cy="342444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E5B2475-E8B5-4121-B9BB-834FB7DD4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73" y="2446405"/>
            <a:ext cx="3591486" cy="342444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03450E1-627C-417A-B6C3-6EF35B3478E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1000" y="3974798"/>
            <a:ext cx="4410000" cy="13335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D4C7AC-37E9-49F8-B39C-647E30A5B04C}"/>
              </a:ext>
            </a:extLst>
          </p:cNvPr>
          <p:cNvSpPr txBox="1"/>
          <p:nvPr/>
        </p:nvSpPr>
        <p:spPr>
          <a:xfrm>
            <a:off x="1159111" y="1943968"/>
            <a:ext cx="264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不連續的訊號變化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7326887-9DC1-48AA-AC5F-EDF6353175AE}"/>
              </a:ext>
            </a:extLst>
          </p:cNvPr>
          <p:cNvSpPr txBox="1"/>
          <p:nvPr/>
        </p:nvSpPr>
        <p:spPr>
          <a:xfrm>
            <a:off x="6350439" y="1943765"/>
            <a:ext cx="264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連續的訊號變化</a:t>
            </a:r>
          </a:p>
        </p:txBody>
      </p:sp>
    </p:spTree>
    <p:extLst>
      <p:ext uri="{BB962C8B-B14F-4D97-AF65-F5344CB8AC3E}">
        <p14:creationId xmlns:p14="http://schemas.microsoft.com/office/powerpoint/2010/main" val="27571612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84BF902-E22A-4F6C-8F3D-31F7C9105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11" y="769387"/>
            <a:ext cx="6880384" cy="94530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4C2FEC8-FCF3-454E-A891-E5F11432D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73" y="1807818"/>
            <a:ext cx="2744725" cy="443624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734D29F-2E71-4DE7-A3AB-D406E9090531}"/>
              </a:ext>
            </a:extLst>
          </p:cNvPr>
          <p:cNvSpPr txBox="1"/>
          <p:nvPr/>
        </p:nvSpPr>
        <p:spPr>
          <a:xfrm>
            <a:off x="1089496" y="1926393"/>
            <a:ext cx="403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可使用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ADC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功能的腳位</a:t>
            </a:r>
          </a:p>
        </p:txBody>
      </p:sp>
    </p:spTree>
    <p:extLst>
      <p:ext uri="{BB962C8B-B14F-4D97-AF65-F5344CB8AC3E}">
        <p14:creationId xmlns:p14="http://schemas.microsoft.com/office/powerpoint/2010/main" val="2748615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D5C5F2F-D02D-4E22-B4FC-71988AAC4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89" y="604027"/>
            <a:ext cx="10212421" cy="495424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42370F2-4244-472C-B1C6-260B6BBA1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051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128A6761-7222-463C-8153-AD46A1D04A21}"/>
              </a:ext>
            </a:extLst>
          </p:cNvPr>
          <p:cNvSpPr/>
          <p:nvPr/>
        </p:nvSpPr>
        <p:spPr>
          <a:xfrm>
            <a:off x="1138136" y="1624519"/>
            <a:ext cx="10068128" cy="272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888A4DB-5541-4C47-8A72-6EA786B46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6" y="217554"/>
            <a:ext cx="7635650" cy="575522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FED1893-3039-4FC3-A1C6-E8E7EC7CD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89" y="4860560"/>
            <a:ext cx="4101340" cy="59673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5E0BE87-20D3-4481-8552-DC609B61A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13" y="2569977"/>
            <a:ext cx="3948351" cy="171804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B923CE7-7C04-4F25-9426-6E231C6D0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56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B024B60-8CFF-4EC6-8A6B-C5EC3A511103}"/>
              </a:ext>
            </a:extLst>
          </p:cNvPr>
          <p:cNvSpPr txBox="1"/>
          <p:nvPr/>
        </p:nvSpPr>
        <p:spPr>
          <a:xfrm>
            <a:off x="1210770" y="2295728"/>
            <a:ext cx="50681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CH01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物聯網與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ESP32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CH02   Python 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簡介</a:t>
            </a:r>
            <a:endParaRPr lang="en-US" altLang="zh-TW" sz="2400"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CH03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藍牙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(BLE)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通訊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防盜監測站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CH05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火車誤點提醒器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5689D04-5561-437B-B330-AB80FC01B2F1}"/>
              </a:ext>
            </a:extLst>
          </p:cNvPr>
          <p:cNvSpPr txBox="1"/>
          <p:nvPr/>
        </p:nvSpPr>
        <p:spPr>
          <a:xfrm>
            <a:off x="6278879" y="2295728"/>
            <a:ext cx="4885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CH06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雲端溫度紀錄儀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CH07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自製網頁控制器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應用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人臉偵測、辨識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CH09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自製藍牙截圖、音量遙控器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1F96AA9D-E3D2-443E-975F-C846739D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目錄</a:t>
            </a:r>
          </a:p>
        </p:txBody>
      </p:sp>
    </p:spTree>
    <p:extLst>
      <p:ext uri="{BB962C8B-B14F-4D97-AF65-F5344CB8AC3E}">
        <p14:creationId xmlns:p14="http://schemas.microsoft.com/office/powerpoint/2010/main" val="2961243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56908FA-14A3-4690-AFAC-16ED33CD3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48" y="759668"/>
            <a:ext cx="9601200" cy="94297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2279CFEB-29DA-4D44-88A4-FAEA51879FA8}"/>
                  </a:ext>
                </a:extLst>
              </p:cNvPr>
              <p:cNvSpPr txBox="1"/>
              <p:nvPr/>
            </p:nvSpPr>
            <p:spPr>
              <a:xfrm>
                <a:off x="1744232" y="2732246"/>
                <a:ext cx="86778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zh-TW" altLang="en-US" sz="3200" b="1" dirty="0">
                    <a:ea typeface="微軟正黑體" panose="020B0604030504040204" pitchFamily="34" charset="-120"/>
                  </a:rPr>
                  <a:t>轉換公式</a:t>
                </a:r>
                <a14:m>
                  <m:oMath xmlns:m="http://schemas.openxmlformats.org/officeDocument/2006/math">
                    <m:r>
                      <a:rPr lang="zh-TW" altLang="en-US" sz="3200" i="1" dirty="0"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：</m:t>
                    </m:r>
                    <m:r>
                      <a:rPr lang="zh-TW" altLang="en-US" sz="3200" i="1" dirty="0" smtClean="0"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實際溫度</m:t>
                    </m:r>
                    <m:r>
                      <a:rPr lang="zh-TW" altLang="en-US" sz="3200" i="1" dirty="0"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 </m:t>
                    </m:r>
                    <m:r>
                      <m:rPr>
                        <m:nor/>
                      </m:rPr>
                      <a:rPr lang="en-US" altLang="zh-TW" sz="3200" b="0" i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m:t>= (</m:t>
                    </m:r>
                    <m:r>
                      <m:rPr>
                        <m:nor/>
                      </m:rPr>
                      <a:rPr lang="zh-TW" altLang="en-US" sz="32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m:t>輸出電壓</m:t>
                    </m:r>
                    <m:r>
                      <a:rPr lang="zh-TW" altLang="en-US" sz="3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3200" b="0" i="1" dirty="0" smtClean="0">
                        <a:latin typeface="Cambria Math" panose="02040503050406030204" pitchFamily="18" charset="0"/>
                      </a:rPr>
                      <m:t>− </m:t>
                    </m:r>
                    <m:r>
                      <a:rPr lang="en-US" altLang="zh-TW" sz="32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TW" sz="3200" b="0" i="1" smtClean="0">
                        <a:latin typeface="Cambria Math" panose="02040503050406030204" pitchFamily="18" charset="0"/>
                      </a:rPr>
                      <m:t>.5)</m:t>
                    </m:r>
                    <m:r>
                      <a:rPr lang="en-US" altLang="zh-TW" sz="32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sz="320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TW" sz="3200" i="1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2279CFEB-29DA-4D44-88A4-FAEA51879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4232" y="2732246"/>
                <a:ext cx="8677888" cy="492443"/>
              </a:xfrm>
              <a:prstGeom prst="rect">
                <a:avLst/>
              </a:prstGeom>
              <a:blipFill>
                <a:blip r:embed="rId3"/>
                <a:stretch>
                  <a:fillRect l="-2809" t="-24691" b="-4938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圖片 14">
            <a:extLst>
              <a:ext uri="{FF2B5EF4-FFF2-40B4-BE49-F238E27FC236}">
                <a16:creationId xmlns:a16="http://schemas.microsoft.com/office/drawing/2014/main" id="{C23DDF20-385F-40ED-B01A-D3293C7AE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47" y="3633312"/>
            <a:ext cx="1777561" cy="44065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4E70434-B3CA-4B68-8473-FD74E9FCC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48" y="1915032"/>
            <a:ext cx="1777561" cy="47136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B8D4CE2-30D0-4E5E-8058-7B63CDBD59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32" y="4520114"/>
            <a:ext cx="8677888" cy="127048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0CF1D2E-1CDC-407D-9599-0738FECD3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357F937-E7F0-4670-8296-23B74116E56B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>
                <a:solidFill>
                  <a:prstClr val="white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x3-6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220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56908FA-14A3-4690-AFAC-16ED33CD3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48" y="759668"/>
            <a:ext cx="9601200" cy="942975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980C6E7-F2BD-4584-8266-DBA86A968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BC7CB4-76F4-4731-9D2F-85BC252F6393}"/>
              </a:ext>
            </a:extLst>
          </p:cNvPr>
          <p:cNvSpPr txBox="1"/>
          <p:nvPr/>
        </p:nvSpPr>
        <p:spPr>
          <a:xfrm>
            <a:off x="1179647" y="1896894"/>
            <a:ext cx="193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設定解析度：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90EB9AA-5E28-4323-AA93-0010928DB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2433784"/>
            <a:ext cx="9885939" cy="389807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777402C-2469-4D31-8B23-F549936D8B12}"/>
              </a:ext>
            </a:extLst>
          </p:cNvPr>
          <p:cNvSpPr txBox="1"/>
          <p:nvPr/>
        </p:nvSpPr>
        <p:spPr>
          <a:xfrm>
            <a:off x="1179647" y="3095450"/>
            <a:ext cx="2905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設定最高感測電壓：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3B9CE73-927A-40FE-ABE0-F45E753E7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76" y="3154048"/>
            <a:ext cx="4684242" cy="189363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934CE13-EA53-402E-A02B-711C11600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2934064"/>
            <a:ext cx="9810750" cy="13335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9E9A65F-B9E2-4B83-B22A-23AB682BE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5134313"/>
            <a:ext cx="9810750" cy="1333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B8A1583-38FC-4534-BE3A-460A923E6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4152107"/>
            <a:ext cx="5570098" cy="40363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CC949685-4BBA-410C-887A-953AEEA5BE30}"/>
              </a:ext>
            </a:extLst>
          </p:cNvPr>
          <p:cNvSpPr txBox="1"/>
          <p:nvPr/>
        </p:nvSpPr>
        <p:spPr>
          <a:xfrm>
            <a:off x="1179648" y="5328392"/>
            <a:ext cx="2643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讀取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ADC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值：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008AC1AC-08CC-45EF-8EE6-6557AC30B4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47" y="5784807"/>
            <a:ext cx="3129232" cy="46422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A5A3B59-94C5-4060-BFD2-2C31A98E597C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>
                <a:solidFill>
                  <a:prstClr val="white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x3-6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215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56908FA-14A3-4690-AFAC-16ED33CD3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48" y="759668"/>
            <a:ext cx="9601200" cy="942975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980C6E7-F2BD-4584-8266-DBA86A968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632DFEF-135D-4007-B8B3-F6109D4F2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48" y="1885848"/>
            <a:ext cx="1371702" cy="42011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8EDBE56-09EE-43CB-9632-A2EAEF828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00" y="2538427"/>
            <a:ext cx="4476648" cy="35599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EA0E4412-C6A7-4D56-A3A6-CC7A28AB2232}"/>
                  </a:ext>
                </a:extLst>
              </p:cNvPr>
              <p:cNvSpPr txBox="1"/>
              <p:nvPr/>
            </p:nvSpPr>
            <p:spPr>
              <a:xfrm>
                <a:off x="5980248" y="4318379"/>
                <a:ext cx="5059911" cy="6379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zh-TW" altLang="en-US" sz="2400" b="1" dirty="0">
                    <a:ea typeface="微軟正黑體" panose="020B0604030504040204" pitchFamily="34" charset="-120"/>
                  </a:rPr>
                  <a:t>轉換公式</a:t>
                </a:r>
                <a14:m>
                  <m:oMath xmlns:m="http://schemas.openxmlformats.org/officeDocument/2006/math">
                    <m:r>
                      <a:rPr lang="zh-TW" altLang="en-US" sz="2400" i="1" dirty="0"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：</m:t>
                    </m:r>
                    <m:r>
                      <a:rPr lang="zh-TW" altLang="en-US" sz="2400" i="1" dirty="0" smtClean="0"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輸出電壓</m:t>
                    </m:r>
                    <m:r>
                      <m:rPr>
                        <m:nor/>
                      </m:rPr>
                      <a:rPr lang="en-US" altLang="zh-TW" sz="2400" b="0" i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m:t>= (</m:t>
                    </m:r>
                    <m:f>
                      <m:fPr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  <a:ea typeface="微軟正黑體" panose="020B0604030504040204" pitchFamily="34" charset="-120"/>
                          </a:rPr>
                        </m:ctrlPr>
                      </m:fPr>
                      <m:num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  <a:ea typeface="微軟正黑體" panose="020B0604030504040204" pitchFamily="34" charset="-120"/>
                          </a:rPr>
                          <m:t>𝐴𝐷𝐶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  <a:ea typeface="微軟正黑體" panose="020B0604030504040204" pitchFamily="34" charset="-120"/>
                          </a:rPr>
                          <m:t> </m:t>
                        </m:r>
                        <m:r>
                          <a:rPr lang="zh-TW" altLang="en-US" sz="2400" i="1" dirty="0">
                            <a:latin typeface="Cambria Math" panose="02040503050406030204" pitchFamily="18" charset="0"/>
                            <a:ea typeface="微軟正黑體" panose="020B0604030504040204" pitchFamily="34" charset="-120"/>
                          </a:rPr>
                          <m:t>值</m:t>
                        </m:r>
                      </m:num>
                      <m:den>
                        <m:r>
                          <a:rPr lang="en-US" altLang="zh-TW" sz="2400" i="1" dirty="0">
                            <a:latin typeface="Cambria Math" panose="02040503050406030204" pitchFamily="18" charset="0"/>
                            <a:ea typeface="微軟正黑體" panose="020B0604030504040204" pitchFamily="34" charset="-120"/>
                          </a:rPr>
                          <m:t>4</m:t>
                        </m:r>
                        <m:r>
                          <a:rPr lang="en-US" altLang="zh-TW" sz="2400" i="1" dirty="0" smtClean="0">
                            <a:latin typeface="Cambria Math" panose="02040503050406030204" pitchFamily="18" charset="0"/>
                            <a:ea typeface="微軟正黑體" panose="020B0604030504040204" pitchFamily="34" charset="-120"/>
                          </a:rPr>
                          <m:t>0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  <a:ea typeface="微軟正黑體" panose="020B0604030504040204" pitchFamily="34" charset="-120"/>
                          </a:rPr>
                          <m:t>9</m:t>
                        </m:r>
                        <m:r>
                          <a:rPr lang="en-US" altLang="zh-TW" sz="2400" i="1" dirty="0" smtClean="0">
                            <a:latin typeface="Cambria Math" panose="02040503050406030204" pitchFamily="18" charset="0"/>
                            <a:ea typeface="微軟正黑體" panose="020B0604030504040204" pitchFamily="34" charset="-120"/>
                          </a:rPr>
                          <m:t>5</m:t>
                        </m:r>
                      </m:den>
                    </m:f>
                    <m:r>
                      <a:rPr lang="zh-TW" alt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4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sz="240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TW" sz="24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EA0E4412-C6A7-4D56-A3A6-CC7A28AB2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0248" y="4318379"/>
                <a:ext cx="5059911" cy="637995"/>
              </a:xfrm>
              <a:prstGeom prst="rect">
                <a:avLst/>
              </a:prstGeom>
              <a:blipFill>
                <a:blip r:embed="rId6"/>
                <a:stretch>
                  <a:fillRect l="-3614" b="-152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4996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F9A23B4-EAFF-45B1-9CE1-00053B401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660" y="1957681"/>
            <a:ext cx="7065219" cy="414065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45999E-3AC8-4CEA-9CCB-29B36BB4C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BF642C3-FFF9-488E-A61E-83BD2F6BD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1985253"/>
            <a:ext cx="1318808" cy="340338"/>
          </a:xfrm>
          <a:prstGeom prst="rect">
            <a:avLst/>
          </a:prstGeom>
        </p:spPr>
      </p:pic>
      <p:pic>
        <p:nvPicPr>
          <p:cNvPr id="9" name="內容版面配置區 4">
            <a:extLst>
              <a:ext uri="{FF2B5EF4-FFF2-40B4-BE49-F238E27FC236}">
                <a16:creationId xmlns:a16="http://schemas.microsoft.com/office/drawing/2014/main" id="{91EF965E-6AC5-446E-A3BB-DCB863FB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48" y="759668"/>
            <a:ext cx="9601200" cy="942975"/>
          </a:xfr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79CA416-8EDD-439A-AA64-FCB848BE3CE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>
                <a:solidFill>
                  <a:prstClr val="white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x3-7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5354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7A2EB879-A383-425F-9C39-003C63F5D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48" y="759668"/>
            <a:ext cx="9601200" cy="9429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7D9A8FF-B5EF-4809-92CD-A9C181795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067" y="2525006"/>
            <a:ext cx="4995356" cy="31748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63B11ED-D332-4796-AEB1-6D298A6E0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1872574"/>
            <a:ext cx="1062341" cy="42850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81DA598-9D58-4EB5-A536-B85E277BB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642" y="5397790"/>
            <a:ext cx="5088174" cy="57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583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B4AA1C9-2B83-43CE-A81F-D2176C70A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68" y="1029702"/>
            <a:ext cx="4893722" cy="69087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C7758E9-2F01-4788-B002-52FA3C06B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621" y="1800934"/>
            <a:ext cx="8331335" cy="437505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9108BC6-2B40-4821-A1B0-EF789C162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083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F3DAE2B-DC7C-4544-82DC-DE064F026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68" y="836579"/>
            <a:ext cx="8589871" cy="863532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9F14F95-E369-4F29-9BF3-929439CE4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68" y="1913410"/>
            <a:ext cx="1482083" cy="40202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720EAA5-AF89-47CD-8837-560A00746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82" y="3266100"/>
            <a:ext cx="3811621" cy="91509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72FEC72-C3C8-47CE-A0B2-AAE9A42E0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82" y="5108950"/>
            <a:ext cx="5134583" cy="91247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64DB0D40-C13C-49C4-AE03-51BB29A8C518}"/>
              </a:ext>
            </a:extLst>
          </p:cNvPr>
          <p:cNvSpPr txBox="1"/>
          <p:nvPr/>
        </p:nvSpPr>
        <p:spPr>
          <a:xfrm>
            <a:off x="1595505" y="2559934"/>
            <a:ext cx="193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傳送資料：</a:t>
            </a:r>
          </a:p>
        </p:txBody>
      </p:sp>
      <p:sp>
        <p:nvSpPr>
          <p:cNvPr id="17" name="箭號: 彎曲 16">
            <a:extLst>
              <a:ext uri="{FF2B5EF4-FFF2-40B4-BE49-F238E27FC236}">
                <a16:creationId xmlns:a16="http://schemas.microsoft.com/office/drawing/2014/main" id="{ECE65C10-805F-438C-8BC1-69ED37E6C889}"/>
              </a:ext>
            </a:extLst>
          </p:cNvPr>
          <p:cNvSpPr/>
          <p:nvPr/>
        </p:nvSpPr>
        <p:spPr>
          <a:xfrm rot="16200000" flipH="1">
            <a:off x="5053519" y="4498827"/>
            <a:ext cx="642025" cy="82685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F24A74A-F4E5-4DD9-8992-4E4ED824E0ED}"/>
              </a:ext>
            </a:extLst>
          </p:cNvPr>
          <p:cNvSpPr txBox="1"/>
          <p:nvPr/>
        </p:nvSpPr>
        <p:spPr>
          <a:xfrm>
            <a:off x="5787957" y="4439176"/>
            <a:ext cx="5729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資料需要是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字串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格式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可以使用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str()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轉換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FFB7A4A-B002-4E01-9DAA-F2CC94DEC2F5}"/>
              </a:ext>
            </a:extLst>
          </p:cNvPr>
          <p:cNvSpPr/>
          <p:nvPr/>
        </p:nvSpPr>
        <p:spPr>
          <a:xfrm>
            <a:off x="4221804" y="5272177"/>
            <a:ext cx="1945532" cy="5953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7E438499-DE09-439F-A34C-5C4A53899D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079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EADD6CC-F66E-4C7A-A9D8-904F26711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49" y="1915286"/>
            <a:ext cx="5981700" cy="42576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45999E-3AC8-4CEA-9CCB-29B36BB4C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BF642C3-FFF9-488E-A61E-83BD2F6BD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1985253"/>
            <a:ext cx="1318808" cy="340338"/>
          </a:xfrm>
          <a:prstGeom prst="rect">
            <a:avLst/>
          </a:prstGeom>
        </p:spPr>
      </p:pic>
      <p:pic>
        <p:nvPicPr>
          <p:cNvPr id="10" name="內容版面配置區 4">
            <a:extLst>
              <a:ext uri="{FF2B5EF4-FFF2-40B4-BE49-F238E27FC236}">
                <a16:creationId xmlns:a16="http://schemas.microsoft.com/office/drawing/2014/main" id="{300CE2B3-9F19-46FC-8D52-731C2456F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68" y="836579"/>
            <a:ext cx="8589871" cy="86353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22D7D78-681C-43DD-B680-4C2E2D8C77D8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>
                <a:solidFill>
                  <a:prstClr val="white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x3-8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0223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A353DC1-0B57-4F39-9B3B-7FFA906FD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41" y="1914789"/>
            <a:ext cx="7286902" cy="4106632"/>
          </a:xfrm>
          <a:prstGeom prst="rect">
            <a:avLst/>
          </a:prstGeom>
        </p:spPr>
      </p:pic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2CEEB592-4A19-4212-BD42-0170694D2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68" y="836579"/>
            <a:ext cx="8589871" cy="86353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75E4631-A4F8-4040-B54B-682D82ABA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1872574"/>
            <a:ext cx="1062341" cy="42850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F16BE2C-33A4-4DD2-9E53-8ABDD8BBC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286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E11E551A-F8B5-49BD-984C-D10BB40E6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68" y="836579"/>
            <a:ext cx="8589871" cy="86353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2F284DD-E154-4E03-B171-A55E07CF4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07" y="1775147"/>
            <a:ext cx="6536986" cy="45353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E27534D-926F-4B9C-875E-D92FAE301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07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83151D2-0619-4B9B-8AA4-D1147D194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898592"/>
            <a:ext cx="6981825" cy="8001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6BA1B68-5DA9-425F-9567-F5E00655E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95" y="1962454"/>
            <a:ext cx="6467070" cy="416935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8E61186-DBE5-4F15-A8A0-E1AF62D04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165" y="5076361"/>
            <a:ext cx="3362528" cy="63047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B49C3A6-29F7-48CE-84E3-96C4B0E3C2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95" y="1962454"/>
            <a:ext cx="2839160" cy="4226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B5E2ACD-40B9-4605-91DE-A38DE845D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E5620B3-2908-4068-A93E-D9426E03E175}"/>
              </a:ext>
            </a:extLst>
          </p:cNvPr>
          <p:cNvSpPr txBox="1"/>
          <p:nvPr/>
        </p:nvSpPr>
        <p:spPr>
          <a:xfrm>
            <a:off x="0" y="5867806"/>
            <a:ext cx="2026763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跳過安裝教學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13DF045-D662-4E2C-B642-49C726CA3E0C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ex2-1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303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7DD0B6E6-8C67-4166-B5FB-EBF6715AB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68" y="836579"/>
            <a:ext cx="8589871" cy="86353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5C324DD-B941-431A-B952-FC5CD997D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39" y="1819072"/>
            <a:ext cx="6342922" cy="44744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517D252-1412-4A82-A3AE-0BAFD9A11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294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7DD0B6E6-8C67-4166-B5FB-EBF6715AB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68" y="836579"/>
            <a:ext cx="8589871" cy="86353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AAA9A51-5BD3-486E-BA26-D12100C62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11" y="1767801"/>
            <a:ext cx="4971178" cy="454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150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B024B60-8CFF-4EC6-8A6B-C5EC3A511103}"/>
              </a:ext>
            </a:extLst>
          </p:cNvPr>
          <p:cNvSpPr txBox="1"/>
          <p:nvPr/>
        </p:nvSpPr>
        <p:spPr>
          <a:xfrm>
            <a:off x="1210770" y="2295728"/>
            <a:ext cx="50681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CH01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物聯網與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ESP32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CH02   Python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簡介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CH03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藍牙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(BLE)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通訊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CH04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防盜監測站</a:t>
            </a:r>
            <a:endParaRPr lang="en-US" altLang="zh-TW" sz="2400"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CH05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火車誤點提醒器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5689D04-5561-437B-B330-AB80FC01B2F1}"/>
              </a:ext>
            </a:extLst>
          </p:cNvPr>
          <p:cNvSpPr txBox="1"/>
          <p:nvPr/>
        </p:nvSpPr>
        <p:spPr>
          <a:xfrm>
            <a:off x="6278879" y="2295728"/>
            <a:ext cx="4885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CH06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雲端溫度紀錄儀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CH07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自製網頁控制器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應用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人臉偵測、辨識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CH09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自製藍牙截圖、音量遙控器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1F96AA9D-E3D2-443E-975F-C846739D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目錄</a:t>
            </a:r>
          </a:p>
        </p:txBody>
      </p:sp>
    </p:spTree>
    <p:extLst>
      <p:ext uri="{BB962C8B-B14F-4D97-AF65-F5344CB8AC3E}">
        <p14:creationId xmlns:p14="http://schemas.microsoft.com/office/powerpoint/2010/main" val="2391091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3245B93-ADBA-4624-8DAF-17D17B752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13" y="741227"/>
            <a:ext cx="5805691" cy="99205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401AB03-DB5D-4B37-8B2C-704900E64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69" y="2025348"/>
            <a:ext cx="8310461" cy="416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479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10909AF-76A1-4095-85CB-9B44A0BA9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13" y="741227"/>
            <a:ext cx="5805691" cy="99205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1D5FE32-F457-44C0-A409-27B6C6156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9" y="1895046"/>
            <a:ext cx="6982446" cy="234621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2AD5125-0832-4469-A764-108206217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70" y="3320073"/>
            <a:ext cx="5517833" cy="28453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34864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C0B42F1-0588-4312-B944-0DA35C6D2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70" y="199822"/>
            <a:ext cx="10144125" cy="582533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80C2AC4-A697-4F56-82EA-5936526B0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355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AD2184E-5371-48EE-BC27-149582B3C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10" y="768787"/>
            <a:ext cx="9582150" cy="9429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0EDAA0A-BA72-4D10-B7A3-F20D0E086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10" y="1903683"/>
            <a:ext cx="1539504" cy="41759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4580DE3-BEED-4AFA-9D96-082369A48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10" y="2767548"/>
            <a:ext cx="2113031" cy="49668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5F0428C-CC66-474B-A114-9DCC8A422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10" y="3710505"/>
            <a:ext cx="3714547" cy="54198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CEC8C64-70F1-4A53-A4C2-27B06957D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10" y="4700180"/>
            <a:ext cx="7625067" cy="827864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94AB4E39-7C9D-4DD6-9DEB-3F2C73331F2D}"/>
              </a:ext>
            </a:extLst>
          </p:cNvPr>
          <p:cNvSpPr txBox="1"/>
          <p:nvPr/>
        </p:nvSpPr>
        <p:spPr>
          <a:xfrm>
            <a:off x="6342434" y="2159457"/>
            <a:ext cx="5359942" cy="18158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霍爾感測值會根據 </a:t>
            </a:r>
            <a:r>
              <a:rPr lang="en-US" altLang="zh-TW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ESP32 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個體的差異產生誤差</a:t>
            </a:r>
            <a:r>
              <a:rPr lang="en-US" altLang="zh-TW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有些 </a:t>
            </a:r>
            <a:r>
              <a:rPr lang="en-US" altLang="zh-TW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ESP32 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的霍爾感測值會在沒有磁鐵的狀況下</a:t>
            </a:r>
          </a:p>
          <a:p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維持在 </a:t>
            </a:r>
            <a:r>
              <a:rPr lang="en-US" altLang="zh-TW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 ~ 150 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上下。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918CD9C9-E5B9-4BD4-B5E1-70F405B1E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6C8EFF6-E25E-407B-AFC3-B3D0FCB3DA35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noProof="0" dirty="0">
                <a:solidFill>
                  <a:prstClr val="white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x4-1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9794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AD2184E-5371-48EE-BC27-149582B3C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10" y="768787"/>
            <a:ext cx="9582150" cy="9429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ACB3417-684A-48A1-8840-172E8ABAA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94" y="1901584"/>
            <a:ext cx="6631020" cy="305483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C37FDBD-A5CE-402A-BF90-A9E59C3AE8D5}"/>
              </a:ext>
            </a:extLst>
          </p:cNvPr>
          <p:cNvSpPr txBox="1"/>
          <p:nvPr/>
        </p:nvSpPr>
        <p:spPr>
          <a:xfrm>
            <a:off x="1159010" y="2016044"/>
            <a:ext cx="3246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磁鐵靠近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ESP32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晶片：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796E345-CE94-4A83-81DE-8E2A6D346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94" y="5260697"/>
            <a:ext cx="3362526" cy="674234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D26FD778-F119-4ECE-801B-80AD37213D9F}"/>
              </a:ext>
            </a:extLst>
          </p:cNvPr>
          <p:cNvSpPr txBox="1"/>
          <p:nvPr/>
        </p:nvSpPr>
        <p:spPr>
          <a:xfrm>
            <a:off x="2673282" y="5473266"/>
            <a:ext cx="809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或是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9A199EC1-EA75-4990-8262-5CA262155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649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AD2184E-5371-48EE-BC27-149582B3C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10" y="768787"/>
            <a:ext cx="9582150" cy="9429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232DDA7-CE56-432E-A23E-10E6B587C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54" y="1779640"/>
            <a:ext cx="3392420" cy="454378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87F0398-9B3F-4DBB-BCAD-68C01E602656}"/>
              </a:ext>
            </a:extLst>
          </p:cNvPr>
          <p:cNvSpPr txBox="1"/>
          <p:nvPr/>
        </p:nvSpPr>
        <p:spPr>
          <a:xfrm>
            <a:off x="2597285" y="3898520"/>
            <a:ext cx="2636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收藏盒狀態：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開啟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47347EA-885F-4545-ADDD-10767C80A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7E0E9F37-B30D-44B3-AE0C-B1563E90848F}"/>
              </a:ext>
            </a:extLst>
          </p:cNvPr>
          <p:cNvSpPr/>
          <p:nvPr/>
        </p:nvSpPr>
        <p:spPr>
          <a:xfrm>
            <a:off x="5428034" y="3986070"/>
            <a:ext cx="1476983" cy="26491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67FBF772-FCB2-4E89-B5AE-CFE53D425A2F}"/>
              </a:ext>
            </a:extLst>
          </p:cNvPr>
          <p:cNvSpPr/>
          <p:nvPr/>
        </p:nvSpPr>
        <p:spPr>
          <a:xfrm>
            <a:off x="5428034" y="5253122"/>
            <a:ext cx="1476983" cy="26491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552CC0B-6FD1-4341-AF42-C069D04D6B4E}"/>
              </a:ext>
            </a:extLst>
          </p:cNvPr>
          <p:cNvSpPr txBox="1"/>
          <p:nvPr/>
        </p:nvSpPr>
        <p:spPr>
          <a:xfrm>
            <a:off x="2597285" y="2713896"/>
            <a:ext cx="2636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收藏盒狀態：關閉</a:t>
            </a:r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A61FC425-48E1-41B7-B34C-1F7CDB50C424}"/>
              </a:ext>
            </a:extLst>
          </p:cNvPr>
          <p:cNvSpPr/>
          <p:nvPr/>
        </p:nvSpPr>
        <p:spPr>
          <a:xfrm>
            <a:off x="5428034" y="2801446"/>
            <a:ext cx="1476983" cy="26491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0608D1B-650A-467D-AFDD-C029475A4686}"/>
              </a:ext>
            </a:extLst>
          </p:cNvPr>
          <p:cNvSpPr txBox="1"/>
          <p:nvPr/>
        </p:nvSpPr>
        <p:spPr>
          <a:xfrm>
            <a:off x="2597285" y="5154748"/>
            <a:ext cx="2636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收藏盒狀態：關閉</a:t>
            </a:r>
          </a:p>
        </p:txBody>
      </p:sp>
    </p:spTree>
    <p:extLst>
      <p:ext uri="{BB962C8B-B14F-4D97-AF65-F5344CB8AC3E}">
        <p14:creationId xmlns:p14="http://schemas.microsoft.com/office/powerpoint/2010/main" val="2661864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EE9927-FC59-4E80-BD8F-F343BEC5C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3" y="1974510"/>
            <a:ext cx="5200650" cy="41052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45999E-3AC8-4CEA-9CCB-29B36BB4C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9" y="5913098"/>
            <a:ext cx="838200" cy="333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BF642C3-FFF9-488E-A61E-83BD2F6BD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1985253"/>
            <a:ext cx="1318808" cy="34033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5AE2CA7-7458-4AE5-99B5-D9411FE4A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10" y="768787"/>
            <a:ext cx="9582150" cy="94297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6C8EFF6-E25E-407B-AFC3-B3D0FCB3DA35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noProof="0" dirty="0">
                <a:solidFill>
                  <a:prstClr val="white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x4-2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170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回顧">
  <a:themeElements>
    <a:clrScheme name="回顧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18984</TotalTime>
  <Words>3602</Words>
  <Application>Microsoft Office PowerPoint</Application>
  <PresentationFormat>寬螢幕</PresentationFormat>
  <Paragraphs>672</Paragraphs>
  <Slides>314</Slides>
  <Notes>3</Notes>
  <HiddenSlides>2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314</vt:i4>
      </vt:variant>
    </vt:vector>
  </HeadingPairs>
  <TitlesOfParts>
    <vt:vector size="326" baseType="lpstr">
      <vt:lpstr>Noto Sans CJK TC Regular</vt:lpstr>
      <vt:lpstr>微軟正黑體</vt:lpstr>
      <vt:lpstr>新細明體</vt:lpstr>
      <vt:lpstr>Abel</vt:lpstr>
      <vt:lpstr>Arial</vt:lpstr>
      <vt:lpstr>Calibri</vt:lpstr>
      <vt:lpstr>Calibri Light</vt:lpstr>
      <vt:lpstr>Cambria Math</vt:lpstr>
      <vt:lpstr>Consolas</vt:lpstr>
      <vt:lpstr>Wingdings</vt:lpstr>
      <vt:lpstr>回顧</vt:lpstr>
      <vt:lpstr>Office 佈景主題</vt:lpstr>
      <vt:lpstr>PowerPoint 簡報</vt:lpstr>
      <vt:lpstr>PowerPoint 簡報</vt:lpstr>
      <vt:lpstr>產品特色</vt:lpstr>
      <vt:lpstr>套件差異</vt:lpstr>
      <vt:lpstr>目錄</vt:lpstr>
      <vt:lpstr>PowerPoint 簡報</vt:lpstr>
      <vt:lpstr>PowerPoint 簡報</vt:lpstr>
      <vt:lpstr>目錄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物件</vt:lpstr>
      <vt:lpstr>練習：字串物件</vt:lpstr>
      <vt:lpstr>資料型別</vt:lpstr>
      <vt:lpstr>練習：要分清楚資料型別</vt:lpstr>
      <vt:lpstr>型別轉換</vt:lpstr>
      <vt:lpstr>整數與浮點數</vt:lpstr>
      <vt:lpstr>PowerPoint 簡報</vt:lpstr>
      <vt:lpstr>PowerPoint 簡報</vt:lpstr>
      <vt:lpstr>常用的變數運算</vt:lpstr>
      <vt:lpstr>變數</vt:lpstr>
      <vt:lpstr>寫出可讀性高的程式 (1/2)</vt:lpstr>
      <vt:lpstr>寫出可讀性高的程式 (2/2)</vt:lpstr>
      <vt:lpstr>內建函式</vt:lpstr>
      <vt:lpstr>匯入模組</vt:lpstr>
      <vt:lpstr>練習：匯入模組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目錄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目錄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Python 的資料結構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目錄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目錄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目錄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目錄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目錄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健豪 翁</dc:creator>
  <cp:lastModifiedBy>allwow-1F</cp:lastModifiedBy>
  <cp:revision>56</cp:revision>
  <dcterms:created xsi:type="dcterms:W3CDTF">2021-08-06T05:40:04Z</dcterms:created>
  <dcterms:modified xsi:type="dcterms:W3CDTF">2021-11-29T02:00:49Z</dcterms:modified>
</cp:coreProperties>
</file>