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2" r:id="rId1"/>
  </p:sldMasterIdLst>
  <p:notesMasterIdLst>
    <p:notesMasterId r:id="rId86"/>
  </p:notesMasterIdLst>
  <p:handoutMasterIdLst>
    <p:handoutMasterId r:id="rId87"/>
  </p:handoutMasterIdLst>
  <p:sldIdLst>
    <p:sldId id="1028" r:id="rId2"/>
    <p:sldId id="997" r:id="rId3"/>
    <p:sldId id="842" r:id="rId4"/>
    <p:sldId id="808" r:id="rId5"/>
    <p:sldId id="1029" r:id="rId6"/>
    <p:sldId id="999" r:id="rId7"/>
    <p:sldId id="963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327" r:id="rId17"/>
    <p:sldId id="300" r:id="rId18"/>
    <p:sldId id="301" r:id="rId19"/>
    <p:sldId id="328" r:id="rId20"/>
    <p:sldId id="302" r:id="rId21"/>
    <p:sldId id="303" r:id="rId22"/>
    <p:sldId id="304" r:id="rId23"/>
    <p:sldId id="305" r:id="rId24"/>
    <p:sldId id="306" r:id="rId25"/>
    <p:sldId id="307" r:id="rId26"/>
    <p:sldId id="326" r:id="rId27"/>
    <p:sldId id="308" r:id="rId28"/>
    <p:sldId id="1030" r:id="rId29"/>
    <p:sldId id="309" r:id="rId30"/>
    <p:sldId id="281" r:id="rId31"/>
    <p:sldId id="311" r:id="rId32"/>
    <p:sldId id="259" r:id="rId33"/>
    <p:sldId id="258" r:id="rId34"/>
    <p:sldId id="260" r:id="rId35"/>
    <p:sldId id="261" r:id="rId36"/>
    <p:sldId id="1000" r:id="rId37"/>
    <p:sldId id="275" r:id="rId38"/>
    <p:sldId id="274" r:id="rId39"/>
    <p:sldId id="276" r:id="rId40"/>
    <p:sldId id="263" r:id="rId41"/>
    <p:sldId id="1001" r:id="rId42"/>
    <p:sldId id="264" r:id="rId43"/>
    <p:sldId id="277" r:id="rId44"/>
    <p:sldId id="278" r:id="rId45"/>
    <p:sldId id="265" r:id="rId46"/>
    <p:sldId id="266" r:id="rId47"/>
    <p:sldId id="267" r:id="rId48"/>
    <p:sldId id="1002" r:id="rId49"/>
    <p:sldId id="268" r:id="rId50"/>
    <p:sldId id="279" r:id="rId51"/>
    <p:sldId id="269" r:id="rId52"/>
    <p:sldId id="280" r:id="rId53"/>
    <p:sldId id="270" r:id="rId54"/>
    <p:sldId id="312" r:id="rId55"/>
    <p:sldId id="313" r:id="rId56"/>
    <p:sldId id="319" r:id="rId57"/>
    <p:sldId id="320" r:id="rId58"/>
    <p:sldId id="321" r:id="rId59"/>
    <p:sldId id="322" r:id="rId60"/>
    <p:sldId id="323" r:id="rId61"/>
    <p:sldId id="325" r:id="rId62"/>
    <p:sldId id="329" r:id="rId63"/>
    <p:sldId id="1004" r:id="rId64"/>
    <p:sldId id="1003" r:id="rId65"/>
    <p:sldId id="941" r:id="rId66"/>
    <p:sldId id="942" r:id="rId67"/>
    <p:sldId id="943" r:id="rId68"/>
    <p:sldId id="944" r:id="rId69"/>
    <p:sldId id="1006" r:id="rId70"/>
    <p:sldId id="947" r:id="rId71"/>
    <p:sldId id="1007" r:id="rId72"/>
    <p:sldId id="1008" r:id="rId73"/>
    <p:sldId id="1009" r:id="rId74"/>
    <p:sldId id="1010" r:id="rId75"/>
    <p:sldId id="1011" r:id="rId76"/>
    <p:sldId id="950" r:id="rId77"/>
    <p:sldId id="1012" r:id="rId78"/>
    <p:sldId id="1013" r:id="rId79"/>
    <p:sldId id="1014" r:id="rId80"/>
    <p:sldId id="1015" r:id="rId81"/>
    <p:sldId id="1016" r:id="rId82"/>
    <p:sldId id="1026" r:id="rId83"/>
    <p:sldId id="825" r:id="rId84"/>
    <p:sldId id="1027" r:id="rId85"/>
  </p:sldIdLst>
  <p:sldSz cx="12192000" cy="6858000"/>
  <p:notesSz cx="6858000" cy="9144000"/>
  <p:embeddedFontLst>
    <p:embeddedFont>
      <p:font typeface="Calibri" panose="020F0502020204030204" pitchFamily="34" charset="0"/>
      <p:regular r:id="rId88"/>
      <p:bold r:id="rId89"/>
      <p:italic r:id="rId90"/>
      <p:boldItalic r:id="rId91"/>
    </p:embeddedFont>
    <p:embeddedFont>
      <p:font typeface="Consolas" panose="020B0609020204030204" pitchFamily="49" charset="0"/>
      <p:regular r:id="rId92"/>
      <p:bold r:id="rId93"/>
      <p:italic r:id="rId94"/>
      <p:boldItalic r:id="rId95"/>
    </p:embeddedFont>
    <p:embeddedFont>
      <p:font typeface="Constantia" panose="02030602050306030303" pitchFamily="18" charset="0"/>
      <p:regular r:id="rId96"/>
      <p:bold r:id="rId97"/>
      <p:italic r:id="rId98"/>
      <p:boldItalic r:id="rId99"/>
    </p:embeddedFont>
    <p:embeddedFont>
      <p:font typeface="Noto Sans TC" panose="020B0500000000000000" pitchFamily="34" charset="-120"/>
      <p:regular r:id="rId100"/>
      <p:bold r:id="rId101"/>
    </p:embeddedFont>
    <p:embeddedFont>
      <p:font typeface="Raleway" pitchFamily="2" charset="0"/>
      <p:regular r:id="rId102"/>
      <p:bold r:id="rId103"/>
      <p:italic r:id="rId104"/>
      <p:boldItalic r:id="rId105"/>
    </p:embeddedFont>
    <p:embeddedFont>
      <p:font typeface="微軟正黑體" panose="020B0604030504040204" pitchFamily="34" charset="-120"/>
      <p:regular r:id="rId106"/>
      <p:bold r:id="rId107"/>
    </p:embeddedFont>
  </p:embeddedFontLst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BFBFBF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7" autoAdjust="0"/>
    <p:restoredTop sz="91686" autoAdjust="0"/>
  </p:normalViewPr>
  <p:slideViewPr>
    <p:cSldViewPr snapToGrid="0">
      <p:cViewPr varScale="1">
        <p:scale>
          <a:sx n="109" d="100"/>
          <a:sy n="109" d="100"/>
        </p:scale>
        <p:origin x="88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2.fntdata"/><Relationship Id="rId16" Type="http://schemas.openxmlformats.org/officeDocument/2006/relationships/slide" Target="slides/slide15.xml"/><Relationship Id="rId107" Type="http://schemas.openxmlformats.org/officeDocument/2006/relationships/font" Target="fonts/font20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5.fntdata"/><Relationship Id="rId5" Type="http://schemas.openxmlformats.org/officeDocument/2006/relationships/slide" Target="slides/slide4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6.fntdata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7.fntdata"/><Relationship Id="rId99" Type="http://schemas.openxmlformats.org/officeDocument/2006/relationships/font" Target="fonts/font12.fntdata"/><Relationship Id="rId10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0.fntdata"/><Relationship Id="rId104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3.fntdata"/><Relationship Id="rId105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6.fntdata"/><Relationship Id="rId98" Type="http://schemas.openxmlformats.org/officeDocument/2006/relationships/font" Target="fonts/font1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font" Target="fonts/font1.fntdata"/><Relationship Id="rId11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o365ym-my.sharepoint.com/personal/30823015_office_ym_edu_tw/Documents/&#20844;&#21496;&#29992;/2018/FM608A/&#36523;&#39640;&#39636;&#3732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040421435758786E-2"/>
          <c:y val="5.2025399945918691E-2"/>
          <c:w val="0.87435070394134151"/>
          <c:h val="0.82826905205529033"/>
        </c:manualLayout>
      </c:layout>
      <c:scatterChart>
        <c:scatterStyle val="lineMarker"/>
        <c:varyColors val="0"/>
        <c:ser>
          <c:idx val="0"/>
          <c:order val="0"/>
          <c:tx>
            <c:strRef>
              <c:f>[身高體重.xlsx]Sheet1!$C$1</c:f>
              <c:strCache>
                <c:ptCount val="1"/>
                <c:pt idx="0">
                  <c:v>體重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pPr>
              <a:solidFill>
                <a:schemeClr val="accent4"/>
              </a:solidFill>
              <a:ln w="6350" cap="flat" cmpd="sng" algn="ctr">
                <a:solidFill>
                  <a:schemeClr val="accent4"/>
                </a:solidFill>
                <a:prstDash val="solid"/>
                <a:round/>
              </a:ln>
              <a:effectLst/>
            </c:spPr>
          </c:marker>
          <c:xVal>
            <c:numRef>
              <c:f>[身高體重.xlsx]Sheet1!$B$2:$B$13</c:f>
              <c:numCache>
                <c:formatCode>General</c:formatCode>
                <c:ptCount val="12"/>
                <c:pt idx="0">
                  <c:v>150</c:v>
                </c:pt>
                <c:pt idx="1">
                  <c:v>152</c:v>
                </c:pt>
                <c:pt idx="2">
                  <c:v>155</c:v>
                </c:pt>
                <c:pt idx="3">
                  <c:v>158</c:v>
                </c:pt>
                <c:pt idx="4">
                  <c:v>160</c:v>
                </c:pt>
                <c:pt idx="5">
                  <c:v>162</c:v>
                </c:pt>
                <c:pt idx="6">
                  <c:v>165</c:v>
                </c:pt>
                <c:pt idx="7">
                  <c:v>170</c:v>
                </c:pt>
                <c:pt idx="8">
                  <c:v>172</c:v>
                </c:pt>
                <c:pt idx="9">
                  <c:v>175</c:v>
                </c:pt>
                <c:pt idx="10">
                  <c:v>180</c:v>
                </c:pt>
                <c:pt idx="11">
                  <c:v>185</c:v>
                </c:pt>
              </c:numCache>
            </c:numRef>
          </c:xVal>
          <c:yVal>
            <c:numRef>
              <c:f>[身高體重.xlsx]Sheet1!$C$2:$C$13</c:f>
              <c:numCache>
                <c:formatCode>General</c:formatCode>
                <c:ptCount val="12"/>
                <c:pt idx="0">
                  <c:v>40</c:v>
                </c:pt>
                <c:pt idx="1">
                  <c:v>48</c:v>
                </c:pt>
                <c:pt idx="2">
                  <c:v>45</c:v>
                </c:pt>
                <c:pt idx="3">
                  <c:v>50</c:v>
                </c:pt>
                <c:pt idx="4">
                  <c:v>55</c:v>
                </c:pt>
                <c:pt idx="5">
                  <c:v>56</c:v>
                </c:pt>
                <c:pt idx="6">
                  <c:v>58</c:v>
                </c:pt>
                <c:pt idx="7">
                  <c:v>59</c:v>
                </c:pt>
                <c:pt idx="8">
                  <c:v>62</c:v>
                </c:pt>
                <c:pt idx="9">
                  <c:v>65</c:v>
                </c:pt>
                <c:pt idx="10">
                  <c:v>68</c:v>
                </c:pt>
                <c:pt idx="11">
                  <c:v>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358-45E7-8D1B-6179BFC66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533888"/>
        <c:axId val="92349952"/>
      </c:scatterChart>
      <c:valAx>
        <c:axId val="92533888"/>
        <c:scaling>
          <c:orientation val="minMax"/>
          <c:min val="145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92349952"/>
        <c:crosses val="autoZero"/>
        <c:crossBetween val="midCat"/>
        <c:majorUnit val="5"/>
      </c:valAx>
      <c:valAx>
        <c:axId val="92349952"/>
        <c:scaling>
          <c:orientation val="minMax"/>
          <c:min val="35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92533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006802-B298-46B6-BA13-0F15E19115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09666-E4F4-454F-AC6C-0A435E1FE5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6E4FDBE-4380-458F-92E2-060177105A82}" type="datetimeFigureOut">
              <a:rPr lang="id-ID"/>
              <a:pPr>
                <a:defRPr/>
              </a:pPr>
              <a:t>23/03/2022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C6160-F52D-42BB-B1F8-AD4EFC6288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F0F56-2A42-43E6-8809-B95941780E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13FF5E2-A35D-48AB-88FD-8495C4483744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6EBF86-0FD1-4553-BF17-8A07D6D35A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625D9-1465-4E04-A726-CA595EC647E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0391F79-ECD0-49F3-80F2-8A76B96B72C9}" type="datetimeFigureOut">
              <a:rPr lang="id-ID"/>
              <a:pPr>
                <a:defRPr/>
              </a:pPr>
              <a:t>23/03/2022</a:t>
            </a:fld>
            <a:endParaRPr lang="id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3D040A-476E-41CF-AC3C-200F6B7AF6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d-ID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B77FC16-5BC6-42E0-9277-861D55D1A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d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6E410-438C-4B58-9C2E-53ACF1E844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6A486-B08C-4918-806B-EC4350322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29F58E9-F467-403B-8C6D-9A8C789358E8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1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978137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>
                <a:solidFill>
                  <a:srgbClr val="323232"/>
                </a:solidFill>
                <a:effectLst/>
                <a:latin typeface="Consolas" panose="020B0609020204030204" pitchFamily="49" charset="0"/>
              </a:rPr>
              <a:t>畫出一條盡量通過這些點的線</a:t>
            </a:r>
            <a:endParaRPr lang="zh-TW" altLang="en-US" i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3015-45D5-4643-B56C-E2424F706023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00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>
                <a:solidFill>
                  <a:srgbClr val="4D5156"/>
                </a:solidFill>
                <a:effectLst/>
                <a:latin typeface="Constantia" panose="02030602050306030303" pitchFamily="18" charset="0"/>
              </a:rPr>
              <a:t>克拉斯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3015-45D5-4643-B56C-E2424F706023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951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>
                <a:solidFill>
                  <a:srgbClr val="323232"/>
                </a:solidFill>
                <a:effectLst/>
                <a:latin typeface="Consolas" panose="020B0609020204030204" pitchFamily="49" charset="0"/>
              </a:rPr>
              <a:t>畫出一條盡量通過這些點的線</a:t>
            </a:r>
            <a:endParaRPr lang="zh-TW" altLang="en-US" i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3015-45D5-4643-B56C-E2424F706023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490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69CC1D-64E8-4BEC-9AC4-5549F2710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E3647F-8EA4-4DB4-A1BA-F892786607DC}"/>
              </a:ext>
            </a:extLst>
          </p:cNvPr>
          <p:cNvSpPr/>
          <p:nvPr userDrawn="1"/>
        </p:nvSpPr>
        <p:spPr>
          <a:xfrm>
            <a:off x="296863" y="2520950"/>
            <a:ext cx="2471737" cy="2471738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A3820D-273F-4ED3-BFAC-55145A851FEF}"/>
              </a:ext>
            </a:extLst>
          </p:cNvPr>
          <p:cNvSpPr/>
          <p:nvPr userDrawn="1"/>
        </p:nvSpPr>
        <p:spPr>
          <a:xfrm>
            <a:off x="1101725" y="1516063"/>
            <a:ext cx="2471738" cy="2471737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A4E691-E284-47BD-B8E9-2F0B4B1346C2}"/>
              </a:ext>
            </a:extLst>
          </p:cNvPr>
          <p:cNvSpPr/>
          <p:nvPr userDrawn="1"/>
        </p:nvSpPr>
        <p:spPr>
          <a:xfrm>
            <a:off x="0" y="5816600"/>
            <a:ext cx="12192000" cy="10414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93988" y="2349039"/>
            <a:ext cx="6974011" cy="11609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93988" y="3817688"/>
            <a:ext cx="6974011" cy="685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84159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3A91EA4D-FAD9-4833-96FA-C2B1E64C41D7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3">
            <a:extLst>
              <a:ext uri="{FF2B5EF4-FFF2-40B4-BE49-F238E27FC236}">
                <a16:creationId xmlns:a16="http://schemas.microsoft.com/office/drawing/2014/main" id="{FD3047A2-4A12-4B3D-B4B9-62F1158A6CFE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227D3E5B-B17B-4577-83DB-A6EA3498EB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EC486492-4B25-46BB-B51E-198F5564C18A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4978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C3FA18D-F8F1-4762-A1AF-B230BAB244AD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6D901F15-32D0-4DAD-9193-3DC3BD1BE6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DC43A098-93AD-4EBC-B555-5D0F541148E6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F813B169-1F95-4F92-9314-38FED5AE7F4C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7319F838-31BB-499E-8CAA-BC78BC4E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14B815E-B5D5-4C71-9CE3-66BA6C813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68454602"/>
      </p:ext>
    </p:extLst>
  </p:cSld>
  <p:clrMapOvr>
    <a:masterClrMapping/>
  </p:clrMapOvr>
  <p:transition spd="slow" advClick="0" advTm="10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10938"/>
      </p:ext>
    </p:extLst>
  </p:cSld>
  <p:clrMapOvr>
    <a:masterClrMapping/>
  </p:clrMapOvr>
  <p:transition spd="slow" advClick="0" advTm="10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DC862E-BDD5-4770-AC85-FE165DF2B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1398A-63F9-4EF1-8D51-2FE81F42B73B}" type="datetimeFigureOut">
              <a:rPr lang="en-US" altLang="zh-TW"/>
              <a:pPr>
                <a:defRPr/>
              </a:pPr>
              <a:t>3/23/2022</a:t>
            </a:fld>
            <a:endParaRPr lang="en-US" altLang="zh-TW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CA1837CB-7C0F-44D2-84C7-E36A5A7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7A5232C7-CE1E-4E28-8711-CF1D781C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786F5-DB03-46B8-9122-B320DEC1C8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103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771387"/>
      </p:ext>
    </p:extLst>
  </p:cSld>
  <p:clrMapOvr>
    <a:masterClrMapping/>
  </p:clrMapOvr>
  <p:transition spd="slow" advClick="0" advTm="10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F813B169-1F95-4F92-9314-38FED5AE7F4C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7319F838-31BB-499E-8CAA-BC78BC4E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14B815E-B5D5-4C71-9CE3-66BA6C813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626549837"/>
      </p:ext>
    </p:extLst>
  </p:cSld>
  <p:clrMapOvr>
    <a:masterClrMapping/>
  </p:clrMapOvr>
  <p:transition spd="slow" advClick="0" advTm="10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版面配置區 1">
            <a:extLst>
              <a:ext uri="{FF2B5EF4-FFF2-40B4-BE49-F238E27FC236}">
                <a16:creationId xmlns:a16="http://schemas.microsoft.com/office/drawing/2014/main" id="{9E8BB421-1FC3-418D-8F57-5244AAAF6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287338"/>
            <a:ext cx="100758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文字版面配置區 2">
            <a:extLst>
              <a:ext uri="{FF2B5EF4-FFF2-40B4-BE49-F238E27FC236}">
                <a16:creationId xmlns:a16="http://schemas.microsoft.com/office/drawing/2014/main" id="{A36348FD-6DFD-47AA-B29D-7C7411643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079500"/>
            <a:ext cx="113728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81" r:id="rId7"/>
    <p:sldLayoutId id="2147483882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altLang="en-US" sz="3600" kern="1200">
          <a:solidFill>
            <a:srgbClr val="7F7F7F"/>
          </a:solidFill>
          <a:latin typeface="Arial" panose="020B0604020202020204" pitchFamily="34" charset="0"/>
          <a:ea typeface="Noto Sans TC" panose="020B0500000000000000" pitchFamily="34" charset="-12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9pPr>
    </p:titleStyle>
    <p:bodyStyle>
      <a:lvl1pPr marL="449263" indent="-449263" algn="l" rtl="0" eaLnBrk="0" fontAlgn="base" hangingPunct="0">
        <a:lnSpc>
          <a:spcPts val="36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ax543.com/debugge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tiff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C7FAE3F-473D-4EC5-BC68-678B7D6DD349}"/>
              </a:ext>
            </a:extLst>
          </p:cNvPr>
          <p:cNvCxnSpPr>
            <a:cxnSpLocks/>
          </p:cNvCxnSpPr>
          <p:nvPr/>
        </p:nvCxnSpPr>
        <p:spPr>
          <a:xfrm>
            <a:off x="3693989" y="3178968"/>
            <a:ext cx="7528193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241300" dist="127000" dir="5400000" algn="ctr" rotWithShape="0">
              <a:srgbClr val="000000">
                <a:alpha val="88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副標題 2">
            <a:extLst>
              <a:ext uri="{FF2B5EF4-FFF2-40B4-BE49-F238E27FC236}">
                <a16:creationId xmlns:a16="http://schemas.microsoft.com/office/drawing/2014/main" id="{EF9E8F46-BAAE-49A9-84A0-EC215ED32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1080" y="3265945"/>
            <a:ext cx="6974011" cy="685284"/>
          </a:xfrm>
        </p:spPr>
        <p:txBody>
          <a:bodyPr anchor="ctr">
            <a:normAutofit/>
          </a:bodyPr>
          <a:lstStyle/>
          <a:p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補充 </a:t>
            </a: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A</a:t>
            </a:r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：</a:t>
            </a: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Python X </a:t>
            </a:r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機器學習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65DCD057-61C9-4B99-ADEE-F8DFE8077E55}"/>
              </a:ext>
            </a:extLst>
          </p:cNvPr>
          <p:cNvSpPr txBox="1">
            <a:spLocks/>
          </p:cNvSpPr>
          <p:nvPr/>
        </p:nvSpPr>
        <p:spPr bwMode="auto">
          <a:xfrm>
            <a:off x="3562709" y="2131070"/>
            <a:ext cx="7867291" cy="104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zh-TW" altLang="en-US" sz="5400" b="1" i="0" kern="12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r>
              <a:rPr lang="en-US" altLang="zh-TW" sz="3600" b="0">
                <a:latin typeface="Consolas" panose="020B0609020204030204" pitchFamily="49" charset="0"/>
                <a:ea typeface="Noto Sans TC" panose="020B0500000000000000" pitchFamily="34" charset="-120"/>
              </a:rPr>
              <a:t>AIoT</a:t>
            </a:r>
            <a:r>
              <a:rPr lang="zh-TW" altLang="en-US" sz="3600" b="0">
                <a:latin typeface="Noto Sans TC" panose="020B0500000000000000" pitchFamily="34" charset="-120"/>
                <a:ea typeface="Noto Sans TC" panose="020B0500000000000000" pitchFamily="34" charset="-120"/>
              </a:rPr>
              <a:t>：樹莓派應用</a:t>
            </a:r>
            <a:endParaRPr lang="en-US" sz="3600" b="0" dirty="0"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91C1AB3-8FA4-4639-AC49-F1D4D4760A87}"/>
              </a:ext>
            </a:extLst>
          </p:cNvPr>
          <p:cNvSpPr/>
          <p:nvPr/>
        </p:nvSpPr>
        <p:spPr>
          <a:xfrm>
            <a:off x="5984823" y="4374695"/>
            <a:ext cx="3098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spc="30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賴秉樑 </a:t>
            </a:r>
            <a:r>
              <a:rPr lang="en-US" altLang="zh-TW" sz="2400" spc="300" dirty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debugger</a:t>
            </a:r>
            <a:endParaRPr lang="zh-TW" altLang="en-US" sz="2400" spc="300">
              <a:solidFill>
                <a:srgbClr val="FFFFF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977104A-AB7C-40F2-846A-8FF2D3F8227A}"/>
              </a:ext>
            </a:extLst>
          </p:cNvPr>
          <p:cNvSpPr/>
          <p:nvPr/>
        </p:nvSpPr>
        <p:spPr>
          <a:xfrm>
            <a:off x="6832811" y="4817180"/>
            <a:ext cx="1402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spc="300" dirty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學院創辦人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D0F66CE-D8F2-4A18-8B05-15587E70302C}"/>
              </a:ext>
            </a:extLst>
          </p:cNvPr>
          <p:cNvGrpSpPr/>
          <p:nvPr/>
        </p:nvGrpSpPr>
        <p:grpSpPr>
          <a:xfrm>
            <a:off x="4516805" y="6043481"/>
            <a:ext cx="3262432" cy="694179"/>
            <a:chOff x="4516805" y="5988065"/>
            <a:chExt cx="3262432" cy="69417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62324F59-174E-4E1B-A340-B7E198528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805" y="5988065"/>
              <a:ext cx="1051340" cy="402936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5C8D174-2812-468C-AFF5-CAD513062017}"/>
                </a:ext>
              </a:extLst>
            </p:cNvPr>
            <p:cNvSpPr/>
            <p:nvPr/>
          </p:nvSpPr>
          <p:spPr>
            <a:xfrm>
              <a:off x="5566925" y="6052003"/>
              <a:ext cx="210826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200" spc="300">
                  <a:solidFill>
                    <a:srgbClr val="FFFFFF"/>
                  </a:solidFill>
                  <a:latin typeface="Consolas" panose="020B0609020204030204" pitchFamily="49" charset="0"/>
                  <a:ea typeface="Noto Sans TC" panose="020B0500000000000000" pitchFamily="34" charset="-120"/>
                </a:rPr>
                <a:t>極限翻轉學院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E7BAEBB-A9CB-4F8B-AB1E-3D6669A3FC57}"/>
                </a:ext>
              </a:extLst>
            </p:cNvPr>
            <p:cNvSpPr/>
            <p:nvPr/>
          </p:nvSpPr>
          <p:spPr>
            <a:xfrm>
              <a:off x="4516805" y="6374467"/>
              <a:ext cx="32624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400" spc="1000">
                  <a:solidFill>
                    <a:srgbClr val="FFFFFF"/>
                  </a:solidFill>
                  <a:latin typeface="Consolas" panose="020B0609020204030204" pitchFamily="49" charset="0"/>
                  <a:ea typeface="Noto Sans TC" panose="020B0500000000000000" pitchFamily="34" charset="-120"/>
                </a:rPr>
                <a:t>青少年與兒童程式教育</a:t>
              </a:r>
              <a:endParaRPr lang="en-US" altLang="zh-TW" sz="1400" spc="1000" dirty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FDF92D88-4CA6-460F-A7DB-AA41811A0915}"/>
              </a:ext>
            </a:extLst>
          </p:cNvPr>
          <p:cNvSpPr/>
          <p:nvPr/>
        </p:nvSpPr>
        <p:spPr>
          <a:xfrm>
            <a:off x="5080728" y="5219672"/>
            <a:ext cx="4907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課程網址 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https://max543.com/debugger</a:t>
            </a:r>
            <a:endParaRPr lang="zh-TW" altLang="en-US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6398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DB9CE29-1254-492F-93AC-D43B656C8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神經元如何學習迴歸問題</a:t>
            </a: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EE5B8132-6C0B-4E12-BEF1-720C9B252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736965" y="2144680"/>
            <a:ext cx="6718067" cy="2753658"/>
          </a:xfr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6A480ED-5BEB-479B-A0BE-1221D6FD6C67}"/>
              </a:ext>
            </a:extLst>
          </p:cNvPr>
          <p:cNvSpPr/>
          <p:nvPr/>
        </p:nvSpPr>
        <p:spPr>
          <a:xfrm>
            <a:off x="4635637" y="5082653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輸出 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=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輸入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×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權重 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+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偏值</a:t>
            </a:r>
          </a:p>
        </p:txBody>
      </p:sp>
    </p:spTree>
    <p:extLst>
      <p:ext uri="{BB962C8B-B14F-4D97-AF65-F5344CB8AC3E}">
        <p14:creationId xmlns:p14="http://schemas.microsoft.com/office/powerpoint/2010/main" val="57803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23B2799-5307-4284-A6C5-EA0A9295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迴歸問題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E41DDF2-6250-439D-AB5F-A9E014FC1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7"/>
          <a:stretch/>
        </p:blipFill>
        <p:spPr>
          <a:xfrm>
            <a:off x="7636175" y="1682495"/>
            <a:ext cx="2038586" cy="484198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6755897-093F-46FF-BFA0-1E7044B9D046}"/>
              </a:ext>
            </a:extLst>
          </p:cNvPr>
          <p:cNvSpPr/>
          <p:nvPr/>
        </p:nvSpPr>
        <p:spPr>
          <a:xfrm rot="21300113">
            <a:off x="1139651" y="2903883"/>
            <a:ext cx="5120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某一班學生的身高和體重是否相關</a:t>
            </a:r>
            <a:r>
              <a:rPr lang="en-US" altLang="zh-TW" sz="2400" dirty="0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? </a:t>
            </a:r>
            <a:endParaRPr lang="zh-TW" altLang="en-US" sz="2400" dirty="0">
              <a:solidFill>
                <a:srgbClr val="FFFF00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37C4109-23E4-4962-B54A-0143BC054454}"/>
              </a:ext>
            </a:extLst>
          </p:cNvPr>
          <p:cNvSpPr/>
          <p:nvPr/>
        </p:nvSpPr>
        <p:spPr>
          <a:xfrm rot="533324">
            <a:off x="1134193" y="4510339"/>
            <a:ext cx="5120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能否用身高來推測某位學生的體重</a:t>
            </a:r>
            <a:r>
              <a:rPr lang="en-US" altLang="zh-TW" sz="2400" dirty="0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? </a:t>
            </a:r>
            <a:endParaRPr lang="zh-TW" altLang="en-US" sz="2400" dirty="0">
              <a:solidFill>
                <a:srgbClr val="FFFF00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EF3BD84-62EF-449A-B1CA-88AE18D34471}"/>
              </a:ext>
            </a:extLst>
          </p:cNvPr>
          <p:cNvSpPr/>
          <p:nvPr/>
        </p:nvSpPr>
        <p:spPr>
          <a:xfrm>
            <a:off x="8433078" y="411969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輸出 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=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輸入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×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權重 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+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偏值</a:t>
            </a:r>
          </a:p>
        </p:txBody>
      </p:sp>
    </p:spTree>
    <p:extLst>
      <p:ext uri="{BB962C8B-B14F-4D97-AF65-F5344CB8AC3E}">
        <p14:creationId xmlns:p14="http://schemas.microsoft.com/office/powerpoint/2010/main" val="142922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AB3F2F8-E266-4A75-BB95-138DB5E07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迴</a:t>
            </a:r>
            <a:r>
              <a:rPr kumimoji="1" lang="zh-TW" altLang="en-US">
                <a:solidFill>
                  <a:srgbClr val="33CCFF"/>
                </a:solidFill>
              </a:rPr>
              <a:t>歸線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函數</a:t>
            </a:r>
            <a:r>
              <a:rPr kumimoji="1" lang="en-US" altLang="zh-TW" dirty="0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891FF38-2F3C-45BF-A233-783E65644874}"/>
              </a:ext>
            </a:extLst>
          </p:cNvPr>
          <p:cNvGrpSpPr/>
          <p:nvPr/>
        </p:nvGrpSpPr>
        <p:grpSpPr>
          <a:xfrm>
            <a:off x="2356580" y="1452867"/>
            <a:ext cx="7081886" cy="4378592"/>
            <a:chOff x="2753534" y="1996329"/>
            <a:chExt cx="6684932" cy="4133163"/>
          </a:xfrm>
        </p:grpSpPr>
        <p:graphicFrame>
          <p:nvGraphicFramePr>
            <p:cNvPr id="6" name="圖表 5">
              <a:extLst>
                <a:ext uri="{FF2B5EF4-FFF2-40B4-BE49-F238E27FC236}">
                  <a16:creationId xmlns:a16="http://schemas.microsoft.com/office/drawing/2014/main" id="{AC6B30AE-81C7-489D-8384-94A0398240E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61679035"/>
                </p:ext>
              </p:extLst>
            </p:nvPr>
          </p:nvGraphicFramePr>
          <p:xfrm>
            <a:off x="2753534" y="1996329"/>
            <a:ext cx="6684932" cy="41331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4483D559-1616-45F7-A1E6-79856057C386}"/>
                </a:ext>
              </a:extLst>
            </p:cNvPr>
            <p:cNvCxnSpPr/>
            <p:nvPr/>
          </p:nvCxnSpPr>
          <p:spPr>
            <a:xfrm flipV="1">
              <a:off x="3788229" y="2381459"/>
              <a:ext cx="4843305" cy="249199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B6AEA43D-8BF0-46B7-A9F5-0FF52E26F49F}"/>
              </a:ext>
            </a:extLst>
          </p:cNvPr>
          <p:cNvSpPr/>
          <p:nvPr/>
        </p:nvSpPr>
        <p:spPr>
          <a:xfrm>
            <a:off x="4614073" y="6054792"/>
            <a:ext cx="296385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y</a:t>
            </a:r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0.8337x</a:t>
            </a:r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-</a:t>
            </a:r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dirty="0">
                <a:latin typeface="Consolas" panose="020B0609020204030204" pitchFamily="49" charset="0"/>
                <a:ea typeface="Noto Sans TC" panose="020B0500000000000000" pitchFamily="34" charset="-120"/>
              </a:rPr>
              <a:t>81.331</a:t>
            </a:r>
            <a:endParaRPr lang="zh-TW" altLang="en-US" dirty="0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3887E38-9D1F-4027-A7CC-7CCEF95BCDFD}"/>
              </a:ext>
            </a:extLst>
          </p:cNvPr>
          <p:cNvSpPr/>
          <p:nvPr/>
        </p:nvSpPr>
        <p:spPr>
          <a:xfrm>
            <a:off x="8433078" y="411969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輸出 </a:t>
            </a:r>
            <a:r>
              <a:rPr lang="en-US" altLang="zh-TW">
                <a:latin typeface="Noto Sans TC" panose="020B0500000000000000" pitchFamily="34" charset="-120"/>
                <a:ea typeface="Noto Sans TC" panose="020B0500000000000000" pitchFamily="34" charset="-120"/>
              </a:rPr>
              <a:t>= </a:t>
            </a:r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輸入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×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權</a:t>
            </a:r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重 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+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偏值</a:t>
            </a:r>
          </a:p>
        </p:txBody>
      </p:sp>
    </p:spTree>
    <p:extLst>
      <p:ext uri="{BB962C8B-B14F-4D97-AF65-F5344CB8AC3E}">
        <p14:creationId xmlns:p14="http://schemas.microsoft.com/office/powerpoint/2010/main" val="259143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C40F383-0B15-403B-B857-675BAE20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迴歸線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函數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8D66902-E14E-46EC-A615-23B14B928B0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507739" y="2355718"/>
            <a:ext cx="5176522" cy="214656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DC9B710-00C9-4AFA-AF50-71F070806198}"/>
              </a:ext>
            </a:extLst>
          </p:cNvPr>
          <p:cNvSpPr/>
          <p:nvPr/>
        </p:nvSpPr>
        <p:spPr>
          <a:xfrm>
            <a:off x="4475141" y="5079731"/>
            <a:ext cx="368022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Consolas" panose="020B0609020204030204" pitchFamily="49" charset="0"/>
                <a:ea typeface="Noto Sans TC" panose="020B0500000000000000" pitchFamily="34" charset="-120"/>
              </a:rPr>
              <a:t>體重 </a:t>
            </a:r>
            <a:r>
              <a:rPr lang="en-US" altLang="zh-TW" dirty="0">
                <a:latin typeface="Consolas" panose="020B0609020204030204" pitchFamily="49" charset="0"/>
                <a:ea typeface="Noto Sans TC" panose="020B0500000000000000" pitchFamily="34" charset="-120"/>
              </a:rPr>
              <a:t>= </a:t>
            </a:r>
            <a:r>
              <a:rPr lang="zh-TW" altLang="en-US" dirty="0">
                <a:latin typeface="Consolas" panose="020B0609020204030204" pitchFamily="49" charset="0"/>
                <a:ea typeface="Noto Sans TC" panose="020B0500000000000000" pitchFamily="34" charset="-120"/>
              </a:rPr>
              <a:t>身高</a:t>
            </a:r>
            <a:r>
              <a:rPr lang="en-US" altLang="zh-TW" dirty="0">
                <a:latin typeface="Consolas" panose="020B0609020204030204" pitchFamily="49" charset="0"/>
                <a:ea typeface="Noto Sans TC" panose="020B0500000000000000" pitchFamily="34" charset="-120"/>
              </a:rPr>
              <a:t>×0.8337 - 81.331</a:t>
            </a:r>
            <a:endParaRPr lang="zh-TW" altLang="en-US" dirty="0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5AF2635-1A22-40A2-A1B9-0A69977B06AC}"/>
              </a:ext>
            </a:extLst>
          </p:cNvPr>
          <p:cNvSpPr/>
          <p:nvPr/>
        </p:nvSpPr>
        <p:spPr>
          <a:xfrm>
            <a:off x="3997570" y="5739100"/>
            <a:ext cx="4548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建立兩組資料間的對應函數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3552FC3-E644-406D-A9DE-B28141B8CA30}"/>
              </a:ext>
            </a:extLst>
          </p:cNvPr>
          <p:cNvSpPr/>
          <p:nvPr/>
        </p:nvSpPr>
        <p:spPr>
          <a:xfrm>
            <a:off x="8433078" y="411969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輸出 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=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輸入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×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權重 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+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偏值</a:t>
            </a:r>
          </a:p>
        </p:txBody>
      </p:sp>
    </p:spTree>
    <p:extLst>
      <p:ext uri="{BB962C8B-B14F-4D97-AF65-F5344CB8AC3E}">
        <p14:creationId xmlns:p14="http://schemas.microsoft.com/office/powerpoint/2010/main" val="16095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09D88E2-878A-4B9F-98B9-2A9C30747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非線性問題</a:t>
            </a: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488B93B0-F015-4EA9-98E7-9D152E884FB5}"/>
              </a:ext>
            </a:extLst>
          </p:cNvPr>
          <p:cNvGrpSpPr/>
          <p:nvPr/>
        </p:nvGrpSpPr>
        <p:grpSpPr>
          <a:xfrm>
            <a:off x="2823732" y="2051721"/>
            <a:ext cx="5011909" cy="4230356"/>
            <a:chOff x="4828966" y="1258645"/>
            <a:chExt cx="3702423" cy="3316941"/>
          </a:xfrm>
          <a:solidFill>
            <a:schemeClr val="bg1">
              <a:lumMod val="95000"/>
            </a:schemeClr>
          </a:solidFill>
        </p:grpSpPr>
        <p:cxnSp>
          <p:nvCxnSpPr>
            <p:cNvPr id="54" name="直線單箭頭接點 53">
              <a:extLst>
                <a:ext uri="{FF2B5EF4-FFF2-40B4-BE49-F238E27FC236}">
                  <a16:creationId xmlns:a16="http://schemas.microsoft.com/office/drawing/2014/main" id="{0988E27D-F8B6-440C-A5CF-30142D06A9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1677" y="1258645"/>
              <a:ext cx="0" cy="3316941"/>
            </a:xfrm>
            <a:prstGeom prst="straightConnector1">
              <a:avLst/>
            </a:prstGeom>
            <a:grpFill/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>
              <a:extLst>
                <a:ext uri="{FF2B5EF4-FFF2-40B4-BE49-F238E27FC236}">
                  <a16:creationId xmlns:a16="http://schemas.microsoft.com/office/drawing/2014/main" id="{9CB720B0-F0DF-4D68-A8E9-EBD32881D1B3}"/>
                </a:ext>
              </a:extLst>
            </p:cNvPr>
            <p:cNvCxnSpPr>
              <a:cxnSpLocks/>
            </p:cNvCxnSpPr>
            <p:nvPr/>
          </p:nvCxnSpPr>
          <p:spPr>
            <a:xfrm>
              <a:off x="4828966" y="3908163"/>
              <a:ext cx="3702423" cy="0"/>
            </a:xfrm>
            <a:prstGeom prst="straightConnector1">
              <a:avLst/>
            </a:prstGeom>
            <a:grpFill/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橢圓 55">
              <a:extLst>
                <a:ext uri="{FF2B5EF4-FFF2-40B4-BE49-F238E27FC236}">
                  <a16:creationId xmlns:a16="http://schemas.microsoft.com/office/drawing/2014/main" id="{49325050-93D0-4EB8-AF34-EF67026E849A}"/>
                </a:ext>
              </a:extLst>
            </p:cNvPr>
            <p:cNvSpPr/>
            <p:nvPr/>
          </p:nvSpPr>
          <p:spPr>
            <a:xfrm>
              <a:off x="5491677" y="4051599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824DF043-4AEE-4B2D-A614-E5B44778B22A}"/>
                </a:ext>
              </a:extLst>
            </p:cNvPr>
            <p:cNvSpPr/>
            <p:nvPr/>
          </p:nvSpPr>
          <p:spPr>
            <a:xfrm>
              <a:off x="5777304" y="3950748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5C3B8089-216D-4515-B057-495ECDEF63D7}"/>
                </a:ext>
              </a:extLst>
            </p:cNvPr>
            <p:cNvSpPr/>
            <p:nvPr/>
          </p:nvSpPr>
          <p:spPr>
            <a:xfrm>
              <a:off x="7309024" y="3271672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A4046524-CE47-42A6-AF1A-830F55B389D4}"/>
                </a:ext>
              </a:extLst>
            </p:cNvPr>
            <p:cNvSpPr/>
            <p:nvPr/>
          </p:nvSpPr>
          <p:spPr>
            <a:xfrm>
              <a:off x="6708390" y="3538371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F5395D8F-9E6C-4BC9-BB5C-65EEFD11B362}"/>
                </a:ext>
              </a:extLst>
            </p:cNvPr>
            <p:cNvSpPr/>
            <p:nvPr/>
          </p:nvSpPr>
          <p:spPr>
            <a:xfrm>
              <a:off x="7582448" y="1989047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DC900CF1-C6B4-4F53-B04C-F7B6E6FB6AD8}"/>
                </a:ext>
              </a:extLst>
            </p:cNvPr>
            <p:cNvSpPr/>
            <p:nvPr/>
          </p:nvSpPr>
          <p:spPr>
            <a:xfrm>
              <a:off x="5972884" y="3993329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橢圓 61">
              <a:extLst>
                <a:ext uri="{FF2B5EF4-FFF2-40B4-BE49-F238E27FC236}">
                  <a16:creationId xmlns:a16="http://schemas.microsoft.com/office/drawing/2014/main" id="{B766B5B4-8980-46F5-86B4-32DD56D43BC7}"/>
                </a:ext>
              </a:extLst>
            </p:cNvPr>
            <p:cNvSpPr/>
            <p:nvPr/>
          </p:nvSpPr>
          <p:spPr>
            <a:xfrm>
              <a:off x="5218057" y="3950747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橢圓 62">
              <a:extLst>
                <a:ext uri="{FF2B5EF4-FFF2-40B4-BE49-F238E27FC236}">
                  <a16:creationId xmlns:a16="http://schemas.microsoft.com/office/drawing/2014/main" id="{E03AA8BC-2558-43B9-9598-437288CC33FD}"/>
                </a:ext>
              </a:extLst>
            </p:cNvPr>
            <p:cNvSpPr/>
            <p:nvPr/>
          </p:nvSpPr>
          <p:spPr>
            <a:xfrm>
              <a:off x="7829552" y="2547773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橢圓 63">
              <a:extLst>
                <a:ext uri="{FF2B5EF4-FFF2-40B4-BE49-F238E27FC236}">
                  <a16:creationId xmlns:a16="http://schemas.microsoft.com/office/drawing/2014/main" id="{E37C71E9-7CAF-44C7-BB74-FD1F73EA3D7B}"/>
                </a:ext>
              </a:extLst>
            </p:cNvPr>
            <p:cNvSpPr/>
            <p:nvPr/>
          </p:nvSpPr>
          <p:spPr>
            <a:xfrm>
              <a:off x="7643957" y="2269865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橢圓 64">
              <a:extLst>
                <a:ext uri="{FF2B5EF4-FFF2-40B4-BE49-F238E27FC236}">
                  <a16:creationId xmlns:a16="http://schemas.microsoft.com/office/drawing/2014/main" id="{27F65EAC-24F5-49EA-A56B-4002CF5DA1E8}"/>
                </a:ext>
              </a:extLst>
            </p:cNvPr>
            <p:cNvSpPr/>
            <p:nvPr/>
          </p:nvSpPr>
          <p:spPr>
            <a:xfrm>
              <a:off x="7640719" y="2628454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B73E76A2-E4CE-4805-8430-B93D8F3459CD}"/>
                </a:ext>
              </a:extLst>
            </p:cNvPr>
            <p:cNvSpPr/>
            <p:nvPr/>
          </p:nvSpPr>
          <p:spPr>
            <a:xfrm>
              <a:off x="7367294" y="2959700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579056AB-875B-4B3E-94DB-0F6F70DCD7CA}"/>
                </a:ext>
              </a:extLst>
            </p:cNvPr>
            <p:cNvSpPr/>
            <p:nvPr/>
          </p:nvSpPr>
          <p:spPr>
            <a:xfrm>
              <a:off x="7075942" y="3480101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橢圓 67">
              <a:extLst>
                <a:ext uri="{FF2B5EF4-FFF2-40B4-BE49-F238E27FC236}">
                  <a16:creationId xmlns:a16="http://schemas.microsoft.com/office/drawing/2014/main" id="{70313F4A-37CB-4ACD-BB13-B02DDA334A0D}"/>
                </a:ext>
              </a:extLst>
            </p:cNvPr>
            <p:cNvSpPr/>
            <p:nvPr/>
          </p:nvSpPr>
          <p:spPr>
            <a:xfrm>
              <a:off x="6563637" y="3836001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橢圓 68">
              <a:extLst>
                <a:ext uri="{FF2B5EF4-FFF2-40B4-BE49-F238E27FC236}">
                  <a16:creationId xmlns:a16="http://schemas.microsoft.com/office/drawing/2014/main" id="{AED8CF8A-C0A0-44A8-8307-A5A2639DB47D}"/>
                </a:ext>
              </a:extLst>
            </p:cNvPr>
            <p:cNvSpPr/>
            <p:nvPr/>
          </p:nvSpPr>
          <p:spPr>
            <a:xfrm>
              <a:off x="6121201" y="3834207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橢圓 69">
              <a:extLst>
                <a:ext uri="{FF2B5EF4-FFF2-40B4-BE49-F238E27FC236}">
                  <a16:creationId xmlns:a16="http://schemas.microsoft.com/office/drawing/2014/main" id="{34B3B9DD-7D88-4290-821C-D009DB4AEFDD}"/>
                </a:ext>
              </a:extLst>
            </p:cNvPr>
            <p:cNvSpPr/>
            <p:nvPr/>
          </p:nvSpPr>
          <p:spPr>
            <a:xfrm>
              <a:off x="7698989" y="1784878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34E6062F-558D-40AC-91C3-1DC11185EC85}"/>
              </a:ext>
            </a:extLst>
          </p:cNvPr>
          <p:cNvCxnSpPr>
            <a:cxnSpLocks/>
          </p:cNvCxnSpPr>
          <p:nvPr/>
        </p:nvCxnSpPr>
        <p:spPr>
          <a:xfrm flipV="1">
            <a:off x="4085759" y="2351849"/>
            <a:ext cx="3069425" cy="3868034"/>
          </a:xfrm>
          <a:prstGeom prst="lin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224F75C0-CF48-47C1-85B6-E777E94253DF}"/>
              </a:ext>
            </a:extLst>
          </p:cNvPr>
          <p:cNvSpPr/>
          <p:nvPr/>
        </p:nvSpPr>
        <p:spPr>
          <a:xfrm>
            <a:off x="7334667" y="1568911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i="1">
                <a:latin typeface="Consolas" panose="020B0609020204030204" pitchFamily="49" charset="0"/>
                <a:ea typeface="微軟正黑體" panose="020B0604030504040204" pitchFamily="34" charset="-120"/>
              </a:rPr>
              <a:t>y = f(x) = kx</a:t>
            </a:r>
            <a:r>
              <a:rPr lang="zh-TW" altLang="en-US" i="1">
                <a:latin typeface="Consolas" panose="020B0609020204030204" pitchFamily="49" charset="0"/>
                <a:ea typeface="微軟正黑體" panose="020B0604030504040204" pitchFamily="34" charset="-120"/>
              </a:rPr>
              <a:t> </a:t>
            </a:r>
            <a:r>
              <a:rPr lang="en-US" altLang="zh-TW" i="1">
                <a:latin typeface="Consolas" panose="020B0609020204030204" pitchFamily="49" charset="0"/>
                <a:ea typeface="微軟正黑體" panose="020B0604030504040204" pitchFamily="34" charset="-120"/>
              </a:rPr>
              <a:t>+</a:t>
            </a:r>
            <a:r>
              <a:rPr lang="zh-TW" altLang="en-US" i="1">
                <a:latin typeface="Consolas" panose="020B0609020204030204" pitchFamily="49" charset="0"/>
                <a:ea typeface="微軟正黑體" panose="020B0604030504040204" pitchFamily="34" charset="-120"/>
              </a:rPr>
              <a:t> </a:t>
            </a:r>
            <a:r>
              <a:rPr lang="en-US" altLang="zh-TW" i="1">
                <a:latin typeface="Consolas" panose="020B0609020204030204" pitchFamily="49" charset="0"/>
                <a:ea typeface="微軟正黑體" panose="020B0604030504040204" pitchFamily="34" charset="-120"/>
              </a:rPr>
              <a:t>b</a:t>
            </a:r>
            <a:endParaRPr lang="zh-TW" altLang="en-US" i="1" dirty="0">
              <a:latin typeface="Consolas" panose="020B0609020204030204" pitchFamily="49" charset="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EF075EE-2EED-4C84-92DB-732AB79976B2}"/>
              </a:ext>
            </a:extLst>
          </p:cNvPr>
          <p:cNvSpPr txBox="1"/>
          <p:nvPr/>
        </p:nvSpPr>
        <p:spPr>
          <a:xfrm>
            <a:off x="4265242" y="1596629"/>
            <a:ext cx="3069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i="0">
                <a:solidFill>
                  <a:srgbClr val="FFFF00"/>
                </a:solidFill>
                <a:effectLst/>
                <a:latin typeface="Noto Sans TC" panose="020B0500000000000000" pitchFamily="34" charset="-120"/>
                <a:ea typeface="Noto Sans TC" panose="020B0500000000000000" pitchFamily="34" charset="-120"/>
              </a:rPr>
              <a:t>線性函數</a:t>
            </a:r>
            <a:r>
              <a:rPr lang="zh-TW" altLang="en-US" b="0" i="0">
                <a:solidFill>
                  <a:srgbClr val="FFFF00"/>
                </a:solidFill>
                <a:effectLst/>
                <a:latin typeface="Noto Sans TC" panose="020B0500000000000000" pitchFamily="34" charset="-120"/>
                <a:ea typeface="Noto Sans TC" panose="020B0500000000000000" pitchFamily="34" charset="-120"/>
              </a:rPr>
              <a:t>（又稱</a:t>
            </a:r>
            <a:r>
              <a:rPr lang="zh-TW" altLang="en-US" b="1" i="0">
                <a:solidFill>
                  <a:srgbClr val="FFFF00"/>
                </a:solidFill>
                <a:effectLst/>
                <a:latin typeface="Noto Sans TC" panose="020B0500000000000000" pitchFamily="34" charset="-120"/>
                <a:ea typeface="Noto Sans TC" panose="020B0500000000000000" pitchFamily="34" charset="-120"/>
              </a:rPr>
              <a:t>一次函數</a:t>
            </a:r>
            <a:r>
              <a:rPr lang="zh-TW" altLang="en-US" b="0" i="0">
                <a:solidFill>
                  <a:srgbClr val="FFFF00"/>
                </a:solidFill>
                <a:effectLst/>
                <a:latin typeface="Noto Sans TC" panose="020B0500000000000000" pitchFamily="34" charset="-120"/>
                <a:ea typeface="Noto Sans TC" panose="020B0500000000000000" pitchFamily="34" charset="-120"/>
              </a:rPr>
              <a:t>）</a:t>
            </a:r>
            <a:endParaRPr lang="zh-TW" altLang="en-US">
              <a:solidFill>
                <a:srgbClr val="FFFF00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C9FADC7-B8BB-40F3-8FC9-377999563867}"/>
              </a:ext>
            </a:extLst>
          </p:cNvPr>
          <p:cNvSpPr/>
          <p:nvPr/>
        </p:nvSpPr>
        <p:spPr>
          <a:xfrm>
            <a:off x="8433078" y="411969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輸出 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=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輸入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×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權重 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+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偏值</a:t>
            </a:r>
          </a:p>
        </p:txBody>
      </p:sp>
    </p:spTree>
    <p:extLst>
      <p:ext uri="{BB962C8B-B14F-4D97-AF65-F5344CB8AC3E}">
        <p14:creationId xmlns:p14="http://schemas.microsoft.com/office/powerpoint/2010/main" val="23231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075184C-466B-420B-8977-F7DD10A7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激活</a:t>
            </a:r>
            <a:r>
              <a:rPr kumimoji="1" lang="zh-TW" altLang="en-US">
                <a:solidFill>
                  <a:srgbClr val="33CCFF"/>
                </a:solidFill>
              </a:rPr>
              <a:t>函數 </a:t>
            </a:r>
            <a:r>
              <a:rPr kumimoji="1" lang="en-US" altLang="zh-TW" dirty="0">
                <a:solidFill>
                  <a:srgbClr val="33CCFF"/>
                </a:solidFill>
              </a:rPr>
              <a:t>(activation function)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AB1D2D6-DE0C-48CB-84BE-5FFD2CF7D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789530" y="2395225"/>
            <a:ext cx="6612940" cy="2067550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5258ADF-98FD-4778-916A-370DC716D01A}"/>
              </a:ext>
            </a:extLst>
          </p:cNvPr>
          <p:cNvSpPr/>
          <p:nvPr/>
        </p:nvSpPr>
        <p:spPr>
          <a:xfrm>
            <a:off x="3972471" y="4931137"/>
            <a:ext cx="424705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輸出 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=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激活函數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(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輸入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×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權重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+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偏值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)</a:t>
            </a:r>
            <a:endParaRPr lang="zh-TW" altLang="en-US" dirty="0"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467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B60EEE9-6857-4E1A-BE49-AEA8D52F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ReLU </a:t>
            </a:r>
            <a:r>
              <a:rPr kumimoji="1" lang="zh-TW" altLang="en-US">
                <a:solidFill>
                  <a:srgbClr val="33CCFF"/>
                </a:solidFill>
              </a:rPr>
              <a:t>函數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線性整流函數，增加非線性度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內容版面配置區 5" descr="一張含有 時鐘 的圖片&#10;&#10;自動產生的描述">
            <a:extLst>
              <a:ext uri="{FF2B5EF4-FFF2-40B4-BE49-F238E27FC236}">
                <a16:creationId xmlns:a16="http://schemas.microsoft.com/office/drawing/2014/main" id="{CCC3069F-9B45-4F7A-8C28-183345BC4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357338" y="1659832"/>
            <a:ext cx="5477324" cy="3834126"/>
          </a:xfr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8FB20B9A-0915-48D3-9C8E-0870471D7CDD}"/>
              </a:ext>
            </a:extLst>
          </p:cNvPr>
          <p:cNvSpPr/>
          <p:nvPr/>
        </p:nvSpPr>
        <p:spPr>
          <a:xfrm>
            <a:off x="4731047" y="5782187"/>
            <a:ext cx="2729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小於 </a:t>
            </a:r>
            <a:r>
              <a:rPr lang="en-US" altLang="zh-TW" sz="2400" dirty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zh-TW" altLang="en-US" sz="2400" dirty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就等於 </a:t>
            </a:r>
            <a:r>
              <a:rPr lang="en-US" altLang="zh-TW" sz="2400" dirty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endParaRPr lang="zh-TW" altLang="en-US" sz="2400" dirty="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27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B60EEE9-6857-4E1A-BE49-AEA8D52F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ReLU </a:t>
            </a:r>
            <a:r>
              <a:rPr kumimoji="1" lang="zh-TW" altLang="en-US">
                <a:solidFill>
                  <a:srgbClr val="33CCFF"/>
                </a:solidFill>
              </a:rPr>
              <a:t>函數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線性整流函數，增加非線性度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D0E97DA-BB3A-48D2-873C-FFCE2828E651}"/>
              </a:ext>
            </a:extLst>
          </p:cNvPr>
          <p:cNvGrpSpPr/>
          <p:nvPr/>
        </p:nvGrpSpPr>
        <p:grpSpPr>
          <a:xfrm>
            <a:off x="3581182" y="1441034"/>
            <a:ext cx="5029633" cy="4221231"/>
            <a:chOff x="4144512" y="773661"/>
            <a:chExt cx="3821034" cy="3316941"/>
          </a:xfrm>
          <a:solidFill>
            <a:schemeClr val="bg1">
              <a:lumMod val="95000"/>
            </a:schemeClr>
          </a:solidFill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E65B51D4-274D-4901-9718-1FDC8876AFB9}"/>
                </a:ext>
              </a:extLst>
            </p:cNvPr>
            <p:cNvGrpSpPr/>
            <p:nvPr/>
          </p:nvGrpSpPr>
          <p:grpSpPr>
            <a:xfrm>
              <a:off x="4263123" y="773661"/>
              <a:ext cx="3702423" cy="3316941"/>
              <a:chOff x="4828966" y="1258645"/>
              <a:chExt cx="3702423" cy="3316941"/>
            </a:xfrm>
            <a:grpFill/>
          </p:grpSpPr>
          <p:cxnSp>
            <p:nvCxnSpPr>
              <p:cNvPr id="12" name="直線單箭頭接點 4">
                <a:extLst>
                  <a:ext uri="{FF2B5EF4-FFF2-40B4-BE49-F238E27FC236}">
                    <a16:creationId xmlns:a16="http://schemas.microsoft.com/office/drawing/2014/main" id="{B6029F19-23C3-4C40-9ADF-7798DE3A3D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1677" y="1258645"/>
                <a:ext cx="0" cy="3316941"/>
              </a:xfrm>
              <a:prstGeom prst="straightConnector1">
                <a:avLst/>
              </a:prstGeom>
              <a:grpFill/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單箭頭接點 10">
                <a:extLst>
                  <a:ext uri="{FF2B5EF4-FFF2-40B4-BE49-F238E27FC236}">
                    <a16:creationId xmlns:a16="http://schemas.microsoft.com/office/drawing/2014/main" id="{9B5F3A80-0479-4EEA-8438-CDF83FC47A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8966" y="3908163"/>
                <a:ext cx="3702423" cy="0"/>
              </a:xfrm>
              <a:prstGeom prst="straightConnector1">
                <a:avLst/>
              </a:prstGeom>
              <a:grpFill/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橢圓 13">
                <a:extLst>
                  <a:ext uri="{FF2B5EF4-FFF2-40B4-BE49-F238E27FC236}">
                    <a16:creationId xmlns:a16="http://schemas.microsoft.com/office/drawing/2014/main" id="{E6CAAA24-6A4B-436A-A08B-29721CA52A13}"/>
                  </a:ext>
                </a:extLst>
              </p:cNvPr>
              <p:cNvSpPr/>
              <p:nvPr/>
            </p:nvSpPr>
            <p:spPr>
              <a:xfrm>
                <a:off x="5491677" y="4051599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橢圓 14">
                <a:extLst>
                  <a:ext uri="{FF2B5EF4-FFF2-40B4-BE49-F238E27FC236}">
                    <a16:creationId xmlns:a16="http://schemas.microsoft.com/office/drawing/2014/main" id="{1EC807AC-1016-417D-9010-A8F4FEC8D246}"/>
                  </a:ext>
                </a:extLst>
              </p:cNvPr>
              <p:cNvSpPr/>
              <p:nvPr/>
            </p:nvSpPr>
            <p:spPr>
              <a:xfrm>
                <a:off x="5777304" y="3950748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橢圓 15">
                <a:extLst>
                  <a:ext uri="{FF2B5EF4-FFF2-40B4-BE49-F238E27FC236}">
                    <a16:creationId xmlns:a16="http://schemas.microsoft.com/office/drawing/2014/main" id="{40586D17-E55B-4749-9634-FC4AA2C6029C}"/>
                  </a:ext>
                </a:extLst>
              </p:cNvPr>
              <p:cNvSpPr/>
              <p:nvPr/>
            </p:nvSpPr>
            <p:spPr>
              <a:xfrm>
                <a:off x="7309024" y="3271672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A811DFD5-054F-4391-9C2E-39D23525F8B4}"/>
                  </a:ext>
                </a:extLst>
              </p:cNvPr>
              <p:cNvSpPr/>
              <p:nvPr/>
            </p:nvSpPr>
            <p:spPr>
              <a:xfrm>
                <a:off x="6708390" y="353837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72376147-36D1-463D-A65B-CA78DCAA0664}"/>
                  </a:ext>
                </a:extLst>
              </p:cNvPr>
              <p:cNvSpPr/>
              <p:nvPr/>
            </p:nvSpPr>
            <p:spPr>
              <a:xfrm>
                <a:off x="7582448" y="198904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橢圓 18">
                <a:extLst>
                  <a:ext uri="{FF2B5EF4-FFF2-40B4-BE49-F238E27FC236}">
                    <a16:creationId xmlns:a16="http://schemas.microsoft.com/office/drawing/2014/main" id="{F0136B22-050D-467A-8270-E2947DA7FBDE}"/>
                  </a:ext>
                </a:extLst>
              </p:cNvPr>
              <p:cNvSpPr/>
              <p:nvPr/>
            </p:nvSpPr>
            <p:spPr>
              <a:xfrm>
                <a:off x="5972884" y="3993329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3C66C916-09BF-4408-9789-EA4BB5DB63F4}"/>
                  </a:ext>
                </a:extLst>
              </p:cNvPr>
              <p:cNvSpPr/>
              <p:nvPr/>
            </p:nvSpPr>
            <p:spPr>
              <a:xfrm>
                <a:off x="5218057" y="395074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C6D179A1-FF42-4DDA-AEE1-B012CA1BE3E6}"/>
                  </a:ext>
                </a:extLst>
              </p:cNvPr>
              <p:cNvSpPr/>
              <p:nvPr/>
            </p:nvSpPr>
            <p:spPr>
              <a:xfrm>
                <a:off x="7829552" y="2547773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56946A89-6C60-4DC8-B27D-34EC8F48FE9F}"/>
                  </a:ext>
                </a:extLst>
              </p:cNvPr>
              <p:cNvSpPr/>
              <p:nvPr/>
            </p:nvSpPr>
            <p:spPr>
              <a:xfrm>
                <a:off x="7643957" y="2269865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BA1D519D-6662-47A3-8A5C-62AD00791593}"/>
                  </a:ext>
                </a:extLst>
              </p:cNvPr>
              <p:cNvSpPr/>
              <p:nvPr/>
            </p:nvSpPr>
            <p:spPr>
              <a:xfrm>
                <a:off x="7640719" y="2628454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橢圓 23">
                <a:extLst>
                  <a:ext uri="{FF2B5EF4-FFF2-40B4-BE49-F238E27FC236}">
                    <a16:creationId xmlns:a16="http://schemas.microsoft.com/office/drawing/2014/main" id="{ED27A6B4-7780-4F8D-AE1E-135FA7C34285}"/>
                  </a:ext>
                </a:extLst>
              </p:cNvPr>
              <p:cNvSpPr/>
              <p:nvPr/>
            </p:nvSpPr>
            <p:spPr>
              <a:xfrm>
                <a:off x="7367294" y="2959700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橢圓 24">
                <a:extLst>
                  <a:ext uri="{FF2B5EF4-FFF2-40B4-BE49-F238E27FC236}">
                    <a16:creationId xmlns:a16="http://schemas.microsoft.com/office/drawing/2014/main" id="{8E15ACF0-CEF2-48EB-9BF1-680F476463C2}"/>
                  </a:ext>
                </a:extLst>
              </p:cNvPr>
              <p:cNvSpPr/>
              <p:nvPr/>
            </p:nvSpPr>
            <p:spPr>
              <a:xfrm>
                <a:off x="7075942" y="348010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橢圓 25">
                <a:extLst>
                  <a:ext uri="{FF2B5EF4-FFF2-40B4-BE49-F238E27FC236}">
                    <a16:creationId xmlns:a16="http://schemas.microsoft.com/office/drawing/2014/main" id="{1C9B1565-CF21-4917-A99E-231FF6AD8C27}"/>
                  </a:ext>
                </a:extLst>
              </p:cNvPr>
              <p:cNvSpPr/>
              <p:nvPr/>
            </p:nvSpPr>
            <p:spPr>
              <a:xfrm>
                <a:off x="6563637" y="383600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橢圓 26">
                <a:extLst>
                  <a:ext uri="{FF2B5EF4-FFF2-40B4-BE49-F238E27FC236}">
                    <a16:creationId xmlns:a16="http://schemas.microsoft.com/office/drawing/2014/main" id="{82439294-7E75-4B1A-8961-8150BFF3EE30}"/>
                  </a:ext>
                </a:extLst>
              </p:cNvPr>
              <p:cNvSpPr/>
              <p:nvPr/>
            </p:nvSpPr>
            <p:spPr>
              <a:xfrm>
                <a:off x="6121201" y="383420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橢圓 27">
                <a:extLst>
                  <a:ext uri="{FF2B5EF4-FFF2-40B4-BE49-F238E27FC236}">
                    <a16:creationId xmlns:a16="http://schemas.microsoft.com/office/drawing/2014/main" id="{3BFDFD2D-9113-4BF7-81ED-D4AA6ECEC62D}"/>
                  </a:ext>
                </a:extLst>
              </p:cNvPr>
              <p:cNvSpPr/>
              <p:nvPr/>
            </p:nvSpPr>
            <p:spPr>
              <a:xfrm>
                <a:off x="7698989" y="1784878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584CF18E-5C3B-4468-8E1B-84CADA2F69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3765" y="1008985"/>
              <a:ext cx="1632249" cy="2422712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FCEF3C79-5FCD-4F5C-8439-43B5C5BF51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4512" y="3419146"/>
              <a:ext cx="1906920" cy="4480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68126099-EC64-4738-AD82-8950AF6041F4}"/>
              </a:ext>
            </a:extLst>
          </p:cNvPr>
          <p:cNvSpPr/>
          <p:nvPr/>
        </p:nvSpPr>
        <p:spPr>
          <a:xfrm>
            <a:off x="4731047" y="5782187"/>
            <a:ext cx="2729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小於 </a:t>
            </a:r>
            <a:r>
              <a:rPr lang="en-US" altLang="zh-TW" sz="2400" dirty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zh-TW" altLang="en-US" sz="2400" dirty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就等於 </a:t>
            </a:r>
            <a:r>
              <a:rPr lang="en-US" altLang="zh-TW" sz="2400" dirty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endParaRPr lang="zh-TW" altLang="en-US" sz="2400" dirty="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10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C2F37B7-7143-4775-838B-698C942B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更貼近資料：多</a:t>
            </a:r>
            <a:r>
              <a:rPr kumimoji="1" lang="zh-TW" altLang="en-US" dirty="0">
                <a:solidFill>
                  <a:srgbClr val="33CCFF"/>
                </a:solidFill>
              </a:rPr>
              <a:t>神經元串聯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8537CEDC-DB8A-4201-B816-B63BC2626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636342" y="1918540"/>
            <a:ext cx="8919316" cy="4033688"/>
          </a:xfrm>
        </p:spPr>
      </p:pic>
    </p:spTree>
    <p:extLst>
      <p:ext uri="{BB962C8B-B14F-4D97-AF65-F5344CB8AC3E}">
        <p14:creationId xmlns:p14="http://schemas.microsoft.com/office/powerpoint/2010/main" val="18758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C2F37B7-7143-4775-838B-698C942B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更貼近資料：多神經元串聯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286E588-7C52-47D4-885F-648922EF2FAF}"/>
              </a:ext>
            </a:extLst>
          </p:cNvPr>
          <p:cNvGrpSpPr/>
          <p:nvPr/>
        </p:nvGrpSpPr>
        <p:grpSpPr>
          <a:xfrm>
            <a:off x="3632861" y="1898537"/>
            <a:ext cx="4926278" cy="4413373"/>
            <a:chOff x="8231056" y="760573"/>
            <a:chExt cx="3702423" cy="3316941"/>
          </a:xfrm>
          <a:solidFill>
            <a:schemeClr val="bg1">
              <a:lumMod val="95000"/>
            </a:schemeClr>
          </a:solidFill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976C22B1-6DFB-4101-A44E-4CCACABA0721}"/>
                </a:ext>
              </a:extLst>
            </p:cNvPr>
            <p:cNvGrpSpPr/>
            <p:nvPr/>
          </p:nvGrpSpPr>
          <p:grpSpPr>
            <a:xfrm>
              <a:off x="8231056" y="760573"/>
              <a:ext cx="3702423" cy="3316941"/>
              <a:chOff x="4828966" y="1258645"/>
              <a:chExt cx="3702423" cy="3316941"/>
            </a:xfrm>
            <a:grpFill/>
          </p:grpSpPr>
          <p:cxnSp>
            <p:nvCxnSpPr>
              <p:cNvPr id="12" name="直線單箭頭接點 10">
                <a:extLst>
                  <a:ext uri="{FF2B5EF4-FFF2-40B4-BE49-F238E27FC236}">
                    <a16:creationId xmlns:a16="http://schemas.microsoft.com/office/drawing/2014/main" id="{FB92909B-F177-49D0-B4A4-D844F7830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8966" y="3908163"/>
                <a:ext cx="3702423" cy="0"/>
              </a:xfrm>
              <a:prstGeom prst="straightConnector1">
                <a:avLst/>
              </a:prstGeom>
              <a:grpFill/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747D575E-56D1-4353-A3AF-F81314765C20}"/>
                  </a:ext>
                </a:extLst>
              </p:cNvPr>
              <p:cNvSpPr/>
              <p:nvPr/>
            </p:nvSpPr>
            <p:spPr>
              <a:xfrm>
                <a:off x="6121201" y="383420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4" name="直線單箭頭接點 4">
                <a:extLst>
                  <a:ext uri="{FF2B5EF4-FFF2-40B4-BE49-F238E27FC236}">
                    <a16:creationId xmlns:a16="http://schemas.microsoft.com/office/drawing/2014/main" id="{C2E378F3-F501-4DF4-B343-DC1C4717A8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1677" y="1258645"/>
                <a:ext cx="0" cy="3316941"/>
              </a:xfrm>
              <a:prstGeom prst="straightConnector1">
                <a:avLst/>
              </a:prstGeom>
              <a:grpFill/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橢圓 14">
                <a:extLst>
                  <a:ext uri="{FF2B5EF4-FFF2-40B4-BE49-F238E27FC236}">
                    <a16:creationId xmlns:a16="http://schemas.microsoft.com/office/drawing/2014/main" id="{CF549432-270F-42EF-909B-2314684669BA}"/>
                  </a:ext>
                </a:extLst>
              </p:cNvPr>
              <p:cNvSpPr/>
              <p:nvPr/>
            </p:nvSpPr>
            <p:spPr>
              <a:xfrm>
                <a:off x="5491677" y="4051599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橢圓 15">
                <a:extLst>
                  <a:ext uri="{FF2B5EF4-FFF2-40B4-BE49-F238E27FC236}">
                    <a16:creationId xmlns:a16="http://schemas.microsoft.com/office/drawing/2014/main" id="{49280DF3-594C-4EC1-8801-E0B5AF89930B}"/>
                  </a:ext>
                </a:extLst>
              </p:cNvPr>
              <p:cNvSpPr/>
              <p:nvPr/>
            </p:nvSpPr>
            <p:spPr>
              <a:xfrm>
                <a:off x="5777304" y="3950748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C9CBB800-FF4B-4906-86CF-A6D84B6E34AF}"/>
                  </a:ext>
                </a:extLst>
              </p:cNvPr>
              <p:cNvSpPr/>
              <p:nvPr/>
            </p:nvSpPr>
            <p:spPr>
              <a:xfrm>
                <a:off x="7309024" y="3271672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3DFA1228-6B21-43E8-9E97-64CAB1FA2CCB}"/>
                  </a:ext>
                </a:extLst>
              </p:cNvPr>
              <p:cNvSpPr/>
              <p:nvPr/>
            </p:nvSpPr>
            <p:spPr>
              <a:xfrm>
                <a:off x="6708390" y="353837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橢圓 18">
                <a:extLst>
                  <a:ext uri="{FF2B5EF4-FFF2-40B4-BE49-F238E27FC236}">
                    <a16:creationId xmlns:a16="http://schemas.microsoft.com/office/drawing/2014/main" id="{B5E3FF5A-E691-4F56-A34D-3031AB55B2FA}"/>
                  </a:ext>
                </a:extLst>
              </p:cNvPr>
              <p:cNvSpPr/>
              <p:nvPr/>
            </p:nvSpPr>
            <p:spPr>
              <a:xfrm>
                <a:off x="7582448" y="198904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461BCDB2-C50F-4939-ACA6-E6B3760144A7}"/>
                  </a:ext>
                </a:extLst>
              </p:cNvPr>
              <p:cNvSpPr/>
              <p:nvPr/>
            </p:nvSpPr>
            <p:spPr>
              <a:xfrm>
                <a:off x="5972884" y="3993329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0636EEE5-A6E0-404D-9401-F8B8A36E25B6}"/>
                  </a:ext>
                </a:extLst>
              </p:cNvPr>
              <p:cNvSpPr/>
              <p:nvPr/>
            </p:nvSpPr>
            <p:spPr>
              <a:xfrm>
                <a:off x="5218057" y="395074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86B7148A-AADB-4064-8FE4-6E3E19149D9B}"/>
                  </a:ext>
                </a:extLst>
              </p:cNvPr>
              <p:cNvSpPr/>
              <p:nvPr/>
            </p:nvSpPr>
            <p:spPr>
              <a:xfrm>
                <a:off x="7829552" y="2547773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0C922C75-F3F4-4CCD-8E0D-D21A0145325F}"/>
                  </a:ext>
                </a:extLst>
              </p:cNvPr>
              <p:cNvSpPr/>
              <p:nvPr/>
            </p:nvSpPr>
            <p:spPr>
              <a:xfrm>
                <a:off x="7643957" y="2269865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橢圓 23">
                <a:extLst>
                  <a:ext uri="{FF2B5EF4-FFF2-40B4-BE49-F238E27FC236}">
                    <a16:creationId xmlns:a16="http://schemas.microsoft.com/office/drawing/2014/main" id="{757CD85F-92A2-4774-815F-03FD7E595442}"/>
                  </a:ext>
                </a:extLst>
              </p:cNvPr>
              <p:cNvSpPr/>
              <p:nvPr/>
            </p:nvSpPr>
            <p:spPr>
              <a:xfrm>
                <a:off x="7640719" y="2628454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橢圓 24">
                <a:extLst>
                  <a:ext uri="{FF2B5EF4-FFF2-40B4-BE49-F238E27FC236}">
                    <a16:creationId xmlns:a16="http://schemas.microsoft.com/office/drawing/2014/main" id="{CE1370EA-069C-409D-98E2-2045B7287FC3}"/>
                  </a:ext>
                </a:extLst>
              </p:cNvPr>
              <p:cNvSpPr/>
              <p:nvPr/>
            </p:nvSpPr>
            <p:spPr>
              <a:xfrm>
                <a:off x="7367294" y="2959700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橢圓 25">
                <a:extLst>
                  <a:ext uri="{FF2B5EF4-FFF2-40B4-BE49-F238E27FC236}">
                    <a16:creationId xmlns:a16="http://schemas.microsoft.com/office/drawing/2014/main" id="{D305891D-6FAB-40E4-A0BF-90310D98C6BB}"/>
                  </a:ext>
                </a:extLst>
              </p:cNvPr>
              <p:cNvSpPr/>
              <p:nvPr/>
            </p:nvSpPr>
            <p:spPr>
              <a:xfrm>
                <a:off x="7075942" y="348010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橢圓 26">
                <a:extLst>
                  <a:ext uri="{FF2B5EF4-FFF2-40B4-BE49-F238E27FC236}">
                    <a16:creationId xmlns:a16="http://schemas.microsoft.com/office/drawing/2014/main" id="{19C29235-D531-4082-BCDE-80CBACE7F235}"/>
                  </a:ext>
                </a:extLst>
              </p:cNvPr>
              <p:cNvSpPr/>
              <p:nvPr/>
            </p:nvSpPr>
            <p:spPr>
              <a:xfrm>
                <a:off x="6563637" y="383600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橢圓 27">
                <a:extLst>
                  <a:ext uri="{FF2B5EF4-FFF2-40B4-BE49-F238E27FC236}">
                    <a16:creationId xmlns:a16="http://schemas.microsoft.com/office/drawing/2014/main" id="{D36421BB-FD34-4B05-B18C-A9659B0C49F9}"/>
                  </a:ext>
                </a:extLst>
              </p:cNvPr>
              <p:cNvSpPr/>
              <p:nvPr/>
            </p:nvSpPr>
            <p:spPr>
              <a:xfrm>
                <a:off x="7698989" y="1784878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43FD9A04-8036-46E2-A688-CFCB939CB1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63113" y="2470681"/>
              <a:ext cx="1112465" cy="953180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A63327CA-DD3A-4062-99CE-09EE80AEF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3038" y="990614"/>
              <a:ext cx="258604" cy="1493228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0CEDD4FD-BA97-46FA-8390-A61E4DF74D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72104" y="3414667"/>
              <a:ext cx="1606102" cy="4480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418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87D9EA-1684-4E7A-9E4B-CC42AEEE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D0036E-4F8E-4DFF-9C27-C9383F82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>
                <a:solidFill>
                  <a:srgbClr val="FFFF00"/>
                </a:solidFill>
              </a:rPr>
              <a:t>人工智慧 </a:t>
            </a:r>
            <a:r>
              <a:rPr lang="en-US" altLang="zh-TW">
                <a:solidFill>
                  <a:srgbClr val="FFFF00"/>
                </a:solidFill>
              </a:rPr>
              <a:t>(</a:t>
            </a:r>
            <a:r>
              <a:rPr lang="en-US" altLang="zh-TW" b="0" i="0">
                <a:solidFill>
                  <a:srgbClr val="FFFF00"/>
                </a:solidFill>
                <a:effectLst/>
              </a:rPr>
              <a:t>Artificial Intelligence, </a:t>
            </a:r>
            <a:r>
              <a:rPr lang="en-US" altLang="zh-TW">
                <a:solidFill>
                  <a:srgbClr val="FFFF00"/>
                </a:solidFill>
              </a:rPr>
              <a:t>AI)</a:t>
            </a:r>
          </a:p>
          <a:p>
            <a:r>
              <a:rPr lang="zh-TW" altLang="en-US"/>
              <a:t>機器學習的原理</a:t>
            </a:r>
            <a:endParaRPr lang="en-US" altLang="zh-TW"/>
          </a:p>
          <a:p>
            <a:r>
              <a:rPr lang="zh-TW" altLang="en-US"/>
              <a:t>機器學習的 </a:t>
            </a:r>
            <a:r>
              <a:rPr lang="en-US" altLang="zh-TW"/>
              <a:t>Hello World!</a:t>
            </a:r>
          </a:p>
          <a:p>
            <a:endParaRPr lang="en-US" altLang="zh-TW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46F8F05-9682-4024-A591-98BE88BD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神經網路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又稱為模型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60CF523-0E47-4CBB-BC19-E23A5E7D2E5A}"/>
              </a:ext>
            </a:extLst>
          </p:cNvPr>
          <p:cNvGrpSpPr/>
          <p:nvPr/>
        </p:nvGrpSpPr>
        <p:grpSpPr>
          <a:xfrm>
            <a:off x="1536826" y="2229148"/>
            <a:ext cx="8325058" cy="3753660"/>
            <a:chOff x="2475907" y="1903314"/>
            <a:chExt cx="6261121" cy="2823058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426ECFD4-A1F3-4730-9769-D57298780267}"/>
                </a:ext>
              </a:extLst>
            </p:cNvPr>
            <p:cNvSpPr txBox="1"/>
            <p:nvPr/>
          </p:nvSpPr>
          <p:spPr>
            <a:xfrm>
              <a:off x="3501830" y="2250675"/>
              <a:ext cx="601830" cy="347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rPr>
                <a:t>坪數</a:t>
              </a: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862A094A-32C0-41C1-B31A-AF0FD261655C}"/>
                </a:ext>
              </a:extLst>
            </p:cNvPr>
            <p:cNvSpPr txBox="1"/>
            <p:nvPr/>
          </p:nvSpPr>
          <p:spPr>
            <a:xfrm>
              <a:off x="3501830" y="2844608"/>
              <a:ext cx="601830" cy="347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rPr>
                <a:t>樓層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48C0ABFB-BE28-4958-9F9E-9A5D1F548DA2}"/>
                </a:ext>
              </a:extLst>
            </p:cNvPr>
            <p:cNvSpPr txBox="1"/>
            <p:nvPr/>
          </p:nvSpPr>
          <p:spPr>
            <a:xfrm>
              <a:off x="2681091" y="3444639"/>
              <a:ext cx="1527722" cy="347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rPr>
                <a:t>是否可以開伙</a:t>
              </a:r>
              <a:endParaRPr lang="zh-TW" altLang="en-US" sz="2000" dirty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0F8F67C4-42EC-4234-A239-3132A6B3C566}"/>
                </a:ext>
              </a:extLst>
            </p:cNvPr>
            <p:cNvSpPr txBox="1"/>
            <p:nvPr/>
          </p:nvSpPr>
          <p:spPr>
            <a:xfrm>
              <a:off x="2475907" y="4030622"/>
              <a:ext cx="1759195" cy="347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rPr>
                <a:t>是否可以養寵物</a:t>
              </a:r>
              <a:endParaRPr lang="zh-TW" altLang="en-US" sz="2000" dirty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endParaRPr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D3B6FAE6-D6B5-462E-9ABA-D91BBD58B258}"/>
                </a:ext>
              </a:extLst>
            </p:cNvPr>
            <p:cNvSpPr/>
            <p:nvPr/>
          </p:nvSpPr>
          <p:spPr>
            <a:xfrm>
              <a:off x="4917333" y="1903314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endParaRPr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88C03DCC-5BD5-4115-B3F6-8E9E4476C268}"/>
                </a:ext>
              </a:extLst>
            </p:cNvPr>
            <p:cNvSpPr/>
            <p:nvPr/>
          </p:nvSpPr>
          <p:spPr>
            <a:xfrm>
              <a:off x="4917333" y="2645988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endParaRPr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F9A93026-E641-4BB7-9DE0-9AE791818467}"/>
                </a:ext>
              </a:extLst>
            </p:cNvPr>
            <p:cNvSpPr/>
            <p:nvPr/>
          </p:nvSpPr>
          <p:spPr>
            <a:xfrm>
              <a:off x="4917333" y="3388662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endParaRPr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57EAA32A-7904-4377-8E8F-E745612BDA96}"/>
                </a:ext>
              </a:extLst>
            </p:cNvPr>
            <p:cNvSpPr/>
            <p:nvPr/>
          </p:nvSpPr>
          <p:spPr>
            <a:xfrm>
              <a:off x="4917333" y="4131336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endParaRPr>
            </a:p>
          </p:txBody>
        </p:sp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0B6B79BE-E5E6-49D5-AAD5-EEB1C32DFA52}"/>
                </a:ext>
              </a:extLst>
            </p:cNvPr>
            <p:cNvSpPr/>
            <p:nvPr/>
          </p:nvSpPr>
          <p:spPr>
            <a:xfrm>
              <a:off x="6109340" y="2274651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endParaRPr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10A358C3-F007-48E3-85C7-DA2D121368AE}"/>
                </a:ext>
              </a:extLst>
            </p:cNvPr>
            <p:cNvSpPr/>
            <p:nvPr/>
          </p:nvSpPr>
          <p:spPr>
            <a:xfrm>
              <a:off x="6109340" y="3017325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endParaRPr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E2B78952-FAFB-4AB5-9C89-30538C59EEDC}"/>
                </a:ext>
              </a:extLst>
            </p:cNvPr>
            <p:cNvSpPr/>
            <p:nvPr/>
          </p:nvSpPr>
          <p:spPr>
            <a:xfrm>
              <a:off x="6109340" y="3759999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endParaRPr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51E65BAD-8991-446D-875F-9C02AB3CA276}"/>
                </a:ext>
              </a:extLst>
            </p:cNvPr>
            <p:cNvCxnSpPr>
              <a:cxnSpLocks/>
              <a:stCxn id="6" idx="3"/>
              <a:endCxn id="10" idx="2"/>
            </p:cNvCxnSpPr>
            <p:nvPr/>
          </p:nvCxnSpPr>
          <p:spPr>
            <a:xfrm flipV="1">
              <a:off x="4103660" y="2200832"/>
              <a:ext cx="813673" cy="223448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0C60751C-3183-4093-8D65-54C33755BB58}"/>
                </a:ext>
              </a:extLst>
            </p:cNvPr>
            <p:cNvCxnSpPr>
              <a:cxnSpLocks/>
              <a:stCxn id="6" idx="3"/>
              <a:endCxn id="11" idx="2"/>
            </p:cNvCxnSpPr>
            <p:nvPr/>
          </p:nvCxnSpPr>
          <p:spPr>
            <a:xfrm>
              <a:off x="4103660" y="2424280"/>
              <a:ext cx="813673" cy="519226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id="{145F245E-394D-45CE-877A-263EAC809F4F}"/>
                </a:ext>
              </a:extLst>
            </p:cNvPr>
            <p:cNvCxnSpPr>
              <a:cxnSpLocks/>
              <a:stCxn id="10" idx="6"/>
              <a:endCxn id="14" idx="2"/>
            </p:cNvCxnSpPr>
            <p:nvPr/>
          </p:nvCxnSpPr>
          <p:spPr>
            <a:xfrm>
              <a:off x="5512369" y="2200832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361C041B-5752-4DD7-8197-064EB61FEBA5}"/>
                </a:ext>
              </a:extLst>
            </p:cNvPr>
            <p:cNvCxnSpPr>
              <a:cxnSpLocks/>
              <a:stCxn id="10" idx="6"/>
              <a:endCxn id="15" idx="2"/>
            </p:cNvCxnSpPr>
            <p:nvPr/>
          </p:nvCxnSpPr>
          <p:spPr>
            <a:xfrm>
              <a:off x="5512369" y="2200832"/>
              <a:ext cx="596971" cy="111401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A0A789BD-6FB2-4EFE-9521-D0823F924E91}"/>
                </a:ext>
              </a:extLst>
            </p:cNvPr>
            <p:cNvCxnSpPr>
              <a:cxnSpLocks/>
              <a:stCxn id="10" idx="6"/>
              <a:endCxn id="16" idx="2"/>
            </p:cNvCxnSpPr>
            <p:nvPr/>
          </p:nvCxnSpPr>
          <p:spPr>
            <a:xfrm>
              <a:off x="5512369" y="2200832"/>
              <a:ext cx="596971" cy="1856685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E8CEE8FA-4EDF-4DA6-9667-7AB28857EDB6}"/>
                </a:ext>
              </a:extLst>
            </p:cNvPr>
            <p:cNvCxnSpPr>
              <a:cxnSpLocks/>
              <a:stCxn id="11" idx="6"/>
              <a:endCxn id="14" idx="2"/>
            </p:cNvCxnSpPr>
            <p:nvPr/>
          </p:nvCxnSpPr>
          <p:spPr>
            <a:xfrm flipV="1">
              <a:off x="5512369" y="2572169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CDCCBCBC-437E-4D84-9034-DE248E618A79}"/>
                </a:ext>
              </a:extLst>
            </p:cNvPr>
            <p:cNvCxnSpPr>
              <a:cxnSpLocks/>
              <a:stCxn id="11" idx="6"/>
              <a:endCxn id="15" idx="2"/>
            </p:cNvCxnSpPr>
            <p:nvPr/>
          </p:nvCxnSpPr>
          <p:spPr>
            <a:xfrm>
              <a:off x="5512369" y="2943506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789476D2-ED09-4025-8E87-7E2D42654E0C}"/>
                </a:ext>
              </a:extLst>
            </p:cNvPr>
            <p:cNvCxnSpPr>
              <a:cxnSpLocks/>
              <a:stCxn id="11" idx="6"/>
              <a:endCxn id="16" idx="2"/>
            </p:cNvCxnSpPr>
            <p:nvPr/>
          </p:nvCxnSpPr>
          <p:spPr>
            <a:xfrm>
              <a:off x="5512369" y="2943506"/>
              <a:ext cx="596971" cy="111401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DF2FD094-6D7D-408E-A3F2-E2DDE9CCD220}"/>
                </a:ext>
              </a:extLst>
            </p:cNvPr>
            <p:cNvCxnSpPr>
              <a:cxnSpLocks/>
              <a:stCxn id="12" idx="6"/>
              <a:endCxn id="14" idx="2"/>
            </p:cNvCxnSpPr>
            <p:nvPr/>
          </p:nvCxnSpPr>
          <p:spPr>
            <a:xfrm flipV="1">
              <a:off x="5512369" y="2572169"/>
              <a:ext cx="596971" cy="111401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0CE85850-C0C5-4D33-97D3-F9C017186BA9}"/>
                </a:ext>
              </a:extLst>
            </p:cNvPr>
            <p:cNvCxnSpPr>
              <a:cxnSpLocks/>
              <a:stCxn id="12" idx="6"/>
              <a:endCxn id="15" idx="2"/>
            </p:cNvCxnSpPr>
            <p:nvPr/>
          </p:nvCxnSpPr>
          <p:spPr>
            <a:xfrm flipV="1">
              <a:off x="5512369" y="3314843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1131073B-60D0-47B0-9FC4-3A7AF8793312}"/>
                </a:ext>
              </a:extLst>
            </p:cNvPr>
            <p:cNvCxnSpPr>
              <a:cxnSpLocks/>
              <a:stCxn id="12" idx="6"/>
              <a:endCxn id="16" idx="2"/>
            </p:cNvCxnSpPr>
            <p:nvPr/>
          </p:nvCxnSpPr>
          <p:spPr>
            <a:xfrm>
              <a:off x="5512369" y="3686180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4F46D816-BD1B-4D9C-ADA0-FC09CB76BBF4}"/>
                </a:ext>
              </a:extLst>
            </p:cNvPr>
            <p:cNvCxnSpPr>
              <a:cxnSpLocks/>
              <a:stCxn id="13" idx="6"/>
              <a:endCxn id="14" idx="2"/>
            </p:cNvCxnSpPr>
            <p:nvPr/>
          </p:nvCxnSpPr>
          <p:spPr>
            <a:xfrm flipV="1">
              <a:off x="5512369" y="2572169"/>
              <a:ext cx="596971" cy="1856685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單箭頭接點 28">
              <a:extLst>
                <a:ext uri="{FF2B5EF4-FFF2-40B4-BE49-F238E27FC236}">
                  <a16:creationId xmlns:a16="http://schemas.microsoft.com/office/drawing/2014/main" id="{2A596C10-FE20-488D-911E-97D5F41D7FF7}"/>
                </a:ext>
              </a:extLst>
            </p:cNvPr>
            <p:cNvCxnSpPr>
              <a:cxnSpLocks/>
              <a:stCxn id="13" idx="6"/>
              <a:endCxn id="15" idx="2"/>
            </p:cNvCxnSpPr>
            <p:nvPr/>
          </p:nvCxnSpPr>
          <p:spPr>
            <a:xfrm flipV="1">
              <a:off x="5512369" y="3314843"/>
              <a:ext cx="596971" cy="111401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10E07C02-4400-4C5D-BDD8-FE14FEB7DBD8}"/>
                </a:ext>
              </a:extLst>
            </p:cNvPr>
            <p:cNvCxnSpPr>
              <a:cxnSpLocks/>
              <a:stCxn id="13" idx="6"/>
              <a:endCxn id="16" idx="2"/>
            </p:cNvCxnSpPr>
            <p:nvPr/>
          </p:nvCxnSpPr>
          <p:spPr>
            <a:xfrm flipV="1">
              <a:off x="5512369" y="4057517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E6536606-1877-4328-B24F-26B404921CC1}"/>
                </a:ext>
              </a:extLst>
            </p:cNvPr>
            <p:cNvSpPr/>
            <p:nvPr/>
          </p:nvSpPr>
          <p:spPr>
            <a:xfrm>
              <a:off x="7122269" y="3017325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2BAD7B8D-3025-4A5C-8138-FDD9D57FFC06}"/>
                </a:ext>
              </a:extLst>
            </p:cNvPr>
            <p:cNvSpPr txBox="1"/>
            <p:nvPr/>
          </p:nvSpPr>
          <p:spPr>
            <a:xfrm>
              <a:off x="8135198" y="3147943"/>
              <a:ext cx="601830" cy="347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rPr>
                <a:t>房租</a:t>
              </a:r>
            </a:p>
          </p:txBody>
        </p:sp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EF89CE16-991C-4C34-9BC5-77B6AD7B4F61}"/>
                </a:ext>
              </a:extLst>
            </p:cNvPr>
            <p:cNvCxnSpPr>
              <a:cxnSpLocks/>
              <a:stCxn id="31" idx="6"/>
              <a:endCxn id="32" idx="1"/>
            </p:cNvCxnSpPr>
            <p:nvPr/>
          </p:nvCxnSpPr>
          <p:spPr>
            <a:xfrm>
              <a:off x="7717305" y="3314843"/>
              <a:ext cx="417893" cy="6706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4E9AF426-B905-4A54-B25A-133440E4FBF6}"/>
                </a:ext>
              </a:extLst>
            </p:cNvPr>
            <p:cNvCxnSpPr>
              <a:cxnSpLocks/>
              <a:stCxn id="14" idx="6"/>
              <a:endCxn id="31" idx="2"/>
            </p:cNvCxnSpPr>
            <p:nvPr/>
          </p:nvCxnSpPr>
          <p:spPr>
            <a:xfrm>
              <a:off x="6704376" y="2572169"/>
              <a:ext cx="417893" cy="742674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B45187DA-F243-4DF7-ABAC-9E6CCC23D20B}"/>
                </a:ext>
              </a:extLst>
            </p:cNvPr>
            <p:cNvCxnSpPr>
              <a:cxnSpLocks/>
              <a:stCxn id="15" idx="6"/>
              <a:endCxn id="31" idx="2"/>
            </p:cNvCxnSpPr>
            <p:nvPr/>
          </p:nvCxnSpPr>
          <p:spPr>
            <a:xfrm>
              <a:off x="6704376" y="3314843"/>
              <a:ext cx="417893" cy="0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5D90A8F3-2487-4196-9957-4CA8C50495DC}"/>
                </a:ext>
              </a:extLst>
            </p:cNvPr>
            <p:cNvCxnSpPr>
              <a:cxnSpLocks/>
              <a:stCxn id="16" idx="6"/>
              <a:endCxn id="31" idx="2"/>
            </p:cNvCxnSpPr>
            <p:nvPr/>
          </p:nvCxnSpPr>
          <p:spPr>
            <a:xfrm flipV="1">
              <a:off x="6704376" y="3314843"/>
              <a:ext cx="417893" cy="742674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>
              <a:extLst>
                <a:ext uri="{FF2B5EF4-FFF2-40B4-BE49-F238E27FC236}">
                  <a16:creationId xmlns:a16="http://schemas.microsoft.com/office/drawing/2014/main" id="{147A5155-AFD1-4858-BC1F-35A4D6BB47FE}"/>
                </a:ext>
              </a:extLst>
            </p:cNvPr>
            <p:cNvCxnSpPr>
              <a:cxnSpLocks/>
              <a:stCxn id="6" idx="3"/>
              <a:endCxn id="12" idx="2"/>
            </p:cNvCxnSpPr>
            <p:nvPr/>
          </p:nvCxnSpPr>
          <p:spPr>
            <a:xfrm>
              <a:off x="4103660" y="2424280"/>
              <a:ext cx="813673" cy="1261900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單箭頭接點 37">
              <a:extLst>
                <a:ext uri="{FF2B5EF4-FFF2-40B4-BE49-F238E27FC236}">
                  <a16:creationId xmlns:a16="http://schemas.microsoft.com/office/drawing/2014/main" id="{C99B252D-27E1-4C8D-BBC9-7E5623814BEC}"/>
                </a:ext>
              </a:extLst>
            </p:cNvPr>
            <p:cNvCxnSpPr>
              <a:cxnSpLocks/>
              <a:stCxn id="6" idx="3"/>
              <a:endCxn id="13" idx="2"/>
            </p:cNvCxnSpPr>
            <p:nvPr/>
          </p:nvCxnSpPr>
          <p:spPr>
            <a:xfrm>
              <a:off x="4103660" y="2424280"/>
              <a:ext cx="813673" cy="2004574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單箭頭接點 38">
              <a:extLst>
                <a:ext uri="{FF2B5EF4-FFF2-40B4-BE49-F238E27FC236}">
                  <a16:creationId xmlns:a16="http://schemas.microsoft.com/office/drawing/2014/main" id="{ED9DF669-B911-4BD6-9762-FC7B26DE50FC}"/>
                </a:ext>
              </a:extLst>
            </p:cNvPr>
            <p:cNvCxnSpPr>
              <a:cxnSpLocks/>
              <a:stCxn id="7" idx="3"/>
              <a:endCxn id="10" idx="2"/>
            </p:cNvCxnSpPr>
            <p:nvPr/>
          </p:nvCxnSpPr>
          <p:spPr>
            <a:xfrm flipV="1">
              <a:off x="4103660" y="2200832"/>
              <a:ext cx="813673" cy="81738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單箭頭接點 39">
              <a:extLst>
                <a:ext uri="{FF2B5EF4-FFF2-40B4-BE49-F238E27FC236}">
                  <a16:creationId xmlns:a16="http://schemas.microsoft.com/office/drawing/2014/main" id="{DDAE8FE5-3CED-4191-A58D-93361EDC0815}"/>
                </a:ext>
              </a:extLst>
            </p:cNvPr>
            <p:cNvCxnSpPr>
              <a:cxnSpLocks/>
              <a:stCxn id="7" idx="3"/>
              <a:endCxn id="11" idx="2"/>
            </p:cNvCxnSpPr>
            <p:nvPr/>
          </p:nvCxnSpPr>
          <p:spPr>
            <a:xfrm flipV="1">
              <a:off x="4103660" y="2943506"/>
              <a:ext cx="813673" cy="7470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單箭頭接點 40">
              <a:extLst>
                <a:ext uri="{FF2B5EF4-FFF2-40B4-BE49-F238E27FC236}">
                  <a16:creationId xmlns:a16="http://schemas.microsoft.com/office/drawing/2014/main" id="{95475DD4-0CE2-41F1-89E1-24A69C2DE51F}"/>
                </a:ext>
              </a:extLst>
            </p:cNvPr>
            <p:cNvCxnSpPr>
              <a:cxnSpLocks/>
              <a:stCxn id="7" idx="3"/>
              <a:endCxn id="12" idx="2"/>
            </p:cNvCxnSpPr>
            <p:nvPr/>
          </p:nvCxnSpPr>
          <p:spPr>
            <a:xfrm>
              <a:off x="4103660" y="3018213"/>
              <a:ext cx="813673" cy="66796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79D9D238-630C-4FE1-85E2-879599A3F26E}"/>
                </a:ext>
              </a:extLst>
            </p:cNvPr>
            <p:cNvCxnSpPr>
              <a:cxnSpLocks/>
              <a:stCxn id="7" idx="3"/>
              <a:endCxn id="13" idx="2"/>
            </p:cNvCxnSpPr>
            <p:nvPr/>
          </p:nvCxnSpPr>
          <p:spPr>
            <a:xfrm>
              <a:off x="4103660" y="3018213"/>
              <a:ext cx="813673" cy="141064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D13507C8-74BC-4A1E-9860-3FC576B46831}"/>
                </a:ext>
              </a:extLst>
            </p:cNvPr>
            <p:cNvCxnSpPr>
              <a:cxnSpLocks/>
              <a:stCxn id="8" idx="3"/>
              <a:endCxn id="10" idx="2"/>
            </p:cNvCxnSpPr>
            <p:nvPr/>
          </p:nvCxnSpPr>
          <p:spPr>
            <a:xfrm flipV="1">
              <a:off x="4208813" y="2200832"/>
              <a:ext cx="708520" cy="1417412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E46E9517-9BDC-49AC-9197-E06BF09BFAE0}"/>
                </a:ext>
              </a:extLst>
            </p:cNvPr>
            <p:cNvCxnSpPr>
              <a:cxnSpLocks/>
              <a:stCxn id="8" idx="3"/>
              <a:endCxn id="11" idx="2"/>
            </p:cNvCxnSpPr>
            <p:nvPr/>
          </p:nvCxnSpPr>
          <p:spPr>
            <a:xfrm flipV="1">
              <a:off x="4208813" y="2943506"/>
              <a:ext cx="708520" cy="674738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06F19ED3-5EA7-43DB-A7C3-2491FC1F4285}"/>
                </a:ext>
              </a:extLst>
            </p:cNvPr>
            <p:cNvCxnSpPr>
              <a:cxnSpLocks/>
              <a:stCxn id="8" idx="3"/>
              <a:endCxn id="12" idx="2"/>
            </p:cNvCxnSpPr>
            <p:nvPr/>
          </p:nvCxnSpPr>
          <p:spPr>
            <a:xfrm>
              <a:off x="4208813" y="3618244"/>
              <a:ext cx="708520" cy="67936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54421AF7-B517-4565-9C0D-DE81497FBC1A}"/>
                </a:ext>
              </a:extLst>
            </p:cNvPr>
            <p:cNvCxnSpPr>
              <a:cxnSpLocks/>
              <a:stCxn id="8" idx="3"/>
              <a:endCxn id="13" idx="2"/>
            </p:cNvCxnSpPr>
            <p:nvPr/>
          </p:nvCxnSpPr>
          <p:spPr>
            <a:xfrm>
              <a:off x="4208813" y="3618244"/>
              <a:ext cx="708520" cy="810610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328A914D-A360-4A45-A7E6-ED70CF370235}"/>
                </a:ext>
              </a:extLst>
            </p:cNvPr>
            <p:cNvCxnSpPr>
              <a:cxnSpLocks/>
              <a:stCxn id="9" idx="3"/>
              <a:endCxn id="10" idx="2"/>
            </p:cNvCxnSpPr>
            <p:nvPr/>
          </p:nvCxnSpPr>
          <p:spPr>
            <a:xfrm flipV="1">
              <a:off x="4235102" y="2200832"/>
              <a:ext cx="682231" cy="2003395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5AF032A3-A303-4B05-9C50-8E85291136B7}"/>
                </a:ext>
              </a:extLst>
            </p:cNvPr>
            <p:cNvCxnSpPr>
              <a:cxnSpLocks/>
              <a:stCxn id="9" idx="3"/>
              <a:endCxn id="11" idx="2"/>
            </p:cNvCxnSpPr>
            <p:nvPr/>
          </p:nvCxnSpPr>
          <p:spPr>
            <a:xfrm flipV="1">
              <a:off x="4235102" y="2943506"/>
              <a:ext cx="682231" cy="1260722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48">
              <a:extLst>
                <a:ext uri="{FF2B5EF4-FFF2-40B4-BE49-F238E27FC236}">
                  <a16:creationId xmlns:a16="http://schemas.microsoft.com/office/drawing/2014/main" id="{074EE8CE-9330-4394-B7A3-CC75AA69E8DD}"/>
                </a:ext>
              </a:extLst>
            </p:cNvPr>
            <p:cNvCxnSpPr>
              <a:cxnSpLocks/>
              <a:stCxn id="9" idx="3"/>
              <a:endCxn id="12" idx="2"/>
            </p:cNvCxnSpPr>
            <p:nvPr/>
          </p:nvCxnSpPr>
          <p:spPr>
            <a:xfrm flipV="1">
              <a:off x="4235102" y="3686180"/>
              <a:ext cx="682231" cy="51804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單箭頭接點 49">
              <a:extLst>
                <a:ext uri="{FF2B5EF4-FFF2-40B4-BE49-F238E27FC236}">
                  <a16:creationId xmlns:a16="http://schemas.microsoft.com/office/drawing/2014/main" id="{1134771C-6F41-43EC-B4A4-0B539D54542A}"/>
                </a:ext>
              </a:extLst>
            </p:cNvPr>
            <p:cNvCxnSpPr>
              <a:cxnSpLocks/>
              <a:stCxn id="9" idx="3"/>
              <a:endCxn id="13" idx="2"/>
            </p:cNvCxnSpPr>
            <p:nvPr/>
          </p:nvCxnSpPr>
          <p:spPr>
            <a:xfrm>
              <a:off x="4235102" y="4204227"/>
              <a:ext cx="682231" cy="224626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9D33054A-C9E8-44B5-9811-AC6B99BF85FD}"/>
              </a:ext>
            </a:extLst>
          </p:cNvPr>
          <p:cNvSpPr txBox="1"/>
          <p:nvPr/>
        </p:nvSpPr>
        <p:spPr>
          <a:xfrm>
            <a:off x="2747049" y="159198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00B0F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輸入層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48E8A750-9881-4C4F-B9E7-51B427471A73}"/>
              </a:ext>
            </a:extLst>
          </p:cNvPr>
          <p:cNvSpPr txBox="1"/>
          <p:nvPr/>
        </p:nvSpPr>
        <p:spPr>
          <a:xfrm>
            <a:off x="4499550" y="1586225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00B0F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隱藏層</a:t>
            </a:r>
            <a:r>
              <a:rPr lang="en-US" altLang="zh-TW" sz="2400" dirty="0">
                <a:solidFill>
                  <a:srgbClr val="00B0F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1</a:t>
            </a:r>
            <a:endParaRPr lang="zh-TW" altLang="en-US" sz="2400" dirty="0">
              <a:solidFill>
                <a:srgbClr val="00B0F0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3DBC5BF3-598A-46AD-8944-0DE5FAB539C1}"/>
              </a:ext>
            </a:extLst>
          </p:cNvPr>
          <p:cNvSpPr txBox="1"/>
          <p:nvPr/>
        </p:nvSpPr>
        <p:spPr>
          <a:xfrm>
            <a:off x="6094565" y="1591983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00B0F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隱藏層</a:t>
            </a:r>
            <a:r>
              <a:rPr lang="en-US" altLang="zh-TW" sz="2400" dirty="0">
                <a:solidFill>
                  <a:srgbClr val="00B0F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2</a:t>
            </a:r>
            <a:endParaRPr lang="zh-TW" altLang="en-US" sz="2400" dirty="0">
              <a:solidFill>
                <a:srgbClr val="00B0F0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3785D68B-C2AF-4552-BB96-814DF02C057F}"/>
              </a:ext>
            </a:extLst>
          </p:cNvPr>
          <p:cNvSpPr txBox="1"/>
          <p:nvPr/>
        </p:nvSpPr>
        <p:spPr>
          <a:xfrm>
            <a:off x="7556425" y="158622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00B0F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輸出層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89FBFC7C-D9BD-47B6-9919-5AF5BF9EE079}"/>
              </a:ext>
            </a:extLst>
          </p:cNvPr>
          <p:cNvSpPr/>
          <p:nvPr/>
        </p:nvSpPr>
        <p:spPr>
          <a:xfrm>
            <a:off x="6590967" y="5988318"/>
            <a:ext cx="383009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忽略偏值與激活函數，增加閱讀性</a:t>
            </a:r>
            <a:endParaRPr lang="zh-TW" altLang="en-US" dirty="0"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685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FED6F50-2458-4ED1-B1CB-4E064AC15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神經網路的學習過程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E174013-15B3-4B08-A4CB-78001BB48502}"/>
              </a:ext>
            </a:extLst>
          </p:cNvPr>
          <p:cNvGrpSpPr/>
          <p:nvPr/>
        </p:nvGrpSpPr>
        <p:grpSpPr>
          <a:xfrm>
            <a:off x="1567584" y="1476501"/>
            <a:ext cx="9015468" cy="4244566"/>
            <a:chOff x="1948617" y="1519631"/>
            <a:chExt cx="8207301" cy="3864073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CC7B63FC-6F04-41F3-BBA7-FC7309AC6035}"/>
                </a:ext>
              </a:extLst>
            </p:cNvPr>
            <p:cNvGrpSpPr/>
            <p:nvPr/>
          </p:nvGrpSpPr>
          <p:grpSpPr>
            <a:xfrm>
              <a:off x="6458470" y="2232379"/>
              <a:ext cx="1633837" cy="577034"/>
              <a:chOff x="7127399" y="1559991"/>
              <a:chExt cx="1633837" cy="577034"/>
            </a:xfrm>
          </p:grpSpPr>
          <p:cxnSp>
            <p:nvCxnSpPr>
              <p:cNvPr id="10" name="接點: 弧形 98">
                <a:extLst>
                  <a:ext uri="{FF2B5EF4-FFF2-40B4-BE49-F238E27FC236}">
                    <a16:creationId xmlns:a16="http://schemas.microsoft.com/office/drawing/2014/main" id="{ED80D98A-C914-4D1F-ADDD-7CE70835E23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7789777" y="1463084"/>
                <a:ext cx="11563" cy="1336319"/>
              </a:xfrm>
              <a:prstGeom prst="curvedConnector3">
                <a:avLst>
                  <a:gd name="adj1" fmla="val -8024284"/>
                </a:avLst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0FFE7EA-B235-4298-9A57-3452DB6F4ED9}"/>
                  </a:ext>
                </a:extLst>
              </p:cNvPr>
              <p:cNvSpPr/>
              <p:nvPr/>
            </p:nvSpPr>
            <p:spPr>
              <a:xfrm>
                <a:off x="7708345" y="1559991"/>
                <a:ext cx="1052891" cy="570675"/>
              </a:xfrm>
              <a:prstGeom prst="rect">
                <a:avLst/>
              </a:prstGeom>
              <a:solidFill>
                <a:srgbClr val="383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endParaRPr>
              </a:p>
            </p:txBody>
          </p:sp>
        </p:grp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E7432928-EACE-44C0-B3DD-46685CBE6C93}"/>
                </a:ext>
              </a:extLst>
            </p:cNvPr>
            <p:cNvSpPr txBox="1"/>
            <p:nvPr/>
          </p:nvSpPr>
          <p:spPr>
            <a:xfrm>
              <a:off x="6898570" y="3089302"/>
              <a:ext cx="1456680" cy="3082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rPr>
                <a:t>標籤 </a:t>
              </a:r>
              <a:r>
                <a:rPr lang="en-US" altLang="zh-TW" sz="1600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rPr>
                <a:t>(</a:t>
              </a:r>
              <a:r>
                <a:rPr lang="zh-TW" altLang="en-US" sz="1600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rPr>
                <a:t>正確答案</a:t>
              </a:r>
              <a:r>
                <a:rPr lang="en-US" altLang="zh-TW" sz="1600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rPr>
                <a:t>)</a:t>
              </a:r>
              <a:endParaRPr lang="zh-TW" altLang="en-US" sz="1600" dirty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endParaRPr>
            </a:p>
          </p:txBody>
        </p:sp>
        <p:sp>
          <p:nvSpPr>
            <p:cNvPr id="13" name="矩形: 圓角 57">
              <a:extLst>
                <a:ext uri="{FF2B5EF4-FFF2-40B4-BE49-F238E27FC236}">
                  <a16:creationId xmlns:a16="http://schemas.microsoft.com/office/drawing/2014/main" id="{CE0663C3-8AC8-4FA6-A7E6-DE1EB8641BF6}"/>
                </a:ext>
              </a:extLst>
            </p:cNvPr>
            <p:cNvSpPr/>
            <p:nvPr/>
          </p:nvSpPr>
          <p:spPr>
            <a:xfrm>
              <a:off x="9096957" y="3301546"/>
              <a:ext cx="1058961" cy="632674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02C5F322-C59D-482D-A7DA-DE10E216BCCE}"/>
                </a:ext>
              </a:extLst>
            </p:cNvPr>
            <p:cNvSpPr txBox="1"/>
            <p:nvPr/>
          </p:nvSpPr>
          <p:spPr>
            <a:xfrm>
              <a:off x="9132744" y="3467090"/>
              <a:ext cx="915276" cy="3082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rPr>
                <a:t>損失函數</a:t>
              </a:r>
            </a:p>
          </p:txBody>
        </p:sp>
        <p:cxnSp>
          <p:nvCxnSpPr>
            <p:cNvPr id="15" name="直線單箭頭接點 59">
              <a:extLst>
                <a:ext uri="{FF2B5EF4-FFF2-40B4-BE49-F238E27FC236}">
                  <a16:creationId xmlns:a16="http://schemas.microsoft.com/office/drawing/2014/main" id="{6D9BABB0-A5B9-4A9B-9E31-9A1BD61C41B6}"/>
                </a:ext>
              </a:extLst>
            </p:cNvPr>
            <p:cNvCxnSpPr>
              <a:stCxn id="12" idx="3"/>
              <a:endCxn id="13" idx="1"/>
            </p:cNvCxnSpPr>
            <p:nvPr/>
          </p:nvCxnSpPr>
          <p:spPr>
            <a:xfrm>
              <a:off x="8355250" y="3243405"/>
              <a:ext cx="741708" cy="37447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單箭頭接點 60">
              <a:extLst>
                <a:ext uri="{FF2B5EF4-FFF2-40B4-BE49-F238E27FC236}">
                  <a16:creationId xmlns:a16="http://schemas.microsoft.com/office/drawing/2014/main" id="{D5062B7B-AFBA-49E3-97DA-E0024514D14A}"/>
                </a:ext>
              </a:extLst>
            </p:cNvPr>
            <p:cNvCxnSpPr>
              <a:cxnSpLocks/>
              <a:stCxn id="50" idx="3"/>
              <a:endCxn id="13" idx="1"/>
            </p:cNvCxnSpPr>
            <p:nvPr/>
          </p:nvCxnSpPr>
          <p:spPr>
            <a:xfrm flipV="1">
              <a:off x="8374054" y="3617883"/>
              <a:ext cx="722903" cy="341494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接點: 弧形 100">
              <a:extLst>
                <a:ext uri="{FF2B5EF4-FFF2-40B4-BE49-F238E27FC236}">
                  <a16:creationId xmlns:a16="http://schemas.microsoft.com/office/drawing/2014/main" id="{09D164E0-3206-443D-B731-932A9A9BE9C7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5866821" y="2169503"/>
              <a:ext cx="1226" cy="1194407"/>
            </a:xfrm>
            <a:prstGeom prst="curvedConnector3">
              <a:avLst>
                <a:gd name="adj1" fmla="val -72756199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接點: 弧形 107">
              <a:extLst>
                <a:ext uri="{FF2B5EF4-FFF2-40B4-BE49-F238E27FC236}">
                  <a16:creationId xmlns:a16="http://schemas.microsoft.com/office/drawing/2014/main" id="{76F65108-C268-4B1C-A9B9-B5F539998F2F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632882" y="2129971"/>
              <a:ext cx="12700" cy="1274697"/>
            </a:xfrm>
            <a:prstGeom prst="curvedConnector3">
              <a:avLst>
                <a:gd name="adj1" fmla="val 7164709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1DD6D7B2-E26F-46DA-BCFE-6BA480A861CE}"/>
                </a:ext>
              </a:extLst>
            </p:cNvPr>
            <p:cNvSpPr txBox="1"/>
            <p:nvPr/>
          </p:nvSpPr>
          <p:spPr>
            <a:xfrm>
              <a:off x="5561290" y="1519631"/>
              <a:ext cx="550451" cy="3082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rPr>
                <a:t>更新</a:t>
              </a: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4BB66016-7285-4E86-83B8-6D24FBA6EB8A}"/>
                </a:ext>
              </a:extLst>
            </p:cNvPr>
            <p:cNvSpPr txBox="1"/>
            <p:nvPr/>
          </p:nvSpPr>
          <p:spPr>
            <a:xfrm>
              <a:off x="7156957" y="2369414"/>
              <a:ext cx="728486" cy="3082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rPr>
                <a:t>優化器</a:t>
              </a: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D637D295-2FA2-4BA0-869C-AD85FEEB5F31}"/>
                </a:ext>
              </a:extLst>
            </p:cNvPr>
            <p:cNvSpPr txBox="1"/>
            <p:nvPr/>
          </p:nvSpPr>
          <p:spPr>
            <a:xfrm>
              <a:off x="8338354" y="2170609"/>
              <a:ext cx="728486" cy="3082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rPr>
                <a:t>損失值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A3661F2-866A-445C-910A-25CCF4F8C000}"/>
                </a:ext>
              </a:extLst>
            </p:cNvPr>
            <p:cNvSpPr/>
            <p:nvPr/>
          </p:nvSpPr>
          <p:spPr>
            <a:xfrm>
              <a:off x="7039416" y="2237607"/>
              <a:ext cx="1028319" cy="56375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endParaRPr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2FA390F9-D103-4033-85AF-4EF6913AA71E}"/>
                </a:ext>
              </a:extLst>
            </p:cNvPr>
            <p:cNvGrpSpPr/>
            <p:nvPr/>
          </p:nvGrpSpPr>
          <p:grpSpPr>
            <a:xfrm>
              <a:off x="1948617" y="2560646"/>
              <a:ext cx="6425437" cy="2823058"/>
              <a:chOff x="2438246" y="1903314"/>
              <a:chExt cx="6425437" cy="2823058"/>
            </a:xfrm>
          </p:grpSpPr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94709F78-0E07-40DE-86D2-64FE86201BF9}"/>
                  </a:ext>
                </a:extLst>
              </p:cNvPr>
              <p:cNvSpPr txBox="1"/>
              <p:nvPr/>
            </p:nvSpPr>
            <p:spPr>
              <a:xfrm>
                <a:off x="3372202" y="2250675"/>
                <a:ext cx="541695" cy="308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TW" altLang="en-US" sz="1600" dirty="0">
                    <a:solidFill>
                      <a:schemeClr val="bg1"/>
                    </a:solidFill>
                    <a:latin typeface="Noto Sans TC" panose="020B0500000000000000" pitchFamily="34" charset="-120"/>
                    <a:ea typeface="Noto Sans TC" panose="020B0500000000000000" pitchFamily="34" charset="-120"/>
                  </a:rPr>
                  <a:t>坪數</a:t>
                </a:r>
              </a:p>
            </p:txBody>
          </p: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073A48C0-7713-40A8-B107-2A4DC71F6DB0}"/>
                  </a:ext>
                </a:extLst>
              </p:cNvPr>
              <p:cNvSpPr txBox="1"/>
              <p:nvPr/>
            </p:nvSpPr>
            <p:spPr>
              <a:xfrm>
                <a:off x="2625036" y="3444639"/>
                <a:ext cx="1288859" cy="308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TW" altLang="en-US" sz="1600" dirty="0">
                    <a:solidFill>
                      <a:schemeClr val="bg1"/>
                    </a:solidFill>
                    <a:latin typeface="Noto Sans TC" panose="020B0500000000000000" pitchFamily="34" charset="-120"/>
                    <a:ea typeface="Noto Sans TC" panose="020B0500000000000000" pitchFamily="34" charset="-120"/>
                  </a:rPr>
                  <a:t>是否可以開伙</a:t>
                </a:r>
                <a:endParaRPr lang="zh-TW" altLang="en-US" sz="1400" dirty="0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endParaRPr>
              </a:p>
            </p:txBody>
          </p:sp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2E1B5E99-57FC-41C3-A4E8-1D8A520E9C21}"/>
                  </a:ext>
                </a:extLst>
              </p:cNvPr>
              <p:cNvSpPr txBox="1"/>
              <p:nvPr/>
            </p:nvSpPr>
            <p:spPr>
              <a:xfrm>
                <a:off x="2438246" y="4030622"/>
                <a:ext cx="1475651" cy="308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TW" altLang="en-US" sz="1600" dirty="0">
                    <a:solidFill>
                      <a:schemeClr val="bg1"/>
                    </a:solidFill>
                    <a:latin typeface="Noto Sans TC" panose="020B0500000000000000" pitchFamily="34" charset="-120"/>
                    <a:ea typeface="Noto Sans TC" panose="020B0500000000000000" pitchFamily="34" charset="-120"/>
                  </a:rPr>
                  <a:t>是否可以養寵物</a:t>
                </a:r>
                <a:endParaRPr lang="zh-TW" altLang="en-US" sz="1400" dirty="0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endParaRPr>
              </a:p>
            </p:txBody>
          </p:sp>
          <p:sp>
            <p:nvSpPr>
              <p:cNvPr id="28" name="橢圓 27">
                <a:extLst>
                  <a:ext uri="{FF2B5EF4-FFF2-40B4-BE49-F238E27FC236}">
                    <a16:creationId xmlns:a16="http://schemas.microsoft.com/office/drawing/2014/main" id="{70C44BA6-4FD8-4374-833C-C355D47D3721}"/>
                  </a:ext>
                </a:extLst>
              </p:cNvPr>
              <p:cNvSpPr/>
              <p:nvPr/>
            </p:nvSpPr>
            <p:spPr>
              <a:xfrm>
                <a:off x="4917333" y="1903314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endParaRPr>
              </a:p>
            </p:txBody>
          </p:sp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75E9E10D-4D48-4C9B-82AE-37E176976820}"/>
                  </a:ext>
                </a:extLst>
              </p:cNvPr>
              <p:cNvSpPr/>
              <p:nvPr/>
            </p:nvSpPr>
            <p:spPr>
              <a:xfrm>
                <a:off x="4917333" y="2645988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endParaRPr>
              </a:p>
            </p:txBody>
          </p:sp>
          <p:sp>
            <p:nvSpPr>
              <p:cNvPr id="30" name="橢圓 29">
                <a:extLst>
                  <a:ext uri="{FF2B5EF4-FFF2-40B4-BE49-F238E27FC236}">
                    <a16:creationId xmlns:a16="http://schemas.microsoft.com/office/drawing/2014/main" id="{5DD2E74A-FF2C-466D-8118-C52C1C6FF030}"/>
                  </a:ext>
                </a:extLst>
              </p:cNvPr>
              <p:cNvSpPr/>
              <p:nvPr/>
            </p:nvSpPr>
            <p:spPr>
              <a:xfrm>
                <a:off x="4917333" y="3388662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endParaRPr>
              </a:p>
            </p:txBody>
          </p:sp>
          <p:sp>
            <p:nvSpPr>
              <p:cNvPr id="31" name="橢圓 30">
                <a:extLst>
                  <a:ext uri="{FF2B5EF4-FFF2-40B4-BE49-F238E27FC236}">
                    <a16:creationId xmlns:a16="http://schemas.microsoft.com/office/drawing/2014/main" id="{45D3AC7A-4C0C-4CB7-931D-B123807D2BBD}"/>
                  </a:ext>
                </a:extLst>
              </p:cNvPr>
              <p:cNvSpPr/>
              <p:nvPr/>
            </p:nvSpPr>
            <p:spPr>
              <a:xfrm>
                <a:off x="4917333" y="4131336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endParaRPr>
              </a:p>
            </p:txBody>
          </p:sp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C5AE92BD-49E2-40CF-8E35-9DB09E4CA4E3}"/>
                  </a:ext>
                </a:extLst>
              </p:cNvPr>
              <p:cNvSpPr/>
              <p:nvPr/>
            </p:nvSpPr>
            <p:spPr>
              <a:xfrm>
                <a:off x="6109340" y="2274651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endParaRPr>
              </a:p>
            </p:txBody>
          </p: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57C1AFC0-0944-4091-A91B-10EAF4C54F5A}"/>
                  </a:ext>
                </a:extLst>
              </p:cNvPr>
              <p:cNvSpPr/>
              <p:nvPr/>
            </p:nvSpPr>
            <p:spPr>
              <a:xfrm>
                <a:off x="6109340" y="3017325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endParaRPr>
              </a:p>
            </p:txBody>
          </p:sp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43613D0D-1D4F-4D25-9F03-DE3B87B8B8F7}"/>
                  </a:ext>
                </a:extLst>
              </p:cNvPr>
              <p:cNvSpPr/>
              <p:nvPr/>
            </p:nvSpPr>
            <p:spPr>
              <a:xfrm>
                <a:off x="6109340" y="3759999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endParaRPr>
              </a:p>
            </p:txBody>
          </p:sp>
          <p:cxnSp>
            <p:nvCxnSpPr>
              <p:cNvPr id="35" name="直線單箭頭接點 34">
                <a:extLst>
                  <a:ext uri="{FF2B5EF4-FFF2-40B4-BE49-F238E27FC236}">
                    <a16:creationId xmlns:a16="http://schemas.microsoft.com/office/drawing/2014/main" id="{FD36F60F-B931-4A56-BB90-13675D63B18C}"/>
                  </a:ext>
                </a:extLst>
              </p:cNvPr>
              <p:cNvCxnSpPr>
                <a:cxnSpLocks/>
                <a:stCxn id="24" idx="3"/>
                <a:endCxn id="28" idx="2"/>
              </p:cNvCxnSpPr>
              <p:nvPr/>
            </p:nvCxnSpPr>
            <p:spPr>
              <a:xfrm flipV="1">
                <a:off x="3913897" y="2200833"/>
                <a:ext cx="1003436" cy="20394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單箭頭接點 35">
                <a:extLst>
                  <a:ext uri="{FF2B5EF4-FFF2-40B4-BE49-F238E27FC236}">
                    <a16:creationId xmlns:a16="http://schemas.microsoft.com/office/drawing/2014/main" id="{981031C2-3E47-445A-AED7-56A39546534A}"/>
                  </a:ext>
                </a:extLst>
              </p:cNvPr>
              <p:cNvCxnSpPr>
                <a:cxnSpLocks/>
                <a:stCxn id="24" idx="3"/>
                <a:endCxn id="29" idx="2"/>
              </p:cNvCxnSpPr>
              <p:nvPr/>
            </p:nvCxnSpPr>
            <p:spPr>
              <a:xfrm>
                <a:off x="3913897" y="2404777"/>
                <a:ext cx="1003436" cy="53873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單箭頭接點 36">
                <a:extLst>
                  <a:ext uri="{FF2B5EF4-FFF2-40B4-BE49-F238E27FC236}">
                    <a16:creationId xmlns:a16="http://schemas.microsoft.com/office/drawing/2014/main" id="{389773EC-E1C5-4451-B5D3-D589342B141D}"/>
                  </a:ext>
                </a:extLst>
              </p:cNvPr>
              <p:cNvCxnSpPr>
                <a:cxnSpLocks/>
                <a:stCxn id="28" idx="6"/>
                <a:endCxn id="32" idx="2"/>
              </p:cNvCxnSpPr>
              <p:nvPr/>
            </p:nvCxnSpPr>
            <p:spPr>
              <a:xfrm>
                <a:off x="5512369" y="2200832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單箭頭接點 37">
                <a:extLst>
                  <a:ext uri="{FF2B5EF4-FFF2-40B4-BE49-F238E27FC236}">
                    <a16:creationId xmlns:a16="http://schemas.microsoft.com/office/drawing/2014/main" id="{E321CA80-FE97-43A2-BF81-274730EAC341}"/>
                  </a:ext>
                </a:extLst>
              </p:cNvPr>
              <p:cNvCxnSpPr>
                <a:cxnSpLocks/>
                <a:stCxn id="28" idx="6"/>
                <a:endCxn id="33" idx="2"/>
              </p:cNvCxnSpPr>
              <p:nvPr/>
            </p:nvCxnSpPr>
            <p:spPr>
              <a:xfrm>
                <a:off x="5512369" y="2200832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單箭頭接點 38">
                <a:extLst>
                  <a:ext uri="{FF2B5EF4-FFF2-40B4-BE49-F238E27FC236}">
                    <a16:creationId xmlns:a16="http://schemas.microsoft.com/office/drawing/2014/main" id="{4817D56A-8A78-4538-8788-B85CC5F79B86}"/>
                  </a:ext>
                </a:extLst>
              </p:cNvPr>
              <p:cNvCxnSpPr>
                <a:cxnSpLocks/>
                <a:stCxn id="28" idx="6"/>
                <a:endCxn id="34" idx="2"/>
              </p:cNvCxnSpPr>
              <p:nvPr/>
            </p:nvCxnSpPr>
            <p:spPr>
              <a:xfrm>
                <a:off x="5512369" y="2200832"/>
                <a:ext cx="596971" cy="185668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單箭頭接點 39">
                <a:extLst>
                  <a:ext uri="{FF2B5EF4-FFF2-40B4-BE49-F238E27FC236}">
                    <a16:creationId xmlns:a16="http://schemas.microsoft.com/office/drawing/2014/main" id="{61ECC02F-E269-42C9-BE28-65DDB5706945}"/>
                  </a:ext>
                </a:extLst>
              </p:cNvPr>
              <p:cNvCxnSpPr>
                <a:cxnSpLocks/>
                <a:stCxn id="29" idx="6"/>
                <a:endCxn id="32" idx="2"/>
              </p:cNvCxnSpPr>
              <p:nvPr/>
            </p:nvCxnSpPr>
            <p:spPr>
              <a:xfrm flipV="1">
                <a:off x="5512369" y="2572169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單箭頭接點 40">
                <a:extLst>
                  <a:ext uri="{FF2B5EF4-FFF2-40B4-BE49-F238E27FC236}">
                    <a16:creationId xmlns:a16="http://schemas.microsoft.com/office/drawing/2014/main" id="{065CD159-6313-4B74-93C5-90C4A2D7DD68}"/>
                  </a:ext>
                </a:extLst>
              </p:cNvPr>
              <p:cNvCxnSpPr>
                <a:cxnSpLocks/>
                <a:stCxn id="29" idx="6"/>
                <a:endCxn id="33" idx="2"/>
              </p:cNvCxnSpPr>
              <p:nvPr/>
            </p:nvCxnSpPr>
            <p:spPr>
              <a:xfrm>
                <a:off x="5512369" y="2943506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單箭頭接點 41">
                <a:extLst>
                  <a:ext uri="{FF2B5EF4-FFF2-40B4-BE49-F238E27FC236}">
                    <a16:creationId xmlns:a16="http://schemas.microsoft.com/office/drawing/2014/main" id="{86A2C775-1E77-4B91-8DDE-44E0370C8AED}"/>
                  </a:ext>
                </a:extLst>
              </p:cNvPr>
              <p:cNvCxnSpPr>
                <a:cxnSpLocks/>
                <a:stCxn id="29" idx="6"/>
                <a:endCxn id="34" idx="2"/>
              </p:cNvCxnSpPr>
              <p:nvPr/>
            </p:nvCxnSpPr>
            <p:spPr>
              <a:xfrm>
                <a:off x="5512369" y="2943506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單箭頭接點 42">
                <a:extLst>
                  <a:ext uri="{FF2B5EF4-FFF2-40B4-BE49-F238E27FC236}">
                    <a16:creationId xmlns:a16="http://schemas.microsoft.com/office/drawing/2014/main" id="{90867110-DA59-4E91-8CF6-8AE704AF1D5E}"/>
                  </a:ext>
                </a:extLst>
              </p:cNvPr>
              <p:cNvCxnSpPr>
                <a:cxnSpLocks/>
                <a:stCxn id="30" idx="6"/>
                <a:endCxn id="32" idx="2"/>
              </p:cNvCxnSpPr>
              <p:nvPr/>
            </p:nvCxnSpPr>
            <p:spPr>
              <a:xfrm flipV="1">
                <a:off x="5512369" y="2572169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單箭頭接點 43">
                <a:extLst>
                  <a:ext uri="{FF2B5EF4-FFF2-40B4-BE49-F238E27FC236}">
                    <a16:creationId xmlns:a16="http://schemas.microsoft.com/office/drawing/2014/main" id="{0A8B0FBC-AD4C-4AA0-95A2-4C5C181954EF}"/>
                  </a:ext>
                </a:extLst>
              </p:cNvPr>
              <p:cNvCxnSpPr>
                <a:cxnSpLocks/>
                <a:stCxn id="30" idx="6"/>
                <a:endCxn id="33" idx="2"/>
              </p:cNvCxnSpPr>
              <p:nvPr/>
            </p:nvCxnSpPr>
            <p:spPr>
              <a:xfrm flipV="1">
                <a:off x="5512369" y="3314843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單箭頭接點 44">
                <a:extLst>
                  <a:ext uri="{FF2B5EF4-FFF2-40B4-BE49-F238E27FC236}">
                    <a16:creationId xmlns:a16="http://schemas.microsoft.com/office/drawing/2014/main" id="{1240EC6C-813D-41D0-91BC-8B7A5F3B53F2}"/>
                  </a:ext>
                </a:extLst>
              </p:cNvPr>
              <p:cNvCxnSpPr>
                <a:cxnSpLocks/>
                <a:stCxn id="30" idx="6"/>
                <a:endCxn id="34" idx="2"/>
              </p:cNvCxnSpPr>
              <p:nvPr/>
            </p:nvCxnSpPr>
            <p:spPr>
              <a:xfrm>
                <a:off x="5512369" y="3686180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CB073506-338B-4AFD-A448-7C72113BA07F}"/>
                  </a:ext>
                </a:extLst>
              </p:cNvPr>
              <p:cNvCxnSpPr>
                <a:cxnSpLocks/>
                <a:stCxn id="31" idx="6"/>
                <a:endCxn id="32" idx="2"/>
              </p:cNvCxnSpPr>
              <p:nvPr/>
            </p:nvCxnSpPr>
            <p:spPr>
              <a:xfrm flipV="1">
                <a:off x="5512369" y="2572169"/>
                <a:ext cx="596971" cy="185668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單箭頭接點 46">
                <a:extLst>
                  <a:ext uri="{FF2B5EF4-FFF2-40B4-BE49-F238E27FC236}">
                    <a16:creationId xmlns:a16="http://schemas.microsoft.com/office/drawing/2014/main" id="{FE94B328-0E1B-4928-B284-CBE20DCDBECF}"/>
                  </a:ext>
                </a:extLst>
              </p:cNvPr>
              <p:cNvCxnSpPr>
                <a:cxnSpLocks/>
                <a:stCxn id="31" idx="6"/>
                <a:endCxn id="33" idx="2"/>
              </p:cNvCxnSpPr>
              <p:nvPr/>
            </p:nvCxnSpPr>
            <p:spPr>
              <a:xfrm flipV="1">
                <a:off x="5512369" y="3314843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單箭頭接點 47">
                <a:extLst>
                  <a:ext uri="{FF2B5EF4-FFF2-40B4-BE49-F238E27FC236}">
                    <a16:creationId xmlns:a16="http://schemas.microsoft.com/office/drawing/2014/main" id="{49FF7407-69BB-4D53-936E-116FC8D8B151}"/>
                  </a:ext>
                </a:extLst>
              </p:cNvPr>
              <p:cNvCxnSpPr>
                <a:cxnSpLocks/>
                <a:stCxn id="31" idx="6"/>
                <a:endCxn id="34" idx="2"/>
              </p:cNvCxnSpPr>
              <p:nvPr/>
            </p:nvCxnSpPr>
            <p:spPr>
              <a:xfrm flipV="1">
                <a:off x="5512369" y="4057517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橢圓 48">
                <a:extLst>
                  <a:ext uri="{FF2B5EF4-FFF2-40B4-BE49-F238E27FC236}">
                    <a16:creationId xmlns:a16="http://schemas.microsoft.com/office/drawing/2014/main" id="{6FA54E12-1938-4A2A-871A-CB313CD0A8E4}"/>
                  </a:ext>
                </a:extLst>
              </p:cNvPr>
              <p:cNvSpPr/>
              <p:nvPr/>
            </p:nvSpPr>
            <p:spPr>
              <a:xfrm>
                <a:off x="7122269" y="3017325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endParaRPr>
              </a:p>
            </p:txBody>
          </p:sp>
          <p:sp>
            <p:nvSpPr>
              <p:cNvPr id="50" name="文字方塊 49">
                <a:extLst>
                  <a:ext uri="{FF2B5EF4-FFF2-40B4-BE49-F238E27FC236}">
                    <a16:creationId xmlns:a16="http://schemas.microsoft.com/office/drawing/2014/main" id="{F1603CCB-1144-45B8-9809-7883CDF79A39}"/>
                  </a:ext>
                </a:extLst>
              </p:cNvPr>
              <p:cNvSpPr txBox="1"/>
              <p:nvPr/>
            </p:nvSpPr>
            <p:spPr>
              <a:xfrm>
                <a:off x="8135198" y="3147943"/>
                <a:ext cx="728485" cy="308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600" dirty="0">
                    <a:solidFill>
                      <a:schemeClr val="bg1"/>
                    </a:solidFill>
                    <a:latin typeface="Noto Sans TC" panose="020B0500000000000000" pitchFamily="34" charset="-120"/>
                    <a:ea typeface="Noto Sans TC" panose="020B0500000000000000" pitchFamily="34" charset="-120"/>
                  </a:rPr>
                  <a:t>預測值</a:t>
                </a:r>
              </a:p>
            </p:txBody>
          </p:sp>
          <p:cxnSp>
            <p:nvCxnSpPr>
              <p:cNvPr id="51" name="直線單箭頭接點 50">
                <a:extLst>
                  <a:ext uri="{FF2B5EF4-FFF2-40B4-BE49-F238E27FC236}">
                    <a16:creationId xmlns:a16="http://schemas.microsoft.com/office/drawing/2014/main" id="{E8CA4DBB-ECA5-42FE-98D1-B7EE6558128C}"/>
                  </a:ext>
                </a:extLst>
              </p:cNvPr>
              <p:cNvCxnSpPr>
                <a:cxnSpLocks/>
                <a:stCxn id="49" idx="6"/>
                <a:endCxn id="50" idx="1"/>
              </p:cNvCxnSpPr>
              <p:nvPr/>
            </p:nvCxnSpPr>
            <p:spPr>
              <a:xfrm flipV="1">
                <a:off x="7717305" y="3302046"/>
                <a:ext cx="417893" cy="1279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單箭頭接點 51">
                <a:extLst>
                  <a:ext uri="{FF2B5EF4-FFF2-40B4-BE49-F238E27FC236}">
                    <a16:creationId xmlns:a16="http://schemas.microsoft.com/office/drawing/2014/main" id="{956CD643-372A-42C6-AA7E-FB3C99615E0A}"/>
                  </a:ext>
                </a:extLst>
              </p:cNvPr>
              <p:cNvCxnSpPr>
                <a:cxnSpLocks/>
                <a:stCxn id="32" idx="6"/>
                <a:endCxn id="49" idx="2"/>
              </p:cNvCxnSpPr>
              <p:nvPr/>
            </p:nvCxnSpPr>
            <p:spPr>
              <a:xfrm>
                <a:off x="6704376" y="2572169"/>
                <a:ext cx="417893" cy="74267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單箭頭接點 52">
                <a:extLst>
                  <a:ext uri="{FF2B5EF4-FFF2-40B4-BE49-F238E27FC236}">
                    <a16:creationId xmlns:a16="http://schemas.microsoft.com/office/drawing/2014/main" id="{9C1AAF65-E11B-4547-A18A-AB189D8FC7DB}"/>
                  </a:ext>
                </a:extLst>
              </p:cNvPr>
              <p:cNvCxnSpPr>
                <a:cxnSpLocks/>
                <a:stCxn id="33" idx="6"/>
                <a:endCxn id="49" idx="2"/>
              </p:cNvCxnSpPr>
              <p:nvPr/>
            </p:nvCxnSpPr>
            <p:spPr>
              <a:xfrm>
                <a:off x="6704376" y="3314843"/>
                <a:ext cx="417893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單箭頭接點 53">
                <a:extLst>
                  <a:ext uri="{FF2B5EF4-FFF2-40B4-BE49-F238E27FC236}">
                    <a16:creationId xmlns:a16="http://schemas.microsoft.com/office/drawing/2014/main" id="{E2EAD51D-D37D-441B-B575-E3106F253E54}"/>
                  </a:ext>
                </a:extLst>
              </p:cNvPr>
              <p:cNvCxnSpPr>
                <a:cxnSpLocks/>
                <a:stCxn id="34" idx="6"/>
                <a:endCxn id="49" idx="2"/>
              </p:cNvCxnSpPr>
              <p:nvPr/>
            </p:nvCxnSpPr>
            <p:spPr>
              <a:xfrm flipV="1">
                <a:off x="6704376" y="3314843"/>
                <a:ext cx="417893" cy="74267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單箭頭接點 54">
                <a:extLst>
                  <a:ext uri="{FF2B5EF4-FFF2-40B4-BE49-F238E27FC236}">
                    <a16:creationId xmlns:a16="http://schemas.microsoft.com/office/drawing/2014/main" id="{1A4CCC69-9B02-40CC-8273-EA9F46D0EB3A}"/>
                  </a:ext>
                </a:extLst>
              </p:cNvPr>
              <p:cNvCxnSpPr>
                <a:cxnSpLocks/>
                <a:stCxn id="24" idx="3"/>
                <a:endCxn id="30" idx="2"/>
              </p:cNvCxnSpPr>
              <p:nvPr/>
            </p:nvCxnSpPr>
            <p:spPr>
              <a:xfrm>
                <a:off x="3913897" y="2404777"/>
                <a:ext cx="1003436" cy="1281403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單箭頭接點 55">
                <a:extLst>
                  <a:ext uri="{FF2B5EF4-FFF2-40B4-BE49-F238E27FC236}">
                    <a16:creationId xmlns:a16="http://schemas.microsoft.com/office/drawing/2014/main" id="{B5EA8689-0E18-46A0-9E13-A73875DD209F}"/>
                  </a:ext>
                </a:extLst>
              </p:cNvPr>
              <p:cNvCxnSpPr>
                <a:cxnSpLocks/>
                <a:stCxn id="24" idx="3"/>
                <a:endCxn id="31" idx="2"/>
              </p:cNvCxnSpPr>
              <p:nvPr/>
            </p:nvCxnSpPr>
            <p:spPr>
              <a:xfrm>
                <a:off x="3913897" y="2404777"/>
                <a:ext cx="1003436" cy="202407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單箭頭接點 56">
                <a:extLst>
                  <a:ext uri="{FF2B5EF4-FFF2-40B4-BE49-F238E27FC236}">
                    <a16:creationId xmlns:a16="http://schemas.microsoft.com/office/drawing/2014/main" id="{E78479BD-42F7-45AC-9173-753A2E5C4BBB}"/>
                  </a:ext>
                </a:extLst>
              </p:cNvPr>
              <p:cNvCxnSpPr>
                <a:cxnSpLocks/>
                <a:stCxn id="87" idx="3"/>
                <a:endCxn id="28" idx="2"/>
              </p:cNvCxnSpPr>
              <p:nvPr/>
            </p:nvCxnSpPr>
            <p:spPr>
              <a:xfrm flipV="1">
                <a:off x="3913897" y="2200833"/>
                <a:ext cx="1003436" cy="79787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單箭頭接點 57">
                <a:extLst>
                  <a:ext uri="{FF2B5EF4-FFF2-40B4-BE49-F238E27FC236}">
                    <a16:creationId xmlns:a16="http://schemas.microsoft.com/office/drawing/2014/main" id="{3C1B6AB8-A801-4E1B-B4F4-199CF6703E0D}"/>
                  </a:ext>
                </a:extLst>
              </p:cNvPr>
              <p:cNvCxnSpPr>
                <a:cxnSpLocks/>
                <a:stCxn id="87" idx="3"/>
                <a:endCxn id="29" idx="2"/>
              </p:cNvCxnSpPr>
              <p:nvPr/>
            </p:nvCxnSpPr>
            <p:spPr>
              <a:xfrm flipV="1">
                <a:off x="3913897" y="2943507"/>
                <a:ext cx="1003436" cy="5520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單箭頭接點 58">
                <a:extLst>
                  <a:ext uri="{FF2B5EF4-FFF2-40B4-BE49-F238E27FC236}">
                    <a16:creationId xmlns:a16="http://schemas.microsoft.com/office/drawing/2014/main" id="{98586590-951B-4579-A87B-732997492A67}"/>
                  </a:ext>
                </a:extLst>
              </p:cNvPr>
              <p:cNvCxnSpPr>
                <a:cxnSpLocks/>
                <a:stCxn id="87" idx="3"/>
                <a:endCxn id="30" idx="2"/>
              </p:cNvCxnSpPr>
              <p:nvPr/>
            </p:nvCxnSpPr>
            <p:spPr>
              <a:xfrm>
                <a:off x="3913897" y="2998711"/>
                <a:ext cx="1003436" cy="687469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單箭頭接點 59">
                <a:extLst>
                  <a:ext uri="{FF2B5EF4-FFF2-40B4-BE49-F238E27FC236}">
                    <a16:creationId xmlns:a16="http://schemas.microsoft.com/office/drawing/2014/main" id="{068A176E-1A79-46F7-8081-D6420CFCB293}"/>
                  </a:ext>
                </a:extLst>
              </p:cNvPr>
              <p:cNvCxnSpPr>
                <a:cxnSpLocks/>
                <a:stCxn id="87" idx="3"/>
                <a:endCxn id="31" idx="2"/>
              </p:cNvCxnSpPr>
              <p:nvPr/>
            </p:nvCxnSpPr>
            <p:spPr>
              <a:xfrm>
                <a:off x="3913897" y="2998711"/>
                <a:ext cx="1003436" cy="143014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單箭頭接點 60">
                <a:extLst>
                  <a:ext uri="{FF2B5EF4-FFF2-40B4-BE49-F238E27FC236}">
                    <a16:creationId xmlns:a16="http://schemas.microsoft.com/office/drawing/2014/main" id="{160C3013-A002-449E-BBE7-33BB42D15D7E}"/>
                  </a:ext>
                </a:extLst>
              </p:cNvPr>
              <p:cNvCxnSpPr>
                <a:cxnSpLocks/>
                <a:stCxn id="26" idx="3"/>
                <a:endCxn id="28" idx="2"/>
              </p:cNvCxnSpPr>
              <p:nvPr/>
            </p:nvCxnSpPr>
            <p:spPr>
              <a:xfrm flipV="1">
                <a:off x="3913895" y="2200833"/>
                <a:ext cx="1003438" cy="1397909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單箭頭接點 61">
                <a:extLst>
                  <a:ext uri="{FF2B5EF4-FFF2-40B4-BE49-F238E27FC236}">
                    <a16:creationId xmlns:a16="http://schemas.microsoft.com/office/drawing/2014/main" id="{5A5F2DE0-CE11-4B2C-8F70-80AAE71E5B0A}"/>
                  </a:ext>
                </a:extLst>
              </p:cNvPr>
              <p:cNvCxnSpPr>
                <a:cxnSpLocks/>
                <a:stCxn id="26" idx="3"/>
                <a:endCxn id="29" idx="2"/>
              </p:cNvCxnSpPr>
              <p:nvPr/>
            </p:nvCxnSpPr>
            <p:spPr>
              <a:xfrm flipV="1">
                <a:off x="3913895" y="2943507"/>
                <a:ext cx="1003438" cy="65523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單箭頭接點 62">
                <a:extLst>
                  <a:ext uri="{FF2B5EF4-FFF2-40B4-BE49-F238E27FC236}">
                    <a16:creationId xmlns:a16="http://schemas.microsoft.com/office/drawing/2014/main" id="{5CD7B922-6243-412E-9FD1-95D0AB74C322}"/>
                  </a:ext>
                </a:extLst>
              </p:cNvPr>
              <p:cNvCxnSpPr>
                <a:cxnSpLocks/>
                <a:stCxn id="26" idx="3"/>
                <a:endCxn id="30" idx="2"/>
              </p:cNvCxnSpPr>
              <p:nvPr/>
            </p:nvCxnSpPr>
            <p:spPr>
              <a:xfrm>
                <a:off x="3913895" y="3598741"/>
                <a:ext cx="1003438" cy="87439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單箭頭接點 63">
                <a:extLst>
                  <a:ext uri="{FF2B5EF4-FFF2-40B4-BE49-F238E27FC236}">
                    <a16:creationId xmlns:a16="http://schemas.microsoft.com/office/drawing/2014/main" id="{EEA544DF-1D5E-4D7F-B22C-FE561C8F82A8}"/>
                  </a:ext>
                </a:extLst>
              </p:cNvPr>
              <p:cNvCxnSpPr>
                <a:cxnSpLocks/>
                <a:stCxn id="26" idx="3"/>
                <a:endCxn id="31" idx="2"/>
              </p:cNvCxnSpPr>
              <p:nvPr/>
            </p:nvCxnSpPr>
            <p:spPr>
              <a:xfrm>
                <a:off x="3913895" y="3598741"/>
                <a:ext cx="1003438" cy="830113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單箭頭接點 64">
                <a:extLst>
                  <a:ext uri="{FF2B5EF4-FFF2-40B4-BE49-F238E27FC236}">
                    <a16:creationId xmlns:a16="http://schemas.microsoft.com/office/drawing/2014/main" id="{C4F2D02A-698A-4590-B4A0-F85206CB1C80}"/>
                  </a:ext>
                </a:extLst>
              </p:cNvPr>
              <p:cNvCxnSpPr>
                <a:cxnSpLocks/>
                <a:stCxn id="27" idx="3"/>
                <a:endCxn id="28" idx="2"/>
              </p:cNvCxnSpPr>
              <p:nvPr/>
            </p:nvCxnSpPr>
            <p:spPr>
              <a:xfrm flipV="1">
                <a:off x="3913897" y="2200833"/>
                <a:ext cx="1003436" cy="1983892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單箭頭接點 65">
                <a:extLst>
                  <a:ext uri="{FF2B5EF4-FFF2-40B4-BE49-F238E27FC236}">
                    <a16:creationId xmlns:a16="http://schemas.microsoft.com/office/drawing/2014/main" id="{0E239E99-2C89-4B8F-9336-F8AE10550511}"/>
                  </a:ext>
                </a:extLst>
              </p:cNvPr>
              <p:cNvCxnSpPr>
                <a:cxnSpLocks/>
                <a:stCxn id="27" idx="3"/>
                <a:endCxn id="29" idx="2"/>
              </p:cNvCxnSpPr>
              <p:nvPr/>
            </p:nvCxnSpPr>
            <p:spPr>
              <a:xfrm flipV="1">
                <a:off x="3913897" y="2943507"/>
                <a:ext cx="1003436" cy="124121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單箭頭接點 66">
                <a:extLst>
                  <a:ext uri="{FF2B5EF4-FFF2-40B4-BE49-F238E27FC236}">
                    <a16:creationId xmlns:a16="http://schemas.microsoft.com/office/drawing/2014/main" id="{1CD5D4E8-ABAE-46D8-A7A7-BF3C6649D4C7}"/>
                  </a:ext>
                </a:extLst>
              </p:cNvPr>
              <p:cNvCxnSpPr>
                <a:cxnSpLocks/>
                <a:stCxn id="27" idx="3"/>
                <a:endCxn id="30" idx="2"/>
              </p:cNvCxnSpPr>
              <p:nvPr/>
            </p:nvCxnSpPr>
            <p:spPr>
              <a:xfrm flipV="1">
                <a:off x="3913897" y="3686180"/>
                <a:ext cx="1003436" cy="49854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單箭頭接點 67">
                <a:extLst>
                  <a:ext uri="{FF2B5EF4-FFF2-40B4-BE49-F238E27FC236}">
                    <a16:creationId xmlns:a16="http://schemas.microsoft.com/office/drawing/2014/main" id="{BE17763E-D67B-468E-B653-895F75C8B75B}"/>
                  </a:ext>
                </a:extLst>
              </p:cNvPr>
              <p:cNvCxnSpPr>
                <a:cxnSpLocks/>
                <a:stCxn id="27" idx="3"/>
                <a:endCxn id="31" idx="2"/>
              </p:cNvCxnSpPr>
              <p:nvPr/>
            </p:nvCxnSpPr>
            <p:spPr>
              <a:xfrm>
                <a:off x="3913897" y="4184725"/>
                <a:ext cx="1003436" cy="24413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B20E1CF5-BB9D-465C-BB8F-B878832DDB00}"/>
                  </a:ext>
                </a:extLst>
              </p:cNvPr>
              <p:cNvSpPr txBox="1"/>
              <p:nvPr/>
            </p:nvSpPr>
            <p:spPr>
              <a:xfrm>
                <a:off x="3372202" y="2844608"/>
                <a:ext cx="541695" cy="308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TW" altLang="en-US" sz="1600" dirty="0">
                    <a:solidFill>
                      <a:schemeClr val="bg1"/>
                    </a:solidFill>
                    <a:latin typeface="Noto Sans TC" panose="020B0500000000000000" pitchFamily="34" charset="-120"/>
                    <a:ea typeface="Noto Sans TC" panose="020B0500000000000000" pitchFamily="34" charset="-120"/>
                  </a:rPr>
                  <a:t>樓層</a:t>
                </a:r>
              </a:p>
            </p:txBody>
          </p:sp>
        </p:grpSp>
        <p:cxnSp>
          <p:nvCxnSpPr>
            <p:cNvPr id="69" name="接點: 肘形 68">
              <a:extLst>
                <a:ext uri="{FF2B5EF4-FFF2-40B4-BE49-F238E27FC236}">
                  <a16:creationId xmlns:a16="http://schemas.microsoft.com/office/drawing/2014/main" id="{4AB19BDE-BBAD-4A22-A0E8-4E5D5AB9CD5E}"/>
                </a:ext>
              </a:extLst>
            </p:cNvPr>
            <p:cNvCxnSpPr>
              <a:stCxn id="13" idx="0"/>
              <a:endCxn id="22" idx="3"/>
            </p:cNvCxnSpPr>
            <p:nvPr/>
          </p:nvCxnSpPr>
          <p:spPr>
            <a:xfrm rot="16200000" flipV="1">
              <a:off x="8456057" y="2131164"/>
              <a:ext cx="782060" cy="1558703"/>
            </a:xfrm>
            <a:prstGeom prst="bentConnector2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矩形 89">
            <a:extLst>
              <a:ext uri="{FF2B5EF4-FFF2-40B4-BE49-F238E27FC236}">
                <a16:creationId xmlns:a16="http://schemas.microsoft.com/office/drawing/2014/main" id="{696236E0-23A4-4676-8460-44A8AEF7B38C}"/>
              </a:ext>
            </a:extLst>
          </p:cNvPr>
          <p:cNvSpPr/>
          <p:nvPr/>
        </p:nvSpPr>
        <p:spPr>
          <a:xfrm>
            <a:off x="3049341" y="598817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2400" dirty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反向傳播法 </a:t>
            </a:r>
            <a:r>
              <a:rPr lang="en-US" altLang="zh-TW" sz="2400" dirty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(Backpropagation, BP)</a:t>
            </a:r>
            <a:endParaRPr lang="zh-TW" altLang="en-US" sz="2400" dirty="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04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3215008-9B89-4664-851F-B88B4FFC6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損失函數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339562C-7C8A-4A65-B340-50A39E2358DC}"/>
              </a:ext>
            </a:extLst>
          </p:cNvPr>
          <p:cNvGrpSpPr/>
          <p:nvPr/>
        </p:nvGrpSpPr>
        <p:grpSpPr>
          <a:xfrm>
            <a:off x="2533223" y="1380316"/>
            <a:ext cx="7125553" cy="5095302"/>
            <a:chOff x="1939332" y="1528259"/>
            <a:chExt cx="7636747" cy="5641873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FC775D2B-0F55-4AB4-A262-5A7EEC7F9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9332" y="1528259"/>
              <a:ext cx="7636747" cy="2913713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92A7828-44C6-482E-AE4F-1428CEC92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58" r="2116"/>
            <a:stretch/>
          </p:blipFill>
          <p:spPr>
            <a:xfrm>
              <a:off x="1939332" y="4441972"/>
              <a:ext cx="7636747" cy="2728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47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956B56F-9E38-4394-A955-1F1CD39AE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優化器：使用梯</a:t>
            </a:r>
            <a:r>
              <a:rPr kumimoji="1" lang="zh-TW" altLang="en-US" dirty="0">
                <a:solidFill>
                  <a:srgbClr val="33CCFF"/>
                </a:solidFill>
              </a:rPr>
              <a:t>度</a:t>
            </a:r>
            <a:r>
              <a:rPr kumimoji="1" lang="zh-TW" altLang="en-US">
                <a:solidFill>
                  <a:srgbClr val="33CCFF"/>
                </a:solidFill>
              </a:rPr>
              <a:t>下降 </a:t>
            </a:r>
            <a:r>
              <a:rPr kumimoji="1" lang="en-US" altLang="zh-TW" dirty="0">
                <a:solidFill>
                  <a:srgbClr val="33CCFF"/>
                </a:solidFill>
              </a:rPr>
              <a:t>(Gradient descent)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內容版面配置區 5" descr="一張含有 水, 飛行, 尋找, 坐 的圖片&#10;&#10;自動產生的描述">
            <a:extLst>
              <a:ext uri="{FF2B5EF4-FFF2-40B4-BE49-F238E27FC236}">
                <a16:creationId xmlns:a16="http://schemas.microsoft.com/office/drawing/2014/main" id="{13DBF59A-728D-48CD-AC63-AB3C3D6B2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450565" y="2174439"/>
            <a:ext cx="4420839" cy="3665277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CC44E2C-A067-4976-B8DA-444314B9D09E}"/>
              </a:ext>
            </a:extLst>
          </p:cNvPr>
          <p:cNvSpPr txBox="1"/>
          <p:nvPr/>
        </p:nvSpPr>
        <p:spPr>
          <a:xfrm>
            <a:off x="6893773" y="5716676"/>
            <a:ext cx="18004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W</a:t>
            </a:r>
            <a:r>
              <a:rPr lang="zh-TW" altLang="en-US" sz="2000" b="1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權重參數</a:t>
            </a:r>
            <a:r>
              <a:rPr lang="en-US" altLang="zh-TW" sz="2000" b="1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endParaRPr lang="zh-TW" altLang="en-US" sz="2000" b="1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20F21ED-CEE9-4A9D-AF90-8138889F6ED5}"/>
              </a:ext>
            </a:extLst>
          </p:cNvPr>
          <p:cNvSpPr txBox="1"/>
          <p:nvPr/>
        </p:nvSpPr>
        <p:spPr>
          <a:xfrm>
            <a:off x="2934539" y="1688688"/>
            <a:ext cx="19607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loss</a:t>
            </a:r>
            <a:r>
              <a:rPr lang="zh-TW" altLang="en-US" sz="2000" b="1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損失值</a:t>
            </a:r>
            <a:r>
              <a:rPr lang="en-US" altLang="zh-TW" sz="2000" b="1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endParaRPr lang="zh-TW" altLang="en-US" sz="2000" b="1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467FAD1-8B45-465F-A490-55A8A41912EB}"/>
              </a:ext>
            </a:extLst>
          </p:cNvPr>
          <p:cNvSpPr txBox="1"/>
          <p:nvPr/>
        </p:nvSpPr>
        <p:spPr>
          <a:xfrm>
            <a:off x="5437156" y="3528939"/>
            <a:ext cx="123623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最佳參數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1328D8EE-08F9-4953-9BFA-DD97619E7206}"/>
              </a:ext>
            </a:extLst>
          </p:cNvPr>
          <p:cNvCxnSpPr/>
          <p:nvPr/>
        </p:nvCxnSpPr>
        <p:spPr>
          <a:xfrm>
            <a:off x="6042450" y="3929049"/>
            <a:ext cx="0" cy="1310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4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0B6F35B-F549-491E-BCB8-E15911A2A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優化器：使用梯度下降 </a:t>
            </a:r>
            <a:r>
              <a:rPr kumimoji="1" lang="en-US" altLang="zh-TW">
                <a:solidFill>
                  <a:srgbClr val="33CCFF"/>
                </a:solidFill>
              </a:rPr>
              <a:t>(Gradient descent)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B229023-A056-43ED-B11E-5D1A59163859}"/>
              </a:ext>
            </a:extLst>
          </p:cNvPr>
          <p:cNvGrpSpPr/>
          <p:nvPr/>
        </p:nvGrpSpPr>
        <p:grpSpPr>
          <a:xfrm>
            <a:off x="1256921" y="1851949"/>
            <a:ext cx="9678158" cy="4260824"/>
            <a:chOff x="1157468" y="1851949"/>
            <a:chExt cx="9678158" cy="4260824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3B4E68A6-102F-4EF5-8C59-1984C0314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7468" y="1851949"/>
              <a:ext cx="9678158" cy="4260824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09AB05CC-8E47-40C4-81D0-BEBA6889E8E2}"/>
                </a:ext>
              </a:extLst>
            </p:cNvPr>
            <p:cNvSpPr txBox="1"/>
            <p:nvPr/>
          </p:nvSpPr>
          <p:spPr>
            <a:xfrm>
              <a:off x="6788424" y="3068211"/>
              <a:ext cx="800219" cy="461665"/>
            </a:xfrm>
            <a:prstGeom prst="rect">
              <a:avLst/>
            </a:prstGeom>
            <a:solidFill>
              <a:srgbClr val="383838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TC" panose="020B0500000000000000" pitchFamily="34" charset="-120"/>
                  <a:ea typeface="Noto Sans TC" panose="020B0500000000000000" pitchFamily="34" charset="-120"/>
                </a:rPr>
                <a:t>梯度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688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9E538E5-912A-45FB-8B57-27DB45922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學習率：介於 </a:t>
            </a:r>
            <a:r>
              <a:rPr kumimoji="1" lang="en-US" altLang="zh-TW">
                <a:solidFill>
                  <a:srgbClr val="33CCFF"/>
                </a:solidFill>
              </a:rPr>
              <a:t>0 ~ 1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調整步伐大小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7573A58-011D-4241-9D9E-E7DB2BDDEDE7}"/>
              </a:ext>
            </a:extLst>
          </p:cNvPr>
          <p:cNvGrpSpPr/>
          <p:nvPr/>
        </p:nvGrpSpPr>
        <p:grpSpPr>
          <a:xfrm>
            <a:off x="1818751" y="4170647"/>
            <a:ext cx="2982837" cy="2402380"/>
            <a:chOff x="2730998" y="1922745"/>
            <a:chExt cx="3268969" cy="2693683"/>
          </a:xfrm>
        </p:grpSpPr>
        <p:cxnSp>
          <p:nvCxnSpPr>
            <p:cNvPr id="6" name="直線單箭頭接點 5">
              <a:extLst>
                <a:ext uri="{FF2B5EF4-FFF2-40B4-BE49-F238E27FC236}">
                  <a16:creationId xmlns:a16="http://schemas.microsoft.com/office/drawing/2014/main" id="{CE7C922C-C79E-48FC-B284-BCE3476B832A}"/>
                </a:ext>
              </a:extLst>
            </p:cNvPr>
            <p:cNvCxnSpPr>
              <a:cxnSpLocks/>
            </p:cNvCxnSpPr>
            <p:nvPr/>
          </p:nvCxnSpPr>
          <p:spPr>
            <a:xfrm>
              <a:off x="2730998" y="4351995"/>
              <a:ext cx="3268969" cy="1298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7752EAEF-C400-4132-8DE6-7761F0152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6332" y="1922745"/>
              <a:ext cx="0" cy="269368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18">
              <a:extLst>
                <a:ext uri="{FF2B5EF4-FFF2-40B4-BE49-F238E27FC236}">
                  <a16:creationId xmlns:a16="http://schemas.microsoft.com/office/drawing/2014/main" id="{FADAD4B8-7F2E-402D-B9A6-17EB19C7FB32}"/>
                </a:ext>
              </a:extLst>
            </p:cNvPr>
            <p:cNvCxnSpPr>
              <a:cxnSpLocks/>
            </p:cNvCxnSpPr>
            <p:nvPr/>
          </p:nvCxnSpPr>
          <p:spPr>
            <a:xfrm>
              <a:off x="3449974" y="2267606"/>
              <a:ext cx="699435" cy="1194636"/>
            </a:xfrm>
            <a:prstGeom prst="curvedConnector2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線箭頭接點 18">
              <a:extLst>
                <a:ext uri="{FF2B5EF4-FFF2-40B4-BE49-F238E27FC236}">
                  <a16:creationId xmlns:a16="http://schemas.microsoft.com/office/drawing/2014/main" id="{16AF4191-5ACE-4A33-9858-F4D4C973E020}"/>
                </a:ext>
              </a:extLst>
            </p:cNvPr>
            <p:cNvCxnSpPr>
              <a:cxnSpLocks/>
            </p:cNvCxnSpPr>
            <p:nvPr/>
          </p:nvCxnSpPr>
          <p:spPr>
            <a:xfrm>
              <a:off x="4159224" y="3469756"/>
              <a:ext cx="857360" cy="144192"/>
            </a:xfrm>
            <a:prstGeom prst="curvedConnector2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線箭頭接點 18">
              <a:extLst>
                <a:ext uri="{FF2B5EF4-FFF2-40B4-BE49-F238E27FC236}">
                  <a16:creationId xmlns:a16="http://schemas.microsoft.com/office/drawing/2014/main" id="{F15921AA-06A0-4CE7-8E33-9F891C0E6E26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4640415" y="3229999"/>
              <a:ext cx="8232" cy="747977"/>
            </a:xfrm>
            <a:prstGeom prst="curvedConnector3">
              <a:avLst>
                <a:gd name="adj1" fmla="val -238496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線箭頭接點 18">
              <a:extLst>
                <a:ext uri="{FF2B5EF4-FFF2-40B4-BE49-F238E27FC236}">
                  <a16:creationId xmlns:a16="http://schemas.microsoft.com/office/drawing/2014/main" id="{820E8710-5639-4B8B-8219-86B030807D1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35249" y="3241531"/>
              <a:ext cx="25536" cy="741882"/>
            </a:xfrm>
            <a:prstGeom prst="curvedConnector3">
              <a:avLst>
                <a:gd name="adj1" fmla="val -142383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線箭頭接點 18">
              <a:extLst>
                <a:ext uri="{FF2B5EF4-FFF2-40B4-BE49-F238E27FC236}">
                  <a16:creationId xmlns:a16="http://schemas.microsoft.com/office/drawing/2014/main" id="{5DFCB685-3484-4826-8B52-420E7313AD7B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632664" y="3230028"/>
              <a:ext cx="23733" cy="744108"/>
            </a:xfrm>
            <a:prstGeom prst="curvedConnector3">
              <a:avLst>
                <a:gd name="adj1" fmla="val 276691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手繪多邊形 86">
              <a:extLst>
                <a:ext uri="{FF2B5EF4-FFF2-40B4-BE49-F238E27FC236}">
                  <a16:creationId xmlns:a16="http://schemas.microsoft.com/office/drawing/2014/main" id="{8D683496-5438-43B3-A0AF-70CAE38A3300}"/>
                </a:ext>
              </a:extLst>
            </p:cNvPr>
            <p:cNvSpPr/>
            <p:nvPr/>
          </p:nvSpPr>
          <p:spPr>
            <a:xfrm>
              <a:off x="3411986" y="2170460"/>
              <a:ext cx="1969020" cy="2063521"/>
            </a:xfrm>
            <a:custGeom>
              <a:avLst/>
              <a:gdLst>
                <a:gd name="connsiteX0" fmla="*/ 2787041 w 2787041"/>
                <a:gd name="connsiteY0" fmla="*/ 93945 h 2178217"/>
                <a:gd name="connsiteX1" fmla="*/ 1947798 w 2787041"/>
                <a:gd name="connsiteY1" fmla="*/ 2135688 h 2178217"/>
                <a:gd name="connsiteX2" fmla="*/ 895611 w 2787041"/>
                <a:gd name="connsiteY2" fmla="*/ 1446756 h 2178217"/>
                <a:gd name="connsiteX3" fmla="*/ 325677 w 2787041"/>
                <a:gd name="connsiteY3" fmla="*/ 1064713 h 2178217"/>
                <a:gd name="connsiteX4" fmla="*/ 0 w 2787041"/>
                <a:gd name="connsiteY4" fmla="*/ 0 h 2178217"/>
                <a:gd name="connsiteX0" fmla="*/ 2797525 w 2797525"/>
                <a:gd name="connsiteY0" fmla="*/ 0 h 2200120"/>
                <a:gd name="connsiteX1" fmla="*/ 1947798 w 2797525"/>
                <a:gd name="connsiteY1" fmla="*/ 2152051 h 2200120"/>
                <a:gd name="connsiteX2" fmla="*/ 895611 w 2797525"/>
                <a:gd name="connsiteY2" fmla="*/ 1463119 h 2200120"/>
                <a:gd name="connsiteX3" fmla="*/ 325677 w 2797525"/>
                <a:gd name="connsiteY3" fmla="*/ 1081076 h 2200120"/>
                <a:gd name="connsiteX4" fmla="*/ 0 w 2797525"/>
                <a:gd name="connsiteY4" fmla="*/ 16363 h 2200120"/>
                <a:gd name="connsiteX0" fmla="*/ 2797525 w 2797525"/>
                <a:gd name="connsiteY0" fmla="*/ 0 h 2197173"/>
                <a:gd name="connsiteX1" fmla="*/ 1947798 w 2797525"/>
                <a:gd name="connsiteY1" fmla="*/ 2152051 h 2197173"/>
                <a:gd name="connsiteX2" fmla="*/ 1101574 w 2797525"/>
                <a:gd name="connsiteY2" fmla="*/ 1433435 h 2197173"/>
                <a:gd name="connsiteX3" fmla="*/ 325677 w 2797525"/>
                <a:gd name="connsiteY3" fmla="*/ 1081076 h 2197173"/>
                <a:gd name="connsiteX4" fmla="*/ 0 w 2797525"/>
                <a:gd name="connsiteY4" fmla="*/ 16363 h 219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7525" h="2197173">
                  <a:moveTo>
                    <a:pt x="2797525" y="0"/>
                  </a:moveTo>
                  <a:cubicBezTo>
                    <a:pt x="2535522" y="908137"/>
                    <a:pt x="2230456" y="1913145"/>
                    <a:pt x="1947798" y="2152051"/>
                  </a:cubicBezTo>
                  <a:cubicBezTo>
                    <a:pt x="1665140" y="2390957"/>
                    <a:pt x="1371927" y="1611931"/>
                    <a:pt x="1101574" y="1433435"/>
                  </a:cubicBezTo>
                  <a:cubicBezTo>
                    <a:pt x="831221" y="1254939"/>
                    <a:pt x="509273" y="1317255"/>
                    <a:pt x="325677" y="1081076"/>
                  </a:cubicBezTo>
                  <a:cubicBezTo>
                    <a:pt x="142081" y="844897"/>
                    <a:pt x="88204" y="428156"/>
                    <a:pt x="0" y="16363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BC701641-9F4B-4551-8B28-A2CFB616B70F}"/>
              </a:ext>
            </a:extLst>
          </p:cNvPr>
          <p:cNvGrpSpPr/>
          <p:nvPr/>
        </p:nvGrpSpPr>
        <p:grpSpPr>
          <a:xfrm>
            <a:off x="1818751" y="1393760"/>
            <a:ext cx="2972078" cy="2402380"/>
            <a:chOff x="5392422" y="1995228"/>
            <a:chExt cx="3268969" cy="2693683"/>
          </a:xfrm>
        </p:grpSpPr>
        <p:cxnSp>
          <p:nvCxnSpPr>
            <p:cNvPr id="15" name="直線單箭頭接點 5">
              <a:extLst>
                <a:ext uri="{FF2B5EF4-FFF2-40B4-BE49-F238E27FC236}">
                  <a16:creationId xmlns:a16="http://schemas.microsoft.com/office/drawing/2014/main" id="{C7ED063B-5EC5-418A-8762-88AF57998AAE}"/>
                </a:ext>
              </a:extLst>
            </p:cNvPr>
            <p:cNvCxnSpPr>
              <a:cxnSpLocks/>
            </p:cNvCxnSpPr>
            <p:nvPr/>
          </p:nvCxnSpPr>
          <p:spPr>
            <a:xfrm>
              <a:off x="5392422" y="4424478"/>
              <a:ext cx="3268969" cy="1298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單箭頭接點 6">
              <a:extLst>
                <a:ext uri="{FF2B5EF4-FFF2-40B4-BE49-F238E27FC236}">
                  <a16:creationId xmlns:a16="http://schemas.microsoft.com/office/drawing/2014/main" id="{2D324C85-E36E-4CD5-B4DC-7889A354E6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7756" y="1995228"/>
              <a:ext cx="0" cy="269368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手繪多邊形 155">
              <a:extLst>
                <a:ext uri="{FF2B5EF4-FFF2-40B4-BE49-F238E27FC236}">
                  <a16:creationId xmlns:a16="http://schemas.microsoft.com/office/drawing/2014/main" id="{5A5EE070-06CD-4977-A08D-6AB16F7A7AF8}"/>
                </a:ext>
              </a:extLst>
            </p:cNvPr>
            <p:cNvSpPr/>
            <p:nvPr/>
          </p:nvSpPr>
          <p:spPr>
            <a:xfrm>
              <a:off x="6073410" y="2242943"/>
              <a:ext cx="1969020" cy="2063521"/>
            </a:xfrm>
            <a:custGeom>
              <a:avLst/>
              <a:gdLst>
                <a:gd name="connsiteX0" fmla="*/ 2787041 w 2787041"/>
                <a:gd name="connsiteY0" fmla="*/ 93945 h 2178217"/>
                <a:gd name="connsiteX1" fmla="*/ 1947798 w 2787041"/>
                <a:gd name="connsiteY1" fmla="*/ 2135688 h 2178217"/>
                <a:gd name="connsiteX2" fmla="*/ 895611 w 2787041"/>
                <a:gd name="connsiteY2" fmla="*/ 1446756 h 2178217"/>
                <a:gd name="connsiteX3" fmla="*/ 325677 w 2787041"/>
                <a:gd name="connsiteY3" fmla="*/ 1064713 h 2178217"/>
                <a:gd name="connsiteX4" fmla="*/ 0 w 2787041"/>
                <a:gd name="connsiteY4" fmla="*/ 0 h 2178217"/>
                <a:gd name="connsiteX0" fmla="*/ 2797525 w 2797525"/>
                <a:gd name="connsiteY0" fmla="*/ 0 h 2200120"/>
                <a:gd name="connsiteX1" fmla="*/ 1947798 w 2797525"/>
                <a:gd name="connsiteY1" fmla="*/ 2152051 h 2200120"/>
                <a:gd name="connsiteX2" fmla="*/ 895611 w 2797525"/>
                <a:gd name="connsiteY2" fmla="*/ 1463119 h 2200120"/>
                <a:gd name="connsiteX3" fmla="*/ 325677 w 2797525"/>
                <a:gd name="connsiteY3" fmla="*/ 1081076 h 2200120"/>
                <a:gd name="connsiteX4" fmla="*/ 0 w 2797525"/>
                <a:gd name="connsiteY4" fmla="*/ 16363 h 2200120"/>
                <a:gd name="connsiteX0" fmla="*/ 2797525 w 2797525"/>
                <a:gd name="connsiteY0" fmla="*/ 0 h 2197173"/>
                <a:gd name="connsiteX1" fmla="*/ 1947798 w 2797525"/>
                <a:gd name="connsiteY1" fmla="*/ 2152051 h 2197173"/>
                <a:gd name="connsiteX2" fmla="*/ 1101574 w 2797525"/>
                <a:gd name="connsiteY2" fmla="*/ 1433435 h 2197173"/>
                <a:gd name="connsiteX3" fmla="*/ 325677 w 2797525"/>
                <a:gd name="connsiteY3" fmla="*/ 1081076 h 2197173"/>
                <a:gd name="connsiteX4" fmla="*/ 0 w 2797525"/>
                <a:gd name="connsiteY4" fmla="*/ 16363 h 219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7525" h="2197173">
                  <a:moveTo>
                    <a:pt x="2797525" y="0"/>
                  </a:moveTo>
                  <a:cubicBezTo>
                    <a:pt x="2535522" y="908137"/>
                    <a:pt x="2230456" y="1913145"/>
                    <a:pt x="1947798" y="2152051"/>
                  </a:cubicBezTo>
                  <a:cubicBezTo>
                    <a:pt x="1665140" y="2390957"/>
                    <a:pt x="1371927" y="1611931"/>
                    <a:pt x="1101574" y="1433435"/>
                  </a:cubicBezTo>
                  <a:cubicBezTo>
                    <a:pt x="831221" y="1254939"/>
                    <a:pt x="509273" y="1317255"/>
                    <a:pt x="325677" y="1081076"/>
                  </a:cubicBezTo>
                  <a:cubicBezTo>
                    <a:pt x="142081" y="844897"/>
                    <a:pt x="88204" y="428156"/>
                    <a:pt x="0" y="16363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endParaRPr>
            </a:p>
          </p:txBody>
        </p:sp>
        <p:cxnSp>
          <p:nvCxnSpPr>
            <p:cNvPr id="18" name="直線箭頭接點 191">
              <a:extLst>
                <a:ext uri="{FF2B5EF4-FFF2-40B4-BE49-F238E27FC236}">
                  <a16:creationId xmlns:a16="http://schemas.microsoft.com/office/drawing/2014/main" id="{6565E866-52B0-4C41-9DC9-AF7F19A4428C}"/>
                </a:ext>
              </a:extLst>
            </p:cNvPr>
            <p:cNvCxnSpPr>
              <a:stCxn id="17" idx="2"/>
            </p:cNvCxnSpPr>
            <p:nvPr/>
          </p:nvCxnSpPr>
          <p:spPr>
            <a:xfrm flipV="1">
              <a:off x="6848746" y="3342069"/>
              <a:ext cx="924090" cy="2471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線箭頭接點 192">
              <a:extLst>
                <a:ext uri="{FF2B5EF4-FFF2-40B4-BE49-F238E27FC236}">
                  <a16:creationId xmlns:a16="http://schemas.microsoft.com/office/drawing/2014/main" id="{087B25BD-6233-4485-955B-1655C6852E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88574" y="3214371"/>
              <a:ext cx="1484262" cy="12769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箭頭接點 195">
              <a:extLst>
                <a:ext uri="{FF2B5EF4-FFF2-40B4-BE49-F238E27FC236}">
                  <a16:creationId xmlns:a16="http://schemas.microsoft.com/office/drawing/2014/main" id="{45C54A60-3AAE-493F-8952-64B1F58BA3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8574" y="2880125"/>
              <a:ext cx="1597094" cy="33424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線箭頭接點 200">
              <a:extLst>
                <a:ext uri="{FF2B5EF4-FFF2-40B4-BE49-F238E27FC236}">
                  <a16:creationId xmlns:a16="http://schemas.microsoft.com/office/drawing/2014/main" id="{00436FDF-0FED-49DB-8D96-6436B531F1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31812" y="2497090"/>
              <a:ext cx="1753856" cy="37811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線箭頭接點 202">
              <a:extLst>
                <a:ext uri="{FF2B5EF4-FFF2-40B4-BE49-F238E27FC236}">
                  <a16:creationId xmlns:a16="http://schemas.microsoft.com/office/drawing/2014/main" id="{739CC37A-3FE6-4E66-9318-BF45EC4328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31812" y="2074099"/>
              <a:ext cx="1910617" cy="41720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74297529-38B9-48A9-9323-9EE153B4F740}"/>
              </a:ext>
            </a:extLst>
          </p:cNvPr>
          <p:cNvGrpSpPr/>
          <p:nvPr/>
        </p:nvGrpSpPr>
        <p:grpSpPr>
          <a:xfrm>
            <a:off x="7106870" y="1335208"/>
            <a:ext cx="3136585" cy="2460931"/>
            <a:chOff x="1766354" y="2082158"/>
            <a:chExt cx="3268969" cy="2693683"/>
          </a:xfrm>
        </p:grpSpPr>
        <p:cxnSp>
          <p:nvCxnSpPr>
            <p:cNvPr id="24" name="直線單箭頭接點 5">
              <a:extLst>
                <a:ext uri="{FF2B5EF4-FFF2-40B4-BE49-F238E27FC236}">
                  <a16:creationId xmlns:a16="http://schemas.microsoft.com/office/drawing/2014/main" id="{975A10D3-D80E-4094-9CE3-10769EDEE6BC}"/>
                </a:ext>
              </a:extLst>
            </p:cNvPr>
            <p:cNvCxnSpPr>
              <a:cxnSpLocks/>
            </p:cNvCxnSpPr>
            <p:nvPr/>
          </p:nvCxnSpPr>
          <p:spPr>
            <a:xfrm>
              <a:off x="1766354" y="4511408"/>
              <a:ext cx="3268969" cy="1298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6">
              <a:extLst>
                <a:ext uri="{FF2B5EF4-FFF2-40B4-BE49-F238E27FC236}">
                  <a16:creationId xmlns:a16="http://schemas.microsoft.com/office/drawing/2014/main" id="{6B08BE40-471A-43E6-B1A8-411D26D1F1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1688" y="2082158"/>
              <a:ext cx="0" cy="269368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手繪多邊形 6">
              <a:extLst>
                <a:ext uri="{FF2B5EF4-FFF2-40B4-BE49-F238E27FC236}">
                  <a16:creationId xmlns:a16="http://schemas.microsoft.com/office/drawing/2014/main" id="{4F4B485E-EC20-4AF8-B400-B7605BDD130F}"/>
                </a:ext>
              </a:extLst>
            </p:cNvPr>
            <p:cNvSpPr/>
            <p:nvPr/>
          </p:nvSpPr>
          <p:spPr>
            <a:xfrm>
              <a:off x="2447342" y="2329873"/>
              <a:ext cx="1969020" cy="2063521"/>
            </a:xfrm>
            <a:custGeom>
              <a:avLst/>
              <a:gdLst>
                <a:gd name="connsiteX0" fmla="*/ 2787041 w 2787041"/>
                <a:gd name="connsiteY0" fmla="*/ 93945 h 2178217"/>
                <a:gd name="connsiteX1" fmla="*/ 1947798 w 2787041"/>
                <a:gd name="connsiteY1" fmla="*/ 2135688 h 2178217"/>
                <a:gd name="connsiteX2" fmla="*/ 895611 w 2787041"/>
                <a:gd name="connsiteY2" fmla="*/ 1446756 h 2178217"/>
                <a:gd name="connsiteX3" fmla="*/ 325677 w 2787041"/>
                <a:gd name="connsiteY3" fmla="*/ 1064713 h 2178217"/>
                <a:gd name="connsiteX4" fmla="*/ 0 w 2787041"/>
                <a:gd name="connsiteY4" fmla="*/ 0 h 2178217"/>
                <a:gd name="connsiteX0" fmla="*/ 2797525 w 2797525"/>
                <a:gd name="connsiteY0" fmla="*/ 0 h 2200120"/>
                <a:gd name="connsiteX1" fmla="*/ 1947798 w 2797525"/>
                <a:gd name="connsiteY1" fmla="*/ 2152051 h 2200120"/>
                <a:gd name="connsiteX2" fmla="*/ 895611 w 2797525"/>
                <a:gd name="connsiteY2" fmla="*/ 1463119 h 2200120"/>
                <a:gd name="connsiteX3" fmla="*/ 325677 w 2797525"/>
                <a:gd name="connsiteY3" fmla="*/ 1081076 h 2200120"/>
                <a:gd name="connsiteX4" fmla="*/ 0 w 2797525"/>
                <a:gd name="connsiteY4" fmla="*/ 16363 h 2200120"/>
                <a:gd name="connsiteX0" fmla="*/ 2797525 w 2797525"/>
                <a:gd name="connsiteY0" fmla="*/ 0 h 2197173"/>
                <a:gd name="connsiteX1" fmla="*/ 1947798 w 2797525"/>
                <a:gd name="connsiteY1" fmla="*/ 2152051 h 2197173"/>
                <a:gd name="connsiteX2" fmla="*/ 1101574 w 2797525"/>
                <a:gd name="connsiteY2" fmla="*/ 1433435 h 2197173"/>
                <a:gd name="connsiteX3" fmla="*/ 325677 w 2797525"/>
                <a:gd name="connsiteY3" fmla="*/ 1081076 h 2197173"/>
                <a:gd name="connsiteX4" fmla="*/ 0 w 2797525"/>
                <a:gd name="connsiteY4" fmla="*/ 16363 h 219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7525" h="2197173">
                  <a:moveTo>
                    <a:pt x="2797525" y="0"/>
                  </a:moveTo>
                  <a:cubicBezTo>
                    <a:pt x="2535522" y="908137"/>
                    <a:pt x="2230456" y="1913145"/>
                    <a:pt x="1947798" y="2152051"/>
                  </a:cubicBezTo>
                  <a:cubicBezTo>
                    <a:pt x="1665140" y="2390957"/>
                    <a:pt x="1371927" y="1611931"/>
                    <a:pt x="1101574" y="1433435"/>
                  </a:cubicBezTo>
                  <a:cubicBezTo>
                    <a:pt x="831221" y="1254939"/>
                    <a:pt x="509273" y="1317255"/>
                    <a:pt x="325677" y="1081076"/>
                  </a:cubicBezTo>
                  <a:cubicBezTo>
                    <a:pt x="142081" y="844897"/>
                    <a:pt x="88204" y="428156"/>
                    <a:pt x="0" y="16363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endParaRPr>
            </a:p>
          </p:txBody>
        </p:sp>
        <p:cxnSp>
          <p:nvCxnSpPr>
            <p:cNvPr id="27" name="直線箭頭接點 11">
              <a:extLst>
                <a:ext uri="{FF2B5EF4-FFF2-40B4-BE49-F238E27FC236}">
                  <a16:creationId xmlns:a16="http://schemas.microsoft.com/office/drawing/2014/main" id="{BD4D70B0-2A27-4639-962B-6492B37D20E6}"/>
                </a:ext>
              </a:extLst>
            </p:cNvPr>
            <p:cNvCxnSpPr>
              <a:cxnSpLocks/>
            </p:cNvCxnSpPr>
            <p:nvPr/>
          </p:nvCxnSpPr>
          <p:spPr>
            <a:xfrm>
              <a:off x="2517819" y="2629132"/>
              <a:ext cx="35417" cy="22216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線箭頭接點 16">
              <a:extLst>
                <a:ext uri="{FF2B5EF4-FFF2-40B4-BE49-F238E27FC236}">
                  <a16:creationId xmlns:a16="http://schemas.microsoft.com/office/drawing/2014/main" id="{70E66321-7D0B-462E-809D-3A9B7D279928}"/>
                </a:ext>
              </a:extLst>
            </p:cNvPr>
            <p:cNvCxnSpPr>
              <a:cxnSpLocks/>
            </p:cNvCxnSpPr>
            <p:nvPr/>
          </p:nvCxnSpPr>
          <p:spPr>
            <a:xfrm>
              <a:off x="2546797" y="2804375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線箭頭接點 18">
              <a:extLst>
                <a:ext uri="{FF2B5EF4-FFF2-40B4-BE49-F238E27FC236}">
                  <a16:creationId xmlns:a16="http://schemas.microsoft.com/office/drawing/2014/main" id="{A494CC3A-14B7-4C94-9892-88FF0BF1BD54}"/>
                </a:ext>
              </a:extLst>
            </p:cNvPr>
            <p:cNvCxnSpPr>
              <a:cxnSpLocks/>
            </p:cNvCxnSpPr>
            <p:nvPr/>
          </p:nvCxnSpPr>
          <p:spPr>
            <a:xfrm>
              <a:off x="2558066" y="2863382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線箭頭接點 19">
              <a:extLst>
                <a:ext uri="{FF2B5EF4-FFF2-40B4-BE49-F238E27FC236}">
                  <a16:creationId xmlns:a16="http://schemas.microsoft.com/office/drawing/2014/main" id="{B1CCC272-0334-42C4-BB0F-53634D270B73}"/>
                </a:ext>
              </a:extLst>
            </p:cNvPr>
            <p:cNvCxnSpPr>
              <a:cxnSpLocks/>
            </p:cNvCxnSpPr>
            <p:nvPr/>
          </p:nvCxnSpPr>
          <p:spPr>
            <a:xfrm>
              <a:off x="2562895" y="2892886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線箭頭接點 20">
              <a:extLst>
                <a:ext uri="{FF2B5EF4-FFF2-40B4-BE49-F238E27FC236}">
                  <a16:creationId xmlns:a16="http://schemas.microsoft.com/office/drawing/2014/main" id="{16301732-99AA-4E8B-9D9B-9F421AEAB7A9}"/>
                </a:ext>
              </a:extLst>
            </p:cNvPr>
            <p:cNvCxnSpPr>
              <a:cxnSpLocks/>
            </p:cNvCxnSpPr>
            <p:nvPr/>
          </p:nvCxnSpPr>
          <p:spPr>
            <a:xfrm>
              <a:off x="2566115" y="2919169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線箭頭接點 21">
              <a:extLst>
                <a:ext uri="{FF2B5EF4-FFF2-40B4-BE49-F238E27FC236}">
                  <a16:creationId xmlns:a16="http://schemas.microsoft.com/office/drawing/2014/main" id="{5565B0AA-E0B8-4AE0-98BD-14A8EDDF32C9}"/>
                </a:ext>
              </a:extLst>
            </p:cNvPr>
            <p:cNvCxnSpPr>
              <a:cxnSpLocks/>
            </p:cNvCxnSpPr>
            <p:nvPr/>
          </p:nvCxnSpPr>
          <p:spPr>
            <a:xfrm>
              <a:off x="2569335" y="2945452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直線箭頭接點 22">
              <a:extLst>
                <a:ext uri="{FF2B5EF4-FFF2-40B4-BE49-F238E27FC236}">
                  <a16:creationId xmlns:a16="http://schemas.microsoft.com/office/drawing/2014/main" id="{B772992A-D553-4170-94D5-7A4CF82B6221}"/>
                </a:ext>
              </a:extLst>
            </p:cNvPr>
            <p:cNvCxnSpPr>
              <a:cxnSpLocks/>
            </p:cNvCxnSpPr>
            <p:nvPr/>
          </p:nvCxnSpPr>
          <p:spPr>
            <a:xfrm>
              <a:off x="2578993" y="2974955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直線箭頭接點 23">
              <a:extLst>
                <a:ext uri="{FF2B5EF4-FFF2-40B4-BE49-F238E27FC236}">
                  <a16:creationId xmlns:a16="http://schemas.microsoft.com/office/drawing/2014/main" id="{7E1363B7-F4DD-4AA4-B7D3-11E5C6CC6294}"/>
                </a:ext>
              </a:extLst>
            </p:cNvPr>
            <p:cNvCxnSpPr>
              <a:cxnSpLocks/>
            </p:cNvCxnSpPr>
            <p:nvPr/>
          </p:nvCxnSpPr>
          <p:spPr>
            <a:xfrm>
              <a:off x="2583822" y="2998018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直線箭頭接點 24">
              <a:extLst>
                <a:ext uri="{FF2B5EF4-FFF2-40B4-BE49-F238E27FC236}">
                  <a16:creationId xmlns:a16="http://schemas.microsoft.com/office/drawing/2014/main" id="{047F6FB8-ED49-4683-A2D6-517744BB6E45}"/>
                </a:ext>
              </a:extLst>
            </p:cNvPr>
            <p:cNvCxnSpPr>
              <a:cxnSpLocks/>
            </p:cNvCxnSpPr>
            <p:nvPr/>
          </p:nvCxnSpPr>
          <p:spPr>
            <a:xfrm>
              <a:off x="2590262" y="3021081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線箭頭接點 25">
              <a:extLst>
                <a:ext uri="{FF2B5EF4-FFF2-40B4-BE49-F238E27FC236}">
                  <a16:creationId xmlns:a16="http://schemas.microsoft.com/office/drawing/2014/main" id="{A317B0EB-3DD4-4D89-BED8-A77E15F388A1}"/>
                </a:ext>
              </a:extLst>
            </p:cNvPr>
            <p:cNvCxnSpPr>
              <a:cxnSpLocks/>
            </p:cNvCxnSpPr>
            <p:nvPr/>
          </p:nvCxnSpPr>
          <p:spPr>
            <a:xfrm>
              <a:off x="2598311" y="3041671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線箭頭接點 26">
              <a:extLst>
                <a:ext uri="{FF2B5EF4-FFF2-40B4-BE49-F238E27FC236}">
                  <a16:creationId xmlns:a16="http://schemas.microsoft.com/office/drawing/2014/main" id="{70E0D470-7FB1-4D34-80E5-0ACE20B91D97}"/>
                </a:ext>
              </a:extLst>
            </p:cNvPr>
            <p:cNvCxnSpPr>
              <a:cxnSpLocks/>
            </p:cNvCxnSpPr>
            <p:nvPr/>
          </p:nvCxnSpPr>
          <p:spPr>
            <a:xfrm>
              <a:off x="2605556" y="3064734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0339D714-A9CD-45F9-83FF-E7D7A194D91E}"/>
              </a:ext>
            </a:extLst>
          </p:cNvPr>
          <p:cNvSpPr txBox="1"/>
          <p:nvPr/>
        </p:nvSpPr>
        <p:spPr>
          <a:xfrm>
            <a:off x="445191" y="3772292"/>
            <a:ext cx="697627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太大</a:t>
            </a: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6EB96C8B-1498-499A-9833-498D5AA66AE3}"/>
              </a:ext>
            </a:extLst>
          </p:cNvPr>
          <p:cNvGrpSpPr/>
          <p:nvPr/>
        </p:nvGrpSpPr>
        <p:grpSpPr>
          <a:xfrm>
            <a:off x="7068362" y="4173112"/>
            <a:ext cx="3135600" cy="2437201"/>
            <a:chOff x="5646482" y="2082158"/>
            <a:chExt cx="3073976" cy="2693683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A42B510B-004E-4832-83D1-409A2C5FB09D}"/>
                </a:ext>
              </a:extLst>
            </p:cNvPr>
            <p:cNvGrpSpPr/>
            <p:nvPr/>
          </p:nvGrpSpPr>
          <p:grpSpPr>
            <a:xfrm>
              <a:off x="5646482" y="2082158"/>
              <a:ext cx="3073976" cy="2693683"/>
              <a:chOff x="2730998" y="1922745"/>
              <a:chExt cx="3073976" cy="2693683"/>
            </a:xfrm>
          </p:grpSpPr>
          <p:cxnSp>
            <p:nvCxnSpPr>
              <p:cNvPr id="52" name="直線單箭頭接點 5">
                <a:extLst>
                  <a:ext uri="{FF2B5EF4-FFF2-40B4-BE49-F238E27FC236}">
                    <a16:creationId xmlns:a16="http://schemas.microsoft.com/office/drawing/2014/main" id="{0205764A-1B13-4464-9EF0-58CCB5723C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0998" y="4351995"/>
                <a:ext cx="3073976" cy="1298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單箭頭接點 6">
                <a:extLst>
                  <a:ext uri="{FF2B5EF4-FFF2-40B4-BE49-F238E27FC236}">
                    <a16:creationId xmlns:a16="http://schemas.microsoft.com/office/drawing/2014/main" id="{24BFC385-4F9C-4113-97FB-D07A14087F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6332" y="1922745"/>
                <a:ext cx="0" cy="2693683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手繪多邊形 46">
                <a:extLst>
                  <a:ext uri="{FF2B5EF4-FFF2-40B4-BE49-F238E27FC236}">
                    <a16:creationId xmlns:a16="http://schemas.microsoft.com/office/drawing/2014/main" id="{1D82167F-C53F-487C-B97D-A76FADF9EACA}"/>
                  </a:ext>
                </a:extLst>
              </p:cNvPr>
              <p:cNvSpPr/>
              <p:nvPr/>
            </p:nvSpPr>
            <p:spPr>
              <a:xfrm>
                <a:off x="3411986" y="2170460"/>
                <a:ext cx="1969020" cy="2063521"/>
              </a:xfrm>
              <a:custGeom>
                <a:avLst/>
                <a:gdLst>
                  <a:gd name="connsiteX0" fmla="*/ 2787041 w 2787041"/>
                  <a:gd name="connsiteY0" fmla="*/ 93945 h 2178217"/>
                  <a:gd name="connsiteX1" fmla="*/ 1947798 w 2787041"/>
                  <a:gd name="connsiteY1" fmla="*/ 2135688 h 2178217"/>
                  <a:gd name="connsiteX2" fmla="*/ 895611 w 2787041"/>
                  <a:gd name="connsiteY2" fmla="*/ 1446756 h 2178217"/>
                  <a:gd name="connsiteX3" fmla="*/ 325677 w 2787041"/>
                  <a:gd name="connsiteY3" fmla="*/ 1064713 h 2178217"/>
                  <a:gd name="connsiteX4" fmla="*/ 0 w 2787041"/>
                  <a:gd name="connsiteY4" fmla="*/ 0 h 2178217"/>
                  <a:gd name="connsiteX0" fmla="*/ 2797525 w 2797525"/>
                  <a:gd name="connsiteY0" fmla="*/ 0 h 2200120"/>
                  <a:gd name="connsiteX1" fmla="*/ 1947798 w 2797525"/>
                  <a:gd name="connsiteY1" fmla="*/ 2152051 h 2200120"/>
                  <a:gd name="connsiteX2" fmla="*/ 895611 w 2797525"/>
                  <a:gd name="connsiteY2" fmla="*/ 1463119 h 2200120"/>
                  <a:gd name="connsiteX3" fmla="*/ 325677 w 2797525"/>
                  <a:gd name="connsiteY3" fmla="*/ 1081076 h 2200120"/>
                  <a:gd name="connsiteX4" fmla="*/ 0 w 2797525"/>
                  <a:gd name="connsiteY4" fmla="*/ 16363 h 2200120"/>
                  <a:gd name="connsiteX0" fmla="*/ 2797525 w 2797525"/>
                  <a:gd name="connsiteY0" fmla="*/ 0 h 2197173"/>
                  <a:gd name="connsiteX1" fmla="*/ 1947798 w 2797525"/>
                  <a:gd name="connsiteY1" fmla="*/ 2152051 h 2197173"/>
                  <a:gd name="connsiteX2" fmla="*/ 1101574 w 2797525"/>
                  <a:gd name="connsiteY2" fmla="*/ 1433435 h 2197173"/>
                  <a:gd name="connsiteX3" fmla="*/ 325677 w 2797525"/>
                  <a:gd name="connsiteY3" fmla="*/ 1081076 h 2197173"/>
                  <a:gd name="connsiteX4" fmla="*/ 0 w 2797525"/>
                  <a:gd name="connsiteY4" fmla="*/ 16363 h 219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7525" h="2197173">
                    <a:moveTo>
                      <a:pt x="2797525" y="0"/>
                    </a:moveTo>
                    <a:cubicBezTo>
                      <a:pt x="2535522" y="908137"/>
                      <a:pt x="2230456" y="1913145"/>
                      <a:pt x="1947798" y="2152051"/>
                    </a:cubicBezTo>
                    <a:cubicBezTo>
                      <a:pt x="1665140" y="2390957"/>
                      <a:pt x="1371927" y="1611931"/>
                      <a:pt x="1101574" y="1433435"/>
                    </a:cubicBezTo>
                    <a:cubicBezTo>
                      <a:pt x="831221" y="1254939"/>
                      <a:pt x="509273" y="1317255"/>
                      <a:pt x="325677" y="1081076"/>
                    </a:cubicBezTo>
                    <a:cubicBezTo>
                      <a:pt x="142081" y="844897"/>
                      <a:pt x="88204" y="428156"/>
                      <a:pt x="0" y="16363"/>
                    </a:cubicBezTo>
                  </a:path>
                </a:pathLst>
              </a:cu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chemeClr val="bg1"/>
                  </a:solidFill>
                  <a:latin typeface="Consolas" panose="020B0609020204030204" pitchFamily="49" charset="0"/>
                  <a:ea typeface="Noto Sans TC" panose="020B0500000000000000" pitchFamily="34" charset="-120"/>
                </a:endParaRPr>
              </a:p>
            </p:txBody>
          </p:sp>
        </p:grpSp>
        <p:cxnSp>
          <p:nvCxnSpPr>
            <p:cNvPr id="42" name="直線箭頭接點 47">
              <a:extLst>
                <a:ext uri="{FF2B5EF4-FFF2-40B4-BE49-F238E27FC236}">
                  <a16:creationId xmlns:a16="http://schemas.microsoft.com/office/drawing/2014/main" id="{A459F0B9-F3B7-41F9-A538-939C30EF9B8F}"/>
                </a:ext>
              </a:extLst>
            </p:cNvPr>
            <p:cNvCxnSpPr>
              <a:cxnSpLocks/>
            </p:cNvCxnSpPr>
            <p:nvPr/>
          </p:nvCxnSpPr>
          <p:spPr>
            <a:xfrm>
              <a:off x="6379200" y="2530800"/>
              <a:ext cx="389110" cy="9504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線箭頭接點 53">
              <a:extLst>
                <a:ext uri="{FF2B5EF4-FFF2-40B4-BE49-F238E27FC236}">
                  <a16:creationId xmlns:a16="http://schemas.microsoft.com/office/drawing/2014/main" id="{3A37BDB6-F6D5-4889-8073-7892F0B065E0}"/>
                </a:ext>
              </a:extLst>
            </p:cNvPr>
            <p:cNvCxnSpPr>
              <a:cxnSpLocks/>
            </p:cNvCxnSpPr>
            <p:nvPr/>
          </p:nvCxnSpPr>
          <p:spPr>
            <a:xfrm>
              <a:off x="7176163" y="3715937"/>
              <a:ext cx="171437" cy="28726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曲線接點 58">
              <a:extLst>
                <a:ext uri="{FF2B5EF4-FFF2-40B4-BE49-F238E27FC236}">
                  <a16:creationId xmlns:a16="http://schemas.microsoft.com/office/drawing/2014/main" id="{BC9AE77B-45BB-4C6D-94E4-D8978401DDBD}"/>
                </a:ext>
              </a:extLst>
            </p:cNvPr>
            <p:cNvCxnSpPr>
              <a:cxnSpLocks/>
            </p:cNvCxnSpPr>
            <p:nvPr/>
          </p:nvCxnSpPr>
          <p:spPr>
            <a:xfrm>
              <a:off x="6768310" y="3481200"/>
              <a:ext cx="400653" cy="241937"/>
            </a:xfrm>
            <a:prstGeom prst="curvedConnector2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線箭頭接點 64">
              <a:extLst>
                <a:ext uri="{FF2B5EF4-FFF2-40B4-BE49-F238E27FC236}">
                  <a16:creationId xmlns:a16="http://schemas.microsoft.com/office/drawing/2014/main" id="{F9D81DD2-CD80-4199-BA18-DDFF238571BD}"/>
                </a:ext>
              </a:extLst>
            </p:cNvPr>
            <p:cNvCxnSpPr>
              <a:cxnSpLocks/>
            </p:cNvCxnSpPr>
            <p:nvPr/>
          </p:nvCxnSpPr>
          <p:spPr>
            <a:xfrm>
              <a:off x="7326515" y="3969099"/>
              <a:ext cx="111085" cy="19610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線箭頭接點 66">
              <a:extLst>
                <a:ext uri="{FF2B5EF4-FFF2-40B4-BE49-F238E27FC236}">
                  <a16:creationId xmlns:a16="http://schemas.microsoft.com/office/drawing/2014/main" id="{F31F276F-AA25-4394-962F-E4C21B11FD73}"/>
                </a:ext>
              </a:extLst>
            </p:cNvPr>
            <p:cNvCxnSpPr>
              <a:cxnSpLocks/>
            </p:cNvCxnSpPr>
            <p:nvPr/>
          </p:nvCxnSpPr>
          <p:spPr>
            <a:xfrm>
              <a:off x="7374857" y="4056906"/>
              <a:ext cx="111085" cy="19610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直線箭頭接點 67">
              <a:extLst>
                <a:ext uri="{FF2B5EF4-FFF2-40B4-BE49-F238E27FC236}">
                  <a16:creationId xmlns:a16="http://schemas.microsoft.com/office/drawing/2014/main" id="{6DA62213-3164-45A1-803C-809AC0ADAB71}"/>
                </a:ext>
              </a:extLst>
            </p:cNvPr>
            <p:cNvCxnSpPr>
              <a:cxnSpLocks/>
            </p:cNvCxnSpPr>
            <p:nvPr/>
          </p:nvCxnSpPr>
          <p:spPr>
            <a:xfrm>
              <a:off x="7406229" y="4126157"/>
              <a:ext cx="114685" cy="18099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直線箭頭接點 69">
              <a:extLst>
                <a:ext uri="{FF2B5EF4-FFF2-40B4-BE49-F238E27FC236}">
                  <a16:creationId xmlns:a16="http://schemas.microsoft.com/office/drawing/2014/main" id="{2AAC1415-B0C4-4B4A-9951-73D387648D1C}"/>
                </a:ext>
              </a:extLst>
            </p:cNvPr>
            <p:cNvCxnSpPr>
              <a:cxnSpLocks/>
            </p:cNvCxnSpPr>
            <p:nvPr/>
          </p:nvCxnSpPr>
          <p:spPr>
            <a:xfrm>
              <a:off x="7467256" y="4197874"/>
              <a:ext cx="80914" cy="1524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直線箭頭接點 71">
              <a:extLst>
                <a:ext uri="{FF2B5EF4-FFF2-40B4-BE49-F238E27FC236}">
                  <a16:creationId xmlns:a16="http://schemas.microsoft.com/office/drawing/2014/main" id="{B42965C2-22AE-4F80-9F6A-4A4F09EC4B7E}"/>
                </a:ext>
              </a:extLst>
            </p:cNvPr>
            <p:cNvCxnSpPr>
              <a:cxnSpLocks/>
            </p:cNvCxnSpPr>
            <p:nvPr/>
          </p:nvCxnSpPr>
          <p:spPr>
            <a:xfrm>
              <a:off x="7476857" y="4208338"/>
              <a:ext cx="80914" cy="1524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線箭頭接點 72">
              <a:extLst>
                <a:ext uri="{FF2B5EF4-FFF2-40B4-BE49-F238E27FC236}">
                  <a16:creationId xmlns:a16="http://schemas.microsoft.com/office/drawing/2014/main" id="{EA46712C-FCD7-4D1B-976C-560C4059F23D}"/>
                </a:ext>
              </a:extLst>
            </p:cNvPr>
            <p:cNvCxnSpPr>
              <a:cxnSpLocks/>
            </p:cNvCxnSpPr>
            <p:nvPr/>
          </p:nvCxnSpPr>
          <p:spPr>
            <a:xfrm>
              <a:off x="7546969" y="4333081"/>
              <a:ext cx="75429" cy="4643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線箭頭接點 74">
              <a:extLst>
                <a:ext uri="{FF2B5EF4-FFF2-40B4-BE49-F238E27FC236}">
                  <a16:creationId xmlns:a16="http://schemas.microsoft.com/office/drawing/2014/main" id="{9BC3D0FC-8F47-4EF6-9A9A-0668CA9EFE65}"/>
                </a:ext>
              </a:extLst>
            </p:cNvPr>
            <p:cNvCxnSpPr>
              <a:cxnSpLocks/>
            </p:cNvCxnSpPr>
            <p:nvPr/>
          </p:nvCxnSpPr>
          <p:spPr>
            <a:xfrm>
              <a:off x="7541315" y="4325154"/>
              <a:ext cx="59485" cy="436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00CF1849-2A3D-4D9E-BDFA-38F146EC4F7C}"/>
              </a:ext>
            </a:extLst>
          </p:cNvPr>
          <p:cNvSpPr txBox="1"/>
          <p:nvPr/>
        </p:nvSpPr>
        <p:spPr>
          <a:xfrm>
            <a:off x="4429918" y="3486504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FA006D6E-1B51-4DA1-B1EE-760B8C21F973}"/>
              </a:ext>
            </a:extLst>
          </p:cNvPr>
          <p:cNvSpPr txBox="1"/>
          <p:nvPr/>
        </p:nvSpPr>
        <p:spPr>
          <a:xfrm>
            <a:off x="1146830" y="1383853"/>
            <a:ext cx="8643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loss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A2649229-0ADE-43F7-BF6A-CE61908DC9C3}"/>
              </a:ext>
            </a:extLst>
          </p:cNvPr>
          <p:cNvSpPr txBox="1"/>
          <p:nvPr/>
        </p:nvSpPr>
        <p:spPr>
          <a:xfrm>
            <a:off x="4429918" y="6352645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D1B42576-5FA6-4115-AA7E-4FCEA964F955}"/>
              </a:ext>
            </a:extLst>
          </p:cNvPr>
          <p:cNvSpPr txBox="1"/>
          <p:nvPr/>
        </p:nvSpPr>
        <p:spPr>
          <a:xfrm>
            <a:off x="1146830" y="4249994"/>
            <a:ext cx="8643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loss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9DFB9304-1DFB-4393-8918-92B56D4C78F4}"/>
              </a:ext>
            </a:extLst>
          </p:cNvPr>
          <p:cNvSpPr txBox="1"/>
          <p:nvPr/>
        </p:nvSpPr>
        <p:spPr>
          <a:xfrm>
            <a:off x="9875011" y="3496712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82BB3B21-6839-4E20-BAA8-D3EC9BCDC7D5}"/>
              </a:ext>
            </a:extLst>
          </p:cNvPr>
          <p:cNvSpPr txBox="1"/>
          <p:nvPr/>
        </p:nvSpPr>
        <p:spPr>
          <a:xfrm>
            <a:off x="6462533" y="1394061"/>
            <a:ext cx="8643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loss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EE878B03-4B4D-4DD0-B58D-CD12FA188D2B}"/>
              </a:ext>
            </a:extLst>
          </p:cNvPr>
          <p:cNvSpPr txBox="1"/>
          <p:nvPr/>
        </p:nvSpPr>
        <p:spPr>
          <a:xfrm>
            <a:off x="9875011" y="6345602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99F5F8B0-78EA-4C33-97C2-62270AEACEF8}"/>
              </a:ext>
            </a:extLst>
          </p:cNvPr>
          <p:cNvSpPr txBox="1"/>
          <p:nvPr/>
        </p:nvSpPr>
        <p:spPr>
          <a:xfrm>
            <a:off x="6462533" y="4242951"/>
            <a:ext cx="8643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loss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19730939-1698-402A-AC85-4AC2BF7BE123}"/>
              </a:ext>
            </a:extLst>
          </p:cNvPr>
          <p:cNvSpPr txBox="1"/>
          <p:nvPr/>
        </p:nvSpPr>
        <p:spPr>
          <a:xfrm>
            <a:off x="6096909" y="2215373"/>
            <a:ext cx="697627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太小</a:t>
            </a:r>
            <a:endParaRPr lang="en-US" altLang="zh-TW" sz="20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F1F8E15B-8E41-4D6A-93D8-FB8253587F48}"/>
              </a:ext>
            </a:extLst>
          </p:cNvPr>
          <p:cNvSpPr txBox="1"/>
          <p:nvPr/>
        </p:nvSpPr>
        <p:spPr>
          <a:xfrm>
            <a:off x="6096909" y="5160879"/>
            <a:ext cx="697627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剛好</a:t>
            </a:r>
            <a:endParaRPr lang="en-US" altLang="zh-TW" sz="20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A99DBC97-B9C4-4E2F-BAE9-153787C7D9AD}"/>
              </a:ext>
            </a:extLst>
          </p:cNvPr>
          <p:cNvSpPr txBox="1"/>
          <p:nvPr/>
        </p:nvSpPr>
        <p:spPr>
          <a:xfrm>
            <a:off x="4147445" y="2917508"/>
            <a:ext cx="1406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損失值爆炸</a:t>
            </a: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64A15AAC-274C-4BCB-B897-F12FE87C5931}"/>
              </a:ext>
            </a:extLst>
          </p:cNvPr>
          <p:cNvSpPr txBox="1"/>
          <p:nvPr/>
        </p:nvSpPr>
        <p:spPr>
          <a:xfrm>
            <a:off x="4130786" y="5728388"/>
            <a:ext cx="1406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損失值震盪</a:t>
            </a:r>
          </a:p>
        </p:txBody>
      </p:sp>
    </p:spTree>
    <p:extLst>
      <p:ext uri="{BB962C8B-B14F-4D97-AF65-F5344CB8AC3E}">
        <p14:creationId xmlns:p14="http://schemas.microsoft.com/office/powerpoint/2010/main" val="22623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6B6FC39-1634-4AA5-906E-401CA61D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自適應 </a:t>
            </a:r>
            <a:r>
              <a:rPr kumimoji="1" lang="en-US" altLang="zh-TW">
                <a:solidFill>
                  <a:srgbClr val="33CCFF"/>
                </a:solidFill>
              </a:rPr>
              <a:t>(Adaptive )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7F95F384-26A1-48C9-8171-10690F83E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自適應：自動調整學習率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7370DA73-9053-42DF-A6FC-84267CF24B2E}"/>
              </a:ext>
            </a:extLst>
          </p:cNvPr>
          <p:cNvGrpSpPr/>
          <p:nvPr/>
        </p:nvGrpSpPr>
        <p:grpSpPr>
          <a:xfrm>
            <a:off x="3081315" y="2218917"/>
            <a:ext cx="5909314" cy="3751627"/>
            <a:chOff x="3885126" y="2704477"/>
            <a:chExt cx="4397165" cy="2791614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6D6BD215-E6EA-4284-88DE-933F6B38CF30}"/>
                </a:ext>
              </a:extLst>
            </p:cNvPr>
            <p:cNvGrpSpPr/>
            <p:nvPr/>
          </p:nvGrpSpPr>
          <p:grpSpPr>
            <a:xfrm>
              <a:off x="4373263" y="3058890"/>
              <a:ext cx="3334503" cy="2437201"/>
              <a:chOff x="5646482" y="2082158"/>
              <a:chExt cx="3268969" cy="2693683"/>
            </a:xfrm>
          </p:grpSpPr>
          <p:grpSp>
            <p:nvGrpSpPr>
              <p:cNvPr id="6" name="群組 5">
                <a:extLst>
                  <a:ext uri="{FF2B5EF4-FFF2-40B4-BE49-F238E27FC236}">
                    <a16:creationId xmlns:a16="http://schemas.microsoft.com/office/drawing/2014/main" id="{97FAA3D4-EB96-42E8-9278-E7394786061D}"/>
                  </a:ext>
                </a:extLst>
              </p:cNvPr>
              <p:cNvGrpSpPr/>
              <p:nvPr/>
            </p:nvGrpSpPr>
            <p:grpSpPr>
              <a:xfrm>
                <a:off x="5646482" y="2082158"/>
                <a:ext cx="3268969" cy="2693683"/>
                <a:chOff x="2730998" y="1922745"/>
                <a:chExt cx="3268969" cy="2693683"/>
              </a:xfrm>
            </p:grpSpPr>
            <p:cxnSp>
              <p:nvCxnSpPr>
                <p:cNvPr id="17" name="直線單箭頭接點 5">
                  <a:extLst>
                    <a:ext uri="{FF2B5EF4-FFF2-40B4-BE49-F238E27FC236}">
                      <a16:creationId xmlns:a16="http://schemas.microsoft.com/office/drawing/2014/main" id="{7C22F716-900F-414F-9DD8-90009906DF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0998" y="4351995"/>
                  <a:ext cx="3268969" cy="12987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線單箭頭接點 6">
                  <a:extLst>
                    <a:ext uri="{FF2B5EF4-FFF2-40B4-BE49-F238E27FC236}">
                      <a16:creationId xmlns:a16="http://schemas.microsoft.com/office/drawing/2014/main" id="{E916629C-5F3B-4AFA-B9CD-68CAE51FE5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86332" y="1922745"/>
                  <a:ext cx="0" cy="2693683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手繪多邊形 46">
                  <a:extLst>
                    <a:ext uri="{FF2B5EF4-FFF2-40B4-BE49-F238E27FC236}">
                      <a16:creationId xmlns:a16="http://schemas.microsoft.com/office/drawing/2014/main" id="{A34B7BEB-5A26-4FB7-8B7D-1B72AD5C79F2}"/>
                    </a:ext>
                  </a:extLst>
                </p:cNvPr>
                <p:cNvSpPr/>
                <p:nvPr/>
              </p:nvSpPr>
              <p:spPr>
                <a:xfrm>
                  <a:off x="3411986" y="2170460"/>
                  <a:ext cx="1969020" cy="2063521"/>
                </a:xfrm>
                <a:custGeom>
                  <a:avLst/>
                  <a:gdLst>
                    <a:gd name="connsiteX0" fmla="*/ 2787041 w 2787041"/>
                    <a:gd name="connsiteY0" fmla="*/ 93945 h 2178217"/>
                    <a:gd name="connsiteX1" fmla="*/ 1947798 w 2787041"/>
                    <a:gd name="connsiteY1" fmla="*/ 2135688 h 2178217"/>
                    <a:gd name="connsiteX2" fmla="*/ 895611 w 2787041"/>
                    <a:gd name="connsiteY2" fmla="*/ 1446756 h 2178217"/>
                    <a:gd name="connsiteX3" fmla="*/ 325677 w 2787041"/>
                    <a:gd name="connsiteY3" fmla="*/ 1064713 h 2178217"/>
                    <a:gd name="connsiteX4" fmla="*/ 0 w 2787041"/>
                    <a:gd name="connsiteY4" fmla="*/ 0 h 2178217"/>
                    <a:gd name="connsiteX0" fmla="*/ 2797525 w 2797525"/>
                    <a:gd name="connsiteY0" fmla="*/ 0 h 2200120"/>
                    <a:gd name="connsiteX1" fmla="*/ 1947798 w 2797525"/>
                    <a:gd name="connsiteY1" fmla="*/ 2152051 h 2200120"/>
                    <a:gd name="connsiteX2" fmla="*/ 895611 w 2797525"/>
                    <a:gd name="connsiteY2" fmla="*/ 1463119 h 2200120"/>
                    <a:gd name="connsiteX3" fmla="*/ 325677 w 2797525"/>
                    <a:gd name="connsiteY3" fmla="*/ 1081076 h 2200120"/>
                    <a:gd name="connsiteX4" fmla="*/ 0 w 2797525"/>
                    <a:gd name="connsiteY4" fmla="*/ 16363 h 2200120"/>
                    <a:gd name="connsiteX0" fmla="*/ 2797525 w 2797525"/>
                    <a:gd name="connsiteY0" fmla="*/ 0 h 2197173"/>
                    <a:gd name="connsiteX1" fmla="*/ 1947798 w 2797525"/>
                    <a:gd name="connsiteY1" fmla="*/ 2152051 h 2197173"/>
                    <a:gd name="connsiteX2" fmla="*/ 1101574 w 2797525"/>
                    <a:gd name="connsiteY2" fmla="*/ 1433435 h 2197173"/>
                    <a:gd name="connsiteX3" fmla="*/ 325677 w 2797525"/>
                    <a:gd name="connsiteY3" fmla="*/ 1081076 h 2197173"/>
                    <a:gd name="connsiteX4" fmla="*/ 0 w 2797525"/>
                    <a:gd name="connsiteY4" fmla="*/ 16363 h 219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97525" h="2197173">
                      <a:moveTo>
                        <a:pt x="2797525" y="0"/>
                      </a:moveTo>
                      <a:cubicBezTo>
                        <a:pt x="2535522" y="908137"/>
                        <a:pt x="2230456" y="1913145"/>
                        <a:pt x="1947798" y="2152051"/>
                      </a:cubicBezTo>
                      <a:cubicBezTo>
                        <a:pt x="1665140" y="2390957"/>
                        <a:pt x="1371927" y="1611931"/>
                        <a:pt x="1101574" y="1433435"/>
                      </a:cubicBezTo>
                      <a:cubicBezTo>
                        <a:pt x="831221" y="1254939"/>
                        <a:pt x="509273" y="1317255"/>
                        <a:pt x="325677" y="1081076"/>
                      </a:cubicBezTo>
                      <a:cubicBezTo>
                        <a:pt x="142081" y="844897"/>
                        <a:pt x="88204" y="428156"/>
                        <a:pt x="0" y="16363"/>
                      </a:cubicBezTo>
                    </a:path>
                  </a:pathLst>
                </a:cu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solidFill>
                      <a:schemeClr val="bg1"/>
                    </a:solidFill>
                    <a:latin typeface="Consolas" panose="020B0609020204030204" pitchFamily="49" charset="0"/>
                  </a:endParaRPr>
                </a:p>
              </p:txBody>
            </p:sp>
          </p:grpSp>
          <p:cxnSp>
            <p:nvCxnSpPr>
              <p:cNvPr id="7" name="直線箭頭接點 47">
                <a:extLst>
                  <a:ext uri="{FF2B5EF4-FFF2-40B4-BE49-F238E27FC236}">
                    <a16:creationId xmlns:a16="http://schemas.microsoft.com/office/drawing/2014/main" id="{A4754587-9E38-4913-B403-DCF3C2D9E1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9200" y="2530800"/>
                <a:ext cx="389110" cy="95040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直線箭頭接點 53">
                <a:extLst>
                  <a:ext uri="{FF2B5EF4-FFF2-40B4-BE49-F238E27FC236}">
                    <a16:creationId xmlns:a16="http://schemas.microsoft.com/office/drawing/2014/main" id="{8EF135C7-574E-4443-A6FF-5B0842CA89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6163" y="3715937"/>
                <a:ext cx="171437" cy="28726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曲線接點 58">
                <a:extLst>
                  <a:ext uri="{FF2B5EF4-FFF2-40B4-BE49-F238E27FC236}">
                    <a16:creationId xmlns:a16="http://schemas.microsoft.com/office/drawing/2014/main" id="{903C5091-44D6-4C47-AD59-D0F3CD29D1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8310" y="3481200"/>
                <a:ext cx="400653" cy="241937"/>
              </a:xfrm>
              <a:prstGeom prst="curvedConnector2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直線箭頭接點 64">
                <a:extLst>
                  <a:ext uri="{FF2B5EF4-FFF2-40B4-BE49-F238E27FC236}">
                    <a16:creationId xmlns:a16="http://schemas.microsoft.com/office/drawing/2014/main" id="{4797ACB3-C6F8-40A0-956B-8822224A34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6515" y="3969099"/>
                <a:ext cx="111085" cy="19610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直線箭頭接點 66">
                <a:extLst>
                  <a:ext uri="{FF2B5EF4-FFF2-40B4-BE49-F238E27FC236}">
                    <a16:creationId xmlns:a16="http://schemas.microsoft.com/office/drawing/2014/main" id="{2FF00632-3293-472F-9BA4-4D397B8658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4857" y="4056906"/>
                <a:ext cx="111085" cy="19610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直線箭頭接點 67">
                <a:extLst>
                  <a:ext uri="{FF2B5EF4-FFF2-40B4-BE49-F238E27FC236}">
                    <a16:creationId xmlns:a16="http://schemas.microsoft.com/office/drawing/2014/main" id="{606C541E-A80B-435E-A891-597BC7D41E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06229" y="4126157"/>
                <a:ext cx="114685" cy="18099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直線箭頭接點 69">
                <a:extLst>
                  <a:ext uri="{FF2B5EF4-FFF2-40B4-BE49-F238E27FC236}">
                    <a16:creationId xmlns:a16="http://schemas.microsoft.com/office/drawing/2014/main" id="{B7E76139-1A30-45EF-9C56-46FACA443B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256" y="4197874"/>
                <a:ext cx="80914" cy="15240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直線箭頭接點 71">
                <a:extLst>
                  <a:ext uri="{FF2B5EF4-FFF2-40B4-BE49-F238E27FC236}">
                    <a16:creationId xmlns:a16="http://schemas.microsoft.com/office/drawing/2014/main" id="{7082246C-8136-4A99-8D41-12CDF7A13C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6857" y="4208338"/>
                <a:ext cx="80914" cy="15240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直線箭頭接點 72">
                <a:extLst>
                  <a:ext uri="{FF2B5EF4-FFF2-40B4-BE49-F238E27FC236}">
                    <a16:creationId xmlns:a16="http://schemas.microsoft.com/office/drawing/2014/main" id="{78A52191-F7E9-489F-A32E-C54E53E25B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6969" y="4333081"/>
                <a:ext cx="75429" cy="4643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直線箭頭接點 74">
                <a:extLst>
                  <a:ext uri="{FF2B5EF4-FFF2-40B4-BE49-F238E27FC236}">
                    <a16:creationId xmlns:a16="http://schemas.microsoft.com/office/drawing/2014/main" id="{72843E1C-3BA4-42E7-8527-980BA94028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1315" y="4325154"/>
                <a:ext cx="59485" cy="4360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6638BFE3-08D2-47CD-8F1F-9A2148D8CEDA}"/>
                </a:ext>
              </a:extLst>
            </p:cNvPr>
            <p:cNvSpPr txBox="1"/>
            <p:nvPr/>
          </p:nvSpPr>
          <p:spPr>
            <a:xfrm>
              <a:off x="3885126" y="2889143"/>
              <a:ext cx="8643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solidFill>
                    <a:schemeClr val="bg1"/>
                  </a:solidFill>
                  <a:latin typeface="Consolas" panose="020B0609020204030204" pitchFamily="49" charset="0"/>
                </a:rPr>
                <a:t>loss</a:t>
              </a:r>
              <a:endParaRPr lang="zh-TW" altLang="en-US" sz="2400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E90E9DB7-06E9-485E-9772-7E83519E687A}"/>
                </a:ext>
              </a:extLst>
            </p:cNvPr>
            <p:cNvSpPr txBox="1"/>
            <p:nvPr/>
          </p:nvSpPr>
          <p:spPr>
            <a:xfrm>
              <a:off x="4835031" y="2704477"/>
              <a:ext cx="3447260" cy="274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>
                  <a:solidFill>
                    <a:srgbClr val="FFFF00"/>
                  </a:solidFill>
                  <a:latin typeface="Consolas" panose="020B0609020204030204" pitchFamily="49" charset="0"/>
                  <a:ea typeface="Noto Sans TC" panose="020B0500000000000000" pitchFamily="34" charset="-120"/>
                </a:rPr>
                <a:t>隨著訓練週期，逐漸縮小學習率</a:t>
              </a:r>
            </a:p>
          </p:txBody>
        </p: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22A3206E-0359-42C2-BE60-CDC841E01263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6096000" y="2979300"/>
              <a:ext cx="462662" cy="1577654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9C12670-4B0E-459F-809B-105CE65C2EAC}"/>
              </a:ext>
            </a:extLst>
          </p:cNvPr>
          <p:cNvSpPr txBox="1"/>
          <p:nvPr/>
        </p:nvSpPr>
        <p:spPr>
          <a:xfrm>
            <a:off x="7927371" y="5664803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00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F286957B-CBDE-4B89-BB79-7DBB15850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動量 </a:t>
            </a:r>
            <a:r>
              <a:rPr kumimoji="1" lang="en-US" altLang="zh-TW" dirty="0">
                <a:solidFill>
                  <a:srgbClr val="33CCFF"/>
                </a:solidFill>
              </a:rPr>
              <a:t>(Momentum)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77864593-E741-442E-A13F-69B0E9694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>
                <a:latin typeface="Noto Sans TC" panose="020B0500000000000000" pitchFamily="34" charset="-120"/>
              </a:rPr>
              <a:t>動量：解決兩個問題</a:t>
            </a:r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132A49D-EF67-41EC-8A48-0C7DDAB3E561}"/>
              </a:ext>
            </a:extLst>
          </p:cNvPr>
          <p:cNvGrpSpPr/>
          <p:nvPr/>
        </p:nvGrpSpPr>
        <p:grpSpPr>
          <a:xfrm>
            <a:off x="6180354" y="1768439"/>
            <a:ext cx="4914652" cy="4323461"/>
            <a:chOff x="5455683" y="3455403"/>
            <a:chExt cx="3268969" cy="2693683"/>
          </a:xfrm>
        </p:grpSpPr>
        <p:sp>
          <p:nvSpPr>
            <p:cNvPr id="6" name="手繪多邊形: 圖案 5">
              <a:extLst>
                <a:ext uri="{FF2B5EF4-FFF2-40B4-BE49-F238E27FC236}">
                  <a16:creationId xmlns:a16="http://schemas.microsoft.com/office/drawing/2014/main" id="{4D0366FA-FFA1-485D-A1D1-BB12D83A0971}"/>
                </a:ext>
              </a:extLst>
            </p:cNvPr>
            <p:cNvSpPr/>
            <p:nvPr/>
          </p:nvSpPr>
          <p:spPr>
            <a:xfrm>
              <a:off x="5853953" y="3810000"/>
              <a:ext cx="2554941" cy="2006795"/>
            </a:xfrm>
            <a:custGeom>
              <a:avLst/>
              <a:gdLst>
                <a:gd name="connsiteX0" fmla="*/ 0 w 2554941"/>
                <a:gd name="connsiteY0" fmla="*/ 0 h 2006795"/>
                <a:gd name="connsiteX1" fmla="*/ 564776 w 2554941"/>
                <a:gd name="connsiteY1" fmla="*/ 860612 h 2006795"/>
                <a:gd name="connsiteX2" fmla="*/ 1210235 w 2554941"/>
                <a:gd name="connsiteY2" fmla="*/ 770965 h 2006795"/>
                <a:gd name="connsiteX3" fmla="*/ 1864659 w 2554941"/>
                <a:gd name="connsiteY3" fmla="*/ 1999129 h 2006795"/>
                <a:gd name="connsiteX4" fmla="*/ 2554941 w 2554941"/>
                <a:gd name="connsiteY4" fmla="*/ 98612 h 200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4941" h="2006795">
                  <a:moveTo>
                    <a:pt x="0" y="0"/>
                  </a:moveTo>
                  <a:cubicBezTo>
                    <a:pt x="181535" y="366059"/>
                    <a:pt x="363070" y="732118"/>
                    <a:pt x="564776" y="860612"/>
                  </a:cubicBezTo>
                  <a:cubicBezTo>
                    <a:pt x="766482" y="989106"/>
                    <a:pt x="993588" y="581212"/>
                    <a:pt x="1210235" y="770965"/>
                  </a:cubicBezTo>
                  <a:cubicBezTo>
                    <a:pt x="1426882" y="960718"/>
                    <a:pt x="1640541" y="2111188"/>
                    <a:pt x="1864659" y="1999129"/>
                  </a:cubicBezTo>
                  <a:cubicBezTo>
                    <a:pt x="2088777" y="1887070"/>
                    <a:pt x="2321859" y="992841"/>
                    <a:pt x="2554941" y="98612"/>
                  </a:cubicBezTo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ACBFB5B0-E83C-492D-B956-611565BBA6AD}"/>
                </a:ext>
              </a:extLst>
            </p:cNvPr>
            <p:cNvCxnSpPr>
              <a:cxnSpLocks/>
            </p:cNvCxnSpPr>
            <p:nvPr/>
          </p:nvCxnSpPr>
          <p:spPr>
            <a:xfrm>
              <a:off x="5455683" y="5884653"/>
              <a:ext cx="3268969" cy="12987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C624B9D7-242B-4262-B3BF-63EDF2CA7E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1017" y="3455403"/>
              <a:ext cx="0" cy="2693683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A8F02DC4-0A28-43E4-A40B-FD68CD939137}"/>
              </a:ext>
            </a:extLst>
          </p:cNvPr>
          <p:cNvSpPr txBox="1"/>
          <p:nvPr/>
        </p:nvSpPr>
        <p:spPr>
          <a:xfrm>
            <a:off x="4454742" y="4498660"/>
            <a:ext cx="11079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區域解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7C1F3D2-7273-4A21-BE42-AF41E144BA79}"/>
              </a:ext>
            </a:extLst>
          </p:cNvPr>
          <p:cNvSpPr txBox="1"/>
          <p:nvPr/>
        </p:nvSpPr>
        <p:spPr>
          <a:xfrm>
            <a:off x="7067505" y="5933805"/>
            <a:ext cx="11079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全域解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24C17BE-E399-44C1-8764-750DB0620482}"/>
              </a:ext>
            </a:extLst>
          </p:cNvPr>
          <p:cNvSpPr txBox="1"/>
          <p:nvPr/>
        </p:nvSpPr>
        <p:spPr>
          <a:xfrm>
            <a:off x="10825170" y="5702972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D7A171F-C560-45DB-861A-DA89E95B85AF}"/>
              </a:ext>
            </a:extLst>
          </p:cNvPr>
          <p:cNvSpPr txBox="1"/>
          <p:nvPr/>
        </p:nvSpPr>
        <p:spPr>
          <a:xfrm>
            <a:off x="5615143" y="1589543"/>
            <a:ext cx="8643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</a:rPr>
              <a:t>loss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cxnSp>
        <p:nvCxnSpPr>
          <p:cNvPr id="13" name="接點: 弧形 12">
            <a:extLst>
              <a:ext uri="{FF2B5EF4-FFF2-40B4-BE49-F238E27FC236}">
                <a16:creationId xmlns:a16="http://schemas.microsoft.com/office/drawing/2014/main" id="{9A999DCC-045F-4738-B3C8-12B2F36F7158}"/>
              </a:ext>
            </a:extLst>
          </p:cNvPr>
          <p:cNvCxnSpPr>
            <a:cxnSpLocks/>
            <a:stCxn id="9" idx="0"/>
          </p:cNvCxnSpPr>
          <p:nvPr/>
        </p:nvCxnSpPr>
        <p:spPr>
          <a:xfrm rot="5400000" flipH="1" flipV="1">
            <a:off x="5989641" y="2767619"/>
            <a:ext cx="750140" cy="2711942"/>
          </a:xfrm>
          <a:prstGeom prst="curvedConnector2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接點: 弧形 13">
            <a:extLst>
              <a:ext uri="{FF2B5EF4-FFF2-40B4-BE49-F238E27FC236}">
                <a16:creationId xmlns:a16="http://schemas.microsoft.com/office/drawing/2014/main" id="{AFABEE25-C61A-469E-8959-0BC924D51038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8175501" y="5569446"/>
            <a:ext cx="1373980" cy="595192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299DF31F-47FA-46E3-985A-02F9DB664D84}"/>
              </a:ext>
            </a:extLst>
          </p:cNvPr>
          <p:cNvCxnSpPr>
            <a:cxnSpLocks/>
          </p:cNvCxnSpPr>
          <p:nvPr/>
        </p:nvCxnSpPr>
        <p:spPr>
          <a:xfrm>
            <a:off x="6818150" y="2299260"/>
            <a:ext cx="494317" cy="972927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92CF76D9-6B6E-4D3E-BA43-6F791FD9BEB1}"/>
              </a:ext>
            </a:extLst>
          </p:cNvPr>
          <p:cNvCxnSpPr>
            <a:cxnSpLocks/>
          </p:cNvCxnSpPr>
          <p:nvPr/>
        </p:nvCxnSpPr>
        <p:spPr>
          <a:xfrm>
            <a:off x="7356320" y="3286841"/>
            <a:ext cx="579253" cy="352749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0294854C-DBE8-4CAD-B734-627F58BDEF14}"/>
              </a:ext>
            </a:extLst>
          </p:cNvPr>
          <p:cNvCxnSpPr>
            <a:cxnSpLocks/>
          </p:cNvCxnSpPr>
          <p:nvPr/>
        </p:nvCxnSpPr>
        <p:spPr>
          <a:xfrm flipV="1">
            <a:off x="8043092" y="3371814"/>
            <a:ext cx="510346" cy="176604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2C1DAD7F-8B58-42EB-A9C7-BCF09B1EF135}"/>
              </a:ext>
            </a:extLst>
          </p:cNvPr>
          <p:cNvCxnSpPr>
            <a:cxnSpLocks/>
          </p:cNvCxnSpPr>
          <p:nvPr/>
        </p:nvCxnSpPr>
        <p:spPr>
          <a:xfrm>
            <a:off x="8637680" y="3460116"/>
            <a:ext cx="253215" cy="390669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C9E47841-5A8B-4A5D-A368-F024F5D1275C}"/>
              </a:ext>
            </a:extLst>
          </p:cNvPr>
          <p:cNvCxnSpPr>
            <a:cxnSpLocks/>
          </p:cNvCxnSpPr>
          <p:nvPr/>
        </p:nvCxnSpPr>
        <p:spPr>
          <a:xfrm>
            <a:off x="8892072" y="3928248"/>
            <a:ext cx="151804" cy="412394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91075874-A9D9-4D85-AF72-043516D402BD}"/>
              </a:ext>
            </a:extLst>
          </p:cNvPr>
          <p:cNvCxnSpPr>
            <a:cxnSpLocks/>
          </p:cNvCxnSpPr>
          <p:nvPr/>
        </p:nvCxnSpPr>
        <p:spPr>
          <a:xfrm>
            <a:off x="9043876" y="4369603"/>
            <a:ext cx="151804" cy="412394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7D49A05F-A4D0-420D-A7F1-00577B630039}"/>
              </a:ext>
            </a:extLst>
          </p:cNvPr>
          <p:cNvCxnSpPr>
            <a:cxnSpLocks/>
          </p:cNvCxnSpPr>
          <p:nvPr/>
        </p:nvCxnSpPr>
        <p:spPr>
          <a:xfrm>
            <a:off x="9195680" y="4822458"/>
            <a:ext cx="88400" cy="28524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FAAB35EA-28D5-4068-9434-F118B1542631}"/>
              </a:ext>
            </a:extLst>
          </p:cNvPr>
          <p:cNvCxnSpPr>
            <a:cxnSpLocks/>
          </p:cNvCxnSpPr>
          <p:nvPr/>
        </p:nvCxnSpPr>
        <p:spPr>
          <a:xfrm>
            <a:off x="9261220" y="5051125"/>
            <a:ext cx="107558" cy="21277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883BE007-0852-4060-9499-20708C0E9D26}"/>
              </a:ext>
            </a:extLst>
          </p:cNvPr>
          <p:cNvCxnSpPr>
            <a:cxnSpLocks/>
          </p:cNvCxnSpPr>
          <p:nvPr/>
        </p:nvCxnSpPr>
        <p:spPr>
          <a:xfrm>
            <a:off x="9356621" y="5221380"/>
            <a:ext cx="72118" cy="15556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0B844384-92D6-4BD2-A8B1-0942216CE05E}"/>
              </a:ext>
            </a:extLst>
          </p:cNvPr>
          <p:cNvCxnSpPr>
            <a:cxnSpLocks/>
          </p:cNvCxnSpPr>
          <p:nvPr/>
        </p:nvCxnSpPr>
        <p:spPr>
          <a:xfrm>
            <a:off x="9396490" y="5307359"/>
            <a:ext cx="72118" cy="15556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7D652804-C584-4163-B190-6FBC7067A33B}"/>
              </a:ext>
            </a:extLst>
          </p:cNvPr>
          <p:cNvCxnSpPr>
            <a:cxnSpLocks/>
          </p:cNvCxnSpPr>
          <p:nvPr/>
        </p:nvCxnSpPr>
        <p:spPr>
          <a:xfrm>
            <a:off x="9436359" y="5361701"/>
            <a:ext cx="72118" cy="15556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A36A482C-AE80-4988-AC6F-F90B491949EF}"/>
              </a:ext>
            </a:extLst>
          </p:cNvPr>
          <p:cNvSpPr txBox="1"/>
          <p:nvPr/>
        </p:nvSpPr>
        <p:spPr>
          <a:xfrm>
            <a:off x="838200" y="1703179"/>
            <a:ext cx="4632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學習速度太慢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：如果連續幾次梯度都很大，則動量可以讓移動速度加快。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0460575-EED4-42C2-B05A-E274DCA447E2}"/>
              </a:ext>
            </a:extLst>
          </p:cNvPr>
          <p:cNvSpPr txBox="1"/>
          <p:nvPr/>
        </p:nvSpPr>
        <p:spPr>
          <a:xfrm>
            <a:off x="838200" y="2519693"/>
            <a:ext cx="4632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停留在區域最低點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：加上動量，跳離區域解。</a:t>
            </a:r>
          </a:p>
        </p:txBody>
      </p:sp>
    </p:spTree>
    <p:extLst>
      <p:ext uri="{BB962C8B-B14F-4D97-AF65-F5344CB8AC3E}">
        <p14:creationId xmlns:p14="http://schemas.microsoft.com/office/powerpoint/2010/main" val="10563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87D9EA-1684-4E7A-9E4B-CC42AEEE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D0036E-4F8E-4DFF-9C27-C9383F82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人工智慧 </a:t>
            </a:r>
            <a:r>
              <a:rPr lang="en-US" altLang="zh-TW"/>
              <a:t>(</a:t>
            </a:r>
            <a:r>
              <a:rPr lang="en-US" altLang="zh-TW" b="0" i="0">
                <a:effectLst/>
              </a:rPr>
              <a:t>Artificial Intelligence, </a:t>
            </a:r>
            <a:r>
              <a:rPr lang="en-US" altLang="zh-TW"/>
              <a:t>AI)</a:t>
            </a:r>
          </a:p>
          <a:p>
            <a:r>
              <a:rPr lang="zh-TW" altLang="en-US"/>
              <a:t>機器學習的原理</a:t>
            </a:r>
            <a:endParaRPr lang="en-US" altLang="zh-TW"/>
          </a:p>
          <a:p>
            <a:r>
              <a:rPr lang="zh-TW" altLang="en-US">
                <a:solidFill>
                  <a:srgbClr val="FFFF00"/>
                </a:solidFill>
              </a:rPr>
              <a:t>機器學習的 </a:t>
            </a:r>
            <a:r>
              <a:rPr lang="en-US" altLang="zh-TW">
                <a:solidFill>
                  <a:srgbClr val="FFFF00"/>
                </a:solidFill>
              </a:rPr>
              <a:t>Hello World!</a:t>
            </a:r>
          </a:p>
          <a:p>
            <a:endParaRPr lang="en-US" altLang="zh-TW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7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503EF95-9040-4D58-93D5-B3883BB1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學習 </a:t>
            </a:r>
            <a:r>
              <a:rPr kumimoji="1" lang="en-US" altLang="zh-TW" dirty="0">
                <a:solidFill>
                  <a:srgbClr val="33CCFF"/>
                </a:solidFill>
              </a:rPr>
              <a:t>AI </a:t>
            </a:r>
            <a:r>
              <a:rPr kumimoji="1" lang="zh-TW" altLang="en-US" dirty="0">
                <a:solidFill>
                  <a:srgbClr val="33CCFF"/>
                </a:solidFill>
              </a:rPr>
              <a:t>時的重要</a:t>
            </a:r>
            <a:r>
              <a:rPr kumimoji="1" lang="zh-TW" altLang="en-US">
                <a:solidFill>
                  <a:srgbClr val="33CCFF"/>
                </a:solidFill>
              </a:rPr>
              <a:t>工具 </a:t>
            </a:r>
            <a:r>
              <a:rPr kumimoji="1" lang="en-US" altLang="zh-TW">
                <a:solidFill>
                  <a:srgbClr val="33CCFF"/>
                </a:solidFill>
              </a:rPr>
              <a:t>-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Python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AC70F70-EA4B-47C2-99C9-C2F255E1C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057" y="2018582"/>
            <a:ext cx="3723886" cy="372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31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3117A6-442F-4AE5-90AE-05692A29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現在的人工智慧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95EEBB-1D1A-4FC8-A30F-5754A0684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現在的 </a:t>
            </a:r>
            <a:r>
              <a:rPr lang="en-US" altLang="zh-TW"/>
              <a:t>AI </a:t>
            </a:r>
            <a:r>
              <a:rPr lang="zh-TW" altLang="en-US"/>
              <a:t>只能針對符合特定形式與條件的問題，提供良好的解答。</a:t>
            </a:r>
            <a:endParaRPr lang="en-US" altLang="zh-TW"/>
          </a:p>
          <a:p>
            <a:r>
              <a:rPr lang="zh-TW" altLang="en-US"/>
              <a:t>目前以機器學習為基礎的人工智慧，不可能擁有人類的思考及情緒。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EF3123-644B-4FDF-AA86-26D586C25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99" y="2412142"/>
            <a:ext cx="6775421" cy="42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1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FA74BCE-70B5-314D-A381-997123FAF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264" y="1768826"/>
            <a:ext cx="8890000" cy="39243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D0FE3F2-F48E-6040-B6E7-67D8818AC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272" y="2275630"/>
            <a:ext cx="2918392" cy="986499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5E6F55E2-2FE4-4F55-B713-EF22F0E6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免費的雲計算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026C63D-0924-4E9F-8B17-B9CBD78CD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Welcome To </a:t>
            </a:r>
            <a:r>
              <a:rPr kumimoji="1" lang="en-US" altLang="zh-TW" dirty="0" err="1">
                <a:solidFill>
                  <a:srgbClr val="33CCFF"/>
                </a:solidFill>
              </a:rPr>
              <a:t>Colaboratory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3A4F8F-0947-406C-BFC0-BCB8B729D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sz="2800">
                <a:solidFill>
                  <a:srgbClr val="FFFF00"/>
                </a:solidFill>
              </a:rPr>
              <a:t>快速上手</a:t>
            </a:r>
            <a:endParaRPr kumimoji="1" lang="en-US" altLang="zh-CN" sz="2800">
              <a:solidFill>
                <a:srgbClr val="FFFF00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雲端虛擬主機的管理與設定</a:t>
            </a:r>
            <a:endParaRPr kumimoji="1" lang="en-US" altLang="zh-CN" sz="2800">
              <a:solidFill>
                <a:schemeClr val="bg1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目錄窗格與檔案管理</a:t>
            </a:r>
            <a:endParaRPr kumimoji="1" lang="en-US" altLang="zh-CN" sz="2800">
              <a:solidFill>
                <a:schemeClr val="bg1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偏好設定</a:t>
            </a:r>
            <a:endParaRPr kumimoji="1" lang="zh-TW" altLang="en-US" sz="2800">
              <a:solidFill>
                <a:schemeClr val="bg1"/>
              </a:solidFill>
            </a:endParaRPr>
          </a:p>
          <a:p>
            <a:endParaRPr kumimoji="1" lang="zh-TW" altLang="en-US" sz="2800">
              <a:solidFill>
                <a:schemeClr val="bg1"/>
              </a:solidFill>
            </a:endParaRPr>
          </a:p>
          <a:p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C175E91-E79C-4B9E-BA8F-65BDB7B4C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快速</a:t>
            </a:r>
            <a:r>
              <a:rPr kumimoji="1" lang="zh-CN" altLang="en-US" dirty="0">
                <a:solidFill>
                  <a:srgbClr val="33CCFF"/>
                </a:solidFill>
              </a:rPr>
              <a:t>上手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1DCA4B2E-D8DC-499C-87A3-141EE19C05DE}"/>
              </a:ext>
            </a:extLst>
          </p:cNvPr>
          <p:cNvGrpSpPr/>
          <p:nvPr/>
        </p:nvGrpSpPr>
        <p:grpSpPr>
          <a:xfrm>
            <a:off x="2055340" y="3229776"/>
            <a:ext cx="8081319" cy="803190"/>
            <a:chOff x="2335425" y="3583459"/>
            <a:chExt cx="8081319" cy="803190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1F5135D6-743B-6841-9F98-224F2ED1A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734" t="43412" r="12581" b="43412"/>
            <a:stretch/>
          </p:blipFill>
          <p:spPr>
            <a:xfrm>
              <a:off x="2335425" y="3583459"/>
              <a:ext cx="8081319" cy="803190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587A3752-670C-D746-9CFD-BB68A1C22A20}"/>
                </a:ext>
              </a:extLst>
            </p:cNvPr>
            <p:cNvSpPr txBox="1"/>
            <p:nvPr/>
          </p:nvSpPr>
          <p:spPr>
            <a:xfrm>
              <a:off x="2458992" y="3649302"/>
              <a:ext cx="12442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dirty="0" err="1"/>
                <a:t>Colab</a:t>
              </a:r>
              <a:endParaRPr kumimoji="1" lang="zh-TW" altLang="en-US" sz="3600" dirty="0"/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4281E938-6D15-47E0-85C7-1F9AF15A4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3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快速</a:t>
            </a:r>
            <a:r>
              <a:rPr kumimoji="1" lang="zh-CN" altLang="en-US" dirty="0">
                <a:solidFill>
                  <a:srgbClr val="33CCFF"/>
                </a:solidFill>
              </a:rPr>
              <a:t>上手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7F390AA-8F0E-434F-92D3-01411A153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07" y="1096341"/>
            <a:ext cx="9889230" cy="554818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F19B0A7-AC9C-5249-9D33-774DAFC69C42}"/>
              </a:ext>
            </a:extLst>
          </p:cNvPr>
          <p:cNvSpPr/>
          <p:nvPr/>
        </p:nvSpPr>
        <p:spPr>
          <a:xfrm>
            <a:off x="9820909" y="1627682"/>
            <a:ext cx="877330" cy="4201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1FE395F-C1AF-ED4D-814F-057C00A1B379}"/>
              </a:ext>
            </a:extLst>
          </p:cNvPr>
          <p:cNvSpPr txBox="1"/>
          <p:nvPr/>
        </p:nvSpPr>
        <p:spPr>
          <a:xfrm>
            <a:off x="7843196" y="1678479"/>
            <a:ext cx="1107996" cy="369332"/>
          </a:xfrm>
          <a:prstGeom prst="rect">
            <a:avLst/>
          </a:prstGeom>
          <a:solidFill>
            <a:srgbClr val="FF9E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請先登入</a:t>
            </a:r>
            <a:endParaRPr kumimoji="1" lang="zh-TW" altLang="en-US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cxnSp>
        <p:nvCxnSpPr>
          <p:cNvPr id="18" name="肘形接點 17">
            <a:extLst>
              <a:ext uri="{FF2B5EF4-FFF2-40B4-BE49-F238E27FC236}">
                <a16:creationId xmlns:a16="http://schemas.microsoft.com/office/drawing/2014/main" id="{16F26A09-09C6-814B-9D49-948F45FF6BC0}"/>
              </a:ext>
            </a:extLst>
          </p:cNvPr>
          <p:cNvCxnSpPr>
            <a:cxnSpLocks/>
            <a:stCxn id="15" idx="0"/>
            <a:endCxn id="16" idx="0"/>
          </p:cNvCxnSpPr>
          <p:nvPr/>
        </p:nvCxnSpPr>
        <p:spPr>
          <a:xfrm rot="16200000" flipH="1" flipV="1">
            <a:off x="9302985" y="721890"/>
            <a:ext cx="50797" cy="1862380"/>
          </a:xfrm>
          <a:prstGeom prst="bentConnector3">
            <a:avLst>
              <a:gd name="adj1" fmla="val -450027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右中括弧 20">
            <a:extLst>
              <a:ext uri="{FF2B5EF4-FFF2-40B4-BE49-F238E27FC236}">
                <a16:creationId xmlns:a16="http://schemas.microsoft.com/office/drawing/2014/main" id="{6E481830-8ABF-8044-BC01-DA31EC68E3BB}"/>
              </a:ext>
            </a:extLst>
          </p:cNvPr>
          <p:cNvSpPr/>
          <p:nvPr/>
        </p:nvSpPr>
        <p:spPr>
          <a:xfrm>
            <a:off x="10035711" y="2739961"/>
            <a:ext cx="132895" cy="1667991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5A39ED8-6830-DC4D-A954-D7D3737D8AB9}"/>
              </a:ext>
            </a:extLst>
          </p:cNvPr>
          <p:cNvSpPr txBox="1"/>
          <p:nvPr/>
        </p:nvSpPr>
        <p:spPr>
          <a:xfrm>
            <a:off x="10565826" y="3389290"/>
            <a:ext cx="691215" cy="369332"/>
          </a:xfrm>
          <a:prstGeom prst="rect">
            <a:avLst/>
          </a:prstGeom>
          <a:solidFill>
            <a:srgbClr val="FF9E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HTML</a:t>
            </a:r>
            <a:endParaRPr kumimoji="1" lang="zh-TW" altLang="en-US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0499A8DF-146C-3F44-B8AF-66474098E1E4}"/>
              </a:ext>
            </a:extLst>
          </p:cNvPr>
          <p:cNvCxnSpPr>
            <a:cxnSpLocks/>
            <a:stCxn id="21" idx="2"/>
            <a:endCxn id="22" idx="1"/>
          </p:cNvCxnSpPr>
          <p:nvPr/>
        </p:nvCxnSpPr>
        <p:spPr>
          <a:xfrm flipV="1">
            <a:off x="10168606" y="3573956"/>
            <a:ext cx="39722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右中括弧 37">
            <a:extLst>
              <a:ext uri="{FF2B5EF4-FFF2-40B4-BE49-F238E27FC236}">
                <a16:creationId xmlns:a16="http://schemas.microsoft.com/office/drawing/2014/main" id="{C180AD5D-7BE0-784F-A51C-69FDB58F87E6}"/>
              </a:ext>
            </a:extLst>
          </p:cNvPr>
          <p:cNvSpPr/>
          <p:nvPr/>
        </p:nvSpPr>
        <p:spPr>
          <a:xfrm>
            <a:off x="10069097" y="4588927"/>
            <a:ext cx="99509" cy="1018661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62E4E815-7CC0-6C48-AAE9-71AE9A890131}"/>
              </a:ext>
            </a:extLst>
          </p:cNvPr>
          <p:cNvSpPr txBox="1"/>
          <p:nvPr/>
        </p:nvSpPr>
        <p:spPr>
          <a:xfrm>
            <a:off x="10569286" y="4915435"/>
            <a:ext cx="1197764" cy="369332"/>
          </a:xfrm>
          <a:prstGeom prst="rect">
            <a:avLst/>
          </a:prstGeom>
          <a:solidFill>
            <a:srgbClr val="FF9E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Markdown</a:t>
            </a:r>
            <a:endParaRPr kumimoji="1" lang="zh-TW" altLang="en-US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FD11E898-B3B9-F449-86EF-AD28349CDE3F}"/>
              </a:ext>
            </a:extLst>
          </p:cNvPr>
          <p:cNvCxnSpPr>
            <a:cxnSpLocks/>
            <a:stCxn id="38" idx="2"/>
            <a:endCxn id="39" idx="1"/>
          </p:cNvCxnSpPr>
          <p:nvPr/>
        </p:nvCxnSpPr>
        <p:spPr>
          <a:xfrm>
            <a:off x="10168606" y="5098258"/>
            <a:ext cx="400680" cy="18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右中括弧 42">
            <a:extLst>
              <a:ext uri="{FF2B5EF4-FFF2-40B4-BE49-F238E27FC236}">
                <a16:creationId xmlns:a16="http://schemas.microsoft.com/office/drawing/2014/main" id="{F53951F0-FA70-9C41-8A06-2A288FF17FC1}"/>
              </a:ext>
            </a:extLst>
          </p:cNvPr>
          <p:cNvSpPr/>
          <p:nvPr/>
        </p:nvSpPr>
        <p:spPr>
          <a:xfrm>
            <a:off x="10052403" y="5906411"/>
            <a:ext cx="99509" cy="42068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51BAC5E-3910-9E49-8240-883291768777}"/>
              </a:ext>
            </a:extLst>
          </p:cNvPr>
          <p:cNvSpPr txBox="1"/>
          <p:nvPr/>
        </p:nvSpPr>
        <p:spPr>
          <a:xfrm>
            <a:off x="10569286" y="5925205"/>
            <a:ext cx="691215" cy="369332"/>
          </a:xfrm>
          <a:prstGeom prst="rect">
            <a:avLst/>
          </a:prstGeom>
          <a:solidFill>
            <a:srgbClr val="FF9E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Cell</a:t>
            </a:r>
            <a:endParaRPr kumimoji="1" lang="zh-TW" altLang="en-US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7F8847ED-5FD2-E44D-9D91-EFD47120E60C}"/>
              </a:ext>
            </a:extLst>
          </p:cNvPr>
          <p:cNvCxnSpPr>
            <a:cxnSpLocks/>
            <a:stCxn id="43" idx="2"/>
            <a:endCxn id="44" idx="1"/>
          </p:cNvCxnSpPr>
          <p:nvPr/>
        </p:nvCxnSpPr>
        <p:spPr>
          <a:xfrm flipV="1">
            <a:off x="10151912" y="6109871"/>
            <a:ext cx="417374" cy="68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0AFA736D-477B-48EE-B18B-658A226DF9AC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exA-1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DF9D7748-7E2E-4EA4-9963-AA09EF198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2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快速上手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- </a:t>
            </a:r>
            <a:r>
              <a:rPr kumimoji="1" lang="zh-CN" altLang="en-US" dirty="0">
                <a:solidFill>
                  <a:srgbClr val="33CCFF"/>
                </a:solidFill>
              </a:rPr>
              <a:t>新建筆記本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86D30FD-CC95-AC45-8E3C-72D86847A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57" b="47748"/>
          <a:stretch/>
        </p:blipFill>
        <p:spPr>
          <a:xfrm>
            <a:off x="512474" y="2749029"/>
            <a:ext cx="11264047" cy="2434281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BCF9B171-F679-CA46-B962-606BC1C8341A}"/>
              </a:ext>
            </a:extLst>
          </p:cNvPr>
          <p:cNvSpPr txBox="1"/>
          <p:nvPr/>
        </p:nvSpPr>
        <p:spPr>
          <a:xfrm>
            <a:off x="4292531" y="1798415"/>
            <a:ext cx="4144106" cy="584775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32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File/New notebook</a:t>
            </a:r>
            <a:endParaRPr kumimoji="1" lang="zh-TW" altLang="en-US" sz="32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0BD6358-00DD-7A4E-B483-A1CD35FFD9BA}"/>
              </a:ext>
            </a:extLst>
          </p:cNvPr>
          <p:cNvSpPr/>
          <p:nvPr/>
        </p:nvSpPr>
        <p:spPr>
          <a:xfrm>
            <a:off x="1679590" y="3101196"/>
            <a:ext cx="506627" cy="3768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cxnSp>
        <p:nvCxnSpPr>
          <p:cNvPr id="23" name="肘形接點 22">
            <a:extLst>
              <a:ext uri="{FF2B5EF4-FFF2-40B4-BE49-F238E27FC236}">
                <a16:creationId xmlns:a16="http://schemas.microsoft.com/office/drawing/2014/main" id="{AC51B5F5-B9CA-4640-9CF4-58EC7B08D5D5}"/>
              </a:ext>
            </a:extLst>
          </p:cNvPr>
          <p:cNvCxnSpPr>
            <a:cxnSpLocks/>
            <a:stCxn id="19" idx="1"/>
            <a:endCxn id="20" idx="0"/>
          </p:cNvCxnSpPr>
          <p:nvPr/>
        </p:nvCxnSpPr>
        <p:spPr>
          <a:xfrm rot="10800000" flipV="1">
            <a:off x="1932905" y="2090802"/>
            <a:ext cx="2359627" cy="1010393"/>
          </a:xfrm>
          <a:prstGeom prst="bentConnector2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8195720" y="3535645"/>
            <a:ext cx="1132702" cy="3768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E8A04E5-0590-B042-93DC-662DDD7784B4}"/>
              </a:ext>
            </a:extLst>
          </p:cNvPr>
          <p:cNvSpPr txBox="1"/>
          <p:nvPr/>
        </p:nvSpPr>
        <p:spPr>
          <a:xfrm>
            <a:off x="7571404" y="4845844"/>
            <a:ext cx="2381333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點此連接虛擬主機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5746BA54-7B78-6A46-A19B-CE93CA28285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8762071" y="3912526"/>
            <a:ext cx="0" cy="9333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圓角矩形圖說文字 23">
            <a:extLst>
              <a:ext uri="{FF2B5EF4-FFF2-40B4-BE49-F238E27FC236}">
                <a16:creationId xmlns:a16="http://schemas.microsoft.com/office/drawing/2014/main" id="{F509CF17-CB45-714C-99CB-D6067E70BC8F}"/>
              </a:ext>
            </a:extLst>
          </p:cNvPr>
          <p:cNvSpPr/>
          <p:nvPr/>
        </p:nvSpPr>
        <p:spPr>
          <a:xfrm>
            <a:off x="3724951" y="4523485"/>
            <a:ext cx="2961191" cy="460765"/>
          </a:xfrm>
          <a:prstGeom prst="wedgeRoundRectCallout">
            <a:avLst>
              <a:gd name="adj1" fmla="val -36774"/>
              <a:gd name="adj2" fmla="val -76526"/>
              <a:gd name="adj3" fmla="val 16667"/>
            </a:avLst>
          </a:prstGeom>
          <a:solidFill>
            <a:srgbClr val="FF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400" dirty="0">
                <a:latin typeface="Consolas" panose="020B0609020204030204" pitchFamily="49" charset="0"/>
                <a:ea typeface="Noto Sans TC" panose="020B0500000000000000" pitchFamily="34" charset="-120"/>
              </a:rPr>
              <a:t>Cell : Code/Text</a:t>
            </a:r>
            <a:endParaRPr kumimoji="1" lang="zh-TW" altLang="en-US" sz="2400" dirty="0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3EFD6D7-D76A-46AB-8576-D1D2A739B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1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2D6A645-DFFE-DC46-B73C-AB3CDF02A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" t="16074" r="-904" b="44161"/>
          <a:stretch/>
        </p:blipFill>
        <p:spPr>
          <a:xfrm>
            <a:off x="626888" y="2347787"/>
            <a:ext cx="10938222" cy="272701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快速上手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執行程式碼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CF9B171-F679-CA46-B962-606BC1C8341A}"/>
              </a:ext>
            </a:extLst>
          </p:cNvPr>
          <p:cNvSpPr txBox="1"/>
          <p:nvPr/>
        </p:nvSpPr>
        <p:spPr>
          <a:xfrm>
            <a:off x="4404670" y="1787382"/>
            <a:ext cx="954107" cy="400110"/>
          </a:xfrm>
          <a:prstGeom prst="rect">
            <a:avLst/>
          </a:prstGeom>
          <a:solidFill>
            <a:srgbClr val="FF9E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改檔名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0BD6358-00DD-7A4E-B483-A1CD35FFD9BA}"/>
              </a:ext>
            </a:extLst>
          </p:cNvPr>
          <p:cNvSpPr/>
          <p:nvPr/>
        </p:nvSpPr>
        <p:spPr>
          <a:xfrm>
            <a:off x="2262466" y="2522554"/>
            <a:ext cx="1444560" cy="2947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cxnSp>
        <p:nvCxnSpPr>
          <p:cNvPr id="23" name="肘形接點 22">
            <a:extLst>
              <a:ext uri="{FF2B5EF4-FFF2-40B4-BE49-F238E27FC236}">
                <a16:creationId xmlns:a16="http://schemas.microsoft.com/office/drawing/2014/main" id="{AC51B5F5-B9CA-4640-9CF4-58EC7B08D5D5}"/>
              </a:ext>
            </a:extLst>
          </p:cNvPr>
          <p:cNvCxnSpPr>
            <a:cxnSpLocks/>
            <a:stCxn id="19" idx="1"/>
            <a:endCxn id="20" idx="0"/>
          </p:cNvCxnSpPr>
          <p:nvPr/>
        </p:nvCxnSpPr>
        <p:spPr>
          <a:xfrm rot="10800000" flipV="1">
            <a:off x="2984746" y="1987436"/>
            <a:ext cx="1419924" cy="535117"/>
          </a:xfrm>
          <a:prstGeom prst="bentConnector2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5169243" y="4544411"/>
            <a:ext cx="2170659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E8A04E5-0590-B042-93DC-662DDD7784B4}"/>
              </a:ext>
            </a:extLst>
          </p:cNvPr>
          <p:cNvSpPr txBox="1"/>
          <p:nvPr/>
        </p:nvSpPr>
        <p:spPr>
          <a:xfrm>
            <a:off x="7962337" y="4555858"/>
            <a:ext cx="331238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滑鼠移到此處可增加</a:t>
            </a:r>
            <a:r>
              <a:rPr kumimoji="1" lang="en-US" altLang="zh-CN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Cell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7E191F9-7602-A544-85E4-87676868260D}"/>
              </a:ext>
            </a:extLst>
          </p:cNvPr>
          <p:cNvSpPr/>
          <p:nvPr/>
        </p:nvSpPr>
        <p:spPr>
          <a:xfrm>
            <a:off x="1899416" y="3871518"/>
            <a:ext cx="363050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8281239-D92F-D543-8DFE-3D90A9697DCC}"/>
              </a:ext>
            </a:extLst>
          </p:cNvPr>
          <p:cNvSpPr txBox="1"/>
          <p:nvPr/>
        </p:nvSpPr>
        <p:spPr>
          <a:xfrm>
            <a:off x="1332100" y="5249564"/>
            <a:ext cx="1497684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執行程式碼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0610B290-0B34-6A49-983C-927C8A67CE29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2080941" y="4294523"/>
            <a:ext cx="1" cy="9550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B44F4DC1-538C-0E44-93D8-434ED7D844A4}"/>
              </a:ext>
            </a:extLst>
          </p:cNvPr>
          <p:cNvSpPr/>
          <p:nvPr/>
        </p:nvSpPr>
        <p:spPr>
          <a:xfrm>
            <a:off x="8367175" y="3617653"/>
            <a:ext cx="2170659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4609A21-0FD9-2F46-95D1-7055EEE3D702}"/>
              </a:ext>
            </a:extLst>
          </p:cNvPr>
          <p:cNvSpPr txBox="1"/>
          <p:nvPr/>
        </p:nvSpPr>
        <p:spPr>
          <a:xfrm>
            <a:off x="7562336" y="1867530"/>
            <a:ext cx="3619236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刪除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/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複製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/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剪下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Cell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BA5A1070-DD1D-E044-A52D-5F039A15BE3C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9371953" y="2267640"/>
            <a:ext cx="1" cy="13500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888EEE5C-E067-0A44-912E-A5017B90E7AB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 flipV="1">
            <a:off x="7339902" y="4755913"/>
            <a:ext cx="62243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片 23">
            <a:extLst>
              <a:ext uri="{FF2B5EF4-FFF2-40B4-BE49-F238E27FC236}">
                <a16:creationId xmlns:a16="http://schemas.microsoft.com/office/drawing/2014/main" id="{35135DE5-01C1-450B-BB9B-EA9EB5DC3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78E78023-8C5C-4FF2-B0A5-3090CFD5703C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exA-2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84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Welcome To </a:t>
            </a:r>
            <a:r>
              <a:rPr kumimoji="1" lang="en-US" altLang="zh-TW" dirty="0" err="1">
                <a:solidFill>
                  <a:srgbClr val="33CCFF"/>
                </a:solidFill>
              </a:rPr>
              <a:t>Colaboratory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3A4F8F-0947-406C-BFC0-BCB8B729D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sz="2800"/>
              <a:t>快速上手</a:t>
            </a:r>
            <a:endParaRPr kumimoji="1" lang="en-US" altLang="zh-CN" sz="2800"/>
          </a:p>
          <a:p>
            <a:r>
              <a:rPr kumimoji="1" lang="zh-CN" altLang="en-US" sz="2800">
                <a:solidFill>
                  <a:srgbClr val="FFFF00"/>
                </a:solidFill>
              </a:rPr>
              <a:t>雲端虛擬主機的管理與設定</a:t>
            </a:r>
            <a:endParaRPr kumimoji="1" lang="en-US" altLang="zh-CN" sz="2800">
              <a:solidFill>
                <a:srgbClr val="FFFF00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目錄窗格與檔案管理</a:t>
            </a:r>
            <a:endParaRPr kumimoji="1" lang="en-US" altLang="zh-CN" sz="2800">
              <a:solidFill>
                <a:schemeClr val="bg1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偏好設定</a:t>
            </a:r>
            <a:endParaRPr kumimoji="1" lang="zh-TW" altLang="en-US" sz="2800">
              <a:solidFill>
                <a:schemeClr val="bg1"/>
              </a:solidFill>
            </a:endParaRPr>
          </a:p>
          <a:p>
            <a:endParaRPr kumimoji="1" lang="zh-TW" altLang="en-US" sz="2800">
              <a:solidFill>
                <a:schemeClr val="bg1"/>
              </a:solidFill>
            </a:endParaRPr>
          </a:p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795BE30-7C57-4C5D-A0B4-9814FA25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6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275253C-A43C-C045-A83C-305B9F3B2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20" b="19279"/>
          <a:stretch/>
        </p:blipFill>
        <p:spPr>
          <a:xfrm>
            <a:off x="626889" y="1774689"/>
            <a:ext cx="10938222" cy="432750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雲端</a:t>
            </a:r>
            <a:r>
              <a:rPr kumimoji="1" lang="zh-CN" altLang="en-US" dirty="0">
                <a:solidFill>
                  <a:srgbClr val="33CCFF"/>
                </a:solidFill>
              </a:rPr>
              <a:t>主機的管理</a:t>
            </a:r>
            <a:r>
              <a:rPr kumimoji="1" lang="zh-CN" altLang="en-US">
                <a:solidFill>
                  <a:srgbClr val="33CCFF"/>
                </a:solidFill>
              </a:rPr>
              <a:t>與設定</a:t>
            </a:r>
            <a:r>
              <a:rPr kumimoji="1" lang="en-US" altLang="zh-CN" dirty="0">
                <a:solidFill>
                  <a:srgbClr val="33CCFF"/>
                </a:solidFill>
              </a:rPr>
              <a:t> - </a:t>
            </a:r>
            <a:r>
              <a:rPr kumimoji="1" lang="en-US" altLang="zh-CN">
                <a:solidFill>
                  <a:srgbClr val="33CCFF"/>
                </a:solidFill>
              </a:rPr>
              <a:t>GPU </a:t>
            </a:r>
            <a:r>
              <a:rPr kumimoji="1" lang="zh-CN" altLang="en-US" dirty="0">
                <a:solidFill>
                  <a:srgbClr val="33CCFF"/>
                </a:solidFill>
              </a:rPr>
              <a:t>加速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3961781" y="5556904"/>
            <a:ext cx="2980337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7E191F9-7602-A544-85E4-87676868260D}"/>
              </a:ext>
            </a:extLst>
          </p:cNvPr>
          <p:cNvSpPr/>
          <p:nvPr/>
        </p:nvSpPr>
        <p:spPr>
          <a:xfrm>
            <a:off x="3903844" y="2102540"/>
            <a:ext cx="861421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8281239-D92F-D543-8DFE-3D90A9697DCC}"/>
              </a:ext>
            </a:extLst>
          </p:cNvPr>
          <p:cNvSpPr txBox="1"/>
          <p:nvPr/>
        </p:nvSpPr>
        <p:spPr>
          <a:xfrm>
            <a:off x="4917947" y="2113987"/>
            <a:ext cx="31665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3587186" y="5556904"/>
            <a:ext cx="31665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3AB1CB1-8B31-4BC6-A9D7-EE6615333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雲端</a:t>
            </a:r>
            <a:r>
              <a:rPr kumimoji="1" lang="zh-CN" altLang="en-US" dirty="0">
                <a:solidFill>
                  <a:srgbClr val="33CCFF"/>
                </a:solidFill>
              </a:rPr>
              <a:t>主機的管理</a:t>
            </a:r>
            <a:r>
              <a:rPr kumimoji="1" lang="zh-CN" altLang="en-US">
                <a:solidFill>
                  <a:srgbClr val="33CCFF"/>
                </a:solidFill>
              </a:rPr>
              <a:t>與設定</a:t>
            </a:r>
            <a:r>
              <a:rPr kumimoji="1" lang="en-US" altLang="zh-CN" dirty="0">
                <a:solidFill>
                  <a:srgbClr val="33CCFF"/>
                </a:solidFill>
              </a:rPr>
              <a:t> - </a:t>
            </a:r>
            <a:r>
              <a:rPr kumimoji="1" lang="en-US" altLang="zh-CN">
                <a:solidFill>
                  <a:srgbClr val="33CCFF"/>
                </a:solidFill>
              </a:rPr>
              <a:t>GPU </a:t>
            </a:r>
            <a:r>
              <a:rPr kumimoji="1" lang="zh-CN" altLang="en-US" dirty="0">
                <a:solidFill>
                  <a:srgbClr val="33CCFF"/>
                </a:solidFill>
              </a:rPr>
              <a:t>加速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E6BA6698-E442-462E-A8DC-351D80CB3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08" b="18342"/>
          <a:stretch/>
        </p:blipFill>
        <p:spPr>
          <a:xfrm>
            <a:off x="626889" y="1717625"/>
            <a:ext cx="10938222" cy="4447408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90C7DEF0-BFE4-4579-A666-420DE23DAC07}"/>
              </a:ext>
            </a:extLst>
          </p:cNvPr>
          <p:cNvSpPr/>
          <p:nvPr/>
        </p:nvSpPr>
        <p:spPr>
          <a:xfrm>
            <a:off x="6314326" y="4328451"/>
            <a:ext cx="234780" cy="213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2A6BBC3-0F33-4B71-A5D9-EFB0389886C4}"/>
              </a:ext>
            </a:extLst>
          </p:cNvPr>
          <p:cNvSpPr txBox="1"/>
          <p:nvPr/>
        </p:nvSpPr>
        <p:spPr>
          <a:xfrm>
            <a:off x="6611075" y="4255637"/>
            <a:ext cx="331044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solidFill>
                  <a:schemeClr val="bg1"/>
                </a:solidFill>
                <a:latin typeface="Consolas" panose="020B0609020204030204" pitchFamily="49" charset="0"/>
              </a:rPr>
              <a:t>3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84DB3532-7E42-4765-A3EC-78E6A3AE0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42" t="51735" r="45553" b="22488"/>
          <a:stretch/>
        </p:blipFill>
        <p:spPr>
          <a:xfrm>
            <a:off x="5802780" y="4579147"/>
            <a:ext cx="755204" cy="1767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8EB83D64-0511-43F5-9090-ADCD8A231EF5}"/>
              </a:ext>
            </a:extLst>
          </p:cNvPr>
          <p:cNvSpPr/>
          <p:nvPr/>
        </p:nvSpPr>
        <p:spPr>
          <a:xfrm>
            <a:off x="5817082" y="5251561"/>
            <a:ext cx="740902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022F1AF-933C-436E-B89C-B8B349E44B75}"/>
              </a:ext>
            </a:extLst>
          </p:cNvPr>
          <p:cNvSpPr txBox="1"/>
          <p:nvPr/>
        </p:nvSpPr>
        <p:spPr>
          <a:xfrm>
            <a:off x="5389236" y="5263689"/>
            <a:ext cx="35163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solidFill>
                  <a:schemeClr val="bg1"/>
                </a:solidFill>
                <a:latin typeface="Consolas" panose="020B0609020204030204" pitchFamily="49" charset="0"/>
              </a:rPr>
              <a:t>4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A6AC763-3564-4B38-99E3-B0E3DB45DF9A}"/>
              </a:ext>
            </a:extLst>
          </p:cNvPr>
          <p:cNvSpPr/>
          <p:nvPr/>
        </p:nvSpPr>
        <p:spPr>
          <a:xfrm>
            <a:off x="7890006" y="5512338"/>
            <a:ext cx="740902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5603273-B778-4BF3-9EAC-CFB1A0C3DE66}"/>
              </a:ext>
            </a:extLst>
          </p:cNvPr>
          <p:cNvSpPr txBox="1"/>
          <p:nvPr/>
        </p:nvSpPr>
        <p:spPr>
          <a:xfrm>
            <a:off x="8701675" y="5525011"/>
            <a:ext cx="35163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5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00357B7-E9B4-4864-863D-8B28F3533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5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B2513D-419E-234B-9CCD-E6B5E0245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41"/>
          <a:stretch/>
        </p:blipFill>
        <p:spPr>
          <a:xfrm>
            <a:off x="644141" y="1375823"/>
            <a:ext cx="10938222" cy="568244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雲端</a:t>
            </a:r>
            <a:r>
              <a:rPr kumimoji="1" lang="zh-CN" altLang="en-US" dirty="0">
                <a:solidFill>
                  <a:srgbClr val="33CCFF"/>
                </a:solidFill>
              </a:rPr>
              <a:t>主機的管理</a:t>
            </a:r>
            <a:r>
              <a:rPr kumimoji="1" lang="zh-CN" altLang="en-US">
                <a:solidFill>
                  <a:srgbClr val="33CCFF"/>
                </a:solidFill>
              </a:rPr>
              <a:t>與設定</a:t>
            </a:r>
            <a:r>
              <a:rPr kumimoji="1" lang="en-US" altLang="zh-CN" dirty="0">
                <a:solidFill>
                  <a:srgbClr val="33CCFF"/>
                </a:solidFill>
              </a:rPr>
              <a:t> – </a:t>
            </a:r>
            <a:r>
              <a:rPr kumimoji="1" lang="en-US" altLang="zh-CN">
                <a:solidFill>
                  <a:srgbClr val="33CCFF"/>
                </a:solidFill>
              </a:rPr>
              <a:t>Session </a:t>
            </a:r>
            <a:r>
              <a:rPr kumimoji="1" lang="zh-CN" altLang="en-US" dirty="0">
                <a:solidFill>
                  <a:srgbClr val="33CCFF"/>
                </a:solidFill>
              </a:rPr>
              <a:t>管理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3953161" y="5652127"/>
            <a:ext cx="2980337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7E191F9-7602-A544-85E4-87676868260D}"/>
              </a:ext>
            </a:extLst>
          </p:cNvPr>
          <p:cNvSpPr/>
          <p:nvPr/>
        </p:nvSpPr>
        <p:spPr>
          <a:xfrm>
            <a:off x="3926895" y="1726283"/>
            <a:ext cx="861421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8281239-D92F-D543-8DFE-3D90A9697DCC}"/>
              </a:ext>
            </a:extLst>
          </p:cNvPr>
          <p:cNvSpPr txBox="1"/>
          <p:nvPr/>
        </p:nvSpPr>
        <p:spPr>
          <a:xfrm>
            <a:off x="4861096" y="1737730"/>
            <a:ext cx="31665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1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3578566" y="5634371"/>
            <a:ext cx="31665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2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2C0EF1F-8BB3-40A9-A106-2416406666CD}"/>
              </a:ext>
            </a:extLst>
          </p:cNvPr>
          <p:cNvSpPr/>
          <p:nvPr/>
        </p:nvSpPr>
        <p:spPr>
          <a:xfrm>
            <a:off x="7551439" y="2109060"/>
            <a:ext cx="1444560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C4F94B8-0EE0-4D08-909A-D6D2E2908629}"/>
              </a:ext>
            </a:extLst>
          </p:cNvPr>
          <p:cNvSpPr txBox="1"/>
          <p:nvPr/>
        </p:nvSpPr>
        <p:spPr>
          <a:xfrm>
            <a:off x="7845621" y="1375823"/>
            <a:ext cx="2283000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查看當前資源用量</a:t>
            </a: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31EDC1B9-C9F4-4F0D-AEA4-F85E54E244FA}"/>
              </a:ext>
            </a:extLst>
          </p:cNvPr>
          <p:cNvCxnSpPr>
            <a:cxnSpLocks/>
          </p:cNvCxnSpPr>
          <p:nvPr/>
        </p:nvCxnSpPr>
        <p:spPr>
          <a:xfrm>
            <a:off x="8407209" y="1775933"/>
            <a:ext cx="0" cy="3331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D0819EA2-F5C4-4D71-A60A-9E1AD34D8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D0DA4F7-3618-43AF-B96E-BFB61C00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93109CBB-7D75-4BCC-83FD-5725907A2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AB252C7-7EA5-4655-9659-124D9B5E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12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雲端</a:t>
            </a:r>
            <a:r>
              <a:rPr kumimoji="1" lang="zh-CN" altLang="en-US" dirty="0">
                <a:solidFill>
                  <a:srgbClr val="33CCFF"/>
                </a:solidFill>
              </a:rPr>
              <a:t>主機的管理</a:t>
            </a:r>
            <a:r>
              <a:rPr kumimoji="1" lang="zh-CN" altLang="en-US">
                <a:solidFill>
                  <a:srgbClr val="33CCFF"/>
                </a:solidFill>
              </a:rPr>
              <a:t>與設定</a:t>
            </a:r>
            <a:r>
              <a:rPr kumimoji="1" lang="en-US" altLang="zh-CN" dirty="0">
                <a:solidFill>
                  <a:srgbClr val="33CCFF"/>
                </a:solidFill>
              </a:rPr>
              <a:t> – </a:t>
            </a:r>
            <a:r>
              <a:rPr kumimoji="1" lang="en-US" altLang="zh-CN">
                <a:solidFill>
                  <a:srgbClr val="33CCFF"/>
                </a:solidFill>
              </a:rPr>
              <a:t>Session </a:t>
            </a:r>
            <a:r>
              <a:rPr kumimoji="1" lang="zh-CN" altLang="en-US" dirty="0">
                <a:solidFill>
                  <a:srgbClr val="33CCFF"/>
                </a:solidFill>
              </a:rPr>
              <a:t>管理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815A8E1-FFD8-40A1-BCF0-7A9E4C860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11" b="12072"/>
          <a:stretch/>
        </p:blipFill>
        <p:spPr>
          <a:xfrm>
            <a:off x="369482" y="1534361"/>
            <a:ext cx="10938222" cy="487717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A509B62-A752-45ED-AFE3-22770B5A20FF}"/>
              </a:ext>
            </a:extLst>
          </p:cNvPr>
          <p:cNvSpPr/>
          <p:nvPr/>
        </p:nvSpPr>
        <p:spPr>
          <a:xfrm>
            <a:off x="9214770" y="3338598"/>
            <a:ext cx="986618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8097638-EFFE-498A-8CB9-5F556B5E3FC9}"/>
              </a:ext>
            </a:extLst>
          </p:cNvPr>
          <p:cNvSpPr txBox="1"/>
          <p:nvPr/>
        </p:nvSpPr>
        <p:spPr>
          <a:xfrm>
            <a:off x="8345805" y="3863037"/>
            <a:ext cx="2961899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點此可以關閉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Session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B2F8182-F40C-40A0-A260-341BAD36A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9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Welcome To </a:t>
            </a:r>
            <a:r>
              <a:rPr kumimoji="1" lang="en-US" altLang="zh-TW" dirty="0" err="1">
                <a:solidFill>
                  <a:srgbClr val="33CCFF"/>
                </a:solidFill>
              </a:rPr>
              <a:t>Colaboratory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3A4F8F-0947-406C-BFC0-BCB8B729D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sz="2800"/>
              <a:t>快速上手</a:t>
            </a:r>
            <a:endParaRPr kumimoji="1" lang="en-US" altLang="zh-CN" sz="2800"/>
          </a:p>
          <a:p>
            <a:r>
              <a:rPr kumimoji="1" lang="zh-CN" altLang="en-US" sz="2800"/>
              <a:t>雲端虛擬主機的管理與設定</a:t>
            </a:r>
            <a:endParaRPr kumimoji="1" lang="en-US" altLang="zh-CN" sz="2800"/>
          </a:p>
          <a:p>
            <a:r>
              <a:rPr kumimoji="1" lang="zh-CN" altLang="en-US">
                <a:solidFill>
                  <a:srgbClr val="FFFF00"/>
                </a:solidFill>
              </a:rPr>
              <a:t>目錄窗格與檔案管理</a:t>
            </a:r>
            <a:endParaRPr kumimoji="1" lang="en-US" altLang="zh-CN">
              <a:solidFill>
                <a:srgbClr val="FFFF00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偏好設定</a:t>
            </a:r>
            <a:endParaRPr kumimoji="1" lang="zh-TW" altLang="en-US" sz="2800">
              <a:solidFill>
                <a:schemeClr val="bg1"/>
              </a:solidFill>
            </a:endParaRPr>
          </a:p>
          <a:p>
            <a:endParaRPr kumimoji="1" lang="zh-TW" altLang="en-US" sz="2800">
              <a:solidFill>
                <a:schemeClr val="bg1"/>
              </a:solidFill>
            </a:endParaRPr>
          </a:p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795BE30-7C57-4C5D-A0B4-9814FA25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9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5BE610-7BE8-1B4B-B1A0-3CAE41E8D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27"/>
          <a:stretch/>
        </p:blipFill>
        <p:spPr>
          <a:xfrm>
            <a:off x="146050" y="2311902"/>
            <a:ext cx="11899900" cy="398831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窗格與檔案管理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3527571" y="3736551"/>
            <a:ext cx="139265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7E191F9-7602-A544-85E4-87676868260D}"/>
              </a:ext>
            </a:extLst>
          </p:cNvPr>
          <p:cNvSpPr/>
          <p:nvPr/>
        </p:nvSpPr>
        <p:spPr>
          <a:xfrm>
            <a:off x="858614" y="4453649"/>
            <a:ext cx="577002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8281239-D92F-D543-8DFE-3D90A9697DCC}"/>
              </a:ext>
            </a:extLst>
          </p:cNvPr>
          <p:cNvSpPr txBox="1"/>
          <p:nvPr/>
        </p:nvSpPr>
        <p:spPr>
          <a:xfrm>
            <a:off x="3543590" y="1699937"/>
            <a:ext cx="2330811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點此上傳本機檔案</a:t>
            </a:r>
            <a:endParaRPr kumimoji="1" lang="zh-TW" altLang="en-US" sz="2000" dirty="0">
              <a:solidFill>
                <a:schemeClr val="bg1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44F4DC1-538C-0E44-93D8-434ED7D844A4}"/>
              </a:ext>
            </a:extLst>
          </p:cNvPr>
          <p:cNvSpPr/>
          <p:nvPr/>
        </p:nvSpPr>
        <p:spPr>
          <a:xfrm>
            <a:off x="1435616" y="3736551"/>
            <a:ext cx="1013248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4609A21-0FD9-2F46-95D1-7055EEE3D702}"/>
              </a:ext>
            </a:extLst>
          </p:cNvPr>
          <p:cNvSpPr txBox="1"/>
          <p:nvPr/>
        </p:nvSpPr>
        <p:spPr>
          <a:xfrm>
            <a:off x="858614" y="1699937"/>
            <a:ext cx="209688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開</a:t>
            </a:r>
            <a:r>
              <a:rPr kumimoji="1" lang="en-US" altLang="zh-CN" sz="2000" dirty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/</a:t>
            </a:r>
            <a:r>
              <a:rPr kumimoji="1" lang="zh-CN" altLang="en-US" sz="2000" dirty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關</a:t>
            </a:r>
            <a:r>
              <a:rPr kumimoji="1" lang="zh-TW" altLang="en-US" sz="2000" dirty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 目錄窗格</a:t>
            </a: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BA5A1070-DD1D-E044-A52D-5F039A15BE3C}"/>
              </a:ext>
            </a:extLst>
          </p:cNvPr>
          <p:cNvCxnSpPr>
            <a:cxnSpLocks/>
          </p:cNvCxnSpPr>
          <p:nvPr/>
        </p:nvCxnSpPr>
        <p:spPr>
          <a:xfrm flipH="1">
            <a:off x="1076529" y="2113852"/>
            <a:ext cx="1" cy="23397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5681755" y="5601060"/>
            <a:ext cx="232279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點此掛載雲端硬碟</a:t>
            </a:r>
            <a:endParaRPr kumimoji="1" lang="zh-TW" altLang="en-US" sz="2000" dirty="0">
              <a:solidFill>
                <a:schemeClr val="bg1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cxnSp>
        <p:nvCxnSpPr>
          <p:cNvPr id="9" name="肘形接點 8">
            <a:extLst>
              <a:ext uri="{FF2B5EF4-FFF2-40B4-BE49-F238E27FC236}">
                <a16:creationId xmlns:a16="http://schemas.microsoft.com/office/drawing/2014/main" id="{1B84329A-5712-0343-87B1-5034923EF5CF}"/>
              </a:ext>
            </a:extLst>
          </p:cNvPr>
          <p:cNvCxnSpPr>
            <a:stCxn id="29" idx="0"/>
            <a:endCxn id="22" idx="2"/>
          </p:cNvCxnSpPr>
          <p:nvPr/>
        </p:nvCxnSpPr>
        <p:spPr>
          <a:xfrm rot="5400000" flipH="1" flipV="1">
            <a:off x="2507366" y="1534921"/>
            <a:ext cx="1636504" cy="2766756"/>
          </a:xfrm>
          <a:prstGeom prst="bentConnector3">
            <a:avLst>
              <a:gd name="adj1" fmla="val 3214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F4DB070E-D022-2241-B79C-DFD632F402DE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3169562" y="5341108"/>
            <a:ext cx="0" cy="435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07868958-9707-A24F-BD5E-B4C8FFFADEE6}"/>
              </a:ext>
            </a:extLst>
          </p:cNvPr>
          <p:cNvSpPr/>
          <p:nvPr/>
        </p:nvSpPr>
        <p:spPr>
          <a:xfrm>
            <a:off x="1245914" y="5009721"/>
            <a:ext cx="3847295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BF5749A-6D4F-334B-9202-9E9DCF656740}"/>
              </a:ext>
            </a:extLst>
          </p:cNvPr>
          <p:cNvSpPr txBox="1"/>
          <p:nvPr/>
        </p:nvSpPr>
        <p:spPr>
          <a:xfrm>
            <a:off x="2164218" y="5781404"/>
            <a:ext cx="2322793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虛擬主機剩餘容量</a:t>
            </a:r>
            <a:endParaRPr kumimoji="1" lang="zh-TW" altLang="en-US" sz="2000" dirty="0">
              <a:solidFill>
                <a:schemeClr val="bg1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cxnSp>
        <p:nvCxnSpPr>
          <p:cNvPr id="32" name="肘形接點 31">
            <a:extLst>
              <a:ext uri="{FF2B5EF4-FFF2-40B4-BE49-F238E27FC236}">
                <a16:creationId xmlns:a16="http://schemas.microsoft.com/office/drawing/2014/main" id="{93A89DF7-8360-2149-AD0B-45DD45FB0E9F}"/>
              </a:ext>
            </a:extLst>
          </p:cNvPr>
          <p:cNvCxnSpPr>
            <a:cxnSpLocks/>
            <a:stCxn id="24" idx="0"/>
            <a:endCxn id="25" idx="3"/>
          </p:cNvCxnSpPr>
          <p:nvPr/>
        </p:nvCxnSpPr>
        <p:spPr>
          <a:xfrm rot="16200000" flipV="1">
            <a:off x="5032281" y="3790186"/>
            <a:ext cx="1698815" cy="1922933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C01E9CE2-E264-4D94-89BE-348C2BFBB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8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5BE610-7BE8-1B4B-B1A0-3CAE41E8D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27"/>
          <a:stretch/>
        </p:blipFill>
        <p:spPr>
          <a:xfrm>
            <a:off x="146050" y="2303275"/>
            <a:ext cx="11899900" cy="398831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</a:t>
            </a:r>
            <a:r>
              <a:rPr kumimoji="1" lang="zh-CN" altLang="en-US">
                <a:solidFill>
                  <a:srgbClr val="33CCFF"/>
                </a:solidFill>
              </a:rPr>
              <a:t>管理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掛載雲端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3527571" y="3727924"/>
            <a:ext cx="139265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5023601" y="3659201"/>
            <a:ext cx="34146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1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6EED79A-A4A2-4BB6-B542-D6D07BFF1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9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</a:t>
            </a:r>
            <a:r>
              <a:rPr kumimoji="1" lang="zh-CN" altLang="en-US">
                <a:solidFill>
                  <a:srgbClr val="33CCFF"/>
                </a:solidFill>
              </a:rPr>
              <a:t>管理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掛載雲端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D53C3F1-D9C9-4ACF-B25D-4574349A4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16" b="29189"/>
          <a:stretch/>
        </p:blipFill>
        <p:spPr>
          <a:xfrm>
            <a:off x="540132" y="1893509"/>
            <a:ext cx="11282130" cy="407355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CE24700-9E44-45F7-8CCF-98781F760FF3}"/>
              </a:ext>
            </a:extLst>
          </p:cNvPr>
          <p:cNvSpPr/>
          <p:nvPr/>
        </p:nvSpPr>
        <p:spPr>
          <a:xfrm>
            <a:off x="8072965" y="5272625"/>
            <a:ext cx="2439138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02BAA99-A3FE-4658-9E22-EB397FE1DDA1}"/>
              </a:ext>
            </a:extLst>
          </p:cNvPr>
          <p:cNvSpPr txBox="1"/>
          <p:nvPr/>
        </p:nvSpPr>
        <p:spPr>
          <a:xfrm>
            <a:off x="8072965" y="4778398"/>
            <a:ext cx="338489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2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935D935-E76B-4E30-A29F-59C42C16C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1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5BE610-7BE8-1B4B-B1A0-3CAE41E8D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27"/>
          <a:stretch/>
        </p:blipFill>
        <p:spPr>
          <a:xfrm>
            <a:off x="24682" y="2130747"/>
            <a:ext cx="11899900" cy="398831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</a:t>
            </a:r>
            <a:r>
              <a:rPr kumimoji="1" lang="zh-CN" altLang="en-US">
                <a:solidFill>
                  <a:srgbClr val="33CCFF"/>
                </a:solidFill>
              </a:rPr>
              <a:t>管理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掛載雲端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3406203" y="3555396"/>
            <a:ext cx="139265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4902233" y="3486673"/>
            <a:ext cx="34146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2000" dirty="0">
                <a:solidFill>
                  <a:schemeClr val="bg1"/>
                </a:solidFill>
              </a:rPr>
              <a:t>1</a:t>
            </a:r>
            <a:endParaRPr kumimoji="1" lang="zh-TW" altLang="en-US" sz="20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E1F3E65-CDB1-6C4E-B249-CF2816E95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16" b="29189"/>
          <a:stretch/>
        </p:blipFill>
        <p:spPr>
          <a:xfrm>
            <a:off x="350352" y="2130747"/>
            <a:ext cx="11282130" cy="4073554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FDF4FE11-67C2-8443-8DCF-EAF0DA32E01C}"/>
              </a:ext>
            </a:extLst>
          </p:cNvPr>
          <p:cNvSpPr txBox="1"/>
          <p:nvPr/>
        </p:nvSpPr>
        <p:spPr>
          <a:xfrm>
            <a:off x="7883185" y="5015636"/>
            <a:ext cx="338489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2000" dirty="0">
                <a:solidFill>
                  <a:schemeClr val="bg1"/>
                </a:solidFill>
              </a:rPr>
              <a:t>2</a:t>
            </a:r>
            <a:endParaRPr kumimoji="1" lang="zh-TW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733B049-0D0A-EB4A-924E-D6810EC9D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404" y="1313250"/>
            <a:ext cx="6285210" cy="4746956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B806722-39A2-664D-B1EF-0D7FA3785EFE}"/>
              </a:ext>
            </a:extLst>
          </p:cNvPr>
          <p:cNvSpPr/>
          <p:nvPr/>
        </p:nvSpPr>
        <p:spPr>
          <a:xfrm>
            <a:off x="3822854" y="4730173"/>
            <a:ext cx="2766621" cy="454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D4BB68B-1AA7-A64D-A690-8DDDCD4FF5ED}"/>
              </a:ext>
            </a:extLst>
          </p:cNvPr>
          <p:cNvSpPr txBox="1"/>
          <p:nvPr/>
        </p:nvSpPr>
        <p:spPr>
          <a:xfrm>
            <a:off x="3822855" y="4206723"/>
            <a:ext cx="383935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3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FB371BA-140B-4CBD-8EDE-130D42A91FA1}"/>
              </a:ext>
            </a:extLst>
          </p:cNvPr>
          <p:cNvSpPr/>
          <p:nvPr/>
        </p:nvSpPr>
        <p:spPr>
          <a:xfrm>
            <a:off x="5099457" y="4827826"/>
            <a:ext cx="1472075" cy="1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5DEA9BC-ABE0-4E22-955C-392AEE7FB8F1}"/>
              </a:ext>
            </a:extLst>
          </p:cNvPr>
          <p:cNvSpPr/>
          <p:nvPr/>
        </p:nvSpPr>
        <p:spPr>
          <a:xfrm>
            <a:off x="6612013" y="4870445"/>
            <a:ext cx="168576" cy="1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5B7E209-5DD3-47BA-A00C-D41D234DAABF}"/>
              </a:ext>
            </a:extLst>
          </p:cNvPr>
          <p:cNvSpPr/>
          <p:nvPr/>
        </p:nvSpPr>
        <p:spPr>
          <a:xfrm>
            <a:off x="8982527" y="4852252"/>
            <a:ext cx="105986" cy="1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8C0906A-F83C-4D06-9979-B1E0B51ADCC4}"/>
              </a:ext>
            </a:extLst>
          </p:cNvPr>
          <p:cNvSpPr txBox="1"/>
          <p:nvPr/>
        </p:nvSpPr>
        <p:spPr>
          <a:xfrm>
            <a:off x="6685832" y="4756880"/>
            <a:ext cx="2762764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選擇 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Google 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帳戶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94164B3-6771-48CB-838F-64A578D3C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E084902-E648-2E4A-A8F4-E8574CFE3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36" b="22163"/>
          <a:stretch/>
        </p:blipFill>
        <p:spPr>
          <a:xfrm>
            <a:off x="595540" y="1676407"/>
            <a:ext cx="11000920" cy="453493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</a:t>
            </a:r>
            <a:r>
              <a:rPr kumimoji="1" lang="zh-CN" altLang="en-US">
                <a:solidFill>
                  <a:srgbClr val="33CCFF"/>
                </a:solidFill>
              </a:rPr>
              <a:t>管理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掛載雲端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1745967" y="3686627"/>
            <a:ext cx="139265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3266709" y="3652265"/>
            <a:ext cx="3319441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掛載成功後會看到此資料夾</a:t>
            </a:r>
            <a:endParaRPr kumimoji="1" lang="zh-TW" altLang="en-US" sz="2000" dirty="0">
              <a:solidFill>
                <a:schemeClr val="bg1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4587807-A256-FD4E-A715-6943516B8964}"/>
              </a:ext>
            </a:extLst>
          </p:cNvPr>
          <p:cNvSpPr/>
          <p:nvPr/>
        </p:nvSpPr>
        <p:spPr>
          <a:xfrm>
            <a:off x="2491720" y="5395978"/>
            <a:ext cx="139265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43A9613-386C-6F4C-A03E-4B66FE338847}"/>
              </a:ext>
            </a:extLst>
          </p:cNvPr>
          <p:cNvSpPr txBox="1"/>
          <p:nvPr/>
        </p:nvSpPr>
        <p:spPr>
          <a:xfrm>
            <a:off x="4012234" y="5361616"/>
            <a:ext cx="309290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對檔案按右鍵可取得路徑</a:t>
            </a:r>
            <a:endParaRPr kumimoji="1" lang="zh-TW" altLang="en-US" sz="2000" dirty="0">
              <a:solidFill>
                <a:schemeClr val="bg1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AE7889C-1629-413C-9CFF-9B06C999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04FD6A7-369D-354B-BAD0-8384A29D3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76" b="20540"/>
          <a:stretch/>
        </p:blipFill>
        <p:spPr>
          <a:xfrm>
            <a:off x="406606" y="1555775"/>
            <a:ext cx="11240767" cy="471486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</a:t>
            </a:r>
            <a:r>
              <a:rPr kumimoji="1" lang="zh-CN" altLang="en-US">
                <a:solidFill>
                  <a:srgbClr val="33CCFF"/>
                </a:solidFill>
              </a:rPr>
              <a:t>管理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線上解壓縮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1726385" y="4480916"/>
            <a:ext cx="2405902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5837698" y="3642798"/>
            <a:ext cx="4746914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2. </a:t>
            </a:r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利用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kumimoji="1" lang="en-US" altLang="zh-CN" sz="2000" dirty="0" err="1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linux</a:t>
            </a:r>
            <a:r>
              <a:rPr kumimoji="1" lang="en-US" altLang="zh-CN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指令和剛剛複製的路徑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4587807-A256-FD4E-A715-6943516B8964}"/>
              </a:ext>
            </a:extLst>
          </p:cNvPr>
          <p:cNvSpPr/>
          <p:nvPr/>
        </p:nvSpPr>
        <p:spPr>
          <a:xfrm>
            <a:off x="5820815" y="4092075"/>
            <a:ext cx="3859656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43A9613-386C-6F4C-A03E-4B66FE338847}"/>
              </a:ext>
            </a:extLst>
          </p:cNvPr>
          <p:cNvSpPr txBox="1"/>
          <p:nvPr/>
        </p:nvSpPr>
        <p:spPr>
          <a:xfrm>
            <a:off x="1910739" y="4900651"/>
            <a:ext cx="2505985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1. </a:t>
            </a:r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按右鍵取得路徑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E94F933-4B07-E14F-A8D2-00764A8EF2CF}"/>
              </a:ext>
            </a:extLst>
          </p:cNvPr>
          <p:cNvSpPr txBox="1"/>
          <p:nvPr/>
        </p:nvSpPr>
        <p:spPr>
          <a:xfrm>
            <a:off x="5005358" y="4900651"/>
            <a:ext cx="2163194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3. </a:t>
            </a:r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執行此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Cell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D579084-3210-BB40-B8FB-4C49DE573123}"/>
              </a:ext>
            </a:extLst>
          </p:cNvPr>
          <p:cNvSpPr/>
          <p:nvPr/>
        </p:nvSpPr>
        <p:spPr>
          <a:xfrm>
            <a:off x="1730504" y="3599390"/>
            <a:ext cx="2405902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04E695E-5653-1649-B6C9-39FC3D42559D}"/>
              </a:ext>
            </a:extLst>
          </p:cNvPr>
          <p:cNvSpPr txBox="1"/>
          <p:nvPr/>
        </p:nvSpPr>
        <p:spPr>
          <a:xfrm>
            <a:off x="1910741" y="3152954"/>
            <a:ext cx="216092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4. </a:t>
            </a:r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解壓縮成功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C9302B31-2F9D-494C-B7AB-8FA0325A2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5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Welcome To </a:t>
            </a:r>
            <a:r>
              <a:rPr kumimoji="1" lang="en-US" altLang="zh-TW" dirty="0" err="1">
                <a:solidFill>
                  <a:srgbClr val="33CCFF"/>
                </a:solidFill>
              </a:rPr>
              <a:t>Colaboratory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3A4F8F-0947-406C-BFC0-BCB8B729D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sz="2800"/>
              <a:t>快速上手</a:t>
            </a:r>
            <a:endParaRPr kumimoji="1" lang="en-US" altLang="zh-CN" sz="2800"/>
          </a:p>
          <a:p>
            <a:r>
              <a:rPr kumimoji="1" lang="zh-CN" altLang="en-US" sz="2800"/>
              <a:t>雲端虛擬主機的管理與設定</a:t>
            </a:r>
            <a:endParaRPr kumimoji="1" lang="en-US" altLang="zh-CN" sz="2800"/>
          </a:p>
          <a:p>
            <a:r>
              <a:rPr kumimoji="1" lang="zh-CN" altLang="en-US"/>
              <a:t>目錄窗格與檔案管理</a:t>
            </a:r>
            <a:endParaRPr kumimoji="1" lang="en-US" altLang="zh-CN"/>
          </a:p>
          <a:p>
            <a:r>
              <a:rPr kumimoji="1" lang="zh-CN" altLang="en-US" sz="2800">
                <a:solidFill>
                  <a:srgbClr val="FFFF00"/>
                </a:solidFill>
              </a:rPr>
              <a:t>偏好設定</a:t>
            </a:r>
            <a:endParaRPr kumimoji="1" lang="zh-TW" altLang="en-US" sz="2800">
              <a:solidFill>
                <a:srgbClr val="FFFF00"/>
              </a:solidFill>
            </a:endParaRPr>
          </a:p>
          <a:p>
            <a:endParaRPr kumimoji="1" lang="zh-TW" altLang="en-US" sz="2800">
              <a:solidFill>
                <a:schemeClr val="bg1"/>
              </a:solidFill>
            </a:endParaRPr>
          </a:p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795BE30-7C57-4C5D-A0B4-9814FA25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偏好</a:t>
            </a:r>
            <a:r>
              <a:rPr kumimoji="1" lang="zh-CN" altLang="en-US" dirty="0">
                <a:solidFill>
                  <a:srgbClr val="33CCFF"/>
                </a:solidFill>
              </a:rPr>
              <a:t>設定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AC6B8CC-EE00-C543-9CB5-2969716A1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36" b="34415"/>
          <a:stretch/>
        </p:blipFill>
        <p:spPr>
          <a:xfrm>
            <a:off x="450513" y="2070105"/>
            <a:ext cx="11290973" cy="373174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84197FD6-1297-3F46-B1F6-BDCA3A32FE17}"/>
              </a:ext>
            </a:extLst>
          </p:cNvPr>
          <p:cNvSpPr/>
          <p:nvPr/>
        </p:nvSpPr>
        <p:spPr>
          <a:xfrm>
            <a:off x="9802068" y="2286358"/>
            <a:ext cx="481914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805BA1C-D4F3-CA42-8D22-3882B3C52121}"/>
              </a:ext>
            </a:extLst>
          </p:cNvPr>
          <p:cNvSpPr/>
          <p:nvPr/>
        </p:nvSpPr>
        <p:spPr>
          <a:xfrm>
            <a:off x="4875842" y="3386102"/>
            <a:ext cx="1033848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166B3D0-5B11-F547-A86F-7605F8332728}"/>
              </a:ext>
            </a:extLst>
          </p:cNvPr>
          <p:cNvSpPr txBox="1"/>
          <p:nvPr/>
        </p:nvSpPr>
        <p:spPr>
          <a:xfrm>
            <a:off x="6792991" y="2985992"/>
            <a:ext cx="3663986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這兩個地方皆可進入設定頁面</a:t>
            </a:r>
            <a:endParaRPr kumimoji="1" lang="zh-TW" altLang="en-US" sz="2000" dirty="0">
              <a:solidFill>
                <a:schemeClr val="bg1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cxnSp>
        <p:nvCxnSpPr>
          <p:cNvPr id="10" name="肘形接點 8">
            <a:extLst>
              <a:ext uri="{FF2B5EF4-FFF2-40B4-BE49-F238E27FC236}">
                <a16:creationId xmlns:a16="http://schemas.microsoft.com/office/drawing/2014/main" id="{F4B69DE8-31B4-470D-A2A2-49C97E502BD3}"/>
              </a:ext>
            </a:extLst>
          </p:cNvPr>
          <p:cNvCxnSpPr>
            <a:cxnSpLocks/>
            <a:stCxn id="16" idx="3"/>
            <a:endCxn id="17" idx="2"/>
          </p:cNvCxnSpPr>
          <p:nvPr/>
        </p:nvCxnSpPr>
        <p:spPr>
          <a:xfrm flipV="1">
            <a:off x="5909690" y="3386102"/>
            <a:ext cx="2715294" cy="165694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接點 8">
            <a:extLst>
              <a:ext uri="{FF2B5EF4-FFF2-40B4-BE49-F238E27FC236}">
                <a16:creationId xmlns:a16="http://schemas.microsoft.com/office/drawing/2014/main" id="{6899D033-1278-411A-AD00-5CBCA326F053}"/>
              </a:ext>
            </a:extLst>
          </p:cNvPr>
          <p:cNvCxnSpPr>
            <a:cxnSpLocks/>
            <a:stCxn id="17" idx="0"/>
            <a:endCxn id="15" idx="2"/>
          </p:cNvCxnSpPr>
          <p:nvPr/>
        </p:nvCxnSpPr>
        <p:spPr>
          <a:xfrm rot="5400000" flipH="1" flipV="1">
            <a:off x="9149881" y="2092849"/>
            <a:ext cx="368247" cy="1418041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>
            <a:extLst>
              <a:ext uri="{FF2B5EF4-FFF2-40B4-BE49-F238E27FC236}">
                <a16:creationId xmlns:a16="http://schemas.microsoft.com/office/drawing/2014/main" id="{0C636DAE-048E-4759-8ADC-DF09BEB38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87D9EA-1684-4E7A-9E4B-CC42AEEE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D0036E-4F8E-4DFF-9C27-C9383F82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人工智慧 </a:t>
            </a:r>
            <a:r>
              <a:rPr lang="en-US" altLang="zh-TW"/>
              <a:t>(</a:t>
            </a:r>
            <a:r>
              <a:rPr lang="en-US" altLang="zh-TW" b="0" i="0">
                <a:effectLst/>
              </a:rPr>
              <a:t>Artificial Intelligence, </a:t>
            </a:r>
            <a:r>
              <a:rPr lang="en-US" altLang="zh-TW"/>
              <a:t>AI)</a:t>
            </a:r>
          </a:p>
          <a:p>
            <a:r>
              <a:rPr lang="zh-TW" altLang="en-US">
                <a:solidFill>
                  <a:srgbClr val="FFFF00"/>
                </a:solidFill>
              </a:rPr>
              <a:t>機器學習的原理</a:t>
            </a:r>
            <a:endParaRPr lang="en-US" altLang="zh-TW">
              <a:solidFill>
                <a:srgbClr val="FFFF00"/>
              </a:solidFill>
            </a:endParaRPr>
          </a:p>
          <a:p>
            <a:r>
              <a:rPr lang="zh-TW" altLang="en-US"/>
              <a:t>機器學習的 </a:t>
            </a:r>
            <a:r>
              <a:rPr lang="en-US" altLang="zh-TW"/>
              <a:t>Hello World!</a:t>
            </a:r>
          </a:p>
          <a:p>
            <a:endParaRPr lang="en-US" altLang="zh-TW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5E4C597-A27E-774D-8120-5E3B84678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36" b="7748"/>
          <a:stretch/>
        </p:blipFill>
        <p:spPr>
          <a:xfrm>
            <a:off x="792034" y="1281369"/>
            <a:ext cx="10540781" cy="522690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偏好設定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主題</a:t>
            </a:r>
            <a:r>
              <a:rPr kumimoji="1" lang="zh-CN" altLang="en-US">
                <a:solidFill>
                  <a:srgbClr val="33CCFF"/>
                </a:solidFill>
              </a:rPr>
              <a:t>設定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 dirty="0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暗黑</a:t>
            </a:r>
            <a:r>
              <a:rPr kumimoji="1" lang="en-US" altLang="zh-TW" dirty="0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D96F8F3-4E4D-43D0-AB5A-78D9DFCF847E}"/>
              </a:ext>
            </a:extLst>
          </p:cNvPr>
          <p:cNvSpPr/>
          <p:nvPr/>
        </p:nvSpPr>
        <p:spPr>
          <a:xfrm>
            <a:off x="6406871" y="2716476"/>
            <a:ext cx="34779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2E90D79-A17A-4C09-BD9F-0B0E64B2B8A3}"/>
              </a:ext>
            </a:extLst>
          </p:cNvPr>
          <p:cNvSpPr txBox="1"/>
          <p:nvPr/>
        </p:nvSpPr>
        <p:spPr>
          <a:xfrm>
            <a:off x="6857012" y="2682114"/>
            <a:ext cx="34146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1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C375AF1-078E-4B0A-AEA5-CCEC1C06F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0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偏好設定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主題</a:t>
            </a:r>
            <a:r>
              <a:rPr kumimoji="1" lang="zh-CN" altLang="en-US">
                <a:solidFill>
                  <a:srgbClr val="33CCFF"/>
                </a:solidFill>
              </a:rPr>
              <a:t>設定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 dirty="0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暗黑</a:t>
            </a:r>
            <a:r>
              <a:rPr kumimoji="1" lang="en-US" altLang="zh-TW" dirty="0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7E69710-4233-4AED-9EDB-085F72800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15" b="10996"/>
          <a:stretch/>
        </p:blipFill>
        <p:spPr>
          <a:xfrm>
            <a:off x="576647" y="1294892"/>
            <a:ext cx="11038706" cy="535212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6FC7B1C-6477-4EDF-AC4D-2759E3B42942}"/>
              </a:ext>
            </a:extLst>
          </p:cNvPr>
          <p:cNvSpPr/>
          <p:nvPr/>
        </p:nvSpPr>
        <p:spPr>
          <a:xfrm>
            <a:off x="5670958" y="3275756"/>
            <a:ext cx="1043115" cy="4373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452AD02-13EE-40CF-B6B3-536912264217}"/>
              </a:ext>
            </a:extLst>
          </p:cNvPr>
          <p:cNvSpPr txBox="1"/>
          <p:nvPr/>
        </p:nvSpPr>
        <p:spPr>
          <a:xfrm>
            <a:off x="6807090" y="3280327"/>
            <a:ext cx="34146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2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1721C79-BD05-477C-958E-5A589BB0A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偏好設定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柯基犬與小貓模式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A8B6286-326E-5541-9F3A-D6CCCD1ED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94" b="9910"/>
          <a:stretch/>
        </p:blipFill>
        <p:spPr>
          <a:xfrm>
            <a:off x="742609" y="1393026"/>
            <a:ext cx="10540781" cy="517748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F41B495-6A08-4C4A-808A-22F15A62C046}"/>
              </a:ext>
            </a:extLst>
          </p:cNvPr>
          <p:cNvSpPr/>
          <p:nvPr/>
        </p:nvSpPr>
        <p:spPr>
          <a:xfrm>
            <a:off x="2206664" y="4431517"/>
            <a:ext cx="1520742" cy="521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A43AF19-00B8-3C43-87C7-C36F38FDC00F}"/>
              </a:ext>
            </a:extLst>
          </p:cNvPr>
          <p:cNvSpPr txBox="1"/>
          <p:nvPr/>
        </p:nvSpPr>
        <p:spPr>
          <a:xfrm>
            <a:off x="3850973" y="4492178"/>
            <a:ext cx="341465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3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B4237AB-0B49-0246-BF70-90D9A20998DA}"/>
              </a:ext>
            </a:extLst>
          </p:cNvPr>
          <p:cNvSpPr/>
          <p:nvPr/>
        </p:nvSpPr>
        <p:spPr>
          <a:xfrm>
            <a:off x="3965443" y="3381600"/>
            <a:ext cx="1520742" cy="6075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0B3005D-D805-AC4C-8CD5-6BED25A16349}"/>
              </a:ext>
            </a:extLst>
          </p:cNvPr>
          <p:cNvSpPr txBox="1"/>
          <p:nvPr/>
        </p:nvSpPr>
        <p:spPr>
          <a:xfrm>
            <a:off x="5609752" y="3442261"/>
            <a:ext cx="341465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4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9F4E3B5-0E8C-AE47-855A-95F94B16C126}"/>
              </a:ext>
            </a:extLst>
          </p:cNvPr>
          <p:cNvSpPr/>
          <p:nvPr/>
        </p:nvSpPr>
        <p:spPr>
          <a:xfrm>
            <a:off x="9259738" y="5918447"/>
            <a:ext cx="740376" cy="521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A60528E-B33D-A648-AFEF-3F583A422230}"/>
              </a:ext>
            </a:extLst>
          </p:cNvPr>
          <p:cNvSpPr txBox="1"/>
          <p:nvPr/>
        </p:nvSpPr>
        <p:spPr>
          <a:xfrm>
            <a:off x="10151772" y="5979108"/>
            <a:ext cx="341465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5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3EE9FA4-4220-4AE7-9BE0-89330976D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偏好設定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柯基犬與小貓模式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A8452BD-7524-44A5-8DCC-E1BCD046C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6" b="11539"/>
          <a:stretch/>
        </p:blipFill>
        <p:spPr>
          <a:xfrm>
            <a:off x="462717" y="1268315"/>
            <a:ext cx="11066057" cy="536807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B8E9C6C-CFF2-4DF0-8A43-729B9E928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0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56F9FFC-6085-4686-9C3D-46C3D801A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Keras</a:t>
            </a:r>
            <a:r>
              <a:rPr kumimoji="1" lang="en-US" altLang="zh-TW" dirty="0">
                <a:solidFill>
                  <a:srgbClr val="33CCFF"/>
                </a:solidFill>
              </a:rPr>
              <a:t> </a:t>
            </a:r>
            <a:r>
              <a:rPr kumimoji="1" lang="zh-TW" altLang="en-US" dirty="0">
                <a:solidFill>
                  <a:srgbClr val="33CCFF"/>
                </a:solidFill>
              </a:rPr>
              <a:t>基本介紹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86EEC63C-3AE2-4251-949F-3104CCABA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建立</a:t>
            </a:r>
            <a:r>
              <a:rPr lang="zh-TW" altLang="en-US" dirty="0"/>
              <a:t>神經網路像是堆積</a:t>
            </a:r>
            <a:r>
              <a:rPr lang="zh-TW" altLang="en-US"/>
              <a:t>木一樣，簡單明瞭。</a:t>
            </a:r>
            <a:endParaRPr lang="zh-TW" altLang="en-US" dirty="0"/>
          </a:p>
          <a:p>
            <a:r>
              <a:rPr lang="zh-TW" altLang="en-US" dirty="0"/>
              <a:t>支援處理影像辨識、</a:t>
            </a:r>
            <a:r>
              <a:rPr lang="zh-TW" altLang="en-US"/>
              <a:t>文字</a:t>
            </a:r>
            <a:r>
              <a:rPr lang="en-US" altLang="zh-TW"/>
              <a:t>…</a:t>
            </a:r>
            <a:r>
              <a:rPr lang="zh-TW" altLang="en-US"/>
              <a:t>，等</a:t>
            </a:r>
            <a:r>
              <a:rPr lang="zh-TW" altLang="en-US" dirty="0"/>
              <a:t>內容的神經網路 </a:t>
            </a:r>
            <a:r>
              <a:rPr lang="en-US" altLang="zh-TW" dirty="0"/>
              <a:t>(ex</a:t>
            </a:r>
            <a:r>
              <a:rPr lang="zh-TW" altLang="en-US" dirty="0"/>
              <a:t>：</a:t>
            </a:r>
            <a:r>
              <a:rPr lang="en-US" altLang="zh-TW" dirty="0"/>
              <a:t>CNN</a:t>
            </a:r>
            <a:r>
              <a:rPr lang="zh-TW" altLang="en-US" dirty="0"/>
              <a:t>、</a:t>
            </a:r>
            <a:r>
              <a:rPr lang="en-US" altLang="zh-TW"/>
              <a:t>RNN)</a:t>
            </a:r>
            <a:r>
              <a:rPr lang="zh-TW" altLang="en-US"/>
              <a:t>。</a:t>
            </a:r>
            <a:endParaRPr lang="zh-TW" altLang="en-US" dirty="0"/>
          </a:p>
          <a:p>
            <a:r>
              <a:rPr lang="zh-TW" altLang="en-US" dirty="0"/>
              <a:t>程式碼在更換硬體</a:t>
            </a:r>
            <a:r>
              <a:rPr lang="zh-TW" altLang="en-US"/>
              <a:t>環境時 </a:t>
            </a:r>
            <a:r>
              <a:rPr lang="en-US" altLang="zh-TW"/>
              <a:t>(</a:t>
            </a:r>
            <a:r>
              <a:rPr lang="en-US" altLang="zh-TW" dirty="0"/>
              <a:t>CPU</a:t>
            </a:r>
            <a:r>
              <a:rPr lang="zh-TW" altLang="en-US" dirty="0"/>
              <a:t>、</a:t>
            </a:r>
            <a:r>
              <a:rPr lang="en-US" altLang="zh-TW"/>
              <a:t>GPU)</a:t>
            </a:r>
            <a:r>
              <a:rPr lang="zh-TW" altLang="en-US"/>
              <a:t>，無須</a:t>
            </a:r>
            <a:r>
              <a:rPr lang="zh-TW" altLang="en-US" dirty="0"/>
              <a:t>做</a:t>
            </a:r>
            <a:r>
              <a:rPr lang="zh-TW" altLang="en-US"/>
              <a:t>任何更改。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29CCC42-79D9-4CC3-BA6C-215232CBA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88" y="224411"/>
            <a:ext cx="708514" cy="73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2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56E6691-CF85-4D6F-B57A-85033D3E3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用 </a:t>
            </a:r>
            <a:r>
              <a:rPr kumimoji="1" lang="en-US" altLang="zh-TW" dirty="0" err="1">
                <a:solidFill>
                  <a:srgbClr val="33CCFF"/>
                </a:solidFill>
              </a:rPr>
              <a:t>Keras</a:t>
            </a:r>
            <a:r>
              <a:rPr kumimoji="1" lang="zh-TW" altLang="en-US" dirty="0">
                <a:solidFill>
                  <a:srgbClr val="33CCFF"/>
                </a:solidFill>
              </a:rPr>
              <a:t> 建構神經網路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A542F8C-A952-48A6-8ECE-B7644981775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404685" y="1752803"/>
            <a:ext cx="5382630" cy="41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9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1DDC6D0-E057-48B1-8126-02647678F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建立空的神經網路模型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A85948-6BBF-4402-BDBB-B473F23A3FFF}"/>
              </a:ext>
            </a:extLst>
          </p:cNvPr>
          <p:cNvSpPr/>
          <p:nvPr/>
        </p:nvSpPr>
        <p:spPr>
          <a:xfrm>
            <a:off x="410664" y="1897729"/>
            <a:ext cx="11370672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匯入 </a:t>
            </a:r>
            <a:r>
              <a:rPr lang="en-US" altLang="zh-TW" sz="2400" dirty="0" err="1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Keras</a:t>
            </a:r>
            <a:r>
              <a:rPr lang="en-US" altLang="zh-TW" sz="2400" dirty="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的序列式模型類別</a:t>
            </a:r>
          </a:p>
          <a:p>
            <a:r>
              <a:rPr lang="en-US" altLang="zh-TW" sz="2400" b="1" dirty="0">
                <a:latin typeface="Consolas" panose="020B0609020204030204" pitchFamily="49" charset="0"/>
                <a:ea typeface="Noto Sans TC" panose="020B0500000000000000" pitchFamily="34" charset="-120"/>
              </a:rPr>
              <a:t>from</a:t>
            </a:r>
            <a:r>
              <a:rPr lang="en-US" altLang="zh-TW" sz="2400" dirty="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dirty="0" err="1">
                <a:latin typeface="Consolas" panose="020B0609020204030204" pitchFamily="49" charset="0"/>
                <a:ea typeface="Noto Sans TC" panose="020B0500000000000000" pitchFamily="34" charset="-120"/>
              </a:rPr>
              <a:t>tensorflow.keras.</a:t>
            </a:r>
            <a:r>
              <a:rPr lang="en-US" altLang="zh-TW" sz="2400" err="1">
                <a:latin typeface="Consolas" panose="020B0609020204030204" pitchFamily="49" charset="0"/>
                <a:ea typeface="Noto Sans TC" panose="020B0500000000000000" pitchFamily="34" charset="-120"/>
              </a:rPr>
              <a:t>models</a:t>
            </a:r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 Sequential</a:t>
            </a:r>
          </a:p>
          <a:p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endParaRPr lang="en-US" altLang="zh-TW" sz="2400" dirty="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r>
              <a:rPr lang="en-US" altLang="zh-TW" sz="2400" dirty="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匯入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Keras</a:t>
            </a:r>
            <a:r>
              <a:rPr lang="en-US" altLang="zh-TW" sz="2400" dirty="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的密集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層類別</a:t>
            </a:r>
            <a:endParaRPr lang="en-US" altLang="zh-TW" sz="24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r>
              <a:rPr lang="en-US" altLang="zh-TW" sz="2400" b="1">
                <a:latin typeface="Consolas" panose="020B0609020204030204" pitchFamily="49" charset="0"/>
                <a:ea typeface="Noto Sans TC" panose="020B0500000000000000" pitchFamily="34" charset="-120"/>
              </a:rPr>
              <a:t>from</a:t>
            </a:r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dirty="0" err="1">
                <a:latin typeface="Consolas" panose="020B0609020204030204" pitchFamily="49" charset="0"/>
                <a:ea typeface="Noto Sans TC" panose="020B0500000000000000" pitchFamily="34" charset="-120"/>
              </a:rPr>
              <a:t>tensorflow.keras</a:t>
            </a:r>
            <a:r>
              <a:rPr lang="en-US" altLang="zh-TW" sz="2400" err="1">
                <a:latin typeface="Consolas" panose="020B0609020204030204" pitchFamily="49" charset="0"/>
                <a:ea typeface="Noto Sans TC" panose="020B0500000000000000" pitchFamily="34" charset="-120"/>
              </a:rPr>
              <a:t>.</a:t>
            </a:r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layers </a:t>
            </a:r>
            <a:r>
              <a:rPr lang="en-US" altLang="zh-TW" sz="2400" b="1" dirty="0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 Dense </a:t>
            </a:r>
          </a:p>
          <a:p>
            <a:endParaRPr lang="en-US" altLang="zh-TW" sz="2400" dirty="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建立神經網路</a:t>
            </a:r>
            <a:endParaRPr lang="en-US" altLang="zh-TW" sz="2400" dirty="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model = Sequential()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← 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建立序列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模型物件，並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指定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給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model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變數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，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這時的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model 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就是一個神經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網路了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，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但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內容是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空的</a:t>
            </a:r>
            <a:endParaRPr lang="zh-TW" altLang="en-US" sz="2400" dirty="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C6EABFF-C3B2-48BC-91B0-750A20BF02C4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exA-3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327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B4428DB-3500-4BE3-8772-F8027922B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加入第一層的神經</a:t>
            </a:r>
            <a:r>
              <a:rPr kumimoji="1" lang="zh-TW" altLang="en-US">
                <a:solidFill>
                  <a:srgbClr val="33CCFF"/>
                </a:solidFill>
              </a:rPr>
              <a:t>層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包含</a:t>
            </a:r>
            <a:r>
              <a:rPr kumimoji="1" lang="zh-TW" altLang="en-US" dirty="0">
                <a:solidFill>
                  <a:srgbClr val="33CCFF"/>
                </a:solidFill>
              </a:rPr>
              <a:t>輸入</a:t>
            </a:r>
            <a:r>
              <a:rPr kumimoji="1" lang="zh-TW" altLang="en-US">
                <a:solidFill>
                  <a:srgbClr val="33CCFF"/>
                </a:solidFill>
              </a:rPr>
              <a:t>層功能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9" name="內容版面配置區 8" descr="一張含有 畫畫 的圖片&#10;&#10;自動產生的描述">
            <a:extLst>
              <a:ext uri="{FF2B5EF4-FFF2-40B4-BE49-F238E27FC236}">
                <a16:creationId xmlns:a16="http://schemas.microsoft.com/office/drawing/2014/main" id="{6D920B4B-933A-4002-9B35-54F984DE0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5449527" y="3299375"/>
            <a:ext cx="1542422" cy="2859272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50BE331-DFDD-4367-ADD4-E24D9E916F2E}"/>
              </a:ext>
            </a:extLst>
          </p:cNvPr>
          <p:cNvSpPr/>
          <p:nvPr/>
        </p:nvSpPr>
        <p:spPr>
          <a:xfrm>
            <a:off x="29631" y="2500749"/>
            <a:ext cx="12109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密集層 </a:t>
            </a:r>
            <a:r>
              <a:rPr lang="en-US" altLang="zh-TW" dirty="0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(Dense layer</a:t>
            </a:r>
            <a:r>
              <a:rPr lang="en-US" altLang="zh-TW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) </a:t>
            </a: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是</a:t>
            </a:r>
            <a:r>
              <a:rPr lang="zh-TW" altLang="en-US" dirty="0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最普通的</a:t>
            </a: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神經層，它的</a:t>
            </a:r>
            <a:r>
              <a:rPr lang="zh-TW" altLang="en-US" dirty="0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每一個神經元都會與上一層的每</a:t>
            </a: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個神經元連接，又</a:t>
            </a:r>
            <a:r>
              <a:rPr lang="zh-TW" altLang="en-US" dirty="0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稱為全連接層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3EC385C-6336-4595-B29F-964D43F1D824}"/>
              </a:ext>
            </a:extLst>
          </p:cNvPr>
          <p:cNvSpPr/>
          <p:nvPr/>
        </p:nvSpPr>
        <p:spPr>
          <a:xfrm>
            <a:off x="3608192" y="3170208"/>
            <a:ext cx="3818374" cy="322630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14F7F71-C713-4084-A9CD-38D94F69EA21}"/>
              </a:ext>
            </a:extLst>
          </p:cNvPr>
          <p:cNvSpPr/>
          <p:nvPr/>
        </p:nvSpPr>
        <p:spPr>
          <a:xfrm>
            <a:off x="5277055" y="3388039"/>
            <a:ext cx="480648" cy="2683631"/>
          </a:xfrm>
          <a:prstGeom prst="roundRect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281DA57-16D1-4091-B589-D641D9C6CA4D}"/>
              </a:ext>
            </a:extLst>
          </p:cNvPr>
          <p:cNvSpPr txBox="1"/>
          <p:nvPr/>
        </p:nvSpPr>
        <p:spPr>
          <a:xfrm>
            <a:off x="3766763" y="4529800"/>
            <a:ext cx="97334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00B0F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輸入層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722267D4-1C07-4FE5-967C-D6E6B45CE9C7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4740106" y="4729855"/>
            <a:ext cx="536949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2BB48C8-65D4-4D74-B3C2-DE3833F5C743}"/>
              </a:ext>
            </a:extLst>
          </p:cNvPr>
          <p:cNvSpPr txBox="1"/>
          <p:nvPr/>
        </p:nvSpPr>
        <p:spPr>
          <a:xfrm>
            <a:off x="8123738" y="4593353"/>
            <a:ext cx="9541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F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第一層</a:t>
            </a: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DF4257C7-3CB5-4F79-9861-3E97AD53E5A6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426566" y="4783360"/>
            <a:ext cx="697172" cy="1004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DFCE7655-1A05-4D84-8CAE-33F53590C183}"/>
              </a:ext>
            </a:extLst>
          </p:cNvPr>
          <p:cNvSpPr/>
          <p:nvPr/>
        </p:nvSpPr>
        <p:spPr>
          <a:xfrm>
            <a:off x="410664" y="1371517"/>
            <a:ext cx="1137067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model.add(Dense(4, activation='relu', input_shape= (4, )))</a:t>
            </a:r>
            <a:r>
              <a:rPr lang="en-US" altLang="zh-TW" sz="2400">
                <a:latin typeface="Courier New" panose="02070309020205020404" pitchFamily="49" charset="0"/>
              </a:rPr>
              <a:t> </a:t>
            </a:r>
            <a:r>
              <a:rPr lang="en-US" altLang="zh-TW" sz="2400">
                <a:latin typeface="Noto Sans TC" panose="020B0500000000000000" pitchFamily="34" charset="-120"/>
              </a:rPr>
              <a:t>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←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輸入層形狀</a:t>
            </a:r>
            <a:endParaRPr lang="en-US" altLang="zh-TW" sz="2400" dirty="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622F434-C430-4237-9EFD-8BABAD10FE24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exA-3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92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A0C5097-19C3-4F1F-BAE7-72E752F5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加入第二層的神經層</a:t>
            </a:r>
          </a:p>
        </p:txBody>
      </p:sp>
      <p:pic>
        <p:nvPicPr>
          <p:cNvPr id="15" name="內容版面配置區 14">
            <a:extLst>
              <a:ext uri="{FF2B5EF4-FFF2-40B4-BE49-F238E27FC236}">
                <a16:creationId xmlns:a16="http://schemas.microsoft.com/office/drawing/2014/main" id="{1ED7498B-7897-49AD-9695-875F7A28D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044237" y="3118221"/>
            <a:ext cx="2731245" cy="2859272"/>
          </a:xfr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922E32C-B1FF-4D87-9B73-6EE4834CE762}"/>
              </a:ext>
            </a:extLst>
          </p:cNvPr>
          <p:cNvSpPr/>
          <p:nvPr/>
        </p:nvSpPr>
        <p:spPr>
          <a:xfrm>
            <a:off x="5697721" y="3280884"/>
            <a:ext cx="1266094" cy="250428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969244B-E2E3-4EA1-826F-78EB323555FB}"/>
              </a:ext>
            </a:extLst>
          </p:cNvPr>
          <p:cNvSpPr txBox="1"/>
          <p:nvPr/>
        </p:nvSpPr>
        <p:spPr>
          <a:xfrm>
            <a:off x="7812545" y="4336997"/>
            <a:ext cx="9541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B0F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第二層</a:t>
            </a: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4F5BDE36-B1FC-4CD7-BC3E-241C14570AE3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15373" y="4527004"/>
            <a:ext cx="697172" cy="1004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4834A153-25FA-463C-A82E-1598BBE68484}"/>
              </a:ext>
            </a:extLst>
          </p:cNvPr>
          <p:cNvSpPr/>
          <p:nvPr/>
        </p:nvSpPr>
        <p:spPr>
          <a:xfrm>
            <a:off x="410664" y="1371517"/>
            <a:ext cx="1137067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model.add(Dense(3, activation='relu'))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←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除第一層之外都不用指定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input_shape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參數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endParaRPr lang="zh-TW" altLang="en-US" sz="2400" dirty="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408E52F-4013-4685-B50D-FA855B13FEB7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exA-3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655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65438C5-2429-45C6-AAE7-D5F5675F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加入輸出層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6C25A18-F614-4E3B-A21A-D6E1BBA7E4E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130755" y="2953988"/>
            <a:ext cx="4341830" cy="3318146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ED41E95-3888-4E9E-BAA1-D6CE4E663FF6}"/>
              </a:ext>
            </a:extLst>
          </p:cNvPr>
          <p:cNvSpPr/>
          <p:nvPr/>
        </p:nvSpPr>
        <p:spPr>
          <a:xfrm>
            <a:off x="6339394" y="3738879"/>
            <a:ext cx="1266094" cy="1940561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26DE7C4-BAF5-45CD-ABED-04B4A6ECBB94}"/>
              </a:ext>
            </a:extLst>
          </p:cNvPr>
          <p:cNvSpPr txBox="1"/>
          <p:nvPr/>
        </p:nvSpPr>
        <p:spPr>
          <a:xfrm>
            <a:off x="8430771" y="4422109"/>
            <a:ext cx="20543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F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第三層 </a:t>
            </a:r>
            <a:r>
              <a:rPr lang="en-US" altLang="zh-TW" sz="2000" dirty="0">
                <a:solidFill>
                  <a:srgbClr val="00B0F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(</a:t>
            </a:r>
            <a:r>
              <a:rPr lang="zh-TW" altLang="en-US" sz="2000" dirty="0">
                <a:solidFill>
                  <a:srgbClr val="00B0F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輸出層</a:t>
            </a:r>
            <a:r>
              <a:rPr lang="en-US" altLang="zh-TW" sz="2000" dirty="0">
                <a:solidFill>
                  <a:srgbClr val="00B0F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)</a:t>
            </a:r>
            <a:endParaRPr lang="zh-TW" altLang="en-US" sz="2000" dirty="0">
              <a:solidFill>
                <a:srgbClr val="00B0F0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CE8ABF44-4159-40B6-8E1C-58FEE6F5E69E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733599" y="4612120"/>
            <a:ext cx="697172" cy="1004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F7F67038-211C-4D9F-8FD0-3A95B22F687F}"/>
              </a:ext>
            </a:extLst>
          </p:cNvPr>
          <p:cNvSpPr/>
          <p:nvPr/>
        </p:nvSpPr>
        <p:spPr>
          <a:xfrm>
            <a:off x="410664" y="1371517"/>
            <a:ext cx="1137067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model.add(Dense(1))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←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再加入一個密集層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只有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個神經元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並且不使用激活函數</a:t>
            </a:r>
            <a:endParaRPr lang="zh-TW" altLang="en-US" sz="2400" dirty="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6B505EF-ECC9-4863-890C-AE7FDE001AF7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exA-3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42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機器學習技術很成熟</a:t>
            </a:r>
            <a:endParaRPr lang="zh-TW" altLang="en-US" sz="3600" b="0" i="0" u="none" strike="noStrike" baseline="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2C7A056-0361-4BA0-B584-EC2B22C561E5}"/>
              </a:ext>
            </a:extLst>
          </p:cNvPr>
          <p:cNvSpPr txBox="1"/>
          <p:nvPr/>
        </p:nvSpPr>
        <p:spPr>
          <a:xfrm>
            <a:off x="2425460" y="3997974"/>
            <a:ext cx="73410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建神經模型，資料就丟進去，電腦自己找解答</a:t>
            </a:r>
            <a:endParaRPr lang="en-US" altLang="zh-TW" sz="2800">
              <a:solidFill>
                <a:schemeClr val="bg1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478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CEF986B-E592-4E4E-B210-3A70F302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顯示當前模型架構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6FADF8A-303C-45E2-92A2-722AC7789F1B}"/>
              </a:ext>
            </a:extLst>
          </p:cNvPr>
          <p:cNvSpPr/>
          <p:nvPr/>
        </p:nvSpPr>
        <p:spPr>
          <a:xfrm>
            <a:off x="410664" y="2605093"/>
            <a:ext cx="1137067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model.summary()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←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顯示當前模型架構及參數</a:t>
            </a:r>
            <a:endParaRPr lang="zh-TW" altLang="en-US" sz="2400" dirty="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8B9B03F-ABF3-438A-B128-FE71A1B4EA6E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exA-3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6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B5EBD2A-8755-4C97-BAC8-E06CDCED3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946" y="1549080"/>
            <a:ext cx="8489865" cy="2448559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FA667C36-FE18-4C21-972F-32E1280DCF6C}"/>
              </a:ext>
            </a:extLst>
          </p:cNvPr>
          <p:cNvSpPr/>
          <p:nvPr/>
        </p:nvSpPr>
        <p:spPr>
          <a:xfrm>
            <a:off x="1876946" y="4521197"/>
            <a:ext cx="1849120" cy="599440"/>
          </a:xfrm>
          <a:prstGeom prst="roundRect">
            <a:avLst/>
          </a:prstGeom>
          <a:solidFill>
            <a:srgbClr val="E2E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645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開發環境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64A9DD0-330C-4E60-AC00-74340EA77FF3}"/>
              </a:ext>
            </a:extLst>
          </p:cNvPr>
          <p:cNvSpPr txBox="1"/>
          <p:nvPr/>
        </p:nvSpPr>
        <p:spPr>
          <a:xfrm>
            <a:off x="1876946" y="5257222"/>
            <a:ext cx="1128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err="1">
                <a:solidFill>
                  <a:schemeClr val="bg1"/>
                </a:solidFill>
              </a:rPr>
              <a:t>Colab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48BB7B7-6AF6-4B04-B59B-9623AE87E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資料介紹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9BE2C9F-A7A9-4540-A46C-626F8D1D0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0" i="0">
                <a:effectLst/>
              </a:rPr>
              <a:t>此資料集蒐集自</a:t>
            </a:r>
            <a:r>
              <a:rPr lang="en-US" altLang="zh-TW" b="0" i="0">
                <a:effectLst/>
              </a:rPr>
              <a:t>『591 </a:t>
            </a:r>
            <a:r>
              <a:rPr lang="zh-TW" altLang="en-US" b="0" i="0">
                <a:effectLst/>
              </a:rPr>
              <a:t>房屋交易網</a:t>
            </a:r>
            <a:r>
              <a:rPr lang="en-US" altLang="zh-TW" b="0" i="0">
                <a:effectLst/>
              </a:rPr>
              <a:t>』</a:t>
            </a:r>
            <a:r>
              <a:rPr lang="zh-TW" altLang="en-US" b="0" i="0">
                <a:effectLst/>
              </a:rPr>
              <a:t>，地點為</a:t>
            </a:r>
            <a:r>
              <a:rPr lang="en-US" altLang="zh-TW" b="0" i="0">
                <a:effectLst/>
              </a:rPr>
              <a:t>『</a:t>
            </a:r>
            <a:r>
              <a:rPr lang="zh-TW" altLang="en-US" b="0" i="0">
                <a:effectLst/>
              </a:rPr>
              <a:t>台北市中山區</a:t>
            </a:r>
            <a:r>
              <a:rPr lang="en-US" altLang="zh-TW" b="0" i="0">
                <a:effectLst/>
              </a:rPr>
              <a:t>』</a:t>
            </a:r>
            <a:r>
              <a:rPr lang="zh-TW" altLang="en-US" b="0" i="0">
                <a:effectLst/>
              </a:rPr>
              <a:t>，每筆資料蒐集了</a:t>
            </a:r>
            <a:r>
              <a:rPr lang="en-US" altLang="zh-TW" b="0" i="0">
                <a:effectLst/>
              </a:rPr>
              <a:t>『</a:t>
            </a:r>
            <a:r>
              <a:rPr lang="zh-TW" altLang="en-US" b="0" i="0">
                <a:effectLst/>
              </a:rPr>
              <a:t>坪數</a:t>
            </a:r>
            <a:r>
              <a:rPr lang="en-US" altLang="zh-TW" b="0" i="0">
                <a:effectLst/>
              </a:rPr>
              <a:t>』</a:t>
            </a:r>
            <a:r>
              <a:rPr lang="zh-TW" altLang="en-US" b="0" i="0">
                <a:effectLst/>
              </a:rPr>
              <a:t>、</a:t>
            </a:r>
            <a:r>
              <a:rPr lang="en-US" altLang="zh-TW" b="0" i="0">
                <a:effectLst/>
              </a:rPr>
              <a:t>『</a:t>
            </a:r>
            <a:r>
              <a:rPr lang="zh-TW" altLang="en-US" b="0" i="0">
                <a:effectLst/>
              </a:rPr>
              <a:t>樓層</a:t>
            </a:r>
            <a:r>
              <a:rPr lang="en-US" altLang="zh-TW" b="0" i="0">
                <a:effectLst/>
              </a:rPr>
              <a:t>』</a:t>
            </a:r>
            <a:r>
              <a:rPr lang="zh-TW" altLang="en-US" b="0" i="0">
                <a:effectLst/>
              </a:rPr>
              <a:t>、</a:t>
            </a:r>
            <a:r>
              <a:rPr lang="en-US" altLang="zh-TW" b="0" i="0">
                <a:effectLst/>
              </a:rPr>
              <a:t>『</a:t>
            </a:r>
            <a:r>
              <a:rPr lang="zh-TW" altLang="en-US" b="0" i="0">
                <a:effectLst/>
              </a:rPr>
              <a:t>是否可以開伙</a:t>
            </a:r>
            <a:r>
              <a:rPr lang="en-US" altLang="zh-TW" b="0" i="0">
                <a:effectLst/>
              </a:rPr>
              <a:t>』</a:t>
            </a:r>
            <a:r>
              <a:rPr lang="zh-TW" altLang="en-US" b="0" i="0">
                <a:effectLst/>
              </a:rPr>
              <a:t>和</a:t>
            </a:r>
            <a:r>
              <a:rPr lang="en-US" altLang="zh-TW" b="0" i="0">
                <a:effectLst/>
              </a:rPr>
              <a:t>『</a:t>
            </a:r>
            <a:r>
              <a:rPr lang="zh-TW" altLang="en-US" b="0" i="0">
                <a:effectLst/>
              </a:rPr>
              <a:t>是否可以養寵物</a:t>
            </a:r>
            <a:r>
              <a:rPr lang="en-US" altLang="zh-TW" b="0" i="0">
                <a:effectLst/>
              </a:rPr>
              <a:t>』</a:t>
            </a:r>
            <a:r>
              <a:rPr lang="zh-TW" altLang="en-US" b="0" i="0">
                <a:effectLst/>
              </a:rPr>
              <a:t>共 </a:t>
            </a:r>
            <a:r>
              <a:rPr lang="en-US" altLang="zh-TW" b="0" i="0">
                <a:effectLst/>
              </a:rPr>
              <a:t>4 </a:t>
            </a:r>
            <a:r>
              <a:rPr lang="zh-TW" altLang="en-US" b="0" i="0">
                <a:effectLst/>
              </a:rPr>
              <a:t>種特徵，並有對應的</a:t>
            </a:r>
            <a:r>
              <a:rPr lang="en-US" altLang="zh-TW" b="0" i="0">
                <a:effectLst/>
              </a:rPr>
              <a:t>『</a:t>
            </a:r>
            <a:r>
              <a:rPr lang="zh-TW" altLang="en-US" b="0" i="0">
                <a:effectLst/>
              </a:rPr>
              <a:t>房租價格</a:t>
            </a:r>
            <a:r>
              <a:rPr lang="en-US" altLang="zh-TW" b="0" i="0">
                <a:effectLst/>
              </a:rPr>
              <a:t>』</a:t>
            </a:r>
            <a:r>
              <a:rPr lang="zh-TW" altLang="en-US" b="0" i="0">
                <a:effectLst/>
              </a:rPr>
              <a:t>。</a:t>
            </a:r>
            <a:endParaRPr lang="en-US" altLang="zh-TW" b="0" i="0">
              <a:effectLst/>
            </a:endParaRPr>
          </a:p>
          <a:p>
            <a:pPr lvl="1"/>
            <a:r>
              <a:rPr lang="zh-TW" altLang="en-US" b="0" i="0">
                <a:effectLst/>
              </a:rPr>
              <a:t>總資料數</a:t>
            </a:r>
            <a:r>
              <a:rPr lang="en-US" altLang="zh-TW"/>
              <a:t>：</a:t>
            </a:r>
            <a:r>
              <a:rPr lang="en-US" altLang="zh-TW" b="0" i="0">
                <a:effectLst/>
              </a:rPr>
              <a:t>689</a:t>
            </a:r>
          </a:p>
          <a:p>
            <a:pPr lvl="1"/>
            <a:r>
              <a:rPr lang="zh-TW" altLang="en-US" b="0" i="0">
                <a:effectLst/>
              </a:rPr>
              <a:t>特徵資料數量</a:t>
            </a:r>
            <a:r>
              <a:rPr lang="en-US" altLang="zh-TW"/>
              <a:t>：</a:t>
            </a:r>
            <a:r>
              <a:rPr lang="en-US" altLang="zh-TW" b="0" i="0">
                <a:effectLst/>
              </a:rPr>
              <a:t>4</a:t>
            </a:r>
          </a:p>
          <a:p>
            <a:pPr lvl="1"/>
            <a:r>
              <a:rPr lang="zh-TW" altLang="en-US" b="0" i="0">
                <a:effectLst/>
              </a:rPr>
              <a:t>標籤資料數量</a:t>
            </a:r>
            <a:r>
              <a:rPr lang="en-US" altLang="zh-TW"/>
              <a:t>：1 (</a:t>
            </a:r>
            <a:r>
              <a:rPr lang="zh-TW" altLang="en-US" b="0" i="0">
                <a:effectLst/>
              </a:rPr>
              <a:t>房租價格</a:t>
            </a:r>
            <a:r>
              <a:rPr lang="en-US" altLang="zh-TW" b="0" i="0">
                <a:effectLst/>
              </a:rPr>
              <a:t>)</a:t>
            </a:r>
            <a:endParaRPr lang="zh-TW" altLang="en-US" b="0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6786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BD7437-C047-4697-B8F7-209F2DDD7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上傳房屋資料、第三方模組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AEB26D6-E1DB-4304-8284-6D836CE9879E}"/>
              </a:ext>
            </a:extLst>
          </p:cNvPr>
          <p:cNvSpPr/>
          <p:nvPr/>
        </p:nvSpPr>
        <p:spPr>
          <a:xfrm>
            <a:off x="410664" y="1820089"/>
            <a:ext cx="1137067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匯入「房屋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txt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檔」和 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『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第三方函式庫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』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到 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Colab</a:t>
            </a:r>
          </a:p>
          <a:p>
            <a:pPr marL="0" indent="0">
              <a:buNone/>
            </a:pPr>
            <a:r>
              <a:rPr lang="en-US" altLang="zh-TW" sz="2400" b="1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from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 google.colab </a:t>
            </a:r>
            <a:r>
              <a:rPr lang="en-US" altLang="zh-TW" sz="24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 files  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 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uploaded = files.upload()   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匯入房屋 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.txt 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檔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uploaded = files.upload()   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匯入第三方函式庫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keras_lite_convertor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41961AC-5764-4E95-A83C-3976CCA7735E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exA-4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97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BD7437-C047-4697-B8F7-209F2DDD7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讀取檔案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AEB26D6-E1DB-4304-8284-6D836CE9879E}"/>
              </a:ext>
            </a:extLst>
          </p:cNvPr>
          <p:cNvSpPr/>
          <p:nvPr/>
        </p:nvSpPr>
        <p:spPr>
          <a:xfrm>
            <a:off x="410664" y="1319759"/>
            <a:ext cx="11370672" cy="37627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lnSpc>
                <a:spcPts val="3200"/>
              </a:lnSpc>
              <a:buNone/>
            </a:pP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讀取 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house.txt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檔案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,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並得出特徵和標籤</a:t>
            </a:r>
            <a:endParaRPr lang="en-US" altLang="zh-TW" sz="2400" b="0">
              <a:solidFill>
                <a:srgbClr val="BFBFBF"/>
              </a:solidFill>
              <a:effectLst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lnSpc>
                <a:spcPts val="3200"/>
              </a:lnSpc>
              <a:buNone/>
            </a:pPr>
            <a:r>
              <a:rPr lang="en-US" altLang="zh-TW" sz="2400" b="1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 keras_lite_convertor </a:t>
            </a:r>
            <a:r>
              <a:rPr lang="en-US" altLang="zh-TW" sz="2400" b="1">
                <a:latin typeface="Consolas" panose="020B0609020204030204" pitchFamily="49" charset="0"/>
                <a:ea typeface="Noto Sans TC" panose="020B0500000000000000" pitchFamily="34" charset="-120"/>
              </a:rPr>
              <a:t>as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 kc</a:t>
            </a:r>
          </a:p>
          <a:p>
            <a:pPr marL="0" indent="0">
              <a:lnSpc>
                <a:spcPts val="3200"/>
              </a:lnSpc>
              <a:buNone/>
            </a:pPr>
            <a:b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</a:b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path_name = </a:t>
            </a:r>
            <a:r>
              <a:rPr lang="en-US" altLang="zh-TW" sz="2400" b="0">
                <a:solidFill>
                  <a:srgbClr val="C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'house.txt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 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檔案路徑</a:t>
            </a:r>
          </a:p>
          <a:p>
            <a:pPr marL="0" indent="0">
              <a:lnSpc>
                <a:spcPts val="3200"/>
              </a:lnSpc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Data_reader = kc.Data_reader(path_name, mode = </a:t>
            </a:r>
            <a:r>
              <a:rPr lang="en-US" altLang="zh-TW" sz="2400" b="0">
                <a:solidFill>
                  <a:srgbClr val="C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'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regression</a:t>
            </a:r>
            <a:r>
              <a:rPr lang="en-US" altLang="zh-TW" sz="2400" b="0">
                <a:solidFill>
                  <a:srgbClr val="C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'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) 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指定讀檔模式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(regression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適用於迴歸預測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endParaRPr lang="zh-TW" altLang="en-US" sz="24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lnSpc>
                <a:spcPts val="3200"/>
              </a:lnSpc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data, label = Data_reader.read(random_seed = </a:t>
            </a:r>
            <a:r>
              <a:rPr lang="en-US" altLang="zh-TW" sz="2400" b="0">
                <a:solidFill>
                  <a:srgbClr val="33CCF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12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)  #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將檔案讀到的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5 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種資料分為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『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特徵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』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和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『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標籤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』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，並設定亂數種子為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12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(data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，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label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為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numpy.ndarray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格式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75EE401-002F-4332-A73E-486B92A2728F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exA-5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20367D6-EA90-4940-878F-82C04DE6DFFE}"/>
              </a:ext>
            </a:extLst>
          </p:cNvPr>
          <p:cNvSpPr txBox="1"/>
          <p:nvPr/>
        </p:nvSpPr>
        <p:spPr>
          <a:xfrm>
            <a:off x="406654" y="5172119"/>
            <a:ext cx="1137067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物件一定有資料型態，可用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type(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物件或變數名稱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查詢。例如：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type(data)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：會回傳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numpy.ndarray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862E14C-8CE0-4ED4-A39D-BD5AC6ED6ED3}"/>
              </a:ext>
            </a:extLst>
          </p:cNvPr>
          <p:cNvSpPr txBox="1"/>
          <p:nvPr/>
        </p:nvSpPr>
        <p:spPr>
          <a:xfrm>
            <a:off x="406654" y="5974178"/>
            <a:ext cx="1137067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等號左邊是指定變數，不會顯示物件內容。可用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變數名稱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或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print(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變數名稱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，來檢查物件的內容。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print(data)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：會回傳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numpy 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物件的內容。</a:t>
            </a:r>
          </a:p>
        </p:txBody>
      </p:sp>
    </p:spTree>
    <p:extLst>
      <p:ext uri="{BB962C8B-B14F-4D97-AF65-F5344CB8AC3E}">
        <p14:creationId xmlns:p14="http://schemas.microsoft.com/office/powerpoint/2010/main" val="368841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Python 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的資料結構 </a:t>
            </a: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(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容器</a:t>
            </a: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)</a:t>
            </a:r>
            <a:endParaRPr kumimoji="0" lang="zh-TW" altLang="en-US" sz="4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5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>
                <a:solidFill>
                  <a:srgbClr val="33CCFF"/>
                </a:solidFill>
              </a:rPr>
              <a:t>Python </a:t>
            </a:r>
            <a:r>
              <a:rPr kumimoji="1" lang="zh-TW" altLang="en-US">
                <a:solidFill>
                  <a:srgbClr val="33CCFF"/>
                </a:solidFill>
              </a:rPr>
              <a:t>的基本資料結構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7F0D42-591F-40CB-A9BF-DA8B4C875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字串容器：由字元組成。</a:t>
            </a:r>
            <a:r>
              <a:rPr lang="zh-TW" altLang="en-US">
                <a:solidFill>
                  <a:srgbClr val="FFFF00"/>
                </a:solidFill>
              </a:rPr>
              <a:t>例如：</a:t>
            </a:r>
            <a:r>
              <a:rPr lang="en-US" altLang="zh-TW">
                <a:solidFill>
                  <a:srgbClr val="FFFF00"/>
                </a:solidFill>
              </a:rPr>
              <a:t>string = "52python"</a:t>
            </a:r>
            <a:r>
              <a:rPr lang="zh-TW" altLang="en-US">
                <a:solidFill>
                  <a:srgbClr val="FFFF00"/>
                </a:solidFill>
              </a:rPr>
              <a:t>。</a:t>
            </a:r>
            <a:endParaRPr lang="en-US" altLang="zh-TW">
              <a:solidFill>
                <a:srgbClr val="FFFF00"/>
              </a:solidFill>
            </a:endParaRPr>
          </a:p>
          <a:p>
            <a:r>
              <a:rPr lang="en-US" altLang="zh-TW"/>
              <a:t>tuple </a:t>
            </a:r>
            <a:r>
              <a:rPr lang="zh-TW" altLang="en-US"/>
              <a:t>容器：由資料物件組成。</a:t>
            </a:r>
            <a:r>
              <a:rPr lang="zh-TW" altLang="en-US">
                <a:solidFill>
                  <a:srgbClr val="FFFF00"/>
                </a:solidFill>
              </a:rPr>
              <a:t>例如：</a:t>
            </a:r>
            <a:r>
              <a:rPr lang="en-US" altLang="zh-TW">
                <a:solidFill>
                  <a:srgbClr val="FFFF00"/>
                </a:solidFill>
              </a:rPr>
              <a:t>tuple = (1, (2, ),</a:t>
            </a:r>
            <a:r>
              <a:rPr lang="zh-TW" altLang="en-US">
                <a:solidFill>
                  <a:srgbClr val="FFFF00"/>
                </a:solidFill>
              </a:rPr>
              <a:t> </a:t>
            </a:r>
            <a:r>
              <a:rPr lang="en-US" altLang="zh-TW">
                <a:solidFill>
                  <a:srgbClr val="FFFF00"/>
                </a:solidFill>
              </a:rPr>
              <a:t>3)</a:t>
            </a:r>
            <a:r>
              <a:rPr lang="zh-TW" altLang="en-US">
                <a:solidFill>
                  <a:srgbClr val="FFFF00"/>
                </a:solidFill>
              </a:rPr>
              <a:t>。</a:t>
            </a:r>
            <a:endParaRPr lang="en-US" altLang="zh-TW">
              <a:solidFill>
                <a:srgbClr val="FFFF00"/>
              </a:solidFill>
            </a:endParaRPr>
          </a:p>
          <a:p>
            <a:r>
              <a:rPr lang="zh-TW" altLang="en-US"/>
              <a:t>串列容器：由資料物件組成。</a:t>
            </a:r>
            <a:r>
              <a:rPr lang="zh-TW" altLang="en-US">
                <a:solidFill>
                  <a:srgbClr val="FFFF00"/>
                </a:solidFill>
              </a:rPr>
              <a:t>例如：</a:t>
            </a:r>
            <a:r>
              <a:rPr lang="en-US" altLang="zh-TW">
                <a:solidFill>
                  <a:srgbClr val="FFFF00"/>
                </a:solidFill>
              </a:rPr>
              <a:t>list = [1, [2],</a:t>
            </a:r>
            <a:r>
              <a:rPr lang="zh-TW" altLang="en-US">
                <a:solidFill>
                  <a:srgbClr val="FFFF00"/>
                </a:solidFill>
              </a:rPr>
              <a:t> </a:t>
            </a:r>
            <a:r>
              <a:rPr lang="en-US" altLang="zh-TW">
                <a:solidFill>
                  <a:srgbClr val="FFFF00"/>
                </a:solidFill>
              </a:rPr>
              <a:t>3]</a:t>
            </a:r>
            <a:r>
              <a:rPr lang="zh-TW" altLang="en-US">
                <a:solidFill>
                  <a:srgbClr val="FFFF00"/>
                </a:solidFill>
              </a:rPr>
              <a:t>。</a:t>
            </a:r>
            <a:endParaRPr lang="en-US" altLang="zh-TW">
              <a:solidFill>
                <a:srgbClr val="FFFF00"/>
              </a:solidFill>
            </a:endParaRPr>
          </a:p>
          <a:p>
            <a:r>
              <a:rPr lang="zh-TW" altLang="en-US"/>
              <a:t>集合容器：由資料物件組成。</a:t>
            </a:r>
            <a:r>
              <a:rPr lang="zh-TW" altLang="en-US">
                <a:solidFill>
                  <a:srgbClr val="FFFF00"/>
                </a:solidFill>
              </a:rPr>
              <a:t>例如：</a:t>
            </a:r>
            <a:r>
              <a:rPr lang="en-US" altLang="zh-TW">
                <a:solidFill>
                  <a:srgbClr val="FFFF00"/>
                </a:solidFill>
              </a:rPr>
              <a:t>set = {1, '2',</a:t>
            </a:r>
            <a:r>
              <a:rPr lang="zh-TW" altLang="en-US">
                <a:solidFill>
                  <a:srgbClr val="FFFF00"/>
                </a:solidFill>
              </a:rPr>
              <a:t> </a:t>
            </a:r>
            <a:r>
              <a:rPr lang="en-US" altLang="zh-TW">
                <a:solidFill>
                  <a:srgbClr val="FFFF00"/>
                </a:solidFill>
              </a:rPr>
              <a:t>3}</a:t>
            </a:r>
            <a:r>
              <a:rPr lang="zh-TW" altLang="en-US">
                <a:solidFill>
                  <a:srgbClr val="FFFF00"/>
                </a:solidFill>
              </a:rPr>
              <a:t>。</a:t>
            </a:r>
            <a:endParaRPr lang="en-US" altLang="zh-TW">
              <a:solidFill>
                <a:srgbClr val="FFFF00"/>
              </a:solidFill>
            </a:endParaRPr>
          </a:p>
          <a:p>
            <a:r>
              <a:rPr lang="zh-TW" altLang="en-US"/>
              <a:t>字典容器：由資料物件組成，以鍵：值表示。</a:t>
            </a:r>
            <a:r>
              <a:rPr lang="zh-TW" altLang="en-US">
                <a:solidFill>
                  <a:srgbClr val="FFFF00"/>
                </a:solidFill>
              </a:rPr>
              <a:t>例如：</a:t>
            </a:r>
            <a:r>
              <a:rPr lang="en-US" altLang="zh-TW">
                <a:solidFill>
                  <a:srgbClr val="FFFF00"/>
                </a:solidFill>
              </a:rPr>
              <a:t>dick = {'A':1, 'B':'2',</a:t>
            </a:r>
            <a:r>
              <a:rPr lang="zh-TW" altLang="en-US">
                <a:solidFill>
                  <a:srgbClr val="FFFF00"/>
                </a:solidFill>
              </a:rPr>
              <a:t> </a:t>
            </a:r>
            <a:r>
              <a:rPr lang="en-US" altLang="zh-TW">
                <a:solidFill>
                  <a:srgbClr val="FFFF00"/>
                </a:solidFill>
              </a:rPr>
              <a:t>'C':3}</a:t>
            </a:r>
            <a:r>
              <a:rPr lang="zh-TW" altLang="en-US">
                <a:solidFill>
                  <a:srgbClr val="FFFF00"/>
                </a:solidFill>
              </a:rPr>
              <a:t>。</a:t>
            </a:r>
            <a:endParaRPr lang="en-US" altLang="zh-TW">
              <a:solidFill>
                <a:srgbClr val="FFFF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0ADE217-FAB4-4D5E-922A-FDC804CB0AB4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exA-6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615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>
                <a:solidFill>
                  <a:srgbClr val="33CCFF"/>
                </a:solidFill>
              </a:rPr>
              <a:t>Python </a:t>
            </a:r>
            <a:r>
              <a:rPr kumimoji="1" lang="zh-TW" altLang="en-US">
                <a:solidFill>
                  <a:srgbClr val="33CCFF"/>
                </a:solidFill>
              </a:rPr>
              <a:t>的第三方資料結構：</a:t>
            </a:r>
            <a:r>
              <a:rPr kumimoji="1" lang="en-US" altLang="zh-TW">
                <a:solidFill>
                  <a:srgbClr val="33CCFF"/>
                </a:solidFill>
              </a:rPr>
              <a:t>numpy.array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7F0D42-591F-40CB-A9BF-DA8B4C875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Numpy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en-US" altLang="zh-TW"/>
              <a:t>Python</a:t>
            </a:r>
            <a:r>
              <a:rPr lang="zh-TW" altLang="en-US"/>
              <a:t> 的擴充模組，常用於機器學習的資料處理。</a:t>
            </a:r>
            <a:endParaRPr lang="en-US" altLang="zh-TW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820089"/>
            <a:ext cx="11370672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TW" sz="24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 numpy </a:t>
            </a:r>
            <a:r>
              <a:rPr lang="en-US" altLang="zh-TW" sz="2400" b="1">
                <a:latin typeface="Consolas" panose="020B0609020204030204" pitchFamily="49" charset="0"/>
                <a:ea typeface="Noto Sans TC" panose="020B0500000000000000" pitchFamily="34" charset="-120"/>
              </a:rPr>
              <a:t>as</a:t>
            </a:r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 np		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匯入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numpy</a:t>
            </a:r>
          </a:p>
          <a:p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a = np.array([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45</a:t>
            </a:r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32</a:t>
            </a:r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24</a:t>
            </a:r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])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建立五個元素</a:t>
            </a:r>
            <a:endParaRPr lang="en-US" altLang="zh-TW" sz="24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endParaRPr lang="en-US" altLang="zh-TW" sz="24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&gt;&gt;&gt; </a:t>
            </a:r>
            <a:r>
              <a:rPr lang="en-US" altLang="zh-TW" sz="24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len</a:t>
            </a:r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(a)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len()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會回傳容器內元素的數量</a:t>
            </a:r>
            <a:endParaRPr lang="en-US" altLang="zh-TW" sz="24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endParaRPr lang="en-US" altLang="zh-TW" sz="240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&gt;&gt;&gt; a[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: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4</a:t>
            </a:r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]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索引取值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位置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 ~ 3)</a:t>
            </a:r>
          </a:p>
          <a:p>
            <a:endParaRPr lang="en-US" altLang="zh-TW" sz="240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&gt;&gt;&gt; a[: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4</a:t>
            </a:r>
            <a:r>
              <a:rPr lang="en-US" altLang="zh-TW" sz="2400">
                <a:latin typeface="Consolas" panose="020B0609020204030204" pitchFamily="49" charset="0"/>
                <a:ea typeface="Noto Sans TC" panose="020B0500000000000000" pitchFamily="34" charset="-120"/>
              </a:rPr>
              <a:t>]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索引取值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位置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 ~ 3)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C28095D-078B-4051-A459-5056B4960754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exA-7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897FE3B-E725-4D88-B15C-799A277FB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訓練集、驗證集、測試集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8213DE82-D1B7-440F-B38D-7AE51058E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2400">
                <a:latin typeface="Consolas" panose="020B0609020204030204" pitchFamily="49" charset="0"/>
              </a:rPr>
              <a:t>訓練集：神經網路訓練時只會看到訓練集。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</a:rPr>
              <a:t>(</a:t>
            </a:r>
            <a:r>
              <a:rPr lang="zh-TW" altLang="en-US" sz="2400">
                <a:solidFill>
                  <a:srgbClr val="FFFF00"/>
                </a:solidFill>
                <a:latin typeface="Consolas" panose="020B0609020204030204" pitchFamily="49" charset="0"/>
              </a:rPr>
              <a:t>就像學生在學習時，寫的例題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2400">
                <a:latin typeface="Consolas" panose="020B0609020204030204" pitchFamily="49" charset="0"/>
              </a:rPr>
              <a:t>驗證集：訓練過程使用驗證集來模擬測試。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</a:rPr>
              <a:t>(</a:t>
            </a:r>
            <a:r>
              <a:rPr lang="zh-TW" altLang="en-US" sz="2400">
                <a:solidFill>
                  <a:srgbClr val="FFFF00"/>
                </a:solidFill>
                <a:latin typeface="Consolas" panose="020B0609020204030204" pitchFamily="49" charset="0"/>
              </a:rPr>
              <a:t>就像學生的習題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2400">
                <a:latin typeface="Consolas" panose="020B0609020204030204" pitchFamily="49" charset="0"/>
              </a:rPr>
              <a:t>測試集：訓練完畢，用測試集來考他。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</a:rPr>
              <a:t>(</a:t>
            </a:r>
            <a:r>
              <a:rPr lang="zh-TW" altLang="en-US" sz="2400">
                <a:solidFill>
                  <a:srgbClr val="FFFF00"/>
                </a:solidFill>
                <a:latin typeface="Consolas" panose="020B0609020204030204" pitchFamily="49" charset="0"/>
              </a:rPr>
              <a:t>就像學生的期末考試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</a:rPr>
              <a:t>)</a:t>
            </a:r>
          </a:p>
        </p:txBody>
      </p:sp>
      <p:pic>
        <p:nvPicPr>
          <p:cNvPr id="67" name="圖片 66">
            <a:extLst>
              <a:ext uri="{FF2B5EF4-FFF2-40B4-BE49-F238E27FC236}">
                <a16:creationId xmlns:a16="http://schemas.microsoft.com/office/drawing/2014/main" id="{476EE6D9-F578-498D-9935-30533AA7B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42" y="2993366"/>
            <a:ext cx="7561715" cy="357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 </a:t>
            </a:r>
            <a:r>
              <a:rPr kumimoji="1" lang="zh-TW" altLang="en-US">
                <a:solidFill>
                  <a:srgbClr val="33CCFF"/>
                </a:solidFill>
              </a:rPr>
              <a:t>訓練集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820089"/>
            <a:ext cx="1137067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資料預處理</a:t>
            </a:r>
            <a:endParaRPr lang="en-US" altLang="zh-TW" sz="24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buNone/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取資料中的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90%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當作訓練集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split_num = </a:t>
            </a:r>
            <a:r>
              <a:rPr lang="en-US" altLang="zh-TW" sz="24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int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en-US" altLang="zh-TW" sz="24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len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(data) * </a:t>
            </a:r>
            <a:r>
              <a:rPr lang="en-US" altLang="zh-TW" sz="2400" b="0">
                <a:solidFill>
                  <a:srgbClr val="33CCF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0.9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) 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train_data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data[:split_num]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train_label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label[:split_num]  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7ACF56F-5856-4475-AC9B-91D9157B69AC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exA-8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DBBEB07-B63B-46FE-BB19-8D3B915A69A4}"/>
              </a:ext>
            </a:extLst>
          </p:cNvPr>
          <p:cNvSpPr txBox="1"/>
          <p:nvPr/>
        </p:nvSpPr>
        <p:spPr>
          <a:xfrm>
            <a:off x="406654" y="3921292"/>
            <a:ext cx="113706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容器的元素個素，可用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len(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容器的變數名稱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查詢。例如</a:t>
            </a:r>
            <a:r>
              <a:rPr lang="zh-TW" altLang="en-US" sz="16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len(train_data)</a:t>
            </a:r>
            <a:r>
              <a:rPr lang="zh-TW" altLang="en-US" sz="16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：會回傳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620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len(train_label)</a:t>
            </a:r>
            <a:r>
              <a:rPr lang="zh-TW" altLang="en-US" sz="16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：會回傳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620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918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機器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學習的簡單例子</a:t>
            </a:r>
          </a:p>
        </p:txBody>
      </p:sp>
    </p:spTree>
    <p:extLst>
      <p:ext uri="{BB962C8B-B14F-4D97-AF65-F5344CB8AC3E}">
        <p14:creationId xmlns:p14="http://schemas.microsoft.com/office/powerpoint/2010/main" val="5285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63A8477-154C-4F4D-8721-EEC7AC2D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資料正規化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A35352E4-D466-4D36-B433-D0251A387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每種特徵值的屬性和範圍都不太一樣，例如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endParaRPr lang="en-US" altLang="zh-TW"/>
          </a:p>
          <a:p>
            <a:pPr lvl="1"/>
            <a:r>
              <a:rPr lang="zh-TW" altLang="en-US"/>
              <a:t>坪數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zh-TW" altLang="en-US"/>
              <a:t>範圍介於 </a:t>
            </a:r>
            <a:r>
              <a:rPr lang="en-US" altLang="zh-TW"/>
              <a:t>4</a:t>
            </a:r>
            <a:r>
              <a:rPr lang="zh-TW" altLang="en-US"/>
              <a:t> </a:t>
            </a:r>
            <a:r>
              <a:rPr lang="en-US" altLang="zh-TW"/>
              <a:t>~ 26 </a:t>
            </a:r>
            <a:r>
              <a:rPr lang="zh-TW" altLang="en-US"/>
              <a:t>坪。</a:t>
            </a:r>
            <a:endParaRPr lang="en-US" altLang="zh-TW"/>
          </a:p>
          <a:p>
            <a:pPr lvl="1"/>
            <a:r>
              <a:rPr lang="zh-TW" altLang="en-US"/>
              <a:t>是否可以樣寵物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zh-TW" altLang="en-US"/>
              <a:t>只有</a:t>
            </a:r>
            <a:r>
              <a:rPr lang="en-US" altLang="zh-TW"/>
              <a:t> 0 </a:t>
            </a:r>
            <a:r>
              <a:rPr lang="zh-TW" altLang="en-US"/>
              <a:t>與 </a:t>
            </a:r>
            <a:r>
              <a:rPr lang="en-US" altLang="zh-TW"/>
              <a:t>1</a:t>
            </a:r>
            <a:r>
              <a:rPr lang="zh-TW" altLang="en-US"/>
              <a:t>。</a:t>
            </a:r>
            <a:endParaRPr lang="en-US" altLang="zh-TW"/>
          </a:p>
          <a:p>
            <a:r>
              <a:rPr lang="zh-TW" altLang="en-US"/>
              <a:t>這會導致數值越大，對權重的影響也越大，解決方式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endParaRPr lang="en-US" altLang="zh-TW">
              <a:latin typeface="Noto Sans TC" panose="020B0500000000000000" pitchFamily="34" charset="-120"/>
            </a:endParaRPr>
          </a:p>
          <a:p>
            <a:pPr lvl="1"/>
            <a:r>
              <a:rPr lang="zh-TW" altLang="en-US"/>
              <a:t>讓每種特徵使用</a:t>
            </a:r>
            <a:r>
              <a:rPr lang="zh-TW" altLang="en-US">
                <a:solidFill>
                  <a:srgbClr val="00B0F0"/>
                </a:solidFill>
              </a:rPr>
              <a:t>相同的計量標準</a:t>
            </a:r>
            <a:r>
              <a:rPr lang="zh-TW" altLang="en-US"/>
              <a:t>。</a:t>
            </a:r>
            <a:endParaRPr lang="en-US" altLang="zh-TW"/>
          </a:p>
          <a:p>
            <a:r>
              <a:rPr lang="zh-TW" altLang="en-US"/>
              <a:t>訓練集的</a:t>
            </a:r>
            <a:r>
              <a:rPr lang="zh-TW" altLang="en-US">
                <a:solidFill>
                  <a:srgbClr val="00B0F0"/>
                </a:solidFill>
              </a:rPr>
              <a:t>特徵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zh-TW" altLang="en-US"/>
              <a:t>先將</a:t>
            </a:r>
            <a:r>
              <a:rPr lang="zh-TW" altLang="en-US">
                <a:solidFill>
                  <a:srgbClr val="FFFF00"/>
                </a:solidFill>
              </a:rPr>
              <a:t>資料減掉平均，再將其除以標準差</a:t>
            </a:r>
            <a:r>
              <a:rPr lang="zh-TW" altLang="en-US"/>
              <a:t>。</a:t>
            </a:r>
            <a:br>
              <a:rPr lang="en-US" altLang="zh-TW"/>
            </a:br>
            <a:r>
              <a:rPr lang="en-US" altLang="zh-TW"/>
              <a:t>(</a:t>
            </a:r>
            <a:r>
              <a:rPr lang="zh-TW" altLang="en-US"/>
              <a:t>以 </a:t>
            </a:r>
            <a:r>
              <a:rPr lang="en-US" altLang="zh-TW"/>
              <a:t>0</a:t>
            </a:r>
            <a:r>
              <a:rPr lang="zh-TW" altLang="en-US"/>
              <a:t> 作為基準，標準差作為單位</a:t>
            </a:r>
            <a:r>
              <a:rPr lang="en-US" altLang="zh-TW"/>
              <a:t>)</a:t>
            </a:r>
          </a:p>
          <a:p>
            <a:r>
              <a:rPr lang="zh-TW" altLang="en-US"/>
              <a:t>訓練集的</a:t>
            </a:r>
            <a:r>
              <a:rPr lang="zh-TW" altLang="en-US">
                <a:solidFill>
                  <a:srgbClr val="00B0F0"/>
                </a:solidFill>
              </a:rPr>
              <a:t>標籤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zh-TW" altLang="en-US">
                <a:solidFill>
                  <a:srgbClr val="FFFF00"/>
                </a:solidFill>
                <a:latin typeface="Noto Sans TC" panose="020B0500000000000000" pitchFamily="34" charset="-120"/>
              </a:rPr>
              <a:t>除以標籤的最大值</a:t>
            </a:r>
            <a:r>
              <a:rPr lang="zh-TW" altLang="en-US"/>
              <a:t>。</a:t>
            </a:r>
            <a:r>
              <a:rPr lang="en-US" altLang="zh-TW"/>
              <a:t>(</a:t>
            </a:r>
            <a:r>
              <a:rPr lang="zh-TW" altLang="en-US"/>
              <a:t>落在 </a:t>
            </a:r>
            <a:r>
              <a:rPr lang="en-US" altLang="zh-TW"/>
              <a:t>0 ~ 1</a:t>
            </a:r>
            <a:r>
              <a:rPr lang="zh-TW" altLang="en-US"/>
              <a:t> 之間</a:t>
            </a:r>
            <a:r>
              <a:rPr lang="en-US" altLang="zh-TW"/>
              <a:t>)</a:t>
            </a:r>
          </a:p>
          <a:p>
            <a:pPr marL="0" indent="0">
              <a:buNone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30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3050D6-E6EE-41EC-97E6-CAC3A1F5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標準差的計算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F5ADDC-F8C2-4341-8B94-509BC2806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solidFill>
                  <a:schemeClr val="bg1"/>
                </a:solidFill>
              </a:rPr>
              <a:t> </a:t>
            </a:r>
            <a:r>
              <a:rPr lang="zh-TW" altLang="en-US">
                <a:solidFill>
                  <a:schemeClr val="bg1"/>
                </a:solidFill>
              </a:rPr>
              <a:t>例如</a:t>
            </a:r>
            <a:r>
              <a:rPr lang="zh-TW" altLang="en-US"/>
              <a:t>：一群孩童年齡的數值為 </a:t>
            </a:r>
            <a:r>
              <a:rPr lang="en-US" altLang="zh-TW"/>
              <a:t>{5, 6, 8, 9}</a:t>
            </a:r>
          </a:p>
          <a:p>
            <a:pPr lvl="1"/>
            <a:r>
              <a:rPr lang="zh-TW" altLang="en-US"/>
              <a:t>第一步：計算平均值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CAB502-B0A4-48C7-900B-EE6C5F2E4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32" y="2465573"/>
            <a:ext cx="7729535" cy="385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3050D6-E6EE-41EC-97E6-CAC3A1F5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標準差的計算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F5ADDC-F8C2-4341-8B94-509BC2806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zh-TW" altLang="en-US"/>
              <a:t>第二步：計算標準差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D0481A-6B11-4F11-B1CD-50E511252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33" y="1604339"/>
            <a:ext cx="5258534" cy="51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4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547840-9167-4838-A1DA-DC8C7DD31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標準差的計算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3A0FBD-4F6A-4C57-B8A1-E3EA64E10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898" y="1078303"/>
            <a:ext cx="5681326" cy="5317167"/>
          </a:xfrm>
        </p:spPr>
        <p:txBody>
          <a:bodyPr/>
          <a:lstStyle/>
          <a:p>
            <a:r>
              <a:rPr lang="en-US" altLang="zh-TW" sz="2400"/>
              <a:t>{5, 6, 8, 9}</a:t>
            </a:r>
          </a:p>
          <a:p>
            <a:pPr marL="801688" lvl="1" indent="-344488">
              <a:spcBef>
                <a:spcPts val="0"/>
              </a:spcBef>
            </a:pPr>
            <a:r>
              <a:rPr lang="zh-TW" altLang="en-US" sz="2000"/>
              <a:t>平均值</a:t>
            </a:r>
            <a:r>
              <a:rPr lang="zh-TW" altLang="en-US" sz="2000">
                <a:latin typeface="Noto Sans TC" panose="020B0500000000000000" pitchFamily="34" charset="-120"/>
              </a:rPr>
              <a:t>：</a:t>
            </a:r>
            <a:r>
              <a:rPr lang="en-US" altLang="zh-TW" sz="2000"/>
              <a:t>7</a:t>
            </a:r>
          </a:p>
          <a:p>
            <a:pPr marL="801688" lvl="1" indent="-344488">
              <a:spcBef>
                <a:spcPts val="0"/>
              </a:spcBef>
            </a:pPr>
            <a:r>
              <a:rPr lang="zh-TW" altLang="en-US" sz="2000">
                <a:latin typeface="Noto Sans TC" panose="020B0500000000000000" pitchFamily="34" charset="-120"/>
              </a:rPr>
              <a:t>標準差：</a:t>
            </a:r>
            <a:r>
              <a:rPr lang="en-US" altLang="zh-TW" sz="2000">
                <a:latin typeface="Noto Sans TC" panose="020B0500000000000000" pitchFamily="34" charset="-120"/>
              </a:rPr>
              <a:t>1.5811</a:t>
            </a:r>
          </a:p>
          <a:p>
            <a:pPr marL="801688" lvl="1" indent="-344488">
              <a:spcBef>
                <a:spcPts val="0"/>
              </a:spcBef>
            </a:pPr>
            <a:r>
              <a:rPr lang="zh-TW" altLang="en-US" sz="2000"/>
              <a:t>先將</a:t>
            </a:r>
            <a:r>
              <a:rPr lang="zh-TW" altLang="en-US" sz="2000">
                <a:solidFill>
                  <a:srgbClr val="FFFF00"/>
                </a:solidFill>
              </a:rPr>
              <a:t>資料減掉平均，再將其除以標準差</a:t>
            </a:r>
            <a:endParaRPr lang="en-US" altLang="zh-TW" sz="2000">
              <a:solidFill>
                <a:srgbClr val="FFFF00"/>
              </a:solidFill>
            </a:endParaRPr>
          </a:p>
          <a:p>
            <a:pPr lvl="2"/>
            <a:r>
              <a:rPr lang="en-US" altLang="zh-TW"/>
              <a:t>5 – 7 = -2, </a:t>
            </a:r>
            <a:r>
              <a:rPr lang="en-US" altLang="zh-TW">
                <a:sym typeface="Wingdings" panose="05000000000000000000" pitchFamily="2" charset="2"/>
              </a:rPr>
              <a:t>-2/1.5811 = -1.2649</a:t>
            </a:r>
          </a:p>
          <a:p>
            <a:pPr lvl="2"/>
            <a:r>
              <a:rPr lang="en-US" altLang="zh-TW"/>
              <a:t>6 – 7 = -1, </a:t>
            </a:r>
            <a:r>
              <a:rPr lang="en-US" altLang="zh-TW">
                <a:sym typeface="Wingdings" panose="05000000000000000000" pitchFamily="2" charset="2"/>
              </a:rPr>
              <a:t>-1/1.5811 = -0.6324</a:t>
            </a:r>
            <a:endParaRPr lang="en-US" altLang="zh-TW"/>
          </a:p>
          <a:p>
            <a:pPr lvl="2"/>
            <a:r>
              <a:rPr lang="en-US" altLang="zh-TW"/>
              <a:t>8 – 7 = 1, </a:t>
            </a:r>
            <a:r>
              <a:rPr lang="en-US" altLang="zh-TW">
                <a:sym typeface="Wingdings" panose="05000000000000000000" pitchFamily="2" charset="2"/>
              </a:rPr>
              <a:t>1/1.5811 = 0.6324</a:t>
            </a:r>
            <a:endParaRPr lang="en-US" altLang="zh-TW"/>
          </a:p>
          <a:p>
            <a:pPr lvl="2"/>
            <a:r>
              <a:rPr lang="en-US" altLang="zh-TW"/>
              <a:t>9 – 7 = 2, </a:t>
            </a:r>
            <a:r>
              <a:rPr lang="en-US" altLang="zh-TW">
                <a:sym typeface="Wingdings" panose="05000000000000000000" pitchFamily="2" charset="2"/>
              </a:rPr>
              <a:t>2/1.5811 = 1.264</a:t>
            </a:r>
            <a:endParaRPr lang="en-US" altLang="zh-TW"/>
          </a:p>
          <a:p>
            <a:pPr lvl="1"/>
            <a:endParaRPr lang="en-US" altLang="zh-TW"/>
          </a:p>
          <a:p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E1D48121-A684-47C6-8E32-AE7ACCD6E318}"/>
              </a:ext>
            </a:extLst>
          </p:cNvPr>
          <p:cNvSpPr txBox="1">
            <a:spLocks/>
          </p:cNvSpPr>
          <p:nvPr/>
        </p:nvSpPr>
        <p:spPr bwMode="auto">
          <a:xfrm>
            <a:off x="5840085" y="1078303"/>
            <a:ext cx="6014879" cy="531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1950" indent="-361950" algn="l" rtl="0" eaLnBrk="0" fontAlgn="base" hangingPunct="0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 algn="l" rtl="0" eaLnBrk="0" fontAlgn="base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400" kern="12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>
                <a:ea typeface="Noto Sans TC" panose="020B0500000000000000" pitchFamily="34" charset="-120"/>
              </a:rPr>
              <a:t>{15, 16, 18, 19}</a:t>
            </a:r>
          </a:p>
          <a:p>
            <a:pPr marL="801688" lvl="1" indent="-344488">
              <a:spcBef>
                <a:spcPts val="0"/>
              </a:spcBef>
            </a:pPr>
            <a:r>
              <a:rPr lang="zh-TW" altLang="en-US" sz="2000">
                <a:ea typeface="Noto Sans TC" panose="020B0500000000000000" pitchFamily="34" charset="-120"/>
              </a:rPr>
              <a:t>平均值</a:t>
            </a:r>
            <a:r>
              <a:rPr lang="zh-TW" altLang="en-US" sz="2000"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r>
              <a:rPr lang="en-US" altLang="zh-TW" sz="2000">
                <a:latin typeface="Noto Sans TC" panose="020B0500000000000000" pitchFamily="34" charset="-120"/>
                <a:ea typeface="Noto Sans TC" panose="020B0500000000000000" pitchFamily="34" charset="-120"/>
              </a:rPr>
              <a:t>17</a:t>
            </a:r>
            <a:endParaRPr lang="en-US" altLang="zh-TW" sz="2000">
              <a:ea typeface="Noto Sans TC" panose="020B0500000000000000" pitchFamily="34" charset="-120"/>
            </a:endParaRPr>
          </a:p>
          <a:p>
            <a:pPr marL="801688" lvl="1" indent="-344488">
              <a:spcBef>
                <a:spcPts val="0"/>
              </a:spcBef>
            </a:pPr>
            <a:r>
              <a:rPr lang="zh-TW" altLang="en-US" sz="2000">
                <a:latin typeface="Noto Sans TC" panose="020B0500000000000000" pitchFamily="34" charset="-120"/>
                <a:ea typeface="Noto Sans TC" panose="020B0500000000000000" pitchFamily="34" charset="-120"/>
              </a:rPr>
              <a:t>標準差：</a:t>
            </a:r>
            <a:r>
              <a:rPr lang="en-US" altLang="zh-TW" sz="2000">
                <a:latin typeface="Noto Sans TC" panose="020B0500000000000000" pitchFamily="34" charset="-120"/>
                <a:ea typeface="Noto Sans TC" panose="020B0500000000000000" pitchFamily="34" charset="-120"/>
              </a:rPr>
              <a:t>1.5811</a:t>
            </a:r>
          </a:p>
          <a:p>
            <a:pPr marL="801688" lvl="1" indent="-344488">
              <a:spcBef>
                <a:spcPts val="0"/>
              </a:spcBef>
            </a:pPr>
            <a:r>
              <a:rPr lang="zh-TW" altLang="en-US" sz="2000">
                <a:ea typeface="Noto Sans TC" panose="020B0500000000000000" pitchFamily="34" charset="-120"/>
              </a:rPr>
              <a:t>先將</a:t>
            </a:r>
            <a:r>
              <a:rPr lang="zh-TW" altLang="en-US" sz="2000">
                <a:solidFill>
                  <a:srgbClr val="FFFF00"/>
                </a:solidFill>
                <a:ea typeface="Noto Sans TC" panose="020B0500000000000000" pitchFamily="34" charset="-120"/>
              </a:rPr>
              <a:t>資料減掉平均，再將其除以標準差</a:t>
            </a:r>
            <a:endParaRPr lang="en-US" altLang="zh-TW" sz="2000">
              <a:solidFill>
                <a:srgbClr val="FFFF00"/>
              </a:solidFill>
              <a:ea typeface="Noto Sans TC" panose="020B0500000000000000" pitchFamily="34" charset="-120"/>
            </a:endParaRPr>
          </a:p>
          <a:p>
            <a:pPr lvl="2"/>
            <a:r>
              <a:rPr lang="en-US" altLang="zh-TW">
                <a:ea typeface="Noto Sans TC" panose="020B0500000000000000" pitchFamily="34" charset="-120"/>
              </a:rPr>
              <a:t>15 – 17 = -2, </a:t>
            </a:r>
            <a:r>
              <a:rPr lang="en-US" altLang="zh-TW">
                <a:ea typeface="Noto Sans TC" panose="020B0500000000000000" pitchFamily="34" charset="-120"/>
                <a:sym typeface="Wingdings" panose="05000000000000000000" pitchFamily="2" charset="2"/>
              </a:rPr>
              <a:t>-2/1.5811 = -1.2649</a:t>
            </a:r>
          </a:p>
          <a:p>
            <a:pPr lvl="2"/>
            <a:r>
              <a:rPr lang="en-US" altLang="zh-TW">
                <a:ea typeface="Noto Sans TC" panose="020B0500000000000000" pitchFamily="34" charset="-120"/>
              </a:rPr>
              <a:t>16 – 17 = -1, </a:t>
            </a:r>
            <a:r>
              <a:rPr lang="en-US" altLang="zh-TW">
                <a:ea typeface="Noto Sans TC" panose="020B0500000000000000" pitchFamily="34" charset="-120"/>
                <a:sym typeface="Wingdings" panose="05000000000000000000" pitchFamily="2" charset="2"/>
              </a:rPr>
              <a:t>-1/1.5811 = -0.6324</a:t>
            </a:r>
            <a:endParaRPr lang="en-US" altLang="zh-TW">
              <a:ea typeface="Noto Sans TC" panose="020B0500000000000000" pitchFamily="34" charset="-120"/>
            </a:endParaRPr>
          </a:p>
          <a:p>
            <a:pPr lvl="2"/>
            <a:r>
              <a:rPr lang="en-US" altLang="zh-TW">
                <a:ea typeface="Noto Sans TC" panose="020B0500000000000000" pitchFamily="34" charset="-120"/>
              </a:rPr>
              <a:t>18 – 17 = 1, </a:t>
            </a:r>
            <a:r>
              <a:rPr lang="en-US" altLang="zh-TW">
                <a:ea typeface="Noto Sans TC" panose="020B0500000000000000" pitchFamily="34" charset="-120"/>
                <a:sym typeface="Wingdings" panose="05000000000000000000" pitchFamily="2" charset="2"/>
              </a:rPr>
              <a:t>1/1.5811 = 0.6324</a:t>
            </a:r>
            <a:endParaRPr lang="en-US" altLang="zh-TW">
              <a:ea typeface="Noto Sans TC" panose="020B0500000000000000" pitchFamily="34" charset="-120"/>
            </a:endParaRPr>
          </a:p>
          <a:p>
            <a:pPr lvl="2"/>
            <a:r>
              <a:rPr lang="en-US" altLang="zh-TW">
                <a:ea typeface="Noto Sans TC" panose="020B0500000000000000" pitchFamily="34" charset="-120"/>
              </a:rPr>
              <a:t>19 – 17 = 2, </a:t>
            </a:r>
            <a:r>
              <a:rPr lang="en-US" altLang="zh-TW">
                <a:ea typeface="Noto Sans TC" panose="020B0500000000000000" pitchFamily="34" charset="-120"/>
                <a:sym typeface="Wingdings" panose="05000000000000000000" pitchFamily="2" charset="2"/>
              </a:rPr>
              <a:t>2/1.5811 = 1.264</a:t>
            </a:r>
            <a:endParaRPr lang="en-US" altLang="zh-TW">
              <a:ea typeface="Noto Sans TC" panose="020B0500000000000000" pitchFamily="34" charset="-120"/>
            </a:endParaRPr>
          </a:p>
          <a:p>
            <a:pPr lvl="1"/>
            <a:endParaRPr lang="en-US" altLang="zh-TW">
              <a:ea typeface="Noto Sans TC" panose="020B0500000000000000" pitchFamily="34" charset="-120"/>
            </a:endParaRPr>
          </a:p>
          <a:p>
            <a:endParaRPr lang="zh-TW" altLang="en-US"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71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特徵正規化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exA-8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820089"/>
            <a:ext cx="1137067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正規化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mean = train_data.mean()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平均數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data -= mean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std = train_data.std()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標準差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data /= std  </a:t>
            </a:r>
          </a:p>
        </p:txBody>
      </p:sp>
    </p:spTree>
    <p:extLst>
      <p:ext uri="{BB962C8B-B14F-4D97-AF65-F5344CB8AC3E}">
        <p14:creationId xmlns:p14="http://schemas.microsoft.com/office/powerpoint/2010/main" val="10723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標籤正規化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exA-8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820089"/>
            <a:ext cx="11370672" cy="9794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將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label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範圍落在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~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 (label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正規化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  <a:p>
            <a:pPr marL="0" indent="0">
              <a:lnSpc>
                <a:spcPts val="3600"/>
              </a:lnSpc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New_label = label / </a:t>
            </a:r>
            <a:r>
              <a:rPr lang="en-US" altLang="zh-TW" sz="24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max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(label)</a:t>
            </a:r>
            <a:endParaRPr lang="zh-TW" altLang="en-US" sz="2400" b="0">
              <a:effectLst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149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63A8477-154C-4F4D-8721-EEC7AC2D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訓練集、驗證集、測試集的資料形狀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A35352E4-D466-4D36-B433-D0251A387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house.txt </a:t>
            </a:r>
            <a:r>
              <a:rPr lang="zh-TW" altLang="en-US"/>
              <a:t>有 </a:t>
            </a:r>
            <a:r>
              <a:rPr lang="en-US" altLang="zh-TW"/>
              <a:t>689</a:t>
            </a:r>
            <a:r>
              <a:rPr lang="zh-TW" altLang="en-US"/>
              <a:t> 筆資料</a:t>
            </a:r>
            <a:endParaRPr lang="en-US" altLang="zh-TW"/>
          </a:p>
          <a:p>
            <a:pPr lvl="1"/>
            <a:r>
              <a:rPr lang="zh-TW" altLang="en-US"/>
              <a:t>訓練集：佔 </a:t>
            </a:r>
            <a:r>
              <a:rPr lang="en-US" altLang="zh-TW"/>
              <a:t>90%</a:t>
            </a:r>
            <a:r>
              <a:rPr lang="zh-TW" altLang="en-US"/>
              <a:t> </a:t>
            </a:r>
            <a:r>
              <a:rPr lang="en-US" altLang="zh-TW"/>
              <a:t>(620 </a:t>
            </a:r>
            <a:r>
              <a:rPr lang="zh-TW" altLang="en-US"/>
              <a:t>筆</a:t>
            </a:r>
            <a:r>
              <a:rPr lang="en-US" altLang="zh-TW"/>
              <a:t>)</a:t>
            </a:r>
            <a:r>
              <a:rPr lang="zh-TW" altLang="en-US"/>
              <a:t>。</a:t>
            </a:r>
            <a:endParaRPr lang="en-US" altLang="zh-TW"/>
          </a:p>
          <a:p>
            <a:pPr lvl="1"/>
            <a:r>
              <a:rPr lang="zh-TW" altLang="en-US"/>
              <a:t>驗證集：</a:t>
            </a:r>
            <a:r>
              <a:rPr lang="en-US" altLang="zh-TW"/>
              <a:t>10% </a:t>
            </a:r>
            <a:r>
              <a:rPr lang="zh-TW" altLang="en-US"/>
              <a:t>減掉測試集，剩下的當驗證集 </a:t>
            </a:r>
            <a:r>
              <a:rPr lang="en-US" altLang="zh-TW"/>
              <a:t>(39</a:t>
            </a:r>
            <a:r>
              <a:rPr lang="zh-TW" altLang="en-US"/>
              <a:t> 筆</a:t>
            </a:r>
            <a:r>
              <a:rPr lang="en-US" altLang="zh-TW"/>
              <a:t>)</a:t>
            </a:r>
            <a:r>
              <a:rPr lang="zh-TW" altLang="en-US"/>
              <a:t>。</a:t>
            </a:r>
            <a:endParaRPr lang="en-US" altLang="zh-TW"/>
          </a:p>
          <a:p>
            <a:pPr lvl="1"/>
            <a:r>
              <a:rPr lang="zh-TW" altLang="en-US"/>
              <a:t>測試集：</a:t>
            </a:r>
            <a:r>
              <a:rPr lang="en-US" altLang="zh-TW"/>
              <a:t>10% </a:t>
            </a:r>
            <a:r>
              <a:rPr lang="zh-TW" altLang="en-US"/>
              <a:t>中的最後 </a:t>
            </a:r>
            <a:r>
              <a:rPr lang="en-US" altLang="zh-TW"/>
              <a:t>30</a:t>
            </a:r>
            <a:r>
              <a:rPr lang="zh-TW" altLang="en-US"/>
              <a:t> 筆。</a:t>
            </a:r>
            <a:endParaRPr lang="en-US" altLang="zh-TW"/>
          </a:p>
          <a:p>
            <a:endParaRPr lang="en-US" altLang="zh-TW"/>
          </a:p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876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訓練集、驗證集、測試集的資料形狀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exA-9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224870"/>
            <a:ext cx="11370672" cy="53453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2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訓練集、驗證集、測試集的資料形狀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2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訓練集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train_data = data[:split_num]			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訓練用資料 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(620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筆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endParaRPr lang="zh-TW" altLang="en-US" sz="22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print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(train_data.shape)   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train_label = new_label[:split_num]		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訓練用標籤 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(620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筆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endParaRPr lang="zh-TW" altLang="en-US" sz="22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驗證集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validation_data = data[split_num:</a:t>
            </a:r>
            <a:r>
              <a:rPr lang="en-US" altLang="zh-TW" sz="2200" b="0">
                <a:solidFill>
                  <a:srgbClr val="33CCFF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-30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]	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驗證用資料 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(39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筆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endParaRPr lang="zh-TW" altLang="en-US" sz="22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print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(validation_data.shape)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validation_label = new_label[split_num:</a:t>
            </a:r>
            <a:r>
              <a:rPr lang="en-US" altLang="zh-TW" sz="2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-30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]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驗證用標籤 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(39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筆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endParaRPr lang="zh-TW" altLang="en-US" sz="22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測試集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test_data = data[</a:t>
            </a:r>
            <a:r>
              <a:rPr lang="en-US" altLang="zh-TW" sz="2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-30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:]				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測試用資料 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(30 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筆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endParaRPr lang="zh-TW" altLang="en-US" sz="22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print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(test_data.shape)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test_label = new_label[</a:t>
            </a:r>
            <a:r>
              <a:rPr lang="en-US" altLang="zh-TW" sz="2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-30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:]			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測試用標籤 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(30 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筆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endParaRPr lang="zh-TW" altLang="en-US" sz="22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178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建立神經網路架構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B69A1F-5739-4D3A-B804-C62F11DE7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建立幾層，以及每層多少神經元，只能透過經驗或不段測試。</a:t>
            </a:r>
            <a:endParaRPr lang="en-US" altLang="zh-TW"/>
          </a:p>
          <a:p>
            <a:pPr lvl="1"/>
            <a:r>
              <a:rPr lang="zh-TW" altLang="en-US"/>
              <a:t>建立一個含輸入層共 </a:t>
            </a:r>
            <a:r>
              <a:rPr lang="en-US" altLang="zh-TW"/>
              <a:t>3 </a:t>
            </a:r>
            <a:r>
              <a:rPr lang="zh-TW" altLang="en-US"/>
              <a:t>層的神經網路，其中兩個隱藏層皆設定為 </a:t>
            </a:r>
            <a:r>
              <a:rPr lang="en-US" altLang="zh-TW"/>
              <a:t>20 </a:t>
            </a:r>
            <a:r>
              <a:rPr lang="zh-TW" altLang="en-US"/>
              <a:t>個神經元。</a:t>
            </a:r>
            <a:endParaRPr lang="en-US" altLang="zh-TW"/>
          </a:p>
          <a:p>
            <a:pPr marL="0" indent="0">
              <a:buNone/>
            </a:pPr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exA-10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2613715"/>
            <a:ext cx="11370672" cy="41290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建立神經網路架構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 b="1">
                <a:latin typeface="Consolas" panose="020B0609020204030204" pitchFamily="49" charset="0"/>
                <a:ea typeface="Noto Sans TC" panose="020B0500000000000000" pitchFamily="34" charset="-120"/>
              </a:rPr>
              <a:t>from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 tensorflow.keras.models </a:t>
            </a:r>
            <a:r>
              <a:rPr lang="en-US" altLang="zh-TW" sz="20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 Sequential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 b="1">
                <a:latin typeface="Consolas" panose="020B0609020204030204" pitchFamily="49" charset="0"/>
                <a:ea typeface="Noto Sans TC" panose="020B0500000000000000" pitchFamily="34" charset="-120"/>
              </a:rPr>
              <a:t>from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 tensorflow.keras.layers </a:t>
            </a:r>
            <a:r>
              <a:rPr lang="en-US" altLang="zh-TW" sz="20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 Dense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</a:b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model = Sequential()  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建構網路模型</a:t>
            </a:r>
            <a:r>
              <a:rPr lang="zh-TW" altLang="en-US" sz="2000">
                <a:latin typeface="Consolas" panose="020B0609020204030204" pitchFamily="49" charset="0"/>
                <a:ea typeface="Noto Sans TC" panose="020B0500000000000000" pitchFamily="34" charset="-120"/>
              </a:rPr>
              <a:t>                          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增加一層神經層，使用 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ReLU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激活函數，輸入層有 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4 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個輸入特徵           </a:t>
            </a:r>
            <a:endParaRPr lang="en-US" altLang="zh-TW" sz="20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model.add(Dense(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20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, activation = </a:t>
            </a:r>
            <a:r>
              <a:rPr lang="en-US" altLang="zh-TW" sz="20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'relu'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, input_shape = (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4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,)))</a:t>
            </a:r>
            <a:b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</a:br>
            <a:endParaRPr lang="en-US" altLang="zh-TW" sz="200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增加一層神經層，使用 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ReLU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激活函數</a:t>
            </a:r>
            <a:endParaRPr lang="en-US" altLang="zh-TW" sz="20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model.add(Dense(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20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, activation = </a:t>
            </a:r>
            <a:r>
              <a:rPr lang="en-US" altLang="zh-TW" sz="20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'relu'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))  </a:t>
            </a:r>
            <a:endParaRPr lang="zh-TW" altLang="en-US" sz="200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model.add(Dense(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))                     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增加輸出為 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的輸出層</a:t>
            </a:r>
          </a:p>
        </p:txBody>
      </p:sp>
    </p:spTree>
    <p:extLst>
      <p:ext uri="{BB962C8B-B14F-4D97-AF65-F5344CB8AC3E}">
        <p14:creationId xmlns:p14="http://schemas.microsoft.com/office/powerpoint/2010/main" val="24580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編譯及訓練模型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B69A1F-5739-4D3A-B804-C62F11DE7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回歸問題，使用均方誤差，且設定優化器為 </a:t>
            </a:r>
            <a:r>
              <a:rPr lang="en-US" altLang="zh-TW"/>
              <a:t>"adam"</a:t>
            </a:r>
            <a:r>
              <a:rPr lang="zh-TW" altLang="en-US"/>
              <a:t>。</a:t>
            </a:r>
            <a:endParaRPr lang="en-US" altLang="zh-TW"/>
          </a:p>
          <a:p>
            <a:pPr lvl="1"/>
            <a:r>
              <a:rPr lang="en-US" altLang="zh-TW"/>
              <a:t>Adam </a:t>
            </a:r>
            <a:r>
              <a:rPr lang="zh-TW" altLang="en-US"/>
              <a:t>具備了不錯的自適應與動量，來尋找最佳權重。</a:t>
            </a:r>
            <a:endParaRPr lang="en-US" altLang="zh-TW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exA-11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2656845"/>
            <a:ext cx="11370672" cy="22824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編譯及訓練模型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br>
              <a:rPr lang="zh-TW" altLang="en-US" sz="2000">
                <a:latin typeface="Consolas" panose="020B0609020204030204" pitchFamily="49" charset="0"/>
                <a:ea typeface="Noto Sans TC" panose="020B0500000000000000" pitchFamily="34" charset="-120"/>
              </a:rPr>
            </a:b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編譯模型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model.compile(optimizer = </a:t>
            </a:r>
            <a:r>
              <a:rPr lang="en-US" altLang="zh-TW" sz="20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'adam'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, loss = </a:t>
            </a:r>
            <a:r>
              <a:rPr lang="en-US" altLang="zh-TW" sz="20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'mse'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, metrics = [</a:t>
            </a:r>
            <a:r>
              <a:rPr lang="en-US" altLang="zh-TW" sz="20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'mae'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])             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history = model.fit(train_data, train_label, validation_data = (validation_data, validation_label), epochs = 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200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endParaRPr lang="zh-TW" altLang="en-US" sz="20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EF2A6FC-B7B1-499A-B9AD-5DEF04F8FC40}"/>
              </a:ext>
            </a:extLst>
          </p:cNvPr>
          <p:cNvSpPr txBox="1"/>
          <p:nvPr/>
        </p:nvSpPr>
        <p:spPr>
          <a:xfrm>
            <a:off x="406654" y="5163494"/>
            <a:ext cx="11370672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optimizer = 'adam'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：設定最優化方法為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adam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loss = 'mse'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：設定損失函式為均方誤差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mse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metrics = ['mae']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：設定評估模型方式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mae 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準確率。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epochs = 200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：訓練次數為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200 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次。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94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ED0F548-A41B-4831-9D3A-46E54A73A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初探 </a:t>
            </a:r>
            <a:r>
              <a:rPr kumimoji="1" lang="en-US" altLang="zh-TW" dirty="0">
                <a:solidFill>
                  <a:srgbClr val="33CCFF"/>
                </a:solidFill>
              </a:rPr>
              <a:t>AI-</a:t>
            </a:r>
            <a:r>
              <a:rPr kumimoji="1" lang="zh-TW" altLang="en-US">
                <a:solidFill>
                  <a:srgbClr val="33CCFF"/>
                </a:solidFill>
              </a:rPr>
              <a:t>神經網路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主流的機器學習技術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10EF123-8724-47D8-8A03-308A380F30DA}"/>
              </a:ext>
            </a:extLst>
          </p:cNvPr>
          <p:cNvGrpSpPr/>
          <p:nvPr/>
        </p:nvGrpSpPr>
        <p:grpSpPr>
          <a:xfrm>
            <a:off x="1315540" y="2294626"/>
            <a:ext cx="9560919" cy="3219759"/>
            <a:chOff x="2192800" y="2742936"/>
            <a:chExt cx="8024759" cy="2702438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600C9F2F-3EC8-4310-99C2-DD296FDC7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2800" y="2742936"/>
              <a:ext cx="8024759" cy="2694685"/>
            </a:xfrm>
            <a:prstGeom prst="rect">
              <a:avLst/>
            </a:prstGeom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E370ABED-85BC-41F0-ACE3-553FFE110DB3}"/>
                </a:ext>
              </a:extLst>
            </p:cNvPr>
            <p:cNvSpPr txBox="1"/>
            <p:nvPr/>
          </p:nvSpPr>
          <p:spPr>
            <a:xfrm>
              <a:off x="2452444" y="2844825"/>
              <a:ext cx="697627" cy="400110"/>
            </a:xfrm>
            <a:prstGeom prst="rect">
              <a:avLst/>
            </a:prstGeom>
            <a:solidFill>
              <a:srgbClr val="383838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樹突</a:t>
              </a: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874E1D8-3297-4E47-A9D6-82E15ED25CAA}"/>
                </a:ext>
              </a:extLst>
            </p:cNvPr>
            <p:cNvSpPr txBox="1"/>
            <p:nvPr/>
          </p:nvSpPr>
          <p:spPr>
            <a:xfrm>
              <a:off x="2227848" y="4705528"/>
              <a:ext cx="1210588" cy="400110"/>
            </a:xfrm>
            <a:prstGeom prst="rect">
              <a:avLst/>
            </a:prstGeom>
            <a:solidFill>
              <a:srgbClr val="383838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刺激訊號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E15D6CE9-884E-4808-80AA-8B0F787AE158}"/>
                </a:ext>
              </a:extLst>
            </p:cNvPr>
            <p:cNvSpPr txBox="1"/>
            <p:nvPr/>
          </p:nvSpPr>
          <p:spPr>
            <a:xfrm>
              <a:off x="5901074" y="3023768"/>
              <a:ext cx="697627" cy="400110"/>
            </a:xfrm>
            <a:prstGeom prst="rect">
              <a:avLst/>
            </a:prstGeom>
            <a:solidFill>
              <a:srgbClr val="383838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軸突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DB5E0F85-43BD-4811-807D-17737B285751}"/>
                </a:ext>
              </a:extLst>
            </p:cNvPr>
            <p:cNvSpPr txBox="1"/>
            <p:nvPr/>
          </p:nvSpPr>
          <p:spPr>
            <a:xfrm>
              <a:off x="6967875" y="5045264"/>
              <a:ext cx="697627" cy="400110"/>
            </a:xfrm>
            <a:prstGeom prst="rect">
              <a:avLst/>
            </a:prstGeom>
            <a:solidFill>
              <a:srgbClr val="383838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突觸</a:t>
              </a:r>
            </a:p>
          </p:txBody>
        </p: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430D48E8-3E17-405A-85E0-E6F10ADB5867}"/>
                </a:ext>
              </a:extLst>
            </p:cNvPr>
            <p:cNvCxnSpPr>
              <a:cxnSpLocks/>
            </p:cNvCxnSpPr>
            <p:nvPr/>
          </p:nvCxnSpPr>
          <p:spPr>
            <a:xfrm>
              <a:off x="3150071" y="3106591"/>
              <a:ext cx="1100085" cy="36435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D5A783C3-E690-4447-8FA9-45C9A2B283E9}"/>
                </a:ext>
              </a:extLst>
            </p:cNvPr>
            <p:cNvCxnSpPr>
              <a:cxnSpLocks/>
            </p:cNvCxnSpPr>
            <p:nvPr/>
          </p:nvCxnSpPr>
          <p:spPr>
            <a:xfrm>
              <a:off x="6249887" y="3441166"/>
              <a:ext cx="0" cy="49778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E9474738-44FB-4911-9DAC-E407DC269FCD}"/>
                </a:ext>
              </a:extLst>
            </p:cNvPr>
            <p:cNvCxnSpPr>
              <a:cxnSpLocks/>
            </p:cNvCxnSpPr>
            <p:nvPr/>
          </p:nvCxnSpPr>
          <p:spPr>
            <a:xfrm>
              <a:off x="7262350" y="4687293"/>
              <a:ext cx="0" cy="33973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090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查看損失值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B69A1F-5739-4D3A-B804-C62F11DE7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將損失值的曲線顯示出來，確認神經網路有往目標前進。</a:t>
            </a:r>
            <a:endParaRPr lang="en-US" altLang="zh-TW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exA-12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2018494"/>
            <a:ext cx="11370672" cy="27515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查看損失值</a:t>
            </a:r>
          </a:p>
          <a:p>
            <a:pPr marL="0" indent="0">
              <a:buNone/>
            </a:pPr>
            <a:r>
              <a:rPr lang="en-US" altLang="zh-TW" sz="2400" b="1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 matplotlib.pyplot </a:t>
            </a:r>
            <a:r>
              <a:rPr lang="en-US" altLang="zh-TW" sz="2400" b="1">
                <a:latin typeface="Consolas" panose="020B0609020204030204" pitchFamily="49" charset="0"/>
                <a:ea typeface="Noto Sans TC" panose="020B0500000000000000" pitchFamily="34" charset="-120"/>
              </a:rPr>
              <a:t>as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 plt</a:t>
            </a:r>
          </a:p>
          <a:p>
            <a:pPr marL="0" indent="0">
              <a:buNone/>
            </a:pPr>
            <a:endParaRPr lang="en-US" altLang="zh-TW" sz="240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plt.plot(history.history[</a:t>
            </a:r>
            <a:r>
              <a:rPr lang="en-US" altLang="zh-TW" sz="2400" b="0">
                <a:solidFill>
                  <a:srgbClr val="C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'loss'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], 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"r"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, label = 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'loss'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)   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plt.plot(history.history[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'val_loss</a:t>
            </a:r>
            <a:r>
              <a:rPr lang="en-US" altLang="zh-TW" sz="2400" b="0">
                <a:solidFill>
                  <a:srgbClr val="C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'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], 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"b"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, label = 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'val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 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loss'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)  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plt.legend()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顯示標籤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plt.show()	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顯示圖片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4DBBCD0-471D-4D1F-B9EC-8AFA767ABCB6}"/>
              </a:ext>
            </a:extLst>
          </p:cNvPr>
          <p:cNvSpPr txBox="1"/>
          <p:nvPr/>
        </p:nvSpPr>
        <p:spPr>
          <a:xfrm>
            <a:off x="406654" y="4947838"/>
            <a:ext cx="1137067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loss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：使用訓練資料，得到的損失函式誤差值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值越小準確率越高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val_loss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：使用驗證資料，得到的損失函式誤差值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值越小準確率越高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 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19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資料比較圖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exA-13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121343"/>
            <a:ext cx="11370672" cy="55861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資料比較圖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 numpy </a:t>
            </a:r>
            <a:r>
              <a:rPr lang="en-US" altLang="zh-TW" sz="1700" b="1">
                <a:latin typeface="Consolas" panose="020B0609020204030204" pitchFamily="49" charset="0"/>
                <a:ea typeface="Noto Sans TC" panose="020B0500000000000000" pitchFamily="34" charset="-120"/>
              </a:rPr>
              <a:t>as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 np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TW" sz="170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spcBef>
                <a:spcPts val="0"/>
              </a:spcBef>
            </a:pP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plt.figure(figsize = 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8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))		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定義一個視窗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(10,8 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為視窗大小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plt.subplots_adjust(hspace = 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0.3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)	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調整兩張圖的間距</a:t>
            </a:r>
          </a:p>
          <a:p>
            <a:pPr>
              <a:spcBef>
                <a:spcPts val="0"/>
              </a:spcBef>
            </a:pP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實際值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-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預測值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(* max(label) 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表示恢復原始值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error = test_label.reshape(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) *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(label) - model.predict(test_data) *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(label)</a:t>
            </a:r>
          </a:p>
          <a:p>
            <a:pPr>
              <a:spcBef>
                <a:spcPts val="0"/>
              </a:spcBef>
            </a:pP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把誤差分成 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15 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等份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,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求出每一等份的長度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step = (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(error) -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min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(error)) /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15</a:t>
            </a:r>
          </a:p>
          <a:p>
            <a:pPr>
              <a:spcBef>
                <a:spcPts val="0"/>
              </a:spcBef>
            </a:pP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寫出每一等份的值   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interval = [i </a:t>
            </a:r>
            <a:r>
              <a:rPr lang="en-US" altLang="zh-TW" sz="1700" b="1">
                <a:latin typeface="Consolas" panose="020B0609020204030204" pitchFamily="49" charset="0"/>
                <a:ea typeface="Noto Sans TC" panose="020B0500000000000000" pitchFamily="34" charset="-120"/>
              </a:rPr>
              <a:t>for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 i </a:t>
            </a:r>
            <a:r>
              <a:rPr lang="en-US" altLang="zh-TW" sz="1700" b="1">
                <a:latin typeface="Consolas" panose="020B0609020204030204" pitchFamily="49" charset="0"/>
                <a:ea typeface="Noto Sans TC" panose="020B0500000000000000" pitchFamily="34" charset="-120"/>
              </a:rPr>
              <a:t>in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 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range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int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min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(error)),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int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(error)) + int(step),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int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(step))]</a:t>
            </a:r>
          </a:p>
          <a:p>
            <a:pPr>
              <a:spcBef>
                <a:spcPts val="0"/>
              </a:spcBef>
            </a:pP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實際預測比較圖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width = 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0.3</a:t>
            </a:r>
          </a:p>
          <a:p>
            <a:pPr>
              <a:spcBef>
                <a:spcPts val="0"/>
              </a:spcBef>
            </a:pP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plt.subplot(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)		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第一張圖位於視窗裡的位置 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(2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列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行的第二個位置 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-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上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plt.xlabel(</a:t>
            </a:r>
            <a:r>
              <a:rPr lang="en-US" altLang="zh-TW" sz="17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"test data"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)		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x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軸名稱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plt.ylabel(</a:t>
            </a:r>
            <a:r>
              <a:rPr lang="en-US" altLang="zh-TW" sz="17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"money"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)                           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plt.bar(np.linspace(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) - width /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, (test_label *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(label)).reshape(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), width = width, label = </a:t>
            </a:r>
            <a:r>
              <a:rPr lang="en-US" altLang="zh-TW" sz="17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'actual'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)               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plt.bar(np.linspace(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) + width /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, (model.predict(test_data) *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(label)).reshape(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), width = width, label = </a:t>
            </a:r>
            <a:r>
              <a:rPr lang="en-US" altLang="zh-TW" sz="17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'predict'</a:t>
            </a: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)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TC" panose="020B0500000000000000" pitchFamily="34" charset="-120"/>
              </a:rPr>
              <a:t>plt.legend()</a:t>
            </a:r>
          </a:p>
        </p:txBody>
      </p:sp>
    </p:spTree>
    <p:extLst>
      <p:ext uri="{BB962C8B-B14F-4D97-AF65-F5344CB8AC3E}">
        <p14:creationId xmlns:p14="http://schemas.microsoft.com/office/powerpoint/2010/main" val="304488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最後測試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zh-TW" altLang="en-US"/>
              <a:t>資料預測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exA-14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224870"/>
            <a:ext cx="11370672" cy="47459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建立欲預測的資料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data = np.array([[8,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5,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0,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0], 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          [15,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6,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0,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0], 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          [12,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5,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1,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0],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          [17,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2,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1,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0]])</a:t>
            </a:r>
          </a:p>
          <a:p>
            <a:endParaRPr lang="en-US" altLang="zh-TW" sz="2400" b="0">
              <a:effectLst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資料正規化與預測資料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data = data - mean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data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減掉平均數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data = data/std	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data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除以標準差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tem = model.predict(data)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得出預測值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tem = tem * max(label)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還原標籤資料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TC" panose="020B0500000000000000" pitchFamily="34" charset="-120"/>
              </a:rPr>
              <a:t>print(tem)		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顯示標籤資料</a:t>
            </a:r>
            <a:endParaRPr lang="en-US" altLang="zh-TW" sz="2400" b="0">
              <a:effectLst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97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1846380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TW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HomeWork</a:t>
            </a:r>
            <a:endParaRPr lang="zh-TW" altLang="en-US" sz="3600" b="0" i="0" u="none" strike="noStrike" baseline="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76B974F-85D1-4E80-B02F-2F7EE546974D}"/>
              </a:ext>
            </a:extLst>
          </p:cNvPr>
          <p:cNvSpPr txBox="1"/>
          <p:nvPr/>
        </p:nvSpPr>
        <p:spPr>
          <a:xfrm>
            <a:off x="2153920" y="2492711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回歸分析</a:t>
            </a:r>
            <a:r>
              <a:rPr lang="zh-TW" altLang="en-US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：學生身高體重分析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F49F66C-1F06-4523-8DEC-30357FF82680}"/>
              </a:ext>
            </a:extLst>
          </p:cNvPr>
          <p:cNvSpPr txBox="1"/>
          <p:nvPr/>
        </p:nvSpPr>
        <p:spPr>
          <a:xfrm>
            <a:off x="2153920" y="2885362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請省去建立資料比較圖，只查看損失值即可</a:t>
            </a: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268D2C3-D4D0-4077-B59B-7A261AEB34B9}"/>
              </a:ext>
            </a:extLst>
          </p:cNvPr>
          <p:cNvSpPr txBox="1"/>
          <p:nvPr/>
        </p:nvSpPr>
        <p:spPr>
          <a:xfrm>
            <a:off x="2153920" y="3503591"/>
            <a:ext cx="788416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繳交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Word 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檔</a:t>
            </a:r>
            <a:r>
              <a:rPr lang="zh-TW" altLang="en-US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endParaRPr lang="en-US" altLang="zh-TW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原始數據資料，與你的程式碼</a:t>
            </a:r>
            <a:endParaRPr lang="en-US" altLang="zh-TW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loss 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與 </a:t>
            </a: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val_loss 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損失值比較圖</a:t>
            </a:r>
            <a:endParaRPr lang="en-US" altLang="zh-TW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預測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自訂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資料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的結果</a:t>
            </a:r>
            <a:endParaRPr lang="en-US" altLang="zh-TW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Email to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r>
              <a:rPr lang="en-US" altLang="zh-TW" b="0" i="0" u="none" strike="noStrike" baseline="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phd9512@cs.nchu.edu.tw</a:t>
            </a:r>
          </a:p>
        </p:txBody>
      </p:sp>
    </p:spTree>
    <p:extLst>
      <p:ext uri="{BB962C8B-B14F-4D97-AF65-F5344CB8AC3E}">
        <p14:creationId xmlns:p14="http://schemas.microsoft.com/office/powerpoint/2010/main" val="33934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23B2799-5307-4284-A6C5-EA0A9295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迴歸問題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E41DDF2-6250-439D-AB5F-A9E014FC1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7"/>
          <a:stretch/>
        </p:blipFill>
        <p:spPr>
          <a:xfrm>
            <a:off x="7636175" y="1682495"/>
            <a:ext cx="2038586" cy="484198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6755897-093F-46FF-BFA0-1E7044B9D046}"/>
              </a:ext>
            </a:extLst>
          </p:cNvPr>
          <p:cNvSpPr/>
          <p:nvPr/>
        </p:nvSpPr>
        <p:spPr>
          <a:xfrm rot="21300113">
            <a:off x="1139651" y="2903883"/>
            <a:ext cx="5120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某一班學生的身高和體重是否相關</a:t>
            </a:r>
            <a:r>
              <a:rPr lang="en-US" altLang="zh-TW" sz="2400" dirty="0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? </a:t>
            </a:r>
            <a:endParaRPr lang="zh-TW" altLang="en-US" sz="2400" dirty="0">
              <a:solidFill>
                <a:srgbClr val="FFFF00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37C4109-23E4-4962-B54A-0143BC054454}"/>
              </a:ext>
            </a:extLst>
          </p:cNvPr>
          <p:cNvSpPr/>
          <p:nvPr/>
        </p:nvSpPr>
        <p:spPr>
          <a:xfrm rot="533324">
            <a:off x="1134193" y="4510339"/>
            <a:ext cx="5120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能否用身高來推測某位學生的體重</a:t>
            </a:r>
            <a:r>
              <a:rPr lang="en-US" altLang="zh-TW" sz="2400" dirty="0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? </a:t>
            </a:r>
            <a:endParaRPr lang="zh-TW" altLang="en-US" sz="2400" dirty="0">
              <a:solidFill>
                <a:srgbClr val="FFFF00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208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AE959E9-91F7-476C-87BB-4CAE528A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人工神經元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2AB63B2-E4C2-4526-9B06-014DE98207C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134850" y="1861595"/>
            <a:ext cx="5922291" cy="39203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65AEFAA-0963-43C2-A009-4D1FCE0249EA}"/>
              </a:ext>
            </a:extLst>
          </p:cNvPr>
          <p:cNvSpPr/>
          <p:nvPr/>
        </p:nvSpPr>
        <p:spPr>
          <a:xfrm>
            <a:off x="2599554" y="6101158"/>
            <a:ext cx="699288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輸出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1×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權重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+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2×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權重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 +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3×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權重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 +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偏值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3C775BA-CD1A-4180-9D5A-EFBFDA6A2BA5}"/>
              </a:ext>
            </a:extLst>
          </p:cNvPr>
          <p:cNvSpPr txBox="1"/>
          <p:nvPr/>
        </p:nvSpPr>
        <p:spPr>
          <a:xfrm>
            <a:off x="7659856" y="1209081"/>
            <a:ext cx="38651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輸入：指問題</a:t>
            </a:r>
            <a:endParaRPr lang="en-US" altLang="zh-TW" sz="2000">
              <a:solidFill>
                <a:srgbClr val="FFFF00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權重和偏值：自我學習的參數</a:t>
            </a:r>
            <a:endParaRPr lang="en-US" altLang="zh-TW" sz="2000">
              <a:solidFill>
                <a:srgbClr val="FFFF00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輸出：解答</a:t>
            </a:r>
          </a:p>
        </p:txBody>
      </p:sp>
    </p:spTree>
    <p:extLst>
      <p:ext uri="{BB962C8B-B14F-4D97-AF65-F5344CB8AC3E}">
        <p14:creationId xmlns:p14="http://schemas.microsoft.com/office/powerpoint/2010/main" val="397493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9278</TotalTime>
  <Words>3616</Words>
  <Application>Microsoft Office PowerPoint</Application>
  <PresentationFormat>寬螢幕</PresentationFormat>
  <Paragraphs>444</Paragraphs>
  <Slides>84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84</vt:i4>
      </vt:variant>
    </vt:vector>
  </HeadingPairs>
  <TitlesOfParts>
    <vt:vector size="94" baseType="lpstr">
      <vt:lpstr>Raleway</vt:lpstr>
      <vt:lpstr>Constantia</vt:lpstr>
      <vt:lpstr>Consolas</vt:lpstr>
      <vt:lpstr>Calibri</vt:lpstr>
      <vt:lpstr>Wingdings</vt:lpstr>
      <vt:lpstr>Noto Sans TC</vt:lpstr>
      <vt:lpstr>Courier New</vt:lpstr>
      <vt:lpstr>Arial</vt:lpstr>
      <vt:lpstr>微軟正黑體</vt:lpstr>
      <vt:lpstr>2_Office 佈景主題</vt:lpstr>
      <vt:lpstr>PowerPoint 簡報</vt:lpstr>
      <vt:lpstr>Outline</vt:lpstr>
      <vt:lpstr>現在的人工智慧</vt:lpstr>
      <vt:lpstr>PowerPoint 簡報</vt:lpstr>
      <vt:lpstr>Outline</vt:lpstr>
      <vt:lpstr>PowerPoint 簡報</vt:lpstr>
      <vt:lpstr>PowerPoint 簡報</vt:lpstr>
      <vt:lpstr>初探 AI-神經網路 (主流的機器學習技術)</vt:lpstr>
      <vt:lpstr>人工神經元</vt:lpstr>
      <vt:lpstr>神經元如何學習迴歸問題</vt:lpstr>
      <vt:lpstr>迴歸問題</vt:lpstr>
      <vt:lpstr>迴歸線 (函數)</vt:lpstr>
      <vt:lpstr>迴歸線 (函數)</vt:lpstr>
      <vt:lpstr>非線性問題</vt:lpstr>
      <vt:lpstr>激活函數 (activation function)</vt:lpstr>
      <vt:lpstr>ReLU 函數 (線性整流函數，增加非線性度)</vt:lpstr>
      <vt:lpstr>ReLU 函數 (線性整流函數，增加非線性度)</vt:lpstr>
      <vt:lpstr>更貼近資料：多神經元串聯</vt:lpstr>
      <vt:lpstr>更貼近資料：多神經元串聯</vt:lpstr>
      <vt:lpstr>神經網路 (又稱為模型)</vt:lpstr>
      <vt:lpstr>神經網路的學習過程</vt:lpstr>
      <vt:lpstr>損失函數</vt:lpstr>
      <vt:lpstr>優化器：使用梯度下降 (Gradient descent)</vt:lpstr>
      <vt:lpstr>優化器：使用梯度下降 (Gradient descent)</vt:lpstr>
      <vt:lpstr>學習率：介於 0 ~ 1 (調整步伐大小)</vt:lpstr>
      <vt:lpstr>自適應 (Adaptive )</vt:lpstr>
      <vt:lpstr>動量 (Momentum)</vt:lpstr>
      <vt:lpstr>Outline</vt:lpstr>
      <vt:lpstr>學習 AI 時的重要工具 - Python</vt:lpstr>
      <vt:lpstr>免費的雲計算</vt:lpstr>
      <vt:lpstr>Welcome To Colaboratory</vt:lpstr>
      <vt:lpstr>快速上手</vt:lpstr>
      <vt:lpstr>快速上手</vt:lpstr>
      <vt:lpstr>快速上手 - 新建筆記本</vt:lpstr>
      <vt:lpstr>快速上手 – 執行程式碼</vt:lpstr>
      <vt:lpstr>Welcome To Colaboratory</vt:lpstr>
      <vt:lpstr>雲端主機的管理與設定 - GPU 加速</vt:lpstr>
      <vt:lpstr>雲端主機的管理與設定 - GPU 加速</vt:lpstr>
      <vt:lpstr>雲端主機的管理與設定 – Session 管理</vt:lpstr>
      <vt:lpstr>雲端主機的管理與設定 – Session 管理</vt:lpstr>
      <vt:lpstr>Welcome To Colaboratory</vt:lpstr>
      <vt:lpstr>目錄窗格與檔案管理</vt:lpstr>
      <vt:lpstr>目錄窗格與檔案管理 – 掛載雲端</vt:lpstr>
      <vt:lpstr>目錄窗格與檔案管理 – 掛載雲端</vt:lpstr>
      <vt:lpstr>目錄窗格與檔案管理 – 掛載雲端</vt:lpstr>
      <vt:lpstr>目錄窗格與檔案管理 – 掛載雲端</vt:lpstr>
      <vt:lpstr>目錄窗格與檔案管理 – 線上解壓縮</vt:lpstr>
      <vt:lpstr>Welcome To Colaboratory</vt:lpstr>
      <vt:lpstr>偏好設定</vt:lpstr>
      <vt:lpstr>偏好設定 – 主題設定 (暗黑)</vt:lpstr>
      <vt:lpstr>偏好設定 – 主題設定 (暗黑)</vt:lpstr>
      <vt:lpstr>偏好設定 – 柯基犬與小貓模式</vt:lpstr>
      <vt:lpstr>偏好設定 – 柯基犬與小貓模式</vt:lpstr>
      <vt:lpstr>Keras 基本介紹</vt:lpstr>
      <vt:lpstr>用 Keras 建構神經網路</vt:lpstr>
      <vt:lpstr>建立空的神經網路模型</vt:lpstr>
      <vt:lpstr>加入第一層的神經層 (包含輸入層功能)</vt:lpstr>
      <vt:lpstr>加入第二層的神經層</vt:lpstr>
      <vt:lpstr>加入輸出層</vt:lpstr>
      <vt:lpstr>顯示當前模型架構</vt:lpstr>
      <vt:lpstr>PowerPoint 簡報</vt:lpstr>
      <vt:lpstr>資料介紹</vt:lpstr>
      <vt:lpstr>上傳房屋資料、第三方模組</vt:lpstr>
      <vt:lpstr>讀取檔案</vt:lpstr>
      <vt:lpstr>PowerPoint 簡報</vt:lpstr>
      <vt:lpstr>Python 的基本資料結構</vt:lpstr>
      <vt:lpstr>Python 的第三方資料結構：numpy.array </vt:lpstr>
      <vt:lpstr>訓練集、驗證集、測試集</vt:lpstr>
      <vt:lpstr> 訓練集</vt:lpstr>
      <vt:lpstr>資料正規化</vt:lpstr>
      <vt:lpstr>標準差的計算</vt:lpstr>
      <vt:lpstr>標準差的計算</vt:lpstr>
      <vt:lpstr>標準差的計算</vt:lpstr>
      <vt:lpstr>特徵正規化</vt:lpstr>
      <vt:lpstr>標籤正規化</vt:lpstr>
      <vt:lpstr>訓練集、驗證集、測試集的資料形狀</vt:lpstr>
      <vt:lpstr>訓練集、驗證集、測試集的資料形狀</vt:lpstr>
      <vt:lpstr>建立神經網路架構</vt:lpstr>
      <vt:lpstr>編譯及訓練模型</vt:lpstr>
      <vt:lpstr>查看損失值</vt:lpstr>
      <vt:lpstr>資料比較圖</vt:lpstr>
      <vt:lpstr>最後測試：資料預測</vt:lpstr>
      <vt:lpstr>PowerPoint 簡報</vt:lpstr>
      <vt:lpstr>迴歸問題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邱裕雄</dc:creator>
  <cp:lastModifiedBy>allwow</cp:lastModifiedBy>
  <cp:revision>1953</cp:revision>
  <dcterms:created xsi:type="dcterms:W3CDTF">2016-10-10T14:48:34Z</dcterms:created>
  <dcterms:modified xsi:type="dcterms:W3CDTF">2022-03-23T13:54:18Z</dcterms:modified>
</cp:coreProperties>
</file>