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2" r:id="rId1"/>
  </p:sldMasterIdLst>
  <p:notesMasterIdLst>
    <p:notesMasterId r:id="rId41"/>
  </p:notesMasterIdLst>
  <p:handoutMasterIdLst>
    <p:handoutMasterId r:id="rId42"/>
  </p:handoutMasterIdLst>
  <p:sldIdLst>
    <p:sldId id="847" r:id="rId2"/>
    <p:sldId id="809" r:id="rId3"/>
    <p:sldId id="810" r:id="rId4"/>
    <p:sldId id="811" r:id="rId5"/>
    <p:sldId id="812" r:id="rId6"/>
    <p:sldId id="814" r:id="rId7"/>
    <p:sldId id="813" r:id="rId8"/>
    <p:sldId id="815" r:id="rId9"/>
    <p:sldId id="816" r:id="rId10"/>
    <p:sldId id="817" r:id="rId11"/>
    <p:sldId id="819" r:id="rId12"/>
    <p:sldId id="818" r:id="rId13"/>
    <p:sldId id="843" r:id="rId14"/>
    <p:sldId id="846" r:id="rId15"/>
    <p:sldId id="835" r:id="rId16"/>
    <p:sldId id="820" r:id="rId17"/>
    <p:sldId id="841" r:id="rId18"/>
    <p:sldId id="821" r:id="rId19"/>
    <p:sldId id="822" r:id="rId20"/>
    <p:sldId id="823" r:id="rId21"/>
    <p:sldId id="840" r:id="rId22"/>
    <p:sldId id="836" r:id="rId23"/>
    <p:sldId id="824" r:id="rId24"/>
    <p:sldId id="837" r:id="rId25"/>
    <p:sldId id="838" r:id="rId26"/>
    <p:sldId id="839" r:id="rId27"/>
    <p:sldId id="845" r:id="rId28"/>
    <p:sldId id="842" r:id="rId29"/>
    <p:sldId id="844" r:id="rId30"/>
    <p:sldId id="825" r:id="rId31"/>
    <p:sldId id="826" r:id="rId32"/>
    <p:sldId id="827" r:id="rId33"/>
    <p:sldId id="828" r:id="rId34"/>
    <p:sldId id="829" r:id="rId35"/>
    <p:sldId id="830" r:id="rId36"/>
    <p:sldId id="831" r:id="rId37"/>
    <p:sldId id="832" r:id="rId38"/>
    <p:sldId id="833" r:id="rId39"/>
    <p:sldId id="834" r:id="rId40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nsolas" panose="020B0609020204030204" pitchFamily="49" charset="0"/>
      <p:regular r:id="rId47"/>
      <p:bold r:id="rId48"/>
      <p:italic r:id="rId49"/>
      <p:boldItalic r:id="rId50"/>
    </p:embeddedFont>
    <p:embeddedFont>
      <p:font typeface="Noto Sans TC" panose="020B0500000000000000" pitchFamily="34" charset="-120"/>
      <p:regular r:id="rId51"/>
      <p:bold r:id="rId52"/>
    </p:embeddedFont>
    <p:embeddedFont>
      <p:font typeface="Raleway" pitchFamily="2" charset="0"/>
      <p:regular r:id="rId53"/>
      <p:bold r:id="rId54"/>
      <p:italic r:id="rId55"/>
      <p:boldItalic r:id="rId56"/>
    </p:embeddedFont>
  </p:embeddedFontLst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BFBFBF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1686" autoAdjust="0"/>
  </p:normalViewPr>
  <p:slideViewPr>
    <p:cSldViewPr snapToGrid="0">
      <p:cViewPr varScale="1">
        <p:scale>
          <a:sx n="109" d="100"/>
          <a:sy n="109" d="100"/>
        </p:scale>
        <p:origin x="88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30/03/2022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30/03/2022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97813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398A-63F9-4EF1-8D51-2FE81F42B73B}" type="datetimeFigureOut">
              <a:rPr lang="en-US" altLang="zh-TW"/>
              <a:pPr>
                <a:defRPr/>
              </a:pPr>
              <a:t>3/30/2022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86F5-DB03-46B8-9122-B320DEC1C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26549837"/>
      </p:ext>
    </p:extLst>
  </p:cSld>
  <p:clrMapOvr>
    <a:masterClrMapping/>
  </p:clrMapOvr>
  <p:transition spd="slow" advClick="0" advTm="1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7" r:id="rId4"/>
    <p:sldLayoutId id="2147483868" r:id="rId5"/>
    <p:sldLayoutId id="2147483882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TC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ax543.com/debugge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7FAE3F-473D-4EC5-BC68-678B7D6DD349}"/>
              </a:ext>
            </a:extLst>
          </p:cNvPr>
          <p:cNvCxnSpPr>
            <a:cxnSpLocks/>
          </p:cNvCxnSpPr>
          <p:nvPr/>
        </p:nvCxnSpPr>
        <p:spPr>
          <a:xfrm>
            <a:off x="3693989" y="31789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標題 2">
            <a:extLst>
              <a:ext uri="{FF2B5EF4-FFF2-40B4-BE49-F238E27FC236}">
                <a16:creationId xmlns:a16="http://schemas.microsoft.com/office/drawing/2014/main" id="{EF9E8F46-BAAE-49A9-84A0-EC215ED32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1080" y="3265945"/>
            <a:ext cx="6974011" cy="685284"/>
          </a:xfrm>
        </p:spPr>
        <p:txBody>
          <a:bodyPr anchor="ctr">
            <a:normAutofit/>
          </a:bodyPr>
          <a:lstStyle/>
          <a:p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補充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B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：深度學習 </a:t>
            </a:r>
            <a:r>
              <a:rPr lang="it-IT" altLang="zh-TW">
                <a:latin typeface="Consolas" panose="020B0609020204030204" pitchFamily="49" charset="0"/>
                <a:ea typeface="Noto Sans TC" panose="020B0500000000000000" pitchFamily="34" charset="-120"/>
              </a:rPr>
              <a:t>X 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影像處理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DCD057-61C9-4B99-ADEE-F8DFE8077E55}"/>
              </a:ext>
            </a:extLst>
          </p:cNvPr>
          <p:cNvSpPr txBox="1">
            <a:spLocks/>
          </p:cNvSpPr>
          <p:nvPr/>
        </p:nvSpPr>
        <p:spPr bwMode="auto">
          <a:xfrm>
            <a:off x="3562709" y="2131070"/>
            <a:ext cx="7867291" cy="10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altLang="en-US" sz="5400" b="1" i="0" kern="12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r>
              <a:rPr lang="en-US" altLang="zh-TW" sz="3600" b="0">
                <a:latin typeface="Consolas" panose="020B0609020204030204" pitchFamily="49" charset="0"/>
                <a:ea typeface="Noto Sans TC" panose="020B0500000000000000" pitchFamily="34" charset="-120"/>
              </a:rPr>
              <a:t>AIoT</a:t>
            </a:r>
            <a:r>
              <a:rPr lang="zh-TW" altLang="en-US" sz="3600" b="0">
                <a:latin typeface="Noto Sans TC" panose="020B0500000000000000" pitchFamily="34" charset="-120"/>
                <a:ea typeface="Noto Sans TC" panose="020B0500000000000000" pitchFamily="34" charset="-120"/>
              </a:rPr>
              <a:t>：樹莓派應用</a:t>
            </a:r>
            <a:endParaRPr lang="en-US" sz="3600" b="0" dirty="0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91C1AB3-8FA4-4639-AC49-F1D4D4760A87}"/>
              </a:ext>
            </a:extLst>
          </p:cNvPr>
          <p:cNvSpPr/>
          <p:nvPr/>
        </p:nvSpPr>
        <p:spPr>
          <a:xfrm>
            <a:off x="5984823" y="4374695"/>
            <a:ext cx="3098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spc="3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賴秉樑 </a:t>
            </a:r>
            <a:r>
              <a:rPr lang="en-US" altLang="zh-TW" sz="2400" spc="3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debugger</a:t>
            </a:r>
            <a:endParaRPr lang="zh-TW" altLang="en-US" sz="2400" spc="300">
              <a:solidFill>
                <a:srgbClr val="FFFF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977104A-AB7C-40F2-846A-8FF2D3F8227A}"/>
              </a:ext>
            </a:extLst>
          </p:cNvPr>
          <p:cNvSpPr/>
          <p:nvPr/>
        </p:nvSpPr>
        <p:spPr>
          <a:xfrm>
            <a:off x="6832811" y="4817180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spc="3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學院創辦人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D0F66CE-D8F2-4A18-8B05-15587E70302C}"/>
              </a:ext>
            </a:extLst>
          </p:cNvPr>
          <p:cNvGrpSpPr/>
          <p:nvPr/>
        </p:nvGrpSpPr>
        <p:grpSpPr>
          <a:xfrm>
            <a:off x="4516805" y="6043481"/>
            <a:ext cx="3262432" cy="694179"/>
            <a:chOff x="4516805" y="5988065"/>
            <a:chExt cx="3262432" cy="69417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2324F59-174E-4E1B-A340-B7E198528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805" y="5988065"/>
              <a:ext cx="1051340" cy="402936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5C8D174-2812-468C-AFF5-CAD513062017}"/>
                </a:ext>
              </a:extLst>
            </p:cNvPr>
            <p:cNvSpPr/>
            <p:nvPr/>
          </p:nvSpPr>
          <p:spPr>
            <a:xfrm>
              <a:off x="5566925" y="6052003"/>
              <a:ext cx="21082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200" spc="300">
                  <a:solidFill>
                    <a:srgbClr val="FFFF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極限翻轉學院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E7BAEBB-A9CB-4F8B-AB1E-3D6669A3FC57}"/>
                </a:ext>
              </a:extLst>
            </p:cNvPr>
            <p:cNvSpPr/>
            <p:nvPr/>
          </p:nvSpPr>
          <p:spPr>
            <a:xfrm>
              <a:off x="4516805" y="6374467"/>
              <a:ext cx="3262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spc="1000">
                  <a:solidFill>
                    <a:srgbClr val="FFFF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青少年與兒童程式教育</a:t>
              </a:r>
              <a:endParaRPr lang="en-US" altLang="zh-TW" sz="1400" spc="10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C626FD29-93EC-4ADB-806B-1CEED6D53728}"/>
              </a:ext>
            </a:extLst>
          </p:cNvPr>
          <p:cNvSpPr/>
          <p:nvPr/>
        </p:nvSpPr>
        <p:spPr>
          <a:xfrm>
            <a:off x="5080728" y="5219672"/>
            <a:ext cx="4907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課程網址 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https://max543.com/debugger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07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BFA7BC-67FA-4A76-A322-1E0103861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機器學習的目的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A715A9-0944-4BA7-88CE-F771C172A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以手寫辦識數字為例：至少超過 </a:t>
            </a:r>
            <a:r>
              <a:rPr lang="en-US" altLang="zh-TW"/>
              <a:t>13,000</a:t>
            </a:r>
            <a:r>
              <a:rPr lang="zh-TW" altLang="en-US"/>
              <a:t> 個要調整的參數。</a:t>
            </a:r>
            <a:endParaRPr lang="en-US" altLang="zh-TW"/>
          </a:p>
          <a:p>
            <a:r>
              <a:rPr lang="zh-TW" altLang="en-US"/>
              <a:t>用機器學習的運算來達成這浩大的工程。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CAE12F-6D03-48B3-A2DB-2E326AC29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52" y="2615211"/>
            <a:ext cx="9449295" cy="35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992692-942D-48DA-AC08-1FA31A95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影像處理的 </a:t>
            </a:r>
            <a:r>
              <a:rPr lang="en-US" altLang="zh-TW"/>
              <a:t>"Hello World"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Mnist </a:t>
            </a:r>
            <a:r>
              <a:rPr lang="zh-TW" altLang="en-US"/>
              <a:t>資料集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4E2531-32C3-429A-B47F-ACA1E42BF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辨識手寫數字 </a:t>
            </a:r>
            <a:r>
              <a:rPr lang="en-US" altLang="zh-TW"/>
              <a:t>0 ~ 9</a:t>
            </a:r>
            <a:r>
              <a:rPr lang="zh-TW" altLang="en-US"/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9266BD-A654-4293-88EC-855058FD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56" y="1796959"/>
            <a:ext cx="8726888" cy="40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78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先看機器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學習的例子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68D171-EE6F-4CDD-AF1F-7C9FE16F4497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：多層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(MLP)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46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103AA2-2AD8-4FF9-A1B0-D7E3E17B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Anaconda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4095C6-F826-443B-9004-8BAA725F4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18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Anaconda </a:t>
            </a:r>
            <a:r>
              <a:rPr lang="zh-TW" altLang="zh-TW" sz="18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包含了</a:t>
            </a:r>
            <a:r>
              <a:rPr lang="en-US" altLang="zh-TW" sz="18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 Python </a:t>
            </a:r>
            <a:r>
              <a:rPr lang="zh-TW" altLang="zh-TW" sz="18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直譯器與許多好用的開發工具，而且提供了數百個第三方的函式庫，涵蓋科學、數學、工程、數據分析的</a:t>
            </a:r>
            <a:r>
              <a:rPr lang="en-US" altLang="zh-TW" sz="18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 Python </a:t>
            </a:r>
            <a:r>
              <a:rPr lang="zh-TW" altLang="zh-TW" sz="18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模組。</a:t>
            </a:r>
            <a:endParaRPr lang="zh-TW" altLang="zh-TW" sz="18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877888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zh-TW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網址：</a:t>
            </a:r>
            <a:r>
              <a:rPr lang="en-US" altLang="zh-TW" sz="1400" kern="100">
                <a:effectLst/>
                <a:latin typeface="Consolas" panose="020B0609020204030204" pitchFamily="49" charset="0"/>
                <a:ea typeface="新細明體" panose="02020500000000000000" pitchFamily="18" charset="-120"/>
                <a:cs typeface="Times New Roman" panose="02020603050405020304" pitchFamily="18" charset="0"/>
              </a:rPr>
              <a:t>https://www.anaconda.com/products/individual</a:t>
            </a:r>
            <a:r>
              <a:rPr lang="zh-TW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，下載並安裝適當的版本。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877888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TW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安裝後，執行</a:t>
            </a:r>
            <a:r>
              <a:rPr lang="en-US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 Anaconda </a:t>
            </a:r>
            <a:r>
              <a:rPr lang="zh-TW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的整合開發環境</a:t>
            </a:r>
            <a:r>
              <a:rPr lang="en-US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 (IDE)</a:t>
            </a:r>
            <a:r>
              <a:rPr lang="zh-TW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：</a:t>
            </a:r>
            <a:r>
              <a:rPr lang="en-US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Spyder</a:t>
            </a:r>
            <a:r>
              <a:rPr lang="zh-TW" altLang="zh-TW" sz="1400" kern="100">
                <a:effectLst/>
                <a:latin typeface="Consolas" panose="020B0609020204030204" pitchFamily="49" charset="0"/>
                <a:cs typeface="Arial" panose="020B0604020202020204" pitchFamily="34" charset="0"/>
              </a:rPr>
              <a:t>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02D3EB-8BCF-47B9-8387-1ECA3D9BB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7" y="2786332"/>
            <a:ext cx="6794266" cy="35401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7B88BC3-4985-4FAB-9ECB-DFFEA16775AA}"/>
              </a:ext>
            </a:extLst>
          </p:cNvPr>
          <p:cNvSpPr txBox="1"/>
          <p:nvPr/>
        </p:nvSpPr>
        <p:spPr>
          <a:xfrm>
            <a:off x="7462820" y="2786332"/>
            <a:ext cx="4411813" cy="2644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IPython 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主控台：用來測次單行程式碼，以及程式的輸出資訊。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程式編輯窗格：編寫程式專案的地方。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語法錯誤提示：在執行程式前，可事先發現語法錯誤的程式碼。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變數窗格：可知道目前程式物件的值為何。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Debug (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除錯選單</a:t>
            </a: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)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：可依序執行程式碼，用來查找錯誤與追蹤變數值。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4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若使用 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Anacodna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，需安裝模型框架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43816FE-BA5A-4F63-97A1-19337F545FF2}"/>
              </a:ext>
            </a:extLst>
          </p:cNvPr>
          <p:cNvSpPr txBox="1"/>
          <p:nvPr/>
        </p:nvSpPr>
        <p:spPr>
          <a:xfrm>
            <a:off x="2153920" y="4398496"/>
            <a:ext cx="788416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本範例會用到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tensorflow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與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開啟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Anacodna Prompt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視窗，輸入下列指令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73050" lvl="1">
              <a:spcBef>
                <a:spcPts val="600"/>
              </a:spcBef>
            </a:pP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&gt;&gt;&gt;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pip install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tensorflow</a:t>
            </a:r>
          </a:p>
          <a:p>
            <a:pPr marL="273050" lvl="1">
              <a:spcBef>
                <a:spcPts val="600"/>
              </a:spcBef>
            </a:pP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&gt;&gt;&gt;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pip install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</a:t>
            </a:r>
          </a:p>
        </p:txBody>
      </p:sp>
    </p:spTree>
    <p:extLst>
      <p:ext uri="{BB962C8B-B14F-4D97-AF65-F5344CB8AC3E}">
        <p14:creationId xmlns:p14="http://schemas.microsoft.com/office/powerpoint/2010/main" val="17349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6660E5-F873-4E10-A677-8FB39A04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訓練與預測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3939F3-2848-4505-8F0E-E3F9D71D1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000"/>
              <a:t>訓練 </a:t>
            </a:r>
            <a:r>
              <a:rPr lang="en-US" altLang="zh-TW" sz="2000"/>
              <a:t>(Train)</a:t>
            </a:r>
            <a:r>
              <a:rPr lang="zh-TW" altLang="en-US" sz="2000"/>
              <a:t>：</a:t>
            </a:r>
            <a:r>
              <a:rPr lang="en-US" altLang="zh-TW" sz="2000"/>
              <a:t>Mnist </a:t>
            </a:r>
            <a:r>
              <a:rPr lang="zh-TW" altLang="en-US" sz="2000"/>
              <a:t>共有 </a:t>
            </a:r>
            <a:r>
              <a:rPr lang="en-US" altLang="zh-TW" sz="2000"/>
              <a:t>60,000 </a:t>
            </a:r>
            <a:r>
              <a:rPr lang="zh-TW" altLang="en-US" sz="2000"/>
              <a:t>訓練資料，將 </a:t>
            </a:r>
            <a:r>
              <a:rPr lang="en-US" altLang="zh-TW" sz="2000"/>
              <a:t>Feature (</a:t>
            </a:r>
            <a:r>
              <a:rPr lang="zh-TW" altLang="en-US" sz="2000"/>
              <a:t>數字圖片特徵值</a:t>
            </a:r>
            <a:r>
              <a:rPr lang="en-US" altLang="zh-TW" sz="2000"/>
              <a:t>)</a:t>
            </a:r>
            <a:r>
              <a:rPr lang="zh-TW" altLang="en-US" sz="2000"/>
              <a:t> 與</a:t>
            </a:r>
            <a:br>
              <a:rPr lang="en-US" altLang="zh-TW" sz="2000"/>
            </a:br>
            <a:r>
              <a:rPr lang="en-US" altLang="zh-TW" sz="2000"/>
              <a:t>Label</a:t>
            </a:r>
            <a:r>
              <a:rPr lang="zh-TW" altLang="en-US" sz="2000"/>
              <a:t> </a:t>
            </a:r>
            <a:r>
              <a:rPr lang="en-US" altLang="zh-TW" sz="2000"/>
              <a:t>(</a:t>
            </a:r>
            <a:r>
              <a:rPr lang="zh-TW" altLang="en-US" sz="2000"/>
              <a:t>數字真實值</a:t>
            </a:r>
            <a:r>
              <a:rPr lang="en-US" altLang="zh-TW" sz="2000"/>
              <a:t>)</a:t>
            </a:r>
            <a:r>
              <a:rPr lang="zh-TW" altLang="en-US" sz="2000"/>
              <a:t> 經過</a:t>
            </a:r>
            <a:r>
              <a:rPr lang="zh-TW" altLang="en-US" sz="2000" u="sng"/>
              <a:t>預處理</a:t>
            </a:r>
            <a:r>
              <a:rPr lang="zh-TW" altLang="en-US" sz="2000"/>
              <a:t>，然後進行訓練。</a:t>
            </a:r>
            <a:endParaRPr lang="en-US" altLang="zh-TW" sz="200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000"/>
              <a:t>預測 </a:t>
            </a:r>
            <a:r>
              <a:rPr lang="en-US" altLang="zh-TW" sz="2000"/>
              <a:t>(Predict)</a:t>
            </a:r>
            <a:r>
              <a:rPr lang="zh-TW" altLang="en-US" sz="2000"/>
              <a:t>：將要預測的數字圖片，先經過</a:t>
            </a:r>
            <a:r>
              <a:rPr lang="zh-TW" altLang="en-US" sz="2000" u="sng"/>
              <a:t>預處理</a:t>
            </a:r>
            <a:r>
              <a:rPr lang="zh-TW" altLang="en-US" sz="2000"/>
              <a:t>，送給模型作預測。</a:t>
            </a:r>
            <a:endParaRPr lang="en-US" altLang="zh-TW" sz="20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F102AF5-3573-47D5-82B9-499B7FEB4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47" y="2833229"/>
            <a:ext cx="7085601" cy="31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7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Feature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特徵值換為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784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個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float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數字標準化，將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Label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轉換為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One-Hot Encoding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編碼。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56573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匯入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mnist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資料集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keras.datasets </a:t>
            </a: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mnist</a:t>
            </a:r>
          </a:p>
          <a:p>
            <a:pPr>
              <a:lnSpc>
                <a:spcPct val="120000"/>
              </a:lnSpc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keras.utils </a:t>
            </a: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np_utils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建立訓練資料和測試資料，包括訓練特徵集、訓練標籤和測試特徵集、測試標籤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(train_feature, train_label), (test_feature, test_label) = mnist.load_data()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5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將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Features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特徵值換為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784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個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float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數字的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維向量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train_feature_vector = train_feature.reshape(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(train_feature),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784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).astype(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'float32'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test_feature_vector = test_feature.reshape(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(test_feature),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784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).astype(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'float32'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00">
              <a:solidFill>
                <a:srgbClr val="33CC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Features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特徵值標準化，將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~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255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的數字，除以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255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得到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 ~ 1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之間的浮點數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train_feature_normalize = train_feature_vector/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255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test_feature_normalize = test_feature_vector/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255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Label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轉換為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One-Hot Encoding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編碼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train_label_onehot = np_utils.to_categorical(train_label)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test_label_onehot = np_utils.to_categorical(test_label)</a:t>
            </a:r>
          </a:p>
        </p:txBody>
      </p:sp>
    </p:spTree>
    <p:extLst>
      <p:ext uri="{BB962C8B-B14F-4D97-AF65-F5344CB8AC3E}">
        <p14:creationId xmlns:p14="http://schemas.microsoft.com/office/powerpoint/2010/main" val="39437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0CE87-53DA-4868-9F41-ABAD0B3F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Label </a:t>
            </a:r>
            <a:r>
              <a:rPr lang="zh-TW" altLang="en-US"/>
              <a:t>資料預處理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7F8A074-A031-4CD1-9244-247644F0F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/>
              <a:t>0 ~ 9 </a:t>
            </a:r>
            <a:r>
              <a:rPr lang="zh-TW" altLang="en-US" sz="2400"/>
              <a:t>數字的 </a:t>
            </a:r>
            <a:r>
              <a:rPr lang="en-US" altLang="zh-TW" sz="2400"/>
              <a:t>One-Hot Encoding (</a:t>
            </a:r>
            <a:r>
              <a:rPr lang="zh-TW" altLang="en-US" sz="2400"/>
              <a:t>一位有效編碼</a:t>
            </a:r>
            <a:r>
              <a:rPr lang="en-US" altLang="zh-TW" sz="2400"/>
              <a:t>)</a:t>
            </a:r>
            <a:r>
              <a:rPr lang="zh-TW" altLang="en-US" sz="2400"/>
              <a:t>，增加模型效率</a:t>
            </a:r>
            <a:r>
              <a:rPr lang="zh-TW" altLang="en-US" sz="2400">
                <a:latin typeface="Noto Sans TC" panose="020B0500000000000000" pitchFamily="34" charset="-120"/>
              </a:rPr>
              <a:t>：</a:t>
            </a:r>
            <a:endParaRPr lang="zh-TW" altLang="en-US" sz="24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7CD9323-C980-4E2C-BBE8-4A8603D73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00" y="2518405"/>
            <a:ext cx="8345000" cy="273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Sequential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模型。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450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匯入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Sequential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模型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keras.models </a:t>
            </a: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Sequential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keras.layers </a:t>
            </a: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Dense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建立模型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 = Sequential()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6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輸入層：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784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，隱藏層：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256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，輸出層：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model.add(Dense(units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256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input_dim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784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kernel_initializer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'normal'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activation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'relu'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))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model.add(Dense(units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kernel_initializer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'normal'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activation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'softmax'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6A2B1F2-EA28-4060-AD9A-40486469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78" y="1058184"/>
            <a:ext cx="3119532" cy="25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compile()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法定義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損失函式、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Optimizer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最佳化方法，和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metrics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評估準確率的方法。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2730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定義訓練方式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model.compile(loss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'categorical_crossentropy'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optimizer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'adam'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metrics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[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'accuracy'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])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(train_feature_normalize,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train_label_onehot)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資料訓練，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訓練資料保留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20%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作驗證，訓練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次、每批次讀取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200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筆資料，顯示簡易訓練過程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train_history 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model.fit(x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train_feature_normalize,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        y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train_label_onehot,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validation_split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0.2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        epochs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batch_size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200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verbose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D7DD632-23B0-4A21-87C4-69189E9F6184}"/>
              </a:ext>
            </a:extLst>
          </p:cNvPr>
          <p:cNvSpPr txBox="1"/>
          <p:nvPr/>
        </p:nvSpPr>
        <p:spPr>
          <a:xfrm>
            <a:off x="2549199" y="3809120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fit()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可以進行訓練，訓練時必須設定訓練資料和標籤。語法如下：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62FF4ED-32C9-4C4B-B69D-EE33DF24CEEF}"/>
              </a:ext>
            </a:extLst>
          </p:cNvPr>
          <p:cNvSpPr/>
          <p:nvPr/>
        </p:nvSpPr>
        <p:spPr>
          <a:xfrm>
            <a:off x="2649579" y="4260728"/>
            <a:ext cx="8932094" cy="66248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model.fit(x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 y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標籤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validation_split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驗證資料百分比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         epochs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訓練次數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 batch_size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每批次有多少筆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verbose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n)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901598F-1EBA-4298-97EF-28967C21BD43}"/>
              </a:ext>
            </a:extLst>
          </p:cNvPr>
          <p:cNvSpPr txBox="1"/>
          <p:nvPr/>
        </p:nvSpPr>
        <p:spPr>
          <a:xfrm>
            <a:off x="2549199" y="5032568"/>
            <a:ext cx="94932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validation_split：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例如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：0.2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表示將訓練資料保留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20%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，當作驗證資料。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verbose：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是否顯示訓練過程。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：不顯示，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：詳細顯示，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zh-TW" altLang="en-US" sz="16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：簡易顯示。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endParaRPr lang="zh-TW" altLang="en-US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4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7B001-79EF-4A86-9C35-447CE103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人類的大腦神經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8427B3-2A2A-4423-9A42-62436E4A6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人類辨識影像很簡單</a:t>
            </a:r>
            <a:r>
              <a:rPr lang="en-US" altLang="zh-TW"/>
              <a:t>…</a:t>
            </a:r>
            <a:r>
              <a:rPr lang="zh-TW" altLang="en-US"/>
              <a:t>，但電腦辨識卻很難</a:t>
            </a:r>
            <a:r>
              <a:rPr lang="en-US" altLang="zh-TW"/>
              <a:t>…</a:t>
            </a:r>
            <a:r>
              <a:rPr lang="zh-TW" altLang="en-US"/>
              <a:t>。</a:t>
            </a:r>
          </a:p>
        </p:txBody>
      </p:sp>
      <p:pic>
        <p:nvPicPr>
          <p:cNvPr id="4" name="內容版面配置區 12">
            <a:extLst>
              <a:ext uri="{FF2B5EF4-FFF2-40B4-BE49-F238E27FC236}">
                <a16:creationId xmlns:a16="http://schemas.microsoft.com/office/drawing/2014/main" id="{3708741A-A41C-43EF-9695-1AB990B38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8" y="2336015"/>
            <a:ext cx="11232824" cy="31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36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evaluate()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會回傳串列，代表評估模型的損失函式誤差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[0]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和準確率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[1]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957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評估準確率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scores = model.evaluate(test_feature_normalize, test_label_onehot)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'\n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準確率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scores[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26372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預測測試特徵圖片，並顯示圖像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184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預測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prediction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model.predict(test_feature_normalize)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prediction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np.argmax(prediction, axis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顯示圖像、預測值、真實值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show_images_labels_predictions(test_feature,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test_label,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prediction,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954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模型儲存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68D171-EE6F-4CDD-AF1F-7C9FE16F4497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：多層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(MLP)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88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模型儲存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使用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檔案系統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(.h5)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來儲存模型。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125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將模型儲存至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檔案中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model.save(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'Mnist_mlp_model.h5'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"Mnist_mlp_model.h5 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模型儲存完畢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!"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del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model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4DEF87-549B-4958-BEDF-3746B60D0324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saveModel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9181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載入模型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68D171-EE6F-4CDD-AF1F-7C9FE16F4497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：多層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(MLP)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82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2408719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載入模型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5362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314253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1278506" y="2778051"/>
            <a:ext cx="0" cy="15362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4683585"/>
            <a:ext cx="0" cy="15362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從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檔案中載入模型。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184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匯入模組的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load_model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方法</a:t>
            </a: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keras.models </a:t>
            </a: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load_model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從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檔案中載入模型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"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載入模型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Mnist_mlp_model.h5"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 = load_model(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'Mnist_mlp_model.h5'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4DEF87-549B-4958-BEDF-3746B60D0324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LoadModel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12917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預測自己的圖片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68D171-EE6F-4CDD-AF1F-7C9FE16F4497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：多層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(MLP)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43816FE-BA5A-4F63-97A1-19337F545FF2}"/>
              </a:ext>
            </a:extLst>
          </p:cNvPr>
          <p:cNvSpPr txBox="1"/>
          <p:nvPr/>
        </p:nvSpPr>
        <p:spPr>
          <a:xfrm>
            <a:off x="2153920" y="4398496"/>
            <a:ext cx="78841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本範例會用到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開啟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Anacodna Prompt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視窗，輸入下列指令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73050" lvl="1">
              <a:spcBef>
                <a:spcPts val="600"/>
              </a:spcBef>
            </a:pP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&gt;&gt;&gt;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pip install opencv-python</a:t>
            </a:r>
            <a:endParaRPr lang="zh-TW" altLang="en-US" b="0" i="0" u="none" strike="noStrike" baseline="0">
              <a:solidFill>
                <a:srgbClr val="33CC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50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52708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288703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載入模型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278506" y="325636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使用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檔案系統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(.h5)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來儲存模型。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5926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匯入相關模組</a:t>
            </a:r>
            <a:endParaRPr lang="en-US" altLang="zh-TW" sz="15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glob,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cv2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4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建立測試特徵集、測試標籤	 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files = glob.glob(</a:t>
            </a:r>
            <a:r>
              <a:rPr lang="en-US" altLang="zh-TW" sz="15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"imagedata\*.jpg"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test_feature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[]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test_label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[]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 b="1">
                <a:latin typeface="Consolas" panose="020B0609020204030204" pitchFamily="49" charset="0"/>
                <a:ea typeface="Noto Sans TC" panose="020B0500000000000000" pitchFamily="34" charset="-120"/>
              </a:rPr>
              <a:t>for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file </a:t>
            </a:r>
            <a:r>
              <a:rPr lang="en-US" altLang="zh-TW" sz="1500" b="1">
                <a:latin typeface="Consolas" panose="020B0609020204030204" pitchFamily="49" charset="0"/>
                <a:ea typeface="Noto Sans TC" panose="020B0500000000000000" pitchFamily="34" charset="-120"/>
              </a:rPr>
              <a:t>in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files: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   img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cv2.imread(file)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   img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cv2.cvtColor(img,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cv2.COLOR_BGR2GRAY)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灰階 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  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_, img = cv2.threshold(img,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120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255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, cv2.THRESH_BINARY_INV)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轉為反相黑白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  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test_feature.append(img)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   label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file[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: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11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]  	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"imagedata\1.jpg"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第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個字元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為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Label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   test_label.append(</a:t>
            </a:r>
            <a:r>
              <a:rPr lang="en-US" altLang="zh-TW" sz="1500">
                <a:solidFill>
                  <a:srgbClr val="00B05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int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(label))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4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test_feature=np.array(test_feature)	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串列轉為矩陣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test_label=np.array(test_label)		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串列轉為矩陣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4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將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Features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特徵值換為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784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個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float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數字的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維向量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test_feature_vector = test_feature.reshape(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(test_feature),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784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).astype(</a:t>
            </a:r>
            <a:r>
              <a:rPr lang="en-US" altLang="zh-TW" sz="15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'float32'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5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Features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特徵值標準化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test_feature_normalize = test_feature_vector/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4DEF87-549B-4958-BEDF-3746B60D0324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Predict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21315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52708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288703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載入模型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278506" y="325636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使用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檔案系統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(.h5)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來儲存模型。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184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匯入模組的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load_model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方法</a:t>
            </a: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keras.models </a:t>
            </a: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load_model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從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檔案中載入模型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print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"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載入模型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Mnist_mlp_model.h5"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 = load_model(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'Mnist_mlp_model.h5'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4DEF87-549B-4958-BEDF-3746B60D0324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Predict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15583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443EA4C-7554-458D-8B9D-9E904D6E8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345" y="3342631"/>
            <a:ext cx="6856561" cy="320372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16DF1CB-35DC-4959-9796-77426AC6E31A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50B1FFD-9AE0-4EA6-973F-CFEC2B238462}"/>
              </a:ext>
            </a:extLst>
          </p:cNvPr>
          <p:cNvSpPr txBox="1"/>
          <p:nvPr/>
        </p:nvSpPr>
        <p:spPr>
          <a:xfrm>
            <a:off x="336071" y="527088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AA3F8D6-AE1B-4555-A24F-7A5990B278A7}"/>
              </a:ext>
            </a:extLst>
          </p:cNvPr>
          <p:cNvSpPr txBox="1"/>
          <p:nvPr/>
        </p:nvSpPr>
        <p:spPr>
          <a:xfrm>
            <a:off x="336071" y="288703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載入模型</a:t>
            </a: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978CC02D-0515-4C3D-A900-D714A6B9CE4A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>
            <a:off x="1278506" y="87251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3DF6B5C5-B44E-42D6-B929-1A1915827394}"/>
              </a:ext>
            </a:extLst>
          </p:cNvPr>
          <p:cNvCxnSpPr>
            <a:cxnSpLocks/>
            <a:stCxn id="25" idx="2"/>
            <a:endCxn id="24" idx="0"/>
          </p:cNvCxnSpPr>
          <p:nvPr/>
        </p:nvCxnSpPr>
        <p:spPr>
          <a:xfrm>
            <a:off x="1278506" y="325636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A8CB8F4-F569-4143-8B44-694291CB9A91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Predict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8C8474A-ABCE-4834-AD3D-E5E361F4BE6F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預測測試特徵圖片，並顯示圖像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828D1B-8583-4E8E-AB81-2FC2BCFD99B4}"/>
              </a:ext>
            </a:extLst>
          </p:cNvPr>
          <p:cNvSpPr/>
          <p:nvPr/>
        </p:nvSpPr>
        <p:spPr>
          <a:xfrm>
            <a:off x="2649579" y="903883"/>
            <a:ext cx="8932094" cy="21394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預測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prediction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model.predict(test_feature_normalize)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prediction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np.argmax(prediction, axis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顯示圖像、預測值、真實值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show_images_labels_predictions(test_feature, test_label, prediction,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len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(test_feature))</a:t>
            </a:r>
          </a:p>
        </p:txBody>
      </p:sp>
    </p:spTree>
    <p:extLst>
      <p:ext uri="{BB962C8B-B14F-4D97-AF65-F5344CB8AC3E}">
        <p14:creationId xmlns:p14="http://schemas.microsoft.com/office/powerpoint/2010/main" val="30422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6D54DE-1464-4228-9659-3478ED4B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神經網路 </a:t>
            </a:r>
            <a:r>
              <a:rPr lang="en-US" altLang="zh-TW"/>
              <a:t>(Neural Network)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D3671B-DF52-4676-9527-E41FE9CBE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闕值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設下一個門檻，當 </a:t>
            </a:r>
            <a:r>
              <a:rPr lang="en-US" altLang="zh-TW"/>
              <a:t>(</a:t>
            </a:r>
            <a:r>
              <a:rPr lang="zh-TW" altLang="en-US"/>
              <a:t>輸入 </a:t>
            </a:r>
            <a:r>
              <a:rPr lang="en-US" altLang="zh-TW"/>
              <a:t>X</a:t>
            </a:r>
            <a:r>
              <a:rPr lang="zh-TW" altLang="en-US"/>
              <a:t> 權重</a:t>
            </a:r>
            <a:r>
              <a:rPr lang="en-US" altLang="zh-TW"/>
              <a:t>)</a:t>
            </a:r>
            <a:r>
              <a:rPr lang="zh-TW" altLang="en-US"/>
              <a:t> 與闕值做比較，大於闕值則經過激勵函式轉換，輸出到下一個神經元。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B80CE10-298D-4EF3-974C-1D4E82643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8" y="2846522"/>
            <a:ext cx="9642815" cy="28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85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再看深度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學習的例子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6B974F-85D1-4E80-B02F-2F7EE546974D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卷積神經網路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(CNN)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3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992692-942D-48DA-AC08-1FA31A95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MLP</a:t>
            </a:r>
            <a:r>
              <a:rPr lang="zh-TW" altLang="en-US"/>
              <a:t> </a:t>
            </a:r>
            <a:r>
              <a:rPr lang="en-US" altLang="zh-TW"/>
              <a:t>vs CNN </a:t>
            </a:r>
            <a:r>
              <a:rPr lang="zh-TW" altLang="en-US"/>
              <a:t>結構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3B9591-387D-4420-9201-2B3CE062E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84" y="1221009"/>
            <a:ext cx="6280031" cy="54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1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FF66BB-3B7F-4527-B83F-4AB55C0C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卷積層 </a:t>
            </a:r>
            <a:r>
              <a:rPr lang="en-US" altLang="zh-TW"/>
              <a:t>(Convolution Layer)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6740F7-8958-466F-A2C7-83327E285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/>
              <a:t>卷積層是將原始圖片與特定的濾鏡 </a:t>
            </a:r>
            <a:r>
              <a:rPr lang="en-US" altLang="zh-TW" sz="2400"/>
              <a:t>(Feature Detector) </a:t>
            </a:r>
            <a:r>
              <a:rPr lang="zh-TW" altLang="en-US" sz="2400"/>
              <a:t>進行卷積運算。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82A819-F985-4EC5-B515-09FCD439F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96" y="1674099"/>
            <a:ext cx="3789208" cy="247027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4E21540-B587-4868-9380-4D0932982DC2}"/>
              </a:ext>
            </a:extLst>
          </p:cNvPr>
          <p:cNvSpPr/>
          <p:nvPr/>
        </p:nvSpPr>
        <p:spPr>
          <a:xfrm>
            <a:off x="888520" y="4360030"/>
            <a:ext cx="10549499" cy="17348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建立卷積層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model.add(Conv2D(filters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,		#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filters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：每一個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filter 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都會產生一個濾鏡效果。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kernel_size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),	#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kernel_size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：設定濾鏡大小，一般為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5*5 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或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3*3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en-US" altLang="zh-TW" sz="15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padding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'same'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,		#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padding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：設定卷積運算圖片大小，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'same'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代表與原圖相同。</a:t>
            </a:r>
            <a:endParaRPr lang="en-US" altLang="zh-TW" sz="15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input_shape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),	# input_shape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：設定原圖大小，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(28,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28,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1) 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代表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28*28/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張。</a:t>
            </a:r>
            <a:endParaRPr lang="en-US" altLang="zh-TW" sz="150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activation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'relu'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))	#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activation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：激勵函式，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relu 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函式會將小於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0 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的資訊設為 </a:t>
            </a:r>
            <a:r>
              <a:rPr lang="en-US" altLang="zh-TW" sz="1500"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500"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en-US" altLang="zh-TW" sz="150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24A5DD-D8E0-4D14-86B7-BA850149E921}"/>
              </a:ext>
            </a:extLst>
          </p:cNvPr>
          <p:cNvSpPr txBox="1"/>
          <p:nvPr/>
        </p:nvSpPr>
        <p:spPr>
          <a:xfrm>
            <a:off x="829954" y="6259049"/>
            <a:ext cx="11370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例如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：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上面有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個濾鏡，會產生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10 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張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*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28 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的卷積運算圖片。</a:t>
            </a:r>
            <a:endParaRPr lang="en-US" altLang="zh-TW" sz="160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2475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FF66BB-3B7F-4527-B83F-4AB55C0C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池化層 </a:t>
            </a:r>
            <a:r>
              <a:rPr lang="en-US" altLang="zh-TW"/>
              <a:t>(Pooling Layer)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6740F7-8958-466F-A2C7-83327E285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/>
              <a:t>池化層是採用 </a:t>
            </a:r>
            <a:r>
              <a:rPr lang="en-US" altLang="zh-TW" sz="2400"/>
              <a:t>Max Pooling</a:t>
            </a:r>
            <a:r>
              <a:rPr lang="zh-TW" altLang="en-US" sz="2400"/>
              <a:t>，指挑出矩陣中的最大值，相當於只挑出圖片局部最明顯的特徵，可縮減卷積層產生的卷積運算圖片數量。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D7F8911-A580-40C8-BBE6-616597569DDD}"/>
              </a:ext>
            </a:extLst>
          </p:cNvPr>
          <p:cNvSpPr/>
          <p:nvPr/>
        </p:nvSpPr>
        <p:spPr>
          <a:xfrm>
            <a:off x="410664" y="2536077"/>
            <a:ext cx="11370672" cy="8046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建立池化層 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model.add(MaxPooling2D(pool_size</a:t>
            </a:r>
            <a:r>
              <a:rPr lang="zh-TW" altLang="en-US" sz="20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20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2000">
                <a:latin typeface="Consolas" panose="020B0609020204030204" pitchFamily="49" charset="0"/>
                <a:ea typeface="Noto Sans TC" panose="020B0500000000000000" pitchFamily="34" charset="-120"/>
              </a:rPr>
              <a:t>)))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0B27AA3-2CEB-4C93-B0C3-E9D839F3FBF8}"/>
              </a:ext>
            </a:extLst>
          </p:cNvPr>
          <p:cNvSpPr txBox="1"/>
          <p:nvPr/>
        </p:nvSpPr>
        <p:spPr>
          <a:xfrm>
            <a:off x="406654" y="3567609"/>
            <a:ext cx="11370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例如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：10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張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28*28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的卷積運算圖片。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pool_size：pool_size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(2, 2))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，就會得到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張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14*14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pool_size：pool_size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(4, 4))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，就會得到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張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7*7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 </a:t>
            </a:r>
            <a:endParaRPr lang="zh-TW" altLang="en-US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65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2BE2D69-C3C0-440E-ABFF-F2676566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01" y="194149"/>
            <a:ext cx="5523597" cy="65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24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387309"/>
            <a:ext cx="9493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Feature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特徵值換為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(60000, 28, 28, 1)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的四維向量，再以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float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數字標準化，將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Label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轉換為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One-Hot Encoding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編碼。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98770"/>
            <a:ext cx="8932094" cy="5544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匯入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mnist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資料集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keras.datasets </a:t>
            </a: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mnist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keras.utils </a:t>
            </a:r>
            <a:r>
              <a:rPr lang="en-US" altLang="zh-TW" sz="16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np_utils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105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建立訓練資料和測試資料，包括訓練特徵集、訓練標籤和測試特徵集、測試標籤	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(train_feature, train_label),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(test_feature, test_label) = mnist.load_data() 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5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將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Features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特徵值換為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60000*28*28*1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維矩陣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train_feature_vector =train_feature.reshape(len(train_feature),</a:t>
            </a:r>
            <a:b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).astype(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'float32'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test_feature_vector = test_feature.reshape(len(test_feature),</a:t>
            </a:r>
            <a:b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).astype(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'float32'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5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Features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特徵值標準化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train_feature_normalize = train_feature_vector/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255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test_feature_normalize = test_feature_vector/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255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50"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Label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轉換為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One-Hot Encoding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編碼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train_label_onehot = np_utils.to_categorical(train_label)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test_label_onehot = np_utils.to_categorical(test_label)</a:t>
            </a:r>
          </a:p>
        </p:txBody>
      </p:sp>
    </p:spTree>
    <p:extLst>
      <p:ext uri="{BB962C8B-B14F-4D97-AF65-F5344CB8AC3E}">
        <p14:creationId xmlns:p14="http://schemas.microsoft.com/office/powerpoint/2010/main" val="5579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387309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建立含有卷積層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、池化層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、卷積層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、池化層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、平坦層、隱藏層、輸出層。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757230"/>
            <a:ext cx="8932094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匯入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mnist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資料集</a:t>
            </a:r>
          </a:p>
          <a:p>
            <a:pPr marL="0" indent="0">
              <a:buNone/>
            </a:pPr>
            <a:r>
              <a:rPr lang="en-US" altLang="zh-TW" sz="12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keras.models </a:t>
            </a:r>
            <a:r>
              <a:rPr lang="en-US" altLang="zh-TW" sz="12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Sequential</a:t>
            </a:r>
          </a:p>
          <a:p>
            <a:pPr marL="0" indent="0">
              <a:buNone/>
            </a:pPr>
            <a:r>
              <a:rPr lang="en-US" altLang="zh-TW" sz="1200" b="1">
                <a:latin typeface="Consolas" panose="020B0609020204030204" pitchFamily="49" charset="0"/>
                <a:ea typeface="Noto Sans TC" panose="020B0500000000000000" pitchFamily="34" charset="-120"/>
              </a:rPr>
              <a:t>from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keras.layers </a:t>
            </a:r>
            <a:r>
              <a:rPr lang="en-US" altLang="zh-TW" sz="1200" b="1">
                <a:latin typeface="Consolas" panose="020B0609020204030204" pitchFamily="49" charset="0"/>
                <a:ea typeface="Noto Sans TC" panose="020B0500000000000000" pitchFamily="34" charset="-120"/>
              </a:rPr>
              <a:t>import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Conv2D, MaxPooling2D, Dropout, Flatten, Dense</a:t>
            </a:r>
          </a:p>
          <a:p>
            <a:pPr marL="0" indent="0">
              <a:buNone/>
            </a:pPr>
            <a:b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建立模型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 = Sequential()</a:t>
            </a: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建立卷積層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model.add(Conv2D(filters =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kernel_size = 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),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padding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'same'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input_shape = 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28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), 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activation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'relu'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))</a:t>
            </a:r>
          </a:p>
          <a:p>
            <a:pPr marL="0" indent="0">
              <a:buNone/>
            </a:pP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建立池化層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model.add(MaxPooling2D(pool_size=(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)))	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(10, 14, 14)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個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14*14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圖片</a:t>
            </a: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buNone/>
            </a:pP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建立卷積層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model.add(Conv2D(filters =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kernel_size = 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3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),  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padding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'same'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activation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'relu'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))</a:t>
            </a:r>
          </a:p>
          <a:p>
            <a:pPr marL="0" indent="0">
              <a:buNone/>
            </a:pP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建立池化層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model.add(MaxPooling2D(pool_size=(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)))	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(20, 7, 7)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個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7*7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圖片</a:t>
            </a: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Dropout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層防止過度擬合，斷開比例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:0.2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model.add(Dropout(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0.2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))</a:t>
            </a: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建立平坦層：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20*7*7 = 980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個神經元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model.add(Flatten()) </a:t>
            </a: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建立隱藏層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model.add(Dense(units =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256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activation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'relu'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))</a:t>
            </a: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建立輸出層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model.add(Dense(units =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, activation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'softmax'</a:t>
            </a:r>
            <a:r>
              <a:rPr lang="en-US" altLang="zh-TW" sz="1200">
                <a:latin typeface="Consolas" panose="020B0609020204030204" pitchFamily="49" charset="0"/>
                <a:ea typeface="Noto Sans TC" panose="020B0500000000000000" pitchFamily="34" charset="-12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2124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98770"/>
            <a:ext cx="8932094" cy="2730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定義訓練方式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model.compile(loss =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'categorical_crossentropy'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optimizer =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'adam'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metrics = [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'accuracy'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])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(train_feature_normalize, train_label_onehot)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資料訓練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訓練資料保留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20%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作驗證，訓練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次、每批次讀取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200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筆資料，顯示簡易訓練過程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train_history = model.fit(x = train_feature_normalize,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        y = train_label_onehot, validation_split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0.2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                         epochs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batch_size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200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 verbose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2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DAC2D5D-C2A4-4587-ADC3-DE264892E7B9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compile()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法定義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Loss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損失函式、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Optimizer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最佳化方法，和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metrics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評估準確率的方法。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5DBEF4C-FEF0-4E63-87AC-8DB7864F5270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evaluate()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會回傳串列，代表評估模型的損失函式誤差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[0]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和準確率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[1]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3B1A7A6-18B2-4948-8CFD-A6CB282B91F4}"/>
              </a:ext>
            </a:extLst>
          </p:cNvPr>
          <p:cNvSpPr/>
          <p:nvPr/>
        </p:nvSpPr>
        <p:spPr>
          <a:xfrm>
            <a:off x="2649579" y="903883"/>
            <a:ext cx="8932094" cy="957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評估準確率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scores = model.evaluate(test_feature_normalize, test_label_onehot)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print(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'\n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準確率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'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scores[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8348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2E3FACD4-1D82-423B-9B51-5AE393246271}"/>
              </a:ext>
            </a:extLst>
          </p:cNvPr>
          <p:cNvGrpSpPr/>
          <p:nvPr/>
        </p:nvGrpSpPr>
        <p:grpSpPr>
          <a:xfrm>
            <a:off x="2549199" y="499452"/>
            <a:ext cx="9493276" cy="1362386"/>
            <a:chOff x="2549199" y="499452"/>
            <a:chExt cx="9493276" cy="1362386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605A2FDD-2B72-4B4B-8E6E-887A399B4E4B}"/>
                </a:ext>
              </a:extLst>
            </p:cNvPr>
            <p:cNvSpPr txBox="1"/>
            <p:nvPr/>
          </p:nvSpPr>
          <p:spPr>
            <a:xfrm>
              <a:off x="2549199" y="499452"/>
              <a:ext cx="94932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rgbClr val="FFFF00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predict() </a:t>
              </a:r>
              <a:r>
                <a:rPr lang="zh-TW" altLang="en-US" sz="1600">
                  <a:solidFill>
                    <a:srgbClr val="FFFF00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進行預測，下面是以特徵值標準化後的 </a:t>
              </a:r>
              <a:r>
                <a:rPr lang="en-US" altLang="zh-TW" sz="1600">
                  <a:solidFill>
                    <a:srgbClr val="FFFF00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test_feature_normalize </a:t>
              </a:r>
              <a:r>
                <a:rPr lang="zh-TW" altLang="en-US" sz="1600">
                  <a:solidFill>
                    <a:srgbClr val="FFFF00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作預測。</a:t>
              </a:r>
              <a:endParaRPr lang="zh-TW" altLang="en-US" sz="1600">
                <a:solidFill>
                  <a:srgbClr val="FFFF0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5105718-2424-4B5F-B21C-1EB3387E38C3}"/>
                </a:ext>
              </a:extLst>
            </p:cNvPr>
            <p:cNvSpPr/>
            <p:nvPr/>
          </p:nvSpPr>
          <p:spPr>
            <a:xfrm>
              <a:off x="2649579" y="903883"/>
              <a:ext cx="8932094" cy="9579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TW" sz="1600">
                  <a:solidFill>
                    <a:srgbClr val="BFBFB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#</a:t>
              </a:r>
              <a:r>
                <a:rPr lang="zh-TW" altLang="en-US" sz="1600">
                  <a:solidFill>
                    <a:srgbClr val="BFBFB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 預測</a:t>
              </a: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TW" sz="1600">
                  <a:latin typeface="Consolas" panose="020B0609020204030204" pitchFamily="49" charset="0"/>
                  <a:ea typeface="Noto Sans TC" panose="020B0500000000000000" pitchFamily="34" charset="-120"/>
                </a:rPr>
                <a:t>prediction</a:t>
              </a:r>
              <a:r>
                <a:rPr lang="zh-TW" altLang="en-US" sz="1600">
                  <a:latin typeface="Consolas" panose="020B0609020204030204" pitchFamily="49" charset="0"/>
                  <a:ea typeface="Noto Sans TC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TC" panose="020B0500000000000000" pitchFamily="34" charset="-120"/>
                </a:rPr>
                <a:t>=</a:t>
              </a:r>
              <a:r>
                <a:rPr lang="zh-TW" altLang="en-US" sz="1600">
                  <a:latin typeface="Consolas" panose="020B0609020204030204" pitchFamily="49" charset="0"/>
                  <a:ea typeface="Noto Sans TC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TC" panose="020B0500000000000000" pitchFamily="34" charset="-120"/>
                </a:rPr>
                <a:t>model.predict(test_feature_normalize)</a:t>
              </a: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TW" sz="1600">
                  <a:latin typeface="Consolas" panose="020B0609020204030204" pitchFamily="49" charset="0"/>
                  <a:ea typeface="Noto Sans TC" panose="020B0500000000000000" pitchFamily="34" charset="-120"/>
                </a:rPr>
                <a:t>prediction</a:t>
              </a:r>
              <a:r>
                <a:rPr lang="zh-TW" altLang="en-US" sz="1600">
                  <a:latin typeface="Consolas" panose="020B0609020204030204" pitchFamily="49" charset="0"/>
                  <a:ea typeface="Noto Sans TC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TC" panose="020B0500000000000000" pitchFamily="34" charset="-120"/>
                </a:rPr>
                <a:t>=</a:t>
              </a:r>
              <a:r>
                <a:rPr lang="zh-TW" altLang="en-US" sz="1600">
                  <a:latin typeface="Consolas" panose="020B0609020204030204" pitchFamily="49" charset="0"/>
                  <a:ea typeface="Noto Sans TC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TC" panose="020B0500000000000000" pitchFamily="34" charset="-120"/>
                </a:rPr>
                <a:t>np.argmax(prediction, axis</a:t>
              </a:r>
              <a:r>
                <a:rPr lang="zh-TW" altLang="en-US" sz="1600">
                  <a:latin typeface="Consolas" panose="020B0609020204030204" pitchFamily="49" charset="0"/>
                  <a:ea typeface="Noto Sans TC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TC" panose="020B0500000000000000" pitchFamily="34" charset="-120"/>
                </a:rPr>
                <a:t>=</a:t>
              </a:r>
              <a:r>
                <a:rPr lang="zh-TW" altLang="en-US" sz="1600">
                  <a:latin typeface="Consolas" panose="020B0609020204030204" pitchFamily="49" charset="0"/>
                  <a:ea typeface="Noto Sans TC" panose="020B0500000000000000" pitchFamily="34" charset="-120"/>
                </a:rPr>
                <a:t> </a:t>
              </a:r>
              <a:r>
                <a:rPr lang="en-US" altLang="zh-TW" sz="1600">
                  <a:solidFill>
                    <a:srgbClr val="33CC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1</a:t>
              </a:r>
              <a:r>
                <a:rPr lang="en-US" altLang="zh-TW" sz="1600">
                  <a:latin typeface="Consolas" panose="020B0609020204030204" pitchFamily="49" charset="0"/>
                  <a:ea typeface="Noto Sans TC" panose="020B0500000000000000" pitchFamily="34" charset="-120"/>
                </a:rPr>
                <a:t>)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028FA23-862D-4A72-814B-F5B89AC2464A}"/>
              </a:ext>
            </a:extLst>
          </p:cNvPr>
          <p:cNvSpPr txBox="1"/>
          <p:nvPr/>
        </p:nvSpPr>
        <p:spPr>
          <a:xfrm>
            <a:off x="2549199" y="2428893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顯示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Mnist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資料集的前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筆預測結果。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794F771-C9BE-4709-AAEB-E41D489FE0D3}"/>
              </a:ext>
            </a:extLst>
          </p:cNvPr>
          <p:cNvSpPr/>
          <p:nvPr/>
        </p:nvSpPr>
        <p:spPr>
          <a:xfrm>
            <a:off x="2649579" y="2833324"/>
            <a:ext cx="8932094" cy="6621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顯示圖像、預測值、真實值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show_images_labels_predictions(test_feature,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test_label,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prediction,</a:t>
            </a:r>
            <a:r>
              <a:rPr lang="zh-TW" altLang="en-US" sz="16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en-US" altLang="zh-TW" sz="16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851CC3C-6A58-4D18-B89F-7D5DA4C9A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87" y="3803469"/>
            <a:ext cx="4910877" cy="271300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5DD5CE3-3F13-45C6-9478-50AF681F8FC4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1604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FE20DE-51EA-45A2-9D6A-6336FB9A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感知器的模型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2544607-236E-4BB0-BEE6-3A69B3CCB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6" y="1564842"/>
            <a:ext cx="5182154" cy="3024412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6A406CE-A891-4707-9CE3-795C8F36A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60" y="1564842"/>
            <a:ext cx="6113210" cy="300716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23214F9-EBF4-441F-9953-C8D746BAB0E4}"/>
              </a:ext>
            </a:extLst>
          </p:cNvPr>
          <p:cNvSpPr txBox="1"/>
          <p:nvPr/>
        </p:nvSpPr>
        <p:spPr>
          <a:xfrm>
            <a:off x="6148611" y="4969992"/>
            <a:ext cx="5011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一個或多個隱藏層稱之為</a:t>
            </a:r>
            <a:b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多層感知器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(MLP, Multilayer Perceptron)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089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B65F8-247A-4BD5-9E14-C130B83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onsolas" panose="020B0609020204030204" pitchFamily="49" charset="0"/>
              </a:rPr>
              <a:t>多層感知器</a:t>
            </a:r>
            <a:r>
              <a:rPr lang="zh-TW" altLang="en-US"/>
              <a:t>的運作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5C7947-3CB6-4255-8EA8-37652513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79" y="1342023"/>
            <a:ext cx="6144780" cy="208697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B4CF13-4712-4B68-90CE-78402C6689ED}"/>
              </a:ext>
            </a:extLst>
          </p:cNvPr>
          <p:cNvSpPr txBox="1"/>
          <p:nvPr/>
        </p:nvSpPr>
        <p:spPr>
          <a:xfrm>
            <a:off x="337871" y="1486592"/>
            <a:ext cx="1884870" cy="400110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輸入層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81AFB8-75D3-4384-A227-9E44B66C93FE}"/>
              </a:ext>
            </a:extLst>
          </p:cNvPr>
          <p:cNvSpPr txBox="1"/>
          <p:nvPr/>
        </p:nvSpPr>
        <p:spPr>
          <a:xfrm>
            <a:off x="2490140" y="1425037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將影像的一個一個灰階像素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神經元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，</a:t>
            </a:r>
            <a:b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最黑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 ~ 1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最白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之間來儲存。</a:t>
            </a:r>
            <a:endParaRPr lang="zh-TW" altLang="en-US" sz="140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C2D0843-37B1-4057-87DD-C94C193DD6B2}"/>
              </a:ext>
            </a:extLst>
          </p:cNvPr>
          <p:cNvSpPr txBox="1"/>
          <p:nvPr/>
        </p:nvSpPr>
        <p:spPr>
          <a:xfrm>
            <a:off x="337871" y="6090393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輸出層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6B25D23-6E25-4936-990E-FC7D51802D5A}"/>
              </a:ext>
            </a:extLst>
          </p:cNvPr>
          <p:cNvSpPr txBox="1"/>
          <p:nvPr/>
        </p:nvSpPr>
        <p:spPr>
          <a:xfrm>
            <a:off x="2490140" y="6150775"/>
            <a:ext cx="352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有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個神經元，各代表了數字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~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9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406956-497E-4FC3-B7B6-F8B794FA2CCA}"/>
              </a:ext>
            </a:extLst>
          </p:cNvPr>
          <p:cNvSpPr txBox="1"/>
          <p:nvPr/>
        </p:nvSpPr>
        <p:spPr>
          <a:xfrm>
            <a:off x="337871" y="3634604"/>
            <a:ext cx="1884870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多重感知器</a:t>
            </a:r>
            <a:br>
              <a:rPr lang="en-US" altLang="zh-TW">
                <a:latin typeface="Noto Sans TC" panose="020B0500000000000000" pitchFamily="34" charset="-120"/>
                <a:ea typeface="Noto Sans TC" panose="020B0500000000000000" pitchFamily="34" charset="-120"/>
              </a:rPr>
            </a:br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的流程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92142EE-7978-431F-87E5-0A24B3349448}"/>
              </a:ext>
            </a:extLst>
          </p:cNvPr>
          <p:cNvSpPr txBox="1"/>
          <p:nvPr/>
        </p:nvSpPr>
        <p:spPr>
          <a:xfrm>
            <a:off x="2490140" y="3383045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本質是模仿人類大腦的細胞被激發，引發其他神經細胞的連鎖反應。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0F9FED7-52E5-44AA-A6C1-BE4769EC58A1}"/>
              </a:ext>
            </a:extLst>
          </p:cNvPr>
          <p:cNvSpPr txBox="1"/>
          <p:nvPr/>
        </p:nvSpPr>
        <p:spPr>
          <a:xfrm>
            <a:off x="2490140" y="4052275"/>
            <a:ext cx="352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理想情況</a:t>
            </a:r>
            <a:r>
              <a:rPr lang="zh-TW" altLang="en-US" sz="1400">
                <a:latin typeface="Noto Sans TC" panose="020B0500000000000000" pitchFamily="34" charset="-120"/>
                <a:ea typeface="Noto Sans TC" panose="020B0500000000000000" pitchFamily="34" charset="-120"/>
              </a:rPr>
              <a:t>：第二層能辦識不同的筆畫，下一層能合併其他部分，最後在輸出層將代表數字的神經元點亮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ABCEAB3-4B05-4274-B4C3-9AAD9A894955}"/>
              </a:ext>
            </a:extLst>
          </p:cNvPr>
          <p:cNvCxnSpPr>
            <a:stCxn id="13" idx="2"/>
            <a:endCxn id="17" idx="0"/>
          </p:cNvCxnSpPr>
          <p:nvPr/>
        </p:nvCxnSpPr>
        <p:spPr>
          <a:xfrm>
            <a:off x="1280306" y="1886702"/>
            <a:ext cx="0" cy="1747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E9A587B4-E836-4F48-BEDC-3D7A29D1FB99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1280306" y="4342490"/>
            <a:ext cx="0" cy="1747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759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B65F8-247A-4BD5-9E14-C130B83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onsolas" panose="020B0609020204030204" pitchFamily="49" charset="0"/>
              </a:rPr>
              <a:t>多層感知器</a:t>
            </a:r>
            <a:r>
              <a:rPr lang="zh-TW" altLang="en-US"/>
              <a:t>的運作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5C7947-3CB6-4255-8EA8-37652513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79" y="1342023"/>
            <a:ext cx="6144780" cy="20869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3D3669-CE4E-43ED-B514-3E4A58725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65" y="3865245"/>
            <a:ext cx="3422207" cy="292629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B4CF13-4712-4B68-90CE-78402C6689ED}"/>
              </a:ext>
            </a:extLst>
          </p:cNvPr>
          <p:cNvSpPr txBox="1"/>
          <p:nvPr/>
        </p:nvSpPr>
        <p:spPr>
          <a:xfrm>
            <a:off x="337871" y="1486592"/>
            <a:ext cx="188487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>
                <a:latin typeface="Noto Sans TC" panose="020B0500000000000000" pitchFamily="34" charset="-120"/>
                <a:ea typeface="Noto Sans TC" panose="020B0500000000000000" pitchFamily="34" charset="-120"/>
              </a:rPr>
              <a:t>輸入層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81AFB8-75D3-4384-A227-9E44B66C93FE}"/>
              </a:ext>
            </a:extLst>
          </p:cNvPr>
          <p:cNvSpPr txBox="1"/>
          <p:nvPr/>
        </p:nvSpPr>
        <p:spPr>
          <a:xfrm>
            <a:off x="2490140" y="1425037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將影像的一個一個灰階像素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神經元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，</a:t>
            </a:r>
            <a:b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最黑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 ~ 1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最白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之間來儲存。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C2D0843-37B1-4057-87DD-C94C193DD6B2}"/>
              </a:ext>
            </a:extLst>
          </p:cNvPr>
          <p:cNvSpPr txBox="1"/>
          <p:nvPr/>
        </p:nvSpPr>
        <p:spPr>
          <a:xfrm>
            <a:off x="337871" y="6090393"/>
            <a:ext cx="1884870" cy="400110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輸出層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6B25D23-6E25-4936-990E-FC7D51802D5A}"/>
              </a:ext>
            </a:extLst>
          </p:cNvPr>
          <p:cNvSpPr txBox="1"/>
          <p:nvPr/>
        </p:nvSpPr>
        <p:spPr>
          <a:xfrm>
            <a:off x="2490140" y="6150775"/>
            <a:ext cx="352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有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個神經元，各代表了數字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~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9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40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406956-497E-4FC3-B7B6-F8B794FA2CCA}"/>
              </a:ext>
            </a:extLst>
          </p:cNvPr>
          <p:cNvSpPr txBox="1"/>
          <p:nvPr/>
        </p:nvSpPr>
        <p:spPr>
          <a:xfrm>
            <a:off x="337871" y="3634604"/>
            <a:ext cx="1884870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多重感知器</a:t>
            </a:r>
            <a:br>
              <a:rPr lang="en-US" altLang="zh-TW">
                <a:latin typeface="Noto Sans TC" panose="020B0500000000000000" pitchFamily="34" charset="-120"/>
                <a:ea typeface="Noto Sans TC" panose="020B0500000000000000" pitchFamily="34" charset="-120"/>
              </a:rPr>
            </a:br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的流程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92142EE-7978-431F-87E5-0A24B3349448}"/>
              </a:ext>
            </a:extLst>
          </p:cNvPr>
          <p:cNvSpPr txBox="1"/>
          <p:nvPr/>
        </p:nvSpPr>
        <p:spPr>
          <a:xfrm>
            <a:off x="2490140" y="3383045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本質是模仿人類大腦的細胞被激發，引發其他神經細胞的連鎖反應。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0F9FED7-52E5-44AA-A6C1-BE4769EC58A1}"/>
              </a:ext>
            </a:extLst>
          </p:cNvPr>
          <p:cNvSpPr txBox="1"/>
          <p:nvPr/>
        </p:nvSpPr>
        <p:spPr>
          <a:xfrm>
            <a:off x="2490140" y="4052275"/>
            <a:ext cx="352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理想情況</a:t>
            </a:r>
            <a:r>
              <a:rPr lang="zh-TW" altLang="en-US" sz="1400">
                <a:latin typeface="Noto Sans TC" panose="020B0500000000000000" pitchFamily="34" charset="-120"/>
                <a:ea typeface="Noto Sans TC" panose="020B0500000000000000" pitchFamily="34" charset="-120"/>
              </a:rPr>
              <a:t>：第二層能辦識不同的筆畫，下一層能合併其他部分，最後在輸出層將代表數字的神經元點亮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ABCEAB3-4B05-4274-B4C3-9AAD9A894955}"/>
              </a:ext>
            </a:extLst>
          </p:cNvPr>
          <p:cNvCxnSpPr>
            <a:stCxn id="13" idx="2"/>
            <a:endCxn id="17" idx="0"/>
          </p:cNvCxnSpPr>
          <p:nvPr/>
        </p:nvCxnSpPr>
        <p:spPr>
          <a:xfrm>
            <a:off x="1280306" y="1886702"/>
            <a:ext cx="0" cy="1747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E9A587B4-E836-4F48-BEDC-3D7A29D1FB99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1280306" y="4342490"/>
            <a:ext cx="0" cy="1747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B65F8-247A-4BD5-9E14-C130B83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onsolas" panose="020B0609020204030204" pitchFamily="49" charset="0"/>
              </a:rPr>
              <a:t>多層感知器</a:t>
            </a:r>
            <a:r>
              <a:rPr lang="zh-TW" altLang="en-US"/>
              <a:t>的運作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2F4A40C-3CDE-4C67-A7BD-2E69117C3409}"/>
              </a:ext>
            </a:extLst>
          </p:cNvPr>
          <p:cNvSpPr txBox="1"/>
          <p:nvPr/>
        </p:nvSpPr>
        <p:spPr>
          <a:xfrm>
            <a:off x="337871" y="1486592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>
                <a:latin typeface="Noto Sans TC" panose="020B0500000000000000" pitchFamily="34" charset="-120"/>
                <a:ea typeface="Noto Sans TC" panose="020B0500000000000000" pitchFamily="34" charset="-120"/>
              </a:rPr>
              <a:t>輸入層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F4D206-2021-48C7-AF55-34F2F4118B50}"/>
              </a:ext>
            </a:extLst>
          </p:cNvPr>
          <p:cNvSpPr txBox="1"/>
          <p:nvPr/>
        </p:nvSpPr>
        <p:spPr>
          <a:xfrm>
            <a:off x="2490140" y="1425037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將影像的一個一個灰階像素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神經元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，</a:t>
            </a:r>
            <a:b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最黑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 ~ 1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最白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之間來儲存。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DF29AE6-629F-48CC-A685-0B573899D4C9}"/>
              </a:ext>
            </a:extLst>
          </p:cNvPr>
          <p:cNvSpPr txBox="1"/>
          <p:nvPr/>
        </p:nvSpPr>
        <p:spPr>
          <a:xfrm>
            <a:off x="337871" y="6090393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輸出層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E9C7996-7D8D-4F9B-B0CF-40A3CA3736C1}"/>
              </a:ext>
            </a:extLst>
          </p:cNvPr>
          <p:cNvSpPr txBox="1"/>
          <p:nvPr/>
        </p:nvSpPr>
        <p:spPr>
          <a:xfrm>
            <a:off x="2490140" y="6150775"/>
            <a:ext cx="352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有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個神經元，各代表了數字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~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9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BFF686-75A4-44C5-BD25-989562C47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53" y="1386343"/>
            <a:ext cx="5262985" cy="235227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8A7EF38-45C4-4FFE-89B8-397FD315FFDC}"/>
              </a:ext>
            </a:extLst>
          </p:cNvPr>
          <p:cNvSpPr txBox="1"/>
          <p:nvPr/>
        </p:nvSpPr>
        <p:spPr>
          <a:xfrm>
            <a:off x="337871" y="3634604"/>
            <a:ext cx="1884870" cy="707886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多重感知器</a:t>
            </a:r>
            <a:br>
              <a:rPr lang="en-US" altLang="zh-TW">
                <a:latin typeface="Noto Sans TC" panose="020B0500000000000000" pitchFamily="34" charset="-120"/>
                <a:ea typeface="Noto Sans TC" panose="020B0500000000000000" pitchFamily="34" charset="-120"/>
              </a:rPr>
            </a:br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的流程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CA22A6-D889-4815-8E0E-BF8A44FFB75D}"/>
              </a:ext>
            </a:extLst>
          </p:cNvPr>
          <p:cNvSpPr txBox="1"/>
          <p:nvPr/>
        </p:nvSpPr>
        <p:spPr>
          <a:xfrm>
            <a:off x="2490140" y="3383045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本質是模仿人類大腦的細胞被激發，引發其他神經細胞的連鎖反應。</a:t>
            </a:r>
            <a:endParaRPr lang="zh-TW" altLang="en-US" sz="140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294909-BE10-4448-9718-118193303313}"/>
              </a:ext>
            </a:extLst>
          </p:cNvPr>
          <p:cNvSpPr txBox="1"/>
          <p:nvPr/>
        </p:nvSpPr>
        <p:spPr>
          <a:xfrm>
            <a:off x="2490140" y="4052275"/>
            <a:ext cx="352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理想情況</a:t>
            </a:r>
            <a:r>
              <a:rPr lang="zh-TW" altLang="en-US" sz="1400">
                <a:latin typeface="Noto Sans TC" panose="020B0500000000000000" pitchFamily="34" charset="-120"/>
                <a:ea typeface="Noto Sans TC" panose="020B0500000000000000" pitchFamily="34" charset="-120"/>
              </a:rPr>
              <a:t>：第二層能辦識不同的筆畫，下一層能合併其他部分，最後在輸出層將代表數字的神經元點亮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B6B56FC-1AFF-4F3E-8979-72D30FF2760D}"/>
              </a:ext>
            </a:extLst>
          </p:cNvPr>
          <p:cNvCxnSpPr>
            <a:stCxn id="9" idx="2"/>
            <a:endCxn id="13" idx="0"/>
          </p:cNvCxnSpPr>
          <p:nvPr/>
        </p:nvCxnSpPr>
        <p:spPr>
          <a:xfrm>
            <a:off x="1280306" y="1886702"/>
            <a:ext cx="0" cy="1747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C5CA37D-564B-457A-A812-40FF5582E647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>
          <a:xfrm>
            <a:off x="1280306" y="4342490"/>
            <a:ext cx="0" cy="1747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35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B65F8-247A-4BD5-9E14-C130B83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onsolas" panose="020B0609020204030204" pitchFamily="49" charset="0"/>
              </a:rPr>
              <a:t>多層感知器</a:t>
            </a:r>
            <a:r>
              <a:rPr lang="zh-TW" altLang="en-US"/>
              <a:t>的運作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2F4A40C-3CDE-4C67-A7BD-2E69117C3409}"/>
              </a:ext>
            </a:extLst>
          </p:cNvPr>
          <p:cNvSpPr txBox="1"/>
          <p:nvPr/>
        </p:nvSpPr>
        <p:spPr>
          <a:xfrm>
            <a:off x="337871" y="1486592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>
                <a:latin typeface="Noto Sans TC" panose="020B0500000000000000" pitchFamily="34" charset="-120"/>
                <a:ea typeface="Noto Sans TC" panose="020B0500000000000000" pitchFamily="34" charset="-120"/>
              </a:rPr>
              <a:t>輸入層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F4D206-2021-48C7-AF55-34F2F4118B50}"/>
              </a:ext>
            </a:extLst>
          </p:cNvPr>
          <p:cNvSpPr txBox="1"/>
          <p:nvPr/>
        </p:nvSpPr>
        <p:spPr>
          <a:xfrm>
            <a:off x="2490140" y="1425037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將影像的一個一個灰階像素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神經元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，</a:t>
            </a:r>
            <a:b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</a:b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最黑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 ~ 1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最白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之間來儲存。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DF29AE6-629F-48CC-A685-0B573899D4C9}"/>
              </a:ext>
            </a:extLst>
          </p:cNvPr>
          <p:cNvSpPr txBox="1"/>
          <p:nvPr/>
        </p:nvSpPr>
        <p:spPr>
          <a:xfrm>
            <a:off x="337871" y="6090393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輸出層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E9C7996-7D8D-4F9B-B0CF-40A3CA3736C1}"/>
              </a:ext>
            </a:extLst>
          </p:cNvPr>
          <p:cNvSpPr txBox="1"/>
          <p:nvPr/>
        </p:nvSpPr>
        <p:spPr>
          <a:xfrm>
            <a:off x="2490140" y="6150775"/>
            <a:ext cx="352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有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10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個神經元，各代表了數字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~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TC" panose="020B0500000000000000" pitchFamily="34" charset="-120"/>
              </a:rPr>
              <a:t>9</a:t>
            </a:r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BFF686-75A4-44C5-BD25-989562C47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53" y="1386343"/>
            <a:ext cx="5262985" cy="235227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8A7EF38-45C4-4FFE-89B8-397FD315FFDC}"/>
              </a:ext>
            </a:extLst>
          </p:cNvPr>
          <p:cNvSpPr txBox="1"/>
          <p:nvPr/>
        </p:nvSpPr>
        <p:spPr>
          <a:xfrm>
            <a:off x="337871" y="3634604"/>
            <a:ext cx="1884870" cy="707886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多重感知器</a:t>
            </a:r>
            <a:br>
              <a:rPr lang="en-US" altLang="zh-TW">
                <a:latin typeface="Noto Sans TC" panose="020B0500000000000000" pitchFamily="34" charset="-120"/>
                <a:ea typeface="Noto Sans TC" panose="020B0500000000000000" pitchFamily="34" charset="-120"/>
              </a:rPr>
            </a:br>
            <a:r>
              <a:rPr lang="zh-TW" altLang="en-US">
                <a:latin typeface="Noto Sans TC" panose="020B0500000000000000" pitchFamily="34" charset="-120"/>
                <a:ea typeface="Noto Sans TC" panose="020B0500000000000000" pitchFamily="34" charset="-120"/>
              </a:rPr>
              <a:t>的流程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422EAD-BA53-44B3-8A4B-AFBFD380B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53" y="4219187"/>
            <a:ext cx="5010822" cy="216091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CA22A6-D889-4815-8E0E-BF8A44FFB75D}"/>
              </a:ext>
            </a:extLst>
          </p:cNvPr>
          <p:cNvSpPr txBox="1"/>
          <p:nvPr/>
        </p:nvSpPr>
        <p:spPr>
          <a:xfrm>
            <a:off x="2490140" y="3383045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TC" panose="020B0500000000000000" pitchFamily="34" charset="-120"/>
              </a:rPr>
              <a:t>本質是模仿人類大腦的細胞被激發，引發其他神經細胞的連鎖反應。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294909-BE10-4448-9718-118193303313}"/>
              </a:ext>
            </a:extLst>
          </p:cNvPr>
          <p:cNvSpPr txBox="1"/>
          <p:nvPr/>
        </p:nvSpPr>
        <p:spPr>
          <a:xfrm>
            <a:off x="2490140" y="4052275"/>
            <a:ext cx="352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理想情況</a:t>
            </a:r>
            <a:r>
              <a:rPr lang="zh-TW" altLang="en-US" sz="140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：第二層能辦識不同的筆畫，下一層能合併其他部分，最後在輸出層將代表數字的神經元點亮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40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B6B56FC-1AFF-4F3E-8979-72D30FF2760D}"/>
              </a:ext>
            </a:extLst>
          </p:cNvPr>
          <p:cNvCxnSpPr>
            <a:stCxn id="9" idx="2"/>
            <a:endCxn id="13" idx="0"/>
          </p:cNvCxnSpPr>
          <p:nvPr/>
        </p:nvCxnSpPr>
        <p:spPr>
          <a:xfrm>
            <a:off x="1280306" y="1886702"/>
            <a:ext cx="0" cy="1747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C5CA37D-564B-457A-A812-40FF5582E647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>
          <a:xfrm>
            <a:off x="1280306" y="4342490"/>
            <a:ext cx="0" cy="1747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92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B98D92-A4A7-45AC-BA12-0D3FC260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各層傳遞的數學模型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8AA8763-CF5E-4B2F-8AE0-3865E534F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87" y="2027209"/>
            <a:ext cx="8304825" cy="3390337"/>
          </a:xfrm>
        </p:spPr>
      </p:pic>
    </p:spTree>
    <p:extLst>
      <p:ext uri="{BB962C8B-B14F-4D97-AF65-F5344CB8AC3E}">
        <p14:creationId xmlns:p14="http://schemas.microsoft.com/office/powerpoint/2010/main" val="80844923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13640</TotalTime>
  <Words>3480</Words>
  <Application>Microsoft Office PowerPoint</Application>
  <PresentationFormat>寬螢幕</PresentationFormat>
  <Paragraphs>364</Paragraphs>
  <Slides>39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6" baseType="lpstr">
      <vt:lpstr>Arial</vt:lpstr>
      <vt:lpstr>Noto Sans TC</vt:lpstr>
      <vt:lpstr>Raleway</vt:lpstr>
      <vt:lpstr>Consolas</vt:lpstr>
      <vt:lpstr>Calibri</vt:lpstr>
      <vt:lpstr>Wingdings</vt:lpstr>
      <vt:lpstr>2_Office 佈景主題</vt:lpstr>
      <vt:lpstr>PowerPoint 簡報</vt:lpstr>
      <vt:lpstr>人類的大腦神經</vt:lpstr>
      <vt:lpstr>神經網路 (Neural Network)</vt:lpstr>
      <vt:lpstr>感知器的模型</vt:lpstr>
      <vt:lpstr>多層感知器的運作</vt:lpstr>
      <vt:lpstr>多層感知器的運作</vt:lpstr>
      <vt:lpstr>多層感知器的運作</vt:lpstr>
      <vt:lpstr>多層感知器的運作</vt:lpstr>
      <vt:lpstr>各層傳遞的數學模型</vt:lpstr>
      <vt:lpstr>機器學習的目的</vt:lpstr>
      <vt:lpstr>影像處理的 "Hello World"：Mnist 資料集</vt:lpstr>
      <vt:lpstr>PowerPoint 簡報</vt:lpstr>
      <vt:lpstr>Anaconda</vt:lpstr>
      <vt:lpstr>PowerPoint 簡報</vt:lpstr>
      <vt:lpstr>訓練與預測</vt:lpstr>
      <vt:lpstr>PowerPoint 簡報</vt:lpstr>
      <vt:lpstr>Label 資料預處理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MLP vs CNN 結構</vt:lpstr>
      <vt:lpstr>卷積層 (Convolution Layer)</vt:lpstr>
      <vt:lpstr>池化層 (Pooling Layer)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</cp:lastModifiedBy>
  <cp:revision>1962</cp:revision>
  <dcterms:created xsi:type="dcterms:W3CDTF">2016-10-10T14:48:34Z</dcterms:created>
  <dcterms:modified xsi:type="dcterms:W3CDTF">2022-03-30T13:16:35Z</dcterms:modified>
</cp:coreProperties>
</file>