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64"/>
  </p:notesMasterIdLst>
  <p:handoutMasterIdLst>
    <p:handoutMasterId r:id="rId65"/>
  </p:handoutMasterIdLst>
  <p:sldIdLst>
    <p:sldId id="807" r:id="rId2"/>
    <p:sldId id="875" r:id="rId3"/>
    <p:sldId id="876" r:id="rId4"/>
    <p:sldId id="877" r:id="rId5"/>
    <p:sldId id="878" r:id="rId6"/>
    <p:sldId id="879" r:id="rId7"/>
    <p:sldId id="880" r:id="rId8"/>
    <p:sldId id="881" r:id="rId9"/>
    <p:sldId id="882" r:id="rId10"/>
    <p:sldId id="808" r:id="rId11"/>
    <p:sldId id="870" r:id="rId12"/>
    <p:sldId id="809" r:id="rId13"/>
    <p:sldId id="810" r:id="rId14"/>
    <p:sldId id="856" r:id="rId15"/>
    <p:sldId id="811" r:id="rId16"/>
    <p:sldId id="812" r:id="rId17"/>
    <p:sldId id="813" r:id="rId18"/>
    <p:sldId id="871" r:id="rId19"/>
    <p:sldId id="851" r:id="rId20"/>
    <p:sldId id="816" r:id="rId21"/>
    <p:sldId id="852" r:id="rId22"/>
    <p:sldId id="828" r:id="rId23"/>
    <p:sldId id="857" r:id="rId24"/>
    <p:sldId id="817" r:id="rId25"/>
    <p:sldId id="820" r:id="rId26"/>
    <p:sldId id="821" r:id="rId27"/>
    <p:sldId id="822" r:id="rId28"/>
    <p:sldId id="824" r:id="rId29"/>
    <p:sldId id="826" r:id="rId30"/>
    <p:sldId id="827" r:id="rId31"/>
    <p:sldId id="829" r:id="rId32"/>
    <p:sldId id="853" r:id="rId33"/>
    <p:sldId id="854" r:id="rId34"/>
    <p:sldId id="830" r:id="rId35"/>
    <p:sldId id="869" r:id="rId36"/>
    <p:sldId id="858" r:id="rId37"/>
    <p:sldId id="865" r:id="rId38"/>
    <p:sldId id="832" r:id="rId39"/>
    <p:sldId id="833" r:id="rId40"/>
    <p:sldId id="855" r:id="rId41"/>
    <p:sldId id="834" r:id="rId42"/>
    <p:sldId id="837" r:id="rId43"/>
    <p:sldId id="838" r:id="rId44"/>
    <p:sldId id="839" r:id="rId45"/>
    <p:sldId id="840" r:id="rId46"/>
    <p:sldId id="860" r:id="rId47"/>
    <p:sldId id="842" r:id="rId48"/>
    <p:sldId id="866" r:id="rId49"/>
    <p:sldId id="843" r:id="rId50"/>
    <p:sldId id="844" r:id="rId51"/>
    <p:sldId id="845" r:id="rId52"/>
    <p:sldId id="846" r:id="rId53"/>
    <p:sldId id="847" r:id="rId54"/>
    <p:sldId id="848" r:id="rId55"/>
    <p:sldId id="885" r:id="rId56"/>
    <p:sldId id="861" r:id="rId57"/>
    <p:sldId id="862" r:id="rId58"/>
    <p:sldId id="874" r:id="rId59"/>
    <p:sldId id="872" r:id="rId60"/>
    <p:sldId id="873" r:id="rId61"/>
    <p:sldId id="864" r:id="rId62"/>
    <p:sldId id="868" r:id="rId63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0000"/>
    <a:srgbClr val="FF00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5902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01/03/2022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01/03/2022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7813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23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021537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24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84167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25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708820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27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922683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28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565863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29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4115897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195642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286005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34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944285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36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69876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756881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38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71016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u="none" strike="noStrike" cap="none">
              <a:solidFill>
                <a:srgbClr val="F0432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39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751299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460045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u="none" strike="noStrike" cap="none">
              <a:solidFill>
                <a:srgbClr val="F0432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44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595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45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371637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46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43902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47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257499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49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29222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84313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63137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12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422837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52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113847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53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31811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54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694144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56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888502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57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7779689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60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91938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13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10024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14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85939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15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00444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16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7894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17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0578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20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22200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defRPr sz="2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3/1/2022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15127543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  <p:sldLayoutId id="214748386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TC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spberrypi.com/softwar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chiark.greenend.org.uk/~sgtatham/putty/latest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lific.com.tw/US/ShowProduct.aspx?p_id=225&amp;pcid=4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lific.com.tw/US/ShowProduct.aspx?p_id=229&amp;pcid=4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realvnc.com/en/connect/download/view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6185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標題 2">
            <a:extLst>
              <a:ext uri="{FF2B5EF4-FFF2-40B4-BE49-F238E27FC236}">
                <a16:creationId xmlns:a16="http://schemas.microsoft.com/office/drawing/2014/main" id="{EF9E8F46-BAAE-49A9-84A0-EC215ED32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1080" y="3705545"/>
            <a:ext cx="6974011" cy="685284"/>
          </a:xfrm>
        </p:spPr>
        <p:txBody>
          <a:bodyPr anchor="ctr">
            <a:normAutofit/>
          </a:bodyPr>
          <a:lstStyle/>
          <a:p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Chapter 1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：</a:t>
            </a:r>
            <a:r>
              <a:rPr lang="zh-TW" altLang="zh-TW">
                <a:latin typeface="Consolas" panose="020B0609020204030204" pitchFamily="49" charset="0"/>
                <a:ea typeface="Noto Sans TC" panose="020B0500000000000000" pitchFamily="34" charset="-120"/>
              </a:rPr>
              <a:t>樹莓派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基本操作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DCD057-61C9-4B99-ADEE-F8DFE8077E55}"/>
              </a:ext>
            </a:extLst>
          </p:cNvPr>
          <p:cNvSpPr txBox="1">
            <a:spLocks/>
          </p:cNvSpPr>
          <p:nvPr/>
        </p:nvSpPr>
        <p:spPr bwMode="auto">
          <a:xfrm>
            <a:off x="3562709" y="2570670"/>
            <a:ext cx="7867291" cy="10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altLang="en-US" sz="5400" b="1" i="0" kern="12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r>
              <a:rPr lang="en-US" altLang="zh-TW" sz="3600" b="0">
                <a:latin typeface="Consolas" panose="020B0609020204030204" pitchFamily="49" charset="0"/>
                <a:ea typeface="Noto Sans TC" panose="020B0500000000000000" pitchFamily="34" charset="-120"/>
              </a:rPr>
              <a:t>AIoT</a:t>
            </a:r>
            <a:r>
              <a:rPr lang="zh-TW" altLang="en-US" sz="3600" b="0">
                <a:latin typeface="Noto Sans TC" panose="020B0500000000000000" pitchFamily="34" charset="-120"/>
                <a:ea typeface="Noto Sans TC" panose="020B0500000000000000" pitchFamily="34" charset="-120"/>
              </a:rPr>
              <a:t>：樹莓派應用</a:t>
            </a:r>
            <a:endParaRPr lang="en-US" sz="3600" b="0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樹莓派介紹</a:t>
            </a:r>
            <a:endParaRPr lang="en-US" altLang="zh-TW">
              <a:solidFill>
                <a:srgbClr val="FF0000"/>
              </a:solidFill>
            </a:endParaRPr>
          </a:p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網路設定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遠端控制 </a:t>
            </a:r>
            <a:r>
              <a:rPr lang="en-US" altLang="zh-TW">
                <a:sym typeface="Cambria"/>
              </a:rPr>
              <a:t>(</a:t>
            </a:r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SSH/VNC)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247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E58A7A-B794-4825-8CB5-FDAA0DB6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樹莓派介紹 </a:t>
            </a:r>
            <a:r>
              <a:rPr lang="en-US" altLang="zh-TW" sz="2400">
                <a:sym typeface="Cambria"/>
              </a:rPr>
              <a:t>(1/2)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B196F1-B654-4D09-83FF-AAF36F963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zh-TW" altLang="en-US" sz="2400" b="0" i="0">
                <a:solidFill>
                  <a:srgbClr val="FF0000"/>
                </a:solidFill>
                <a:effectLst/>
              </a:rPr>
              <a:t>支援 </a:t>
            </a:r>
            <a:r>
              <a:rPr lang="en-US" altLang="zh-TW" sz="2400" b="0" i="0">
                <a:solidFill>
                  <a:srgbClr val="FF0000"/>
                </a:solidFill>
                <a:effectLst/>
              </a:rPr>
              <a:t>SD </a:t>
            </a:r>
            <a:r>
              <a:rPr lang="zh-TW" altLang="en-US" sz="2400" b="0" i="0">
                <a:solidFill>
                  <a:srgbClr val="FF0000"/>
                </a:solidFill>
                <a:effectLst/>
              </a:rPr>
              <a:t>卡啟動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：樹莓派沒有配置 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FLASH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，支援 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SD 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卡啟動作業系統。</a:t>
            </a:r>
            <a:endParaRPr lang="en-US" altLang="zh-TW" sz="2400" b="0" i="0">
              <a:solidFill>
                <a:srgbClr val="000000"/>
              </a:solidFill>
              <a:effectLst/>
            </a:endParaRPr>
          </a:p>
          <a:p>
            <a:pPr>
              <a:buClr>
                <a:schemeClr val="tx1"/>
              </a:buClr>
            </a:pPr>
            <a:r>
              <a:rPr lang="zh-TW" altLang="en-US" sz="2400" b="0" i="0">
                <a:solidFill>
                  <a:srgbClr val="FF0000"/>
                </a:solidFill>
                <a:effectLst/>
              </a:rPr>
              <a:t>支援多種作業系統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：樹莓派由於其開源軟體的特性，支援很多的系統，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Raspbian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Arch Linux ARM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Firefox OS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Google Chrome OS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Raspberry Pi Fedora Remix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WebOS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RISC OS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、</a:t>
            </a:r>
            <a:r>
              <a:rPr lang="en-US" altLang="zh-TW" sz="2400" b="0" i="0">
                <a:solidFill>
                  <a:srgbClr val="000000"/>
                </a:solidFill>
                <a:effectLst/>
              </a:rPr>
              <a:t>FreeBSD...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等。</a:t>
            </a:r>
          </a:p>
          <a:p>
            <a:pPr>
              <a:buClr>
                <a:schemeClr val="tx1"/>
              </a:buClr>
            </a:pPr>
            <a:r>
              <a:rPr lang="zh-TW" altLang="en-US" sz="2400" b="0" i="0">
                <a:solidFill>
                  <a:srgbClr val="FF0000"/>
                </a:solidFill>
                <a:effectLst/>
              </a:rPr>
              <a:t>便宜、耗電低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：使用 </a:t>
            </a:r>
            <a:r>
              <a:rPr lang="en-US" altLang="zh-TW" sz="2400">
                <a:solidFill>
                  <a:srgbClr val="000000"/>
                </a:solidFill>
              </a:rPr>
              <a:t>USB</a:t>
            </a:r>
            <a:r>
              <a:rPr lang="zh-TW" altLang="en-US" sz="2400">
                <a:solidFill>
                  <a:srgbClr val="000000"/>
                </a:solidFill>
              </a:rPr>
              <a:t> </a:t>
            </a:r>
            <a:r>
              <a:rPr lang="en-US" altLang="zh-TW" sz="2400">
                <a:solidFill>
                  <a:srgbClr val="000000"/>
                </a:solidFill>
              </a:rPr>
              <a:t>(micro USB</a:t>
            </a:r>
            <a:r>
              <a:rPr lang="zh-TW" altLang="en-US" sz="2400">
                <a:solidFill>
                  <a:srgbClr val="000000"/>
                </a:solidFill>
              </a:rPr>
              <a:t> 或 </a:t>
            </a:r>
            <a:r>
              <a:rPr lang="en-US" altLang="zh-TW" sz="2400">
                <a:solidFill>
                  <a:srgbClr val="000000"/>
                </a:solidFill>
              </a:rPr>
              <a:t>USB-C)</a:t>
            </a:r>
            <a:r>
              <a:rPr lang="zh-TW" altLang="en-US" sz="2400">
                <a:solidFill>
                  <a:srgbClr val="000000"/>
                </a:solidFill>
              </a:rPr>
              <a:t> 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供電。</a:t>
            </a:r>
          </a:p>
          <a:p>
            <a:pPr>
              <a:buClr>
                <a:schemeClr val="tx1"/>
              </a:buClr>
            </a:pPr>
            <a:r>
              <a:rPr lang="zh-TW" altLang="en-US" sz="2400">
                <a:solidFill>
                  <a:srgbClr val="FF0000"/>
                </a:solidFill>
              </a:rPr>
              <a:t>開發用途廣</a:t>
            </a:r>
            <a:r>
              <a:rPr lang="zh-TW" altLang="en-US" sz="2400">
                <a:solidFill>
                  <a:srgbClr val="000000"/>
                </a:solidFill>
              </a:rPr>
              <a:t>：可作為控制模組，開發多種電子</a:t>
            </a:r>
            <a:r>
              <a:rPr lang="zh-TW" altLang="en-US" sz="2400" b="0" i="0">
                <a:solidFill>
                  <a:srgbClr val="000000"/>
                </a:solidFill>
                <a:effectLst/>
                <a:ea typeface="PMingLiU" panose="02020500000000000000" pitchFamily="18" charset="-120"/>
              </a:rPr>
              <a:t>、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軟體</a:t>
            </a:r>
            <a:r>
              <a:rPr lang="zh-TW" altLang="en-US" sz="2400" b="0" i="0">
                <a:solidFill>
                  <a:srgbClr val="000000"/>
                </a:solidFill>
                <a:effectLst/>
                <a:ea typeface="PMingLiU" panose="02020500000000000000" pitchFamily="18" charset="-120"/>
              </a:rPr>
              <a:t>、</a:t>
            </a:r>
            <a:r>
              <a:rPr lang="zh-TW" altLang="en-US" sz="2400">
                <a:solidFill>
                  <a:srgbClr val="000000"/>
                </a:solidFill>
              </a:rPr>
              <a:t>機械</a:t>
            </a:r>
            <a:r>
              <a:rPr lang="zh-TW" altLang="en-US" sz="2400" b="0" i="0">
                <a:solidFill>
                  <a:srgbClr val="000000"/>
                </a:solidFill>
                <a:effectLst/>
              </a:rPr>
              <a:t>和機器人。</a:t>
            </a:r>
          </a:p>
          <a:p>
            <a:pPr lvl="1">
              <a:spcBef>
                <a:spcPts val="0"/>
              </a:spcBef>
              <a:buClr>
                <a:schemeClr val="tx1"/>
              </a:buClr>
            </a:pPr>
            <a:r>
              <a:rPr lang="zh-TW" altLang="en-US" sz="2000" b="0" i="0">
                <a:solidFill>
                  <a:srgbClr val="FF00FF"/>
                </a:solidFill>
                <a:effectLst/>
              </a:rPr>
              <a:t>樹莓派電腦</a:t>
            </a:r>
            <a:r>
              <a:rPr lang="zh-TW" altLang="en-US" sz="2000" b="0" i="0">
                <a:solidFill>
                  <a:srgbClr val="000000"/>
                </a:solidFill>
                <a:effectLst/>
              </a:rPr>
              <a:t>：接上鍵盤、滑鼠與螢幕，安裝上 </a:t>
            </a:r>
            <a:r>
              <a:rPr lang="en-US" altLang="zh-TW" sz="2000" b="0" i="0">
                <a:solidFill>
                  <a:srgbClr val="000000"/>
                </a:solidFill>
                <a:effectLst/>
              </a:rPr>
              <a:t>Winodws </a:t>
            </a:r>
            <a:r>
              <a:rPr lang="zh-TW" altLang="en-US" sz="2000" b="0" i="0">
                <a:solidFill>
                  <a:srgbClr val="000000"/>
                </a:solidFill>
                <a:effectLst/>
              </a:rPr>
              <a:t>或 </a:t>
            </a:r>
            <a:r>
              <a:rPr lang="en-US" altLang="zh-TW" sz="2000" b="0" i="0">
                <a:solidFill>
                  <a:srgbClr val="000000"/>
                </a:solidFill>
                <a:effectLst/>
              </a:rPr>
              <a:t>Linux </a:t>
            </a:r>
            <a:r>
              <a:rPr lang="zh-TW" altLang="en-US" sz="2000" b="0" i="0">
                <a:solidFill>
                  <a:srgbClr val="000000"/>
                </a:solidFill>
                <a:effectLst/>
              </a:rPr>
              <a:t>系統，就能當作平價的桌上型電腦使用。</a:t>
            </a:r>
          </a:p>
          <a:p>
            <a:pPr lvl="1">
              <a:buClr>
                <a:schemeClr val="tx1"/>
              </a:buClr>
            </a:pPr>
            <a:r>
              <a:rPr lang="zh-TW" altLang="en-US" sz="2000">
                <a:solidFill>
                  <a:srgbClr val="FF00FF"/>
                </a:solidFill>
              </a:rPr>
              <a:t>物聯網節點</a:t>
            </a:r>
            <a:r>
              <a:rPr lang="zh-TW" altLang="en-US" sz="2000">
                <a:solidFill>
                  <a:srgbClr val="000000"/>
                </a:solidFill>
              </a:rPr>
              <a:t>：樹莓派的網路介面完整，尤其是無線網路  </a:t>
            </a:r>
            <a:r>
              <a:rPr lang="en-US" altLang="zh-TW" sz="2000">
                <a:solidFill>
                  <a:srgbClr val="000000"/>
                </a:solidFill>
              </a:rPr>
              <a:t>( wifi )</a:t>
            </a:r>
            <a:r>
              <a:rPr lang="zh-TW" altLang="en-US" sz="2000">
                <a:solidFill>
                  <a:srgbClr val="000000"/>
                </a:solidFill>
              </a:rPr>
              <a:t>，適合架構各種物聯網的應用。</a:t>
            </a:r>
          </a:p>
          <a:p>
            <a:endParaRPr lang="zh-TW" altLang="en-US" b="0" i="0">
              <a:solidFill>
                <a:srgbClr val="000000"/>
              </a:solidFill>
              <a:effectLst/>
              <a:latin typeface="Noto Sans TC"/>
            </a:endParaRPr>
          </a:p>
          <a:p>
            <a:pPr marL="0" indent="0">
              <a:buNone/>
            </a:pPr>
            <a:endParaRPr lang="zh-TW" altLang="en-US" b="0" i="0">
              <a:solidFill>
                <a:srgbClr val="000000"/>
              </a:solidFill>
              <a:effectLst/>
              <a:latin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03150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5FF807-CD79-4A4F-B08C-6D110220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 </a:t>
            </a:r>
            <a:r>
              <a:rPr lang="en-US" altLang="zh-TW" sz="2400">
                <a:sym typeface="Cambria"/>
              </a:rPr>
              <a:t>(2/2)</a:t>
            </a:r>
            <a:endParaRPr lang="en-US" altLang="zh-TW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777E2F-3766-4CAA-9956-A459A832B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zh-TW" sz="3200"/>
              <a:t>Raspberry Pi 4 model B</a:t>
            </a:r>
            <a:endParaRPr lang="zh-TW" altLang="en-US" sz="3200"/>
          </a:p>
        </p:txBody>
      </p:sp>
      <p:pic>
        <p:nvPicPr>
          <p:cNvPr id="1026" name="Picture 2" descr="Buy a Raspberry Pi 4 Model B – Raspberry Pi">
            <a:extLst>
              <a:ext uri="{FF2B5EF4-FFF2-40B4-BE49-F238E27FC236}">
                <a16:creationId xmlns:a16="http://schemas.microsoft.com/office/drawing/2014/main" id="{EDD3A99D-2B27-4153-8C87-C92C7DA6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87" y="1984108"/>
            <a:ext cx="7268025" cy="42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72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35606-0962-4E43-9D31-D88312F1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/>
              <a:t>General-Purpose Input/Output (GPIO)</a:t>
            </a:r>
            <a:endParaRPr lang="zh-TW" altLang="en-US"/>
          </a:p>
        </p:txBody>
      </p:sp>
      <p:pic>
        <p:nvPicPr>
          <p:cNvPr id="2050" name="Picture 2" descr="GPIO pins">
            <a:extLst>
              <a:ext uri="{FF2B5EF4-FFF2-40B4-BE49-F238E27FC236}">
                <a16:creationId xmlns:a16="http://schemas.microsoft.com/office/drawing/2014/main" id="{9E757E13-4FF4-472D-A8E2-9424729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50" y="1545034"/>
            <a:ext cx="8876899" cy="50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96;p6">
            <a:extLst>
              <a:ext uri="{FF2B5EF4-FFF2-40B4-BE49-F238E27FC236}">
                <a16:creationId xmlns:a16="http://schemas.microsoft.com/office/drawing/2014/main" id="{02E83271-8B46-42EF-8FD1-7449CDCD5CA8}"/>
              </a:ext>
            </a:extLst>
          </p:cNvPr>
          <p:cNvSpPr txBox="1"/>
          <p:nvPr/>
        </p:nvSpPr>
        <p:spPr>
          <a:xfrm>
            <a:off x="5226246" y="1302494"/>
            <a:ext cx="5361363" cy="5847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400"/>
              <a:buFont typeface="Cambria"/>
              <a:buNone/>
            </a:pPr>
            <a:r>
              <a:rPr lang="zh-TW" altLang="en-US" sz="16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注意單晶片的實際腳位與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PCB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板上的編號不同。</a:t>
            </a:r>
            <a:b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</a:br>
            <a:r>
              <a:rPr lang="en-US" altLang="zh-TW" sz="16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(</a:t>
            </a:r>
            <a:r>
              <a:rPr lang="zh-TW" altLang="en-US" sz="16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若外接電路或模組，寫程式時是控制實際腳位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的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endParaRPr sz="1600" b="0" i="0" u="none" strike="noStrike" cap="none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5150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</a:t>
            </a:r>
            <a:endParaRPr lang="en-US" altLang="zh-TW"/>
          </a:p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燒錄作業系統</a:t>
            </a:r>
            <a:endParaRPr lang="en-US" altLang="zh-TW">
              <a:solidFill>
                <a:srgbClr val="FF0000"/>
              </a:solidFill>
            </a:endParaRPr>
          </a:p>
          <a:p>
            <a:pPr lvl="0"/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網路設定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遠端控制 </a:t>
            </a:r>
            <a:r>
              <a:rPr lang="en-US" altLang="zh-TW">
                <a:sym typeface="Cambria"/>
              </a:rPr>
              <a:t>(</a:t>
            </a:r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SSH/VNC)</a:t>
            </a:r>
          </a:p>
        </p:txBody>
      </p:sp>
    </p:spTree>
    <p:extLst>
      <p:ext uri="{BB962C8B-B14F-4D97-AF65-F5344CB8AC3E}">
        <p14:creationId xmlns:p14="http://schemas.microsoft.com/office/powerpoint/2010/main" val="62032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4441EC-DFAE-4C4C-AE4E-A77619E5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859D46-8F49-43A7-83CB-58BDAC86F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安裝樹莓派系統的三個步驟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(</a:t>
            </a:r>
            <a:r>
              <a:rPr lang="zh-TW" altLang="en-US"/>
              <a:t>在電腦上操作</a:t>
            </a:r>
            <a:r>
              <a:rPr lang="en-US" altLang="zh-TW"/>
              <a:t>)</a:t>
            </a:r>
          </a:p>
          <a:p>
            <a:pPr marL="893763" lvl="1" indent="-51435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zh-TW" altLang="en-US"/>
              <a:t>下載樹莓派映象檔</a:t>
            </a:r>
            <a:endParaRPr lang="en-US" altLang="zh-TW"/>
          </a:p>
          <a:p>
            <a:pPr marL="893763" lvl="1" indent="-51435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zh-TW" altLang="en-US"/>
              <a:t>燒錄映象檔到 </a:t>
            </a:r>
            <a:r>
              <a:rPr lang="en-US" altLang="zh-TW"/>
              <a:t>SD </a:t>
            </a:r>
            <a:r>
              <a:rPr lang="zh-TW" altLang="en-US"/>
              <a:t>卡</a:t>
            </a:r>
            <a:endParaRPr lang="en-US" altLang="zh-TW"/>
          </a:p>
          <a:p>
            <a:pPr marL="893763" lvl="1" indent="-51435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zh-TW" altLang="en-US"/>
              <a:t>安裝 </a:t>
            </a:r>
            <a:r>
              <a:rPr lang="en-US" altLang="zh-TW"/>
              <a:t>SD</a:t>
            </a:r>
            <a:r>
              <a:rPr lang="zh-TW" altLang="en-US"/>
              <a:t> 卡到樹莓派</a:t>
            </a:r>
            <a:endParaRPr lang="en-US" altLang="zh-TW"/>
          </a:p>
        </p:txBody>
      </p:sp>
      <p:pic>
        <p:nvPicPr>
          <p:cNvPr id="4" name="Google Shape;107;p7" descr="SD Card">
            <a:extLst>
              <a:ext uri="{FF2B5EF4-FFF2-40B4-BE49-F238E27FC236}">
                <a16:creationId xmlns:a16="http://schemas.microsoft.com/office/drawing/2014/main" id="{4544AC3E-436C-4322-9790-30A86D83D7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2046" y="3689895"/>
            <a:ext cx="2509273" cy="209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8;p7" descr="Raspberry Pi 3">
            <a:extLst>
              <a:ext uri="{FF2B5EF4-FFF2-40B4-BE49-F238E27FC236}">
                <a16:creationId xmlns:a16="http://schemas.microsoft.com/office/drawing/2014/main" id="{A3CADB3B-80C6-4EB2-9F06-B981EF16C4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2432" y="3094233"/>
            <a:ext cx="3938861" cy="328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9;p7" descr="File:Openlogo-debianV2.svg">
            <a:extLst>
              <a:ext uri="{FF2B5EF4-FFF2-40B4-BE49-F238E27FC236}">
                <a16:creationId xmlns:a16="http://schemas.microsoft.com/office/drawing/2014/main" id="{BE254F37-228E-4356-BAD5-2BB20B96E1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505" y="3897304"/>
            <a:ext cx="1354427" cy="16762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AC429444-4382-4312-93A6-E58DE6A09447}"/>
              </a:ext>
            </a:extLst>
          </p:cNvPr>
          <p:cNvSpPr/>
          <p:nvPr/>
        </p:nvSpPr>
        <p:spPr>
          <a:xfrm>
            <a:off x="2899193" y="4445977"/>
            <a:ext cx="724960" cy="57889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4690458-8FDB-4500-87FA-C511B8386157}"/>
              </a:ext>
            </a:extLst>
          </p:cNvPr>
          <p:cNvSpPr/>
          <p:nvPr/>
        </p:nvSpPr>
        <p:spPr>
          <a:xfrm>
            <a:off x="6189968" y="4445977"/>
            <a:ext cx="724960" cy="57889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32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343441-2C55-4E04-846B-68E331F1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zh-TW" altLang="en-US" sz="3600">
                <a:latin typeface="Consolas" panose="020B0609020204030204" pitchFamily="49" charset="0"/>
                <a:ea typeface="Noto Sans TC" panose="020B0500000000000000" pitchFamily="34" charset="-120"/>
              </a:rPr>
              <a:t>下載 </a:t>
            </a:r>
            <a:r>
              <a:rPr lang="en-US" altLang="zh-TW" sz="3600">
                <a:latin typeface="Consolas" panose="020B0609020204030204" pitchFamily="49" charset="0"/>
                <a:ea typeface="Noto Sans TC" panose="020B0500000000000000" pitchFamily="34" charset="-120"/>
              </a:rPr>
              <a:t>OS </a:t>
            </a:r>
            <a:r>
              <a:rPr lang="zh-TW" altLang="en-US" sz="3600">
                <a:latin typeface="Consolas" panose="020B0609020204030204" pitchFamily="49" charset="0"/>
                <a:ea typeface="Noto Sans TC" panose="020B0500000000000000" pitchFamily="34" charset="-120"/>
              </a:rPr>
              <a:t>的燒錄程式</a:t>
            </a:r>
            <a:r>
              <a:rPr lang="zh-TW" altLang="en-US" sz="3600"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en-US" altLang="zh-TW" sz="3600">
                <a:latin typeface="Consolas" panose="020B0609020204030204" pitchFamily="49" charset="0"/>
                <a:ea typeface="Noto Sans TC" panose="020B0500000000000000" pitchFamily="34" charset="-120"/>
              </a:rPr>
              <a:t>imager_1.7.1.exe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C203F2-C8D3-4194-AA19-254D14AD8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b="0" i="0" u="none" strike="noStrike" cap="none">
                <a:solidFill>
                  <a:srgbClr val="000000"/>
                </a:solidFill>
                <a:ea typeface="Cambria"/>
                <a:cs typeface="Cambria"/>
                <a:sym typeface="Cambria"/>
                <a:hlinkClick r:id="rId3"/>
              </a:rPr>
              <a:t>https://www.raspberrypi.com/software/</a:t>
            </a:r>
            <a:endParaRPr lang="en-US" altLang="zh-TW" sz="2800" b="0" i="0" u="none" strike="noStrike" cap="none">
              <a:solidFill>
                <a:srgbClr val="000000"/>
              </a:solidFill>
              <a:ea typeface="Cambria"/>
              <a:cs typeface="Cambria"/>
              <a:sym typeface="Cambri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5FB040-CC89-4298-9148-6A8EE96F812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ex1-1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F018D1-8FBD-4CE6-BBB0-712980778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404" y="1904262"/>
            <a:ext cx="8811191" cy="45000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DEE28D49-95E9-42FE-BF3F-075BCA217588}"/>
              </a:ext>
            </a:extLst>
          </p:cNvPr>
          <p:cNvSpPr/>
          <p:nvPr/>
        </p:nvSpPr>
        <p:spPr>
          <a:xfrm>
            <a:off x="3035498" y="5581948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1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F63FAE-B2C2-40C8-8415-353543C577C4}"/>
              </a:ext>
            </a:extLst>
          </p:cNvPr>
          <p:cNvSpPr/>
          <p:nvPr/>
        </p:nvSpPr>
        <p:spPr>
          <a:xfrm>
            <a:off x="3520595" y="5646194"/>
            <a:ext cx="1288797" cy="231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21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3DE457-73E0-4819-ABA7-C7A308B5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線上燒錄映象檔到 </a:t>
            </a:r>
            <a:r>
              <a:rPr lang="en-US" altLang="zh-TW" sz="3600"/>
              <a:t>SD </a:t>
            </a:r>
            <a:r>
              <a:rPr lang="zh-TW" altLang="en-US" sz="3600"/>
              <a:t>卡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2B7EBE-4743-47B9-BD7F-F3AFCE6E6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zh-TW" altLang="en-US"/>
              <a:t>安裝後，執行 </a:t>
            </a:r>
            <a:r>
              <a:rPr lang="en-US" altLang="zh-TW"/>
              <a:t>Raspberry Pi Image</a:t>
            </a:r>
            <a:r>
              <a:rPr lang="zh-TW" altLang="en-US"/>
              <a:t>，燒錄合適的 </a:t>
            </a:r>
            <a:r>
              <a:rPr lang="en-US" altLang="zh-TW"/>
              <a:t>OS</a:t>
            </a:r>
            <a:r>
              <a:rPr lang="zh-TW" altLang="en-US"/>
              <a:t>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33E1BDB-01E9-40E0-9C38-020D254DB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21" y="1828719"/>
            <a:ext cx="6858957" cy="4382112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A347D644-703F-4BEC-BCCD-E9857D369664}"/>
              </a:ext>
            </a:extLst>
          </p:cNvPr>
          <p:cNvSpPr/>
          <p:nvPr/>
        </p:nvSpPr>
        <p:spPr>
          <a:xfrm>
            <a:off x="3335958" y="4937795"/>
            <a:ext cx="360000" cy="360000"/>
          </a:xfrm>
          <a:prstGeom prst="ellipse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1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61BB338-D0B8-43B3-8CF6-75F910C25C01}"/>
              </a:ext>
            </a:extLst>
          </p:cNvPr>
          <p:cNvSpPr txBox="1"/>
          <p:nvPr/>
        </p:nvSpPr>
        <p:spPr>
          <a:xfrm>
            <a:off x="3764840" y="494851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選擇作業系統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2FAD6503-3C01-4764-9CB2-62C9EDF3000A}"/>
              </a:ext>
            </a:extLst>
          </p:cNvPr>
          <p:cNvSpPr/>
          <p:nvPr/>
        </p:nvSpPr>
        <p:spPr>
          <a:xfrm>
            <a:off x="5772627" y="4937795"/>
            <a:ext cx="360000" cy="360000"/>
          </a:xfrm>
          <a:prstGeom prst="ellipse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2</a:t>
            </a:r>
            <a:endParaRPr lang="zh-TW" altLang="en-US" sz="16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7FB80D0-E33A-45A7-84EF-1A2D32D062A5}"/>
              </a:ext>
            </a:extLst>
          </p:cNvPr>
          <p:cNvSpPr txBox="1"/>
          <p:nvPr/>
        </p:nvSpPr>
        <p:spPr>
          <a:xfrm>
            <a:off x="6201509" y="4948518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選擇 </a:t>
            </a:r>
            <a:r>
              <a:rPr lang="en-US" altLang="zh-TW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SD 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卡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7A5FC7F5-A1DA-4B28-84F3-339E81274E31}"/>
              </a:ext>
            </a:extLst>
          </p:cNvPr>
          <p:cNvSpPr/>
          <p:nvPr/>
        </p:nvSpPr>
        <p:spPr>
          <a:xfrm>
            <a:off x="7664968" y="4937795"/>
            <a:ext cx="360000" cy="360000"/>
          </a:xfrm>
          <a:prstGeom prst="ellipse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3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5CDBEF6-B842-4070-BDA0-2C570C6F0E4F}"/>
              </a:ext>
            </a:extLst>
          </p:cNvPr>
          <p:cNvSpPr txBox="1"/>
          <p:nvPr/>
        </p:nvSpPr>
        <p:spPr>
          <a:xfrm>
            <a:off x="8093850" y="494851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燒錄</a:t>
            </a:r>
          </a:p>
        </p:txBody>
      </p:sp>
    </p:spTree>
    <p:extLst>
      <p:ext uri="{BB962C8B-B14F-4D97-AF65-F5344CB8AC3E}">
        <p14:creationId xmlns:p14="http://schemas.microsoft.com/office/powerpoint/2010/main" val="166154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D5FD8E-FC50-4C53-813C-59C9E630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燒錄完成會自動卸除 </a:t>
            </a:r>
            <a:r>
              <a:rPr lang="en-US" altLang="zh-TW"/>
              <a:t>SD</a:t>
            </a:r>
            <a:r>
              <a:rPr lang="zh-TW" altLang="en-US"/>
              <a:t> 卡，再次插入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5665EA0-BDD2-4727-8A0C-8E074FBA6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1" y="1539875"/>
            <a:ext cx="9169180" cy="5318125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C87123D-E8E9-4482-8B3B-7E1D3469CB08}"/>
              </a:ext>
            </a:extLst>
          </p:cNvPr>
          <p:cNvSpPr/>
          <p:nvPr/>
        </p:nvSpPr>
        <p:spPr>
          <a:xfrm>
            <a:off x="2326258" y="5705572"/>
            <a:ext cx="2323382" cy="574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77A699C-E542-40AA-9289-291516B4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60" y="1026018"/>
            <a:ext cx="6278676" cy="38859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E322CC5-D18F-4FB5-B43A-75800E1D7673}"/>
              </a:ext>
            </a:extLst>
          </p:cNvPr>
          <p:cNvSpPr/>
          <p:nvPr/>
        </p:nvSpPr>
        <p:spPr>
          <a:xfrm>
            <a:off x="7007525" y="3554719"/>
            <a:ext cx="2783456" cy="603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Google Shape;350;p27">
            <a:extLst>
              <a:ext uri="{FF2B5EF4-FFF2-40B4-BE49-F238E27FC236}">
                <a16:creationId xmlns:a16="http://schemas.microsoft.com/office/drawing/2014/main" id="{C4F6EA52-1E5B-4BD2-98DA-2CE2A7627BA3}"/>
              </a:ext>
            </a:extLst>
          </p:cNvPr>
          <p:cNvSpPr txBox="1"/>
          <p:nvPr/>
        </p:nvSpPr>
        <p:spPr>
          <a:xfrm>
            <a:off x="5169542" y="5971262"/>
            <a:ext cx="5003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400"/>
              <a:buFont typeface="Cambria"/>
              <a:buNone/>
            </a:pP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Linux </a:t>
            </a: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的檔案系統與 </a:t>
            </a: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Windws</a:t>
            </a: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不一樣，只出現 </a:t>
            </a: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boot (</a:t>
            </a: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開機管理磁碟</a:t>
            </a: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是正常的</a:t>
            </a:r>
            <a:endParaRPr b="0" i="0" u="none" strike="noStrike" cap="none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cxnSp>
        <p:nvCxnSpPr>
          <p:cNvPr id="11" name="Google Shape;351;p27">
            <a:extLst>
              <a:ext uri="{FF2B5EF4-FFF2-40B4-BE49-F238E27FC236}">
                <a16:creationId xmlns:a16="http://schemas.microsoft.com/office/drawing/2014/main" id="{5F49D1FE-C0B8-4957-B620-86FDD97AA7DC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4649640" y="3856326"/>
            <a:ext cx="2357885" cy="2136474"/>
          </a:xfrm>
          <a:prstGeom prst="straightConnector1">
            <a:avLst/>
          </a:prstGeom>
          <a:noFill/>
          <a:ln w="25400" cap="flat" cmpd="sng">
            <a:solidFill>
              <a:srgbClr val="F0432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8821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沒有螢幕與鍵盤如何使用樹莓派？</a:t>
            </a:r>
            <a:endParaRPr lang="zh-TW" altLang="en-US" sz="480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9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7C27E13A-6F60-4C5B-843C-5D1DD05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olidFill>
                  <a:srgbClr val="00B0F0"/>
                </a:solidFill>
                <a:ea typeface="Noto Sans TC" panose="020B0500000000000000" pitchFamily="34" charset="-120"/>
              </a:rPr>
              <a:t>Coder, Hacker, and Maker</a:t>
            </a:r>
            <a:endParaRPr lang="en-US">
              <a:solidFill>
                <a:srgbClr val="00B0F0"/>
              </a:solidFill>
              <a:ea typeface="Noto Sans TC" panose="020B0500000000000000" pitchFamily="34" charset="-120"/>
            </a:endParaRP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D72AF88-B11D-4819-920B-F569BC780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程式設計師 (</a:t>
            </a:r>
            <a:r>
              <a:rPr lang="en-US" altLang="zh-TW" dirty="0">
                <a:solidFill>
                  <a:schemeClr val="bg1"/>
                </a:solidFill>
                <a:ea typeface="Noto Sans TC" panose="020B0500000000000000" pitchFamily="34" charset="-120"/>
              </a:rPr>
              <a:t>p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rogrammer, 或 </a:t>
            </a:r>
            <a:r>
              <a:rPr lang="en-US" altLang="zh-TW" dirty="0">
                <a:solidFill>
                  <a:schemeClr val="bg1"/>
                </a:solidFill>
                <a:ea typeface="Noto Sans TC" panose="020B0500000000000000" pitchFamily="34" charset="-120"/>
              </a:rPr>
              <a:t>c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oder)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主要透過編輯程式，簡稱編程 (</a:t>
            </a:r>
            <a:r>
              <a:rPr lang="en-US" altLang="zh-TW" dirty="0">
                <a:solidFill>
                  <a:schemeClr val="bg1"/>
                </a:solidFill>
                <a:ea typeface="Noto Sans TC" panose="020B0500000000000000" pitchFamily="34" charset="-120"/>
              </a:rPr>
              <a:t>c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oding)，它可以指在程式設計</a:t>
            </a:r>
            <a:r>
              <a:rPr lang="zh-TW" altLang="en-US" dirty="0">
                <a:solidFill>
                  <a:srgbClr val="FFFF00"/>
                </a:solidFill>
                <a:ea typeface="Noto Sans TC" panose="020B0500000000000000" pitchFamily="34" charset="-120"/>
              </a:rPr>
              <a:t>某個專業領域的專業人士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，或是從事軟體撰寫，程式開發、維護的專業人員。</a:t>
            </a:r>
          </a:p>
          <a:p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駭客 </a:t>
            </a:r>
            <a:r>
              <a:rPr lang="en-US" altLang="zh-TW" dirty="0">
                <a:solidFill>
                  <a:schemeClr val="bg1"/>
                </a:solidFill>
                <a:ea typeface="Noto Sans TC" panose="020B0500000000000000" pitchFamily="34" charset="-120"/>
              </a:rPr>
              <a:t>(hacker)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除了</a:t>
            </a:r>
            <a:r>
              <a:rPr lang="zh-TW" altLang="en-US" dirty="0">
                <a:solidFill>
                  <a:srgbClr val="FFFF00"/>
                </a:solidFill>
                <a:ea typeface="Noto Sans TC" panose="020B0500000000000000" pitchFamily="34" charset="-120"/>
              </a:rPr>
              <a:t>精通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程式設計、作業系統的人可以被視作駭客，對硬體裝置做創新的工程師通常也被認為是駭客，精通網路入侵的人也被看作是駭客。</a:t>
            </a:r>
            <a:endParaRPr lang="en-US" altLang="zh-TW" dirty="0">
              <a:solidFill>
                <a:schemeClr val="bg1"/>
              </a:solidFill>
              <a:ea typeface="Noto Sans TC" panose="020B0500000000000000" pitchFamily="34" charset="-120"/>
            </a:endParaRPr>
          </a:p>
          <a:p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創客 </a:t>
            </a:r>
            <a:r>
              <a:rPr lang="en-US" altLang="zh-TW" dirty="0">
                <a:solidFill>
                  <a:schemeClr val="bg1"/>
                </a:solidFill>
                <a:ea typeface="Noto Sans TC" panose="020B0500000000000000" pitchFamily="34" charset="-120"/>
              </a:rPr>
              <a:t>(maker)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又稱自造者。是一群酷愛科技、熱衷實踐的人群，他們以分享技術、</a:t>
            </a:r>
            <a:r>
              <a:rPr lang="zh-TW" altLang="en-US" dirty="0">
                <a:solidFill>
                  <a:srgbClr val="FFFF00"/>
                </a:solidFill>
                <a:ea typeface="Noto Sans TC" panose="020B0500000000000000" pitchFamily="34" charset="-120"/>
              </a:rPr>
              <a:t>激發的創造力</a:t>
            </a:r>
            <a:r>
              <a:rPr lang="zh-TW" altLang="en-US" dirty="0">
                <a:solidFill>
                  <a:schemeClr val="bg1"/>
                </a:solidFill>
                <a:ea typeface="Noto Sans TC" panose="020B0500000000000000" pitchFamily="34" charset="-120"/>
              </a:rPr>
              <a:t>與交流思想為樂。</a:t>
            </a:r>
            <a:endParaRPr lang="en-US" altLang="zh-TW" dirty="0">
              <a:solidFill>
                <a:schemeClr val="bg1"/>
              </a:solidFill>
              <a:ea typeface="Noto Sans TC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CACA5D-D666-4A11-8F11-08F2B73249D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39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874F7-C948-47CD-8C42-F6854CB3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進行下一步之前，該知道的事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1CCA95-0943-416B-8021-2C8291DD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796575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SD</a:t>
            </a:r>
            <a:r>
              <a:rPr lang="zh-TW" altLang="en-US"/>
              <a:t> 卡到 </a:t>
            </a:r>
            <a:r>
              <a:rPr lang="en-US" altLang="zh-TW"/>
              <a:t>Pi </a:t>
            </a:r>
            <a:r>
              <a:rPr lang="zh-TW" altLang="en-US"/>
              <a:t>之後，要解決連線到 </a:t>
            </a:r>
            <a:r>
              <a:rPr lang="en-US" altLang="zh-TW"/>
              <a:t>Pi </a:t>
            </a:r>
            <a:r>
              <a:rPr lang="zh-TW" altLang="en-US"/>
              <a:t>的問題。</a:t>
            </a:r>
            <a:endParaRPr lang="en-US" altLang="zh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042289-1014-4BDC-B768-28A58971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14" y="3401873"/>
            <a:ext cx="4928171" cy="32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219;p16">
            <a:extLst>
              <a:ext uri="{FF2B5EF4-FFF2-40B4-BE49-F238E27FC236}">
                <a16:creationId xmlns:a16="http://schemas.microsoft.com/office/drawing/2014/main" id="{F99CE4C7-AC42-4462-A664-45EDB7FA03E8}"/>
              </a:ext>
            </a:extLst>
          </p:cNvPr>
          <p:cNvSpPr txBox="1"/>
          <p:nvPr/>
        </p:nvSpPr>
        <p:spPr>
          <a:xfrm>
            <a:off x="2258964" y="2801769"/>
            <a:ext cx="3912444" cy="4000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zh-TW" altLang="en-US" sz="20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有 </a:t>
            </a:r>
            <a:r>
              <a:rPr lang="en-US" altLang="zh-TW" sz="20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HDMI</a:t>
            </a:r>
            <a:r>
              <a:rPr lang="zh-TW" altLang="en-US" sz="20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的螢幕</a:t>
            </a:r>
            <a:r>
              <a:rPr lang="zh-TW" altLang="en-US" sz="2000" b="0" i="0" u="none" strike="noStrike" cap="none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mbria"/>
                <a:sym typeface="Cambria"/>
              </a:rPr>
              <a:t>、</a:t>
            </a:r>
            <a:r>
              <a:rPr lang="zh-TW" altLang="en-US" sz="20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鍵盤</a:t>
            </a:r>
            <a:r>
              <a:rPr lang="zh-TW" altLang="en-US" sz="2000" b="0" i="0" u="none" strike="noStrike" cap="none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mbria"/>
                <a:sym typeface="Cambria"/>
              </a:rPr>
              <a:t>、</a:t>
            </a:r>
            <a:r>
              <a:rPr lang="zh-TW" altLang="en-US" sz="20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滑鼠</a:t>
            </a:r>
            <a:endParaRPr sz="2000" b="0" i="0" u="none" strike="noStrike" cap="none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cxnSp>
        <p:nvCxnSpPr>
          <p:cNvPr id="22" name="Google Shape;221;p16">
            <a:extLst>
              <a:ext uri="{FF2B5EF4-FFF2-40B4-BE49-F238E27FC236}">
                <a16:creationId xmlns:a16="http://schemas.microsoft.com/office/drawing/2014/main" id="{299BAF78-5404-4AD7-8F81-E75DD0850326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4212401" y="2142867"/>
            <a:ext cx="2785" cy="658902"/>
          </a:xfrm>
          <a:prstGeom prst="straightConnector1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" name="Google Shape;222;p16">
            <a:extLst>
              <a:ext uri="{FF2B5EF4-FFF2-40B4-BE49-F238E27FC236}">
                <a16:creationId xmlns:a16="http://schemas.microsoft.com/office/drawing/2014/main" id="{4B1DDFB0-2CD7-4911-BBB2-AE9CA5F868C7}"/>
              </a:ext>
            </a:extLst>
          </p:cNvPr>
          <p:cNvSpPr txBox="1"/>
          <p:nvPr/>
        </p:nvSpPr>
        <p:spPr>
          <a:xfrm>
            <a:off x="2135761" y="1742798"/>
            <a:ext cx="4153279" cy="40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連接樹莓派，跟桌上型電腦一樣</a:t>
            </a:r>
            <a:endParaRPr sz="2000">
              <a:solidFill>
                <a:srgbClr val="000000"/>
              </a:solidFill>
              <a:latin typeface="Consolas" panose="020B0609020204030204" pitchFamily="49" charset="0"/>
              <a:ea typeface="Noto Sans TC" panose="020B0500000000000000" pitchFamily="34" charset="-120"/>
              <a:sym typeface="Cambria"/>
            </a:endParaRPr>
          </a:p>
        </p:txBody>
      </p:sp>
      <p:sp>
        <p:nvSpPr>
          <p:cNvPr id="24" name="Google Shape;223;p16">
            <a:extLst>
              <a:ext uri="{FF2B5EF4-FFF2-40B4-BE49-F238E27FC236}">
                <a16:creationId xmlns:a16="http://schemas.microsoft.com/office/drawing/2014/main" id="{A13BD4D4-115C-404A-9C01-1E7F0EA60464}"/>
              </a:ext>
            </a:extLst>
          </p:cNvPr>
          <p:cNvSpPr txBox="1"/>
          <p:nvPr/>
        </p:nvSpPr>
        <p:spPr>
          <a:xfrm>
            <a:off x="7419114" y="2340103"/>
            <a:ext cx="3248886" cy="1323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先使用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UART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連接</a:t>
            </a:r>
            <a:br>
              <a:rPr lang="en-US" altLang="zh-TW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</a:br>
            <a:r>
              <a:rPr lang="en-US" altLang="zh-TW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(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TTL serial)</a:t>
            </a:r>
            <a:endParaRPr sz="28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SSH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(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需要網路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endParaRPr sz="28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VNC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(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需要網路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endParaRPr sz="2000" b="0" i="0" u="none" strike="noStrike" cap="none">
              <a:solidFill>
                <a:srgbClr val="00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sp>
        <p:nvSpPr>
          <p:cNvPr id="25" name="Google Shape;224;p16">
            <a:extLst>
              <a:ext uri="{FF2B5EF4-FFF2-40B4-BE49-F238E27FC236}">
                <a16:creationId xmlns:a16="http://schemas.microsoft.com/office/drawing/2014/main" id="{ACDF3A41-6A43-4C1E-A92C-0A070910CC54}"/>
              </a:ext>
            </a:extLst>
          </p:cNvPr>
          <p:cNvSpPr txBox="1"/>
          <p:nvPr/>
        </p:nvSpPr>
        <p:spPr>
          <a:xfrm>
            <a:off x="4319776" y="2294986"/>
            <a:ext cx="737458" cy="47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Yes</a:t>
            </a:r>
            <a:endParaRPr sz="2000" b="0" i="0" u="none" strike="noStrike" cap="none">
              <a:solidFill>
                <a:srgbClr val="000000"/>
              </a:solidFill>
              <a:latin typeface="Consolas" panose="020B0609020204030204" pitchFamily="49" charset="0"/>
              <a:ea typeface="Cambria"/>
              <a:cs typeface="Cambria"/>
              <a:sym typeface="Cambria"/>
            </a:endParaRPr>
          </a:p>
        </p:txBody>
      </p:sp>
      <p:sp>
        <p:nvSpPr>
          <p:cNvPr id="26" name="Google Shape;225;p16">
            <a:extLst>
              <a:ext uri="{FF2B5EF4-FFF2-40B4-BE49-F238E27FC236}">
                <a16:creationId xmlns:a16="http://schemas.microsoft.com/office/drawing/2014/main" id="{8F26B2C7-C49B-44DE-AD1E-FBAEE350A93D}"/>
              </a:ext>
            </a:extLst>
          </p:cNvPr>
          <p:cNvSpPr txBox="1"/>
          <p:nvPr/>
        </p:nvSpPr>
        <p:spPr>
          <a:xfrm>
            <a:off x="6468344" y="2603663"/>
            <a:ext cx="653834" cy="47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No</a:t>
            </a:r>
            <a:endParaRPr sz="2000" b="0" i="0" u="none" strike="noStrike" cap="none">
              <a:solidFill>
                <a:srgbClr val="000000"/>
              </a:solidFill>
              <a:latin typeface="Consolas" panose="020B0609020204030204" pitchFamily="49" charset="0"/>
              <a:ea typeface="Cambria"/>
              <a:cs typeface="Cambria"/>
              <a:sym typeface="Cambria"/>
            </a:endParaRPr>
          </a:p>
        </p:txBody>
      </p:sp>
      <p:cxnSp>
        <p:nvCxnSpPr>
          <p:cNvPr id="27" name="Google Shape;220;p16">
            <a:extLst>
              <a:ext uri="{FF2B5EF4-FFF2-40B4-BE49-F238E27FC236}">
                <a16:creationId xmlns:a16="http://schemas.microsoft.com/office/drawing/2014/main" id="{79ED3282-5D71-4227-86D8-D670F5356F24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171408" y="3001804"/>
            <a:ext cx="1247707" cy="0"/>
          </a:xfrm>
          <a:prstGeom prst="straightConnector1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12658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78E565-24E3-4554-865A-ECADDC26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需要準備的工作 </a:t>
            </a:r>
            <a:r>
              <a:rPr lang="en-US" altLang="zh-TW" sz="2400"/>
              <a:t>(1/2)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5989D8-62A4-4E6C-8A0C-6B6515DD3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先使用一台電腦透過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UART Serial</a:t>
            </a:r>
            <a:r>
              <a:rPr lang="zh-TW" altLang="en-US">
                <a:sym typeface="Cambria"/>
              </a:rPr>
              <a:t>，先設定 </a:t>
            </a:r>
            <a:r>
              <a:rPr lang="en-US" altLang="zh-TW">
                <a:sym typeface="Cambria"/>
              </a:rPr>
              <a:t>Pi </a:t>
            </a:r>
            <a:r>
              <a:rPr lang="zh-TW" altLang="en-US"/>
              <a:t>的</a:t>
            </a:r>
            <a:r>
              <a:rPr lang="zh-TW" altLang="en-US">
                <a:sym typeface="Cambria"/>
              </a:rPr>
              <a:t> </a:t>
            </a:r>
            <a:r>
              <a:rPr lang="en-US" altLang="zh-TW">
                <a:sym typeface="Cambria"/>
              </a:rPr>
              <a:t>WiFi</a:t>
            </a:r>
          </a:p>
          <a:p>
            <a:pPr lvl="1"/>
            <a:r>
              <a:rPr lang="zh-TW" altLang="en-US"/>
              <a:t>本次實驗，請使用你的手機基地台分享一個區網 </a:t>
            </a:r>
            <a:r>
              <a:rPr lang="en-US" altLang="zh-TW"/>
              <a:t>IP</a:t>
            </a:r>
            <a:r>
              <a:rPr lang="zh-TW" altLang="en-US"/>
              <a:t> 給 </a:t>
            </a:r>
            <a:r>
              <a:rPr lang="en-US" altLang="zh-TW"/>
              <a:t>Pi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並熟悉設定 </a:t>
            </a:r>
            <a:r>
              <a:rPr lang="en-US" altLang="zh-TW"/>
              <a:t>IP</a:t>
            </a:r>
            <a:r>
              <a:rPr lang="zh-TW" altLang="en-US"/>
              <a:t> 的技巧。</a:t>
            </a:r>
            <a:endParaRPr lang="en-US" altLang="zh-TW"/>
          </a:p>
          <a:p>
            <a:r>
              <a:rPr lang="zh-TW" altLang="en-US"/>
              <a:t>在同一區網內，使用相同區網的電腦連上樹莓派。</a:t>
            </a:r>
            <a:endParaRPr lang="en-US" altLang="zh-TW"/>
          </a:p>
          <a:p>
            <a:pPr lvl="1"/>
            <a:r>
              <a:rPr lang="zh-TW" altLang="en-US"/>
              <a:t>有筆電，用你的 </a:t>
            </a:r>
            <a:r>
              <a:rPr lang="en-US" altLang="zh-TW"/>
              <a:t>WiFi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只有桌電，用個 </a:t>
            </a:r>
            <a:r>
              <a:rPr lang="en-US" altLang="zh-TW"/>
              <a:t>WiFi </a:t>
            </a:r>
            <a:r>
              <a:rPr lang="zh-TW" altLang="en-US"/>
              <a:t>網卡。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Google Shape;223;p16">
            <a:extLst>
              <a:ext uri="{FF2B5EF4-FFF2-40B4-BE49-F238E27FC236}">
                <a16:creationId xmlns:a16="http://schemas.microsoft.com/office/drawing/2014/main" id="{F55AFF07-9758-4FCC-9DC2-99ABA669ECDA}"/>
              </a:ext>
            </a:extLst>
          </p:cNvPr>
          <p:cNvSpPr txBox="1"/>
          <p:nvPr/>
        </p:nvSpPr>
        <p:spPr>
          <a:xfrm>
            <a:off x="8104913" y="4010641"/>
            <a:ext cx="3248886" cy="1323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先使用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UART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連接</a:t>
            </a:r>
            <a:br>
              <a:rPr lang="en-US" altLang="zh-TW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</a:br>
            <a:r>
              <a:rPr lang="en-US" altLang="zh-TW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(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TTL serial)</a:t>
            </a:r>
            <a:endParaRPr sz="28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SSH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(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需要網路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endParaRPr sz="28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AutoNum type="arabicPeriod"/>
            </a:pP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VNC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(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需要網路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)</a:t>
            </a:r>
            <a:endParaRPr sz="2000" b="0" i="0" u="none" strike="noStrike" cap="none">
              <a:solidFill>
                <a:srgbClr val="00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46493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FC04E14-6C93-45C9-8BC6-B41F8DA9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需要準備的工作 </a:t>
            </a:r>
            <a:r>
              <a:rPr lang="en-US" altLang="zh-TW" sz="2400"/>
              <a:t>(2/2)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7A81AE-0A29-431C-ADDE-FF12BB8E3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/>
              <a:t>透過</a:t>
            </a:r>
            <a:r>
              <a:rPr lang="zh-TW" altLang="en-US" b="1">
                <a:solidFill>
                  <a:srgbClr val="FF0000"/>
                </a:solidFill>
              </a:rPr>
              <a:t> </a:t>
            </a:r>
            <a:r>
              <a:rPr lang="en-US" altLang="zh-TW" b="1">
                <a:solidFill>
                  <a:srgbClr val="FF0000"/>
                </a:solidFill>
              </a:rPr>
              <a:t>Putty</a:t>
            </a:r>
            <a:r>
              <a:rPr lang="zh-TW" altLang="en-US" b="1">
                <a:solidFill>
                  <a:srgbClr val="FF0000"/>
                </a:solidFill>
              </a:rPr>
              <a:t> </a:t>
            </a:r>
            <a:r>
              <a:rPr lang="zh-TW" altLang="en-US"/>
              <a:t>使用 </a:t>
            </a:r>
            <a:r>
              <a:rPr lang="en-US" altLang="zh-TW"/>
              <a:t>UART/TTL serial</a:t>
            </a:r>
            <a:r>
              <a:rPr lang="zh-TW" altLang="en-US"/>
              <a:t>。</a:t>
            </a:r>
            <a:r>
              <a:rPr lang="en-US" altLang="zh-TW"/>
              <a:t>(for Windows)</a:t>
            </a:r>
          </a:p>
          <a:p>
            <a:pPr lvl="0"/>
            <a:r>
              <a:rPr lang="zh-TW" altLang="en-US"/>
              <a:t>下載並執行 </a:t>
            </a:r>
            <a:r>
              <a:rPr lang="en-US" altLang="zh-TW" b="1">
                <a:solidFill>
                  <a:srgbClr val="FF0000"/>
                </a:solidFill>
              </a:rPr>
              <a:t>Putty</a:t>
            </a:r>
            <a:r>
              <a:rPr lang="en-US" altLang="zh-TW"/>
              <a:t>.</a:t>
            </a:r>
          </a:p>
          <a:p>
            <a:pPr lvl="1"/>
            <a:r>
              <a:rPr lang="en-US" altLang="zh-TW" sz="2400" b="0" i="0" u="none" strike="noStrike" cap="none">
                <a:solidFill>
                  <a:srgbClr val="000000"/>
                </a:solidFill>
                <a:ea typeface="Cambria"/>
                <a:cs typeface="Cambria"/>
                <a:sym typeface="Cambria"/>
                <a:hlinkClick r:id="rId2"/>
              </a:rPr>
              <a:t>https://www.chiark.greenend.org.uk/~sgtatham/putty/latest.html</a:t>
            </a:r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47168B-EF74-48F6-944E-049BF60333A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ex1-2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B10CC5E-FB1C-469F-B816-9EA318706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27" y="3160636"/>
            <a:ext cx="6698052" cy="33490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2B5B4E8-BAB7-43D8-A82E-4AF165234347}"/>
              </a:ext>
            </a:extLst>
          </p:cNvPr>
          <p:cNvSpPr/>
          <p:nvPr/>
        </p:nvSpPr>
        <p:spPr>
          <a:xfrm>
            <a:off x="3352800" y="4713536"/>
            <a:ext cx="2501462" cy="493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06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串列控制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(UART/TTL Serial)</a:t>
            </a:r>
            <a:endParaRPr lang="en-US" altLang="zh-TW">
              <a:solidFill>
                <a:srgbClr val="FF0000"/>
              </a:solidFill>
            </a:endParaRPr>
          </a:p>
          <a:p>
            <a:pPr lvl="0"/>
            <a:r>
              <a:rPr lang="zh-TW" altLang="en-US">
                <a:sym typeface="Cambria"/>
              </a:rPr>
              <a:t>網路設定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遠端控制 </a:t>
            </a:r>
            <a:r>
              <a:rPr lang="en-US" altLang="zh-TW">
                <a:sym typeface="Cambria"/>
              </a:rPr>
              <a:t>(</a:t>
            </a:r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SSH/VNC)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256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D5F11-C72A-465E-B96C-132BBA58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707ADB-5E79-46A0-9437-D77F255E4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在一開始樹莓派沒有無線網路連接，所以也沒辦法使用 </a:t>
            </a:r>
            <a:r>
              <a:rPr lang="en-US" altLang="zh-TW" b="1">
                <a:solidFill>
                  <a:srgbClr val="FF0000"/>
                </a:solidFill>
              </a:rPr>
              <a:t>SSH</a:t>
            </a:r>
            <a:r>
              <a:rPr lang="zh-TW" altLang="en-US"/>
              <a:t>。</a:t>
            </a:r>
            <a:endParaRPr lang="en-US" altLang="zh-TW"/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所以可以使用 </a:t>
            </a:r>
            <a:r>
              <a:rPr lang="en-US" altLang="zh-TW" b="1">
                <a:solidFill>
                  <a:srgbClr val="FF0000"/>
                </a:solidFill>
              </a:rPr>
              <a:t>UART port</a:t>
            </a:r>
            <a:r>
              <a:rPr lang="zh-TW" altLang="en-US"/>
              <a:t>，連接 </a:t>
            </a:r>
            <a:r>
              <a:rPr lang="en-US" altLang="zh-TW"/>
              <a:t>TTL </a:t>
            </a:r>
            <a:r>
              <a:rPr lang="zh-TW" altLang="en-US"/>
              <a:t>線來設定網路連線，並且 </a:t>
            </a:r>
            <a:r>
              <a:rPr lang="en-US" altLang="zh-TW" b="1">
                <a:solidFill>
                  <a:srgbClr val="FF0000"/>
                </a:solidFill>
              </a:rPr>
              <a:t>Enable SSH</a:t>
            </a:r>
            <a:r>
              <a:rPr lang="zh-TW" altLang="en-US"/>
              <a:t>。</a:t>
            </a:r>
          </a:p>
        </p:txBody>
      </p:sp>
      <p:pic>
        <p:nvPicPr>
          <p:cNvPr id="4" name="Google Shape;234;p17">
            <a:extLst>
              <a:ext uri="{FF2B5EF4-FFF2-40B4-BE49-F238E27FC236}">
                <a16:creationId xmlns:a16="http://schemas.microsoft.com/office/drawing/2014/main" id="{C162F38A-7571-49EE-90C7-D4EC73483E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387" y="2904512"/>
            <a:ext cx="5324264" cy="29944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D5964A1-4AC8-4DB0-83DA-BD88C91285A5}"/>
              </a:ext>
            </a:extLst>
          </p:cNvPr>
          <p:cNvSpPr txBox="1"/>
          <p:nvPr/>
        </p:nvSpPr>
        <p:spPr>
          <a:xfrm>
            <a:off x="6626776" y="2904512"/>
            <a:ext cx="296917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en-US" altLang="zh-TW" sz="1800" b="0" i="0" u="none" strike="noStrike" cap="none">
                <a:solidFill>
                  <a:schemeClr val="bg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PL2303HXD USB to TTL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1F24739-D8B4-425C-87AA-529E3DB11796}"/>
              </a:ext>
            </a:extLst>
          </p:cNvPr>
          <p:cNvSpPr txBox="1"/>
          <p:nvPr/>
        </p:nvSpPr>
        <p:spPr>
          <a:xfrm>
            <a:off x="6542691" y="3446369"/>
            <a:ext cx="4713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zh-TW" altLang="en-US" sz="24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本次使用 </a:t>
            </a:r>
            <a:r>
              <a:rPr lang="en-US" altLang="zh-TW" sz="24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PL2303HXD </a:t>
            </a:r>
            <a:r>
              <a:rPr lang="zh-TW" altLang="en-US" sz="24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連接線。</a:t>
            </a:r>
            <a:endParaRPr lang="en-US" altLang="zh-TW" sz="240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943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76F287-D0C4-4554-820D-12D489B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Enable UART – Step 1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D9026E-08A5-4E0E-9E0B-DD4A4479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使用編輯器 </a:t>
            </a:r>
            <a:r>
              <a:rPr lang="en-US" altLang="zh-TW" dirty="0"/>
              <a:t>(</a:t>
            </a:r>
            <a:r>
              <a:rPr lang="zh-TW" altLang="en-US" dirty="0"/>
              <a:t>例如：記事本</a:t>
            </a:r>
            <a:r>
              <a:rPr lang="en-US" altLang="zh-TW" dirty="0"/>
              <a:t>)</a:t>
            </a:r>
            <a:r>
              <a:rPr lang="zh-TW" altLang="en-US" dirty="0"/>
              <a:t>，修改 </a:t>
            </a:r>
            <a:r>
              <a:rPr lang="en-US" altLang="zh-TW" dirty="0"/>
              <a:t>Pi </a:t>
            </a:r>
            <a:r>
              <a:rPr lang="zh-TW" altLang="en-US" dirty="0"/>
              <a:t>的 </a:t>
            </a:r>
            <a:r>
              <a:rPr lang="en-US" altLang="zh-TW" dirty="0">
                <a:solidFill>
                  <a:srgbClr val="FF0000"/>
                </a:solidFill>
              </a:rPr>
              <a:t>/boot/config.txt</a:t>
            </a:r>
            <a:r>
              <a:rPr lang="zh-TW" altLang="en-US" dirty="0"/>
              <a:t>。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zh-TW" altLang="en-US" dirty="0"/>
              <a:t>加入下列三行到最後。</a:t>
            </a:r>
            <a:endParaRPr lang="en-US" altLang="zh-TW" dirty="0"/>
          </a:p>
          <a:p>
            <a:pPr lvl="0"/>
            <a:endParaRPr lang="en-US" altLang="zh-TW" dirty="0"/>
          </a:p>
        </p:txBody>
      </p:sp>
      <p:sp>
        <p:nvSpPr>
          <p:cNvPr id="4" name="Google Shape;266;p20">
            <a:extLst>
              <a:ext uri="{FF2B5EF4-FFF2-40B4-BE49-F238E27FC236}">
                <a16:creationId xmlns:a16="http://schemas.microsoft.com/office/drawing/2014/main" id="{7181B9D7-FE8A-4FCD-9379-EBFFD5731E95}"/>
              </a:ext>
            </a:extLst>
          </p:cNvPr>
          <p:cNvSpPr txBox="1"/>
          <p:nvPr/>
        </p:nvSpPr>
        <p:spPr>
          <a:xfrm>
            <a:off x="845685" y="3250021"/>
            <a:ext cx="4880646" cy="1692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26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dtoverlay=pi3-miniuart-bt</a:t>
            </a:r>
            <a:endParaRPr sz="26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26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core_freq=250</a:t>
            </a:r>
            <a:endParaRPr sz="26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26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enable_uart=1</a:t>
            </a:r>
            <a:endParaRPr sz="2600">
              <a:solidFill>
                <a:srgbClr val="6E6E6E"/>
              </a:solidFill>
              <a:latin typeface="Consolas" panose="020B0609020204030204" pitchFamily="49" charset="0"/>
              <a:sym typeface="Consola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93506ED-357A-463A-8130-4B4490035D6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ex1-3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070356A-05D4-45CD-A363-9490F8D2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743" y="2674726"/>
            <a:ext cx="5722191" cy="284259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481A84E-D7E7-4EE9-9B6A-7F5EA5A5A82F}"/>
              </a:ext>
            </a:extLst>
          </p:cNvPr>
          <p:cNvSpPr/>
          <p:nvPr/>
        </p:nvSpPr>
        <p:spPr>
          <a:xfrm>
            <a:off x="6032938" y="4487564"/>
            <a:ext cx="1618593" cy="44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898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5359DD-90E3-4F74-BADC-E3BDABA5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Enable UART – Step 2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BE78A5-DD33-47C3-B00F-694F14502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刪除</a:t>
            </a:r>
            <a:r>
              <a:rPr lang="en-US" altLang="zh-TW"/>
              <a:t> "quiet" in </a:t>
            </a:r>
            <a:r>
              <a:rPr lang="en-US" altLang="zh-TW">
                <a:solidFill>
                  <a:srgbClr val="FF0000"/>
                </a:solidFill>
              </a:rPr>
              <a:t>/boot/cmdline.txt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C7F5CA-083F-4CE4-994E-9107D821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73" y="2283116"/>
            <a:ext cx="7363853" cy="3658111"/>
          </a:xfrm>
          <a:prstGeom prst="rect">
            <a:avLst/>
          </a:prstGeom>
        </p:spPr>
      </p:pic>
      <p:sp>
        <p:nvSpPr>
          <p:cNvPr id="7" name="Google Shape;280;p21">
            <a:extLst>
              <a:ext uri="{FF2B5EF4-FFF2-40B4-BE49-F238E27FC236}">
                <a16:creationId xmlns:a16="http://schemas.microsoft.com/office/drawing/2014/main" id="{4932E751-3828-4C61-BD14-0BC8095954BF}"/>
              </a:ext>
            </a:extLst>
          </p:cNvPr>
          <p:cNvSpPr txBox="1"/>
          <p:nvPr/>
        </p:nvSpPr>
        <p:spPr>
          <a:xfrm>
            <a:off x="5173811" y="3283055"/>
            <a:ext cx="14870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800"/>
              <a:buFont typeface="Cambria"/>
              <a:buNone/>
            </a:pPr>
            <a:r>
              <a:rPr lang="en-US" sz="18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Remove it</a:t>
            </a:r>
            <a:endParaRPr sz="1800" b="0" i="0" u="none" strike="noStrike" cap="none">
              <a:solidFill>
                <a:srgbClr val="F04321"/>
              </a:solidFill>
              <a:latin typeface="Consolas" panose="020B0609020204030204" pitchFamily="49" charset="0"/>
              <a:ea typeface="Cambria"/>
              <a:cs typeface="Cambria"/>
              <a:sym typeface="Cambri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A265CD8-28A8-4DBA-9064-574B8C5F89E4}"/>
              </a:ext>
            </a:extLst>
          </p:cNvPr>
          <p:cNvSpPr/>
          <p:nvPr/>
        </p:nvSpPr>
        <p:spPr>
          <a:xfrm>
            <a:off x="5665076" y="2933024"/>
            <a:ext cx="504497" cy="220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90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917F00-087E-479E-BB23-9AF920DA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Enable UART – Step 3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E3AC05-FCA0-4AB7-9F6C-ABF1E0163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兩個檔案修改好之後，</a:t>
            </a:r>
            <a:r>
              <a:rPr lang="en-US" altLang="zh-TW" dirty="0"/>
              <a:t>SD </a:t>
            </a:r>
            <a:r>
              <a:rPr lang="zh-TW" altLang="en-US" dirty="0"/>
              <a:t>卡插入 </a:t>
            </a:r>
            <a:r>
              <a:rPr lang="en-US" altLang="zh-TW" dirty="0"/>
              <a:t>Pi</a:t>
            </a:r>
            <a:r>
              <a:rPr lang="zh-TW" altLang="en-US" dirty="0"/>
              <a:t>，並連接 </a:t>
            </a:r>
            <a:r>
              <a:rPr lang="en-US" altLang="zh-TW" dirty="0"/>
              <a:t>TTL</a:t>
            </a:r>
            <a:r>
              <a:rPr lang="zh-TW" altLang="en-US" dirty="0"/>
              <a:t> 線。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152357D-2D71-4AA4-BAB6-CC99A6A72AE8}"/>
              </a:ext>
            </a:extLst>
          </p:cNvPr>
          <p:cNvGrpSpPr/>
          <p:nvPr/>
        </p:nvGrpSpPr>
        <p:grpSpPr>
          <a:xfrm>
            <a:off x="6417072" y="2274432"/>
            <a:ext cx="4157203" cy="587715"/>
            <a:chOff x="8223739" y="2244246"/>
            <a:chExt cx="2937023" cy="415215"/>
          </a:xfrm>
        </p:grpSpPr>
        <p:sp>
          <p:nvSpPr>
            <p:cNvPr id="7" name="Google Shape;297;p23">
              <a:extLst>
                <a:ext uri="{FF2B5EF4-FFF2-40B4-BE49-F238E27FC236}">
                  <a16:creationId xmlns:a16="http://schemas.microsoft.com/office/drawing/2014/main" id="{B9E68A17-7B10-491F-86C9-DBBB6C17F0B0}"/>
                </a:ext>
              </a:extLst>
            </p:cNvPr>
            <p:cNvSpPr/>
            <p:nvPr/>
          </p:nvSpPr>
          <p:spPr>
            <a:xfrm>
              <a:off x="8931031" y="2265238"/>
              <a:ext cx="2229730" cy="45719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8;p23">
              <a:extLst>
                <a:ext uri="{FF2B5EF4-FFF2-40B4-BE49-F238E27FC236}">
                  <a16:creationId xmlns:a16="http://schemas.microsoft.com/office/drawing/2014/main" id="{67EAE324-DAB6-400D-A9DE-319DE1CF9D29}"/>
                </a:ext>
              </a:extLst>
            </p:cNvPr>
            <p:cNvSpPr/>
            <p:nvPr/>
          </p:nvSpPr>
          <p:spPr>
            <a:xfrm>
              <a:off x="8931032" y="2592749"/>
              <a:ext cx="2229730" cy="45719"/>
            </a:xfrm>
            <a:prstGeom prst="rect">
              <a:avLst/>
            </a:pr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99;p23">
              <a:extLst>
                <a:ext uri="{FF2B5EF4-FFF2-40B4-BE49-F238E27FC236}">
                  <a16:creationId xmlns:a16="http://schemas.microsoft.com/office/drawing/2014/main" id="{DFE7CC1E-287D-4316-A0FF-5766C8DC929F}"/>
                </a:ext>
              </a:extLst>
            </p:cNvPr>
            <p:cNvSpPr/>
            <p:nvPr/>
          </p:nvSpPr>
          <p:spPr>
            <a:xfrm>
              <a:off x="8931031" y="2419893"/>
              <a:ext cx="2229731" cy="468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00;p23">
              <a:extLst>
                <a:ext uri="{FF2B5EF4-FFF2-40B4-BE49-F238E27FC236}">
                  <a16:creationId xmlns:a16="http://schemas.microsoft.com/office/drawing/2014/main" id="{E4671F1B-EBAA-4095-9CE4-2AC646AA8B96}"/>
                </a:ext>
              </a:extLst>
            </p:cNvPr>
            <p:cNvSpPr/>
            <p:nvPr/>
          </p:nvSpPr>
          <p:spPr>
            <a:xfrm>
              <a:off x="8223739" y="2244246"/>
              <a:ext cx="707292" cy="87704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01;p23">
              <a:extLst>
                <a:ext uri="{FF2B5EF4-FFF2-40B4-BE49-F238E27FC236}">
                  <a16:creationId xmlns:a16="http://schemas.microsoft.com/office/drawing/2014/main" id="{FE93E607-0027-4D2F-9AA9-5A2A1C991FD3}"/>
                </a:ext>
              </a:extLst>
            </p:cNvPr>
            <p:cNvSpPr/>
            <p:nvPr/>
          </p:nvSpPr>
          <p:spPr>
            <a:xfrm>
              <a:off x="8223739" y="2396646"/>
              <a:ext cx="707292" cy="87704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02;p23">
              <a:extLst>
                <a:ext uri="{FF2B5EF4-FFF2-40B4-BE49-F238E27FC236}">
                  <a16:creationId xmlns:a16="http://schemas.microsoft.com/office/drawing/2014/main" id="{1BAC4BB7-276A-4B6D-84D0-16A7086A71E9}"/>
                </a:ext>
              </a:extLst>
            </p:cNvPr>
            <p:cNvSpPr/>
            <p:nvPr/>
          </p:nvSpPr>
          <p:spPr>
            <a:xfrm>
              <a:off x="8223739" y="2571757"/>
              <a:ext cx="707292" cy="87704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03;p23">
            <a:extLst>
              <a:ext uri="{FF2B5EF4-FFF2-40B4-BE49-F238E27FC236}">
                <a16:creationId xmlns:a16="http://schemas.microsoft.com/office/drawing/2014/main" id="{46D48509-F3F2-41F9-9A39-6A02D33EA630}"/>
              </a:ext>
            </a:extLst>
          </p:cNvPr>
          <p:cNvSpPr txBox="1"/>
          <p:nvPr/>
        </p:nvSpPr>
        <p:spPr>
          <a:xfrm>
            <a:off x="6417165" y="1693406"/>
            <a:ext cx="3765944" cy="40006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</a:pP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按</a:t>
            </a: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接線，連接 </a:t>
            </a:r>
            <a:r>
              <a:rPr lang="en-US" altLang="zh-TW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Pi </a:t>
            </a: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與 </a:t>
            </a:r>
            <a:r>
              <a:rPr lang="en-US" altLang="zh-TW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TTL</a:t>
            </a:r>
            <a:r>
              <a:rPr lang="zh-TW" altLang="en-US" sz="2000" b="0" i="0" u="none" strike="noStrike" cap="none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線。</a:t>
            </a:r>
            <a:endParaRPr sz="2000" b="0" i="0" u="none" strike="noStrike" cap="none">
              <a:solidFill>
                <a:srgbClr val="00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sp>
        <p:nvSpPr>
          <p:cNvPr id="14" name="Google Shape;304;p23">
            <a:extLst>
              <a:ext uri="{FF2B5EF4-FFF2-40B4-BE49-F238E27FC236}">
                <a16:creationId xmlns:a16="http://schemas.microsoft.com/office/drawing/2014/main" id="{7FB71659-EF0B-4C4C-AADE-41CCC1557A3D}"/>
              </a:ext>
            </a:extLst>
          </p:cNvPr>
          <p:cNvSpPr txBox="1"/>
          <p:nvPr/>
        </p:nvSpPr>
        <p:spPr>
          <a:xfrm>
            <a:off x="6406515" y="3097489"/>
            <a:ext cx="1772285" cy="101562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id-ID"/>
            </a:defPPr>
            <a:lvl1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mbria"/>
              <a:buNone/>
              <a:defRPr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Cambria"/>
              </a:defRPr>
            </a:lvl1pPr>
          </a:lstStyle>
          <a:p>
            <a:r>
              <a:rPr lang="en-US">
                <a:ea typeface="Noto Sans TC" panose="020B0500000000000000" pitchFamily="34" charset="-120"/>
                <a:sym typeface="Cambria"/>
              </a:rPr>
              <a:t>Pin</a:t>
            </a:r>
            <a:r>
              <a:rPr lang="en-US" altLang="zh-TW">
                <a:ea typeface="Noto Sans TC" panose="020B0500000000000000" pitchFamily="34" charset="-120"/>
                <a:sym typeface="Cambria"/>
              </a:rPr>
              <a:t>0</a:t>
            </a:r>
            <a:r>
              <a:rPr lang="en-US">
                <a:ea typeface="Noto Sans TC" panose="020B0500000000000000" pitchFamily="34" charset="-120"/>
                <a:sym typeface="Cambria"/>
              </a:rPr>
              <a:t>6：</a:t>
            </a:r>
            <a:r>
              <a:rPr lang="zh-TW" altLang="en-US">
                <a:ea typeface="Noto Sans TC" panose="020B0500000000000000" pitchFamily="34" charset="-120"/>
                <a:sym typeface="Cambria"/>
              </a:rPr>
              <a:t>黑線</a:t>
            </a:r>
            <a:endParaRPr>
              <a:ea typeface="Noto Sans TC" panose="020B0500000000000000" pitchFamily="34" charset="-120"/>
            </a:endParaRPr>
          </a:p>
          <a:p>
            <a:r>
              <a:rPr lang="en-US">
                <a:ea typeface="Noto Sans TC" panose="020B0500000000000000" pitchFamily="34" charset="-120"/>
                <a:sym typeface="Cambria"/>
              </a:rPr>
              <a:t>Pin</a:t>
            </a:r>
            <a:r>
              <a:rPr lang="en-US" altLang="zh-TW">
                <a:ea typeface="Noto Sans TC" panose="020B0500000000000000" pitchFamily="34" charset="-120"/>
                <a:sym typeface="Cambria"/>
              </a:rPr>
              <a:t>0</a:t>
            </a:r>
            <a:r>
              <a:rPr lang="en-US">
                <a:ea typeface="Noto Sans TC" panose="020B0500000000000000" pitchFamily="34" charset="-120"/>
                <a:sym typeface="Cambria"/>
              </a:rPr>
              <a:t>8</a:t>
            </a:r>
            <a:r>
              <a:rPr lang="en-US" altLang="zh-TW">
                <a:ea typeface="Noto Sans TC" panose="020B0500000000000000" pitchFamily="34" charset="-120"/>
                <a:sym typeface="Cambria"/>
              </a:rPr>
              <a:t>：</a:t>
            </a:r>
            <a:r>
              <a:rPr lang="zh-TW" altLang="en-US">
                <a:ea typeface="Noto Sans TC" panose="020B0500000000000000" pitchFamily="34" charset="-120"/>
                <a:sym typeface="Cambria"/>
              </a:rPr>
              <a:t>白線</a:t>
            </a:r>
            <a:endParaRPr>
              <a:ea typeface="Noto Sans TC" panose="020B0500000000000000" pitchFamily="34" charset="-120"/>
            </a:endParaRPr>
          </a:p>
          <a:p>
            <a:r>
              <a:rPr lang="en-US">
                <a:ea typeface="Noto Sans TC" panose="020B0500000000000000" pitchFamily="34" charset="-120"/>
                <a:sym typeface="Cambria"/>
              </a:rPr>
              <a:t>Pin10</a:t>
            </a:r>
            <a:r>
              <a:rPr lang="en-US" altLang="zh-TW">
                <a:ea typeface="Noto Sans TC" panose="020B0500000000000000" pitchFamily="34" charset="-120"/>
                <a:sym typeface="Cambria"/>
              </a:rPr>
              <a:t>：</a:t>
            </a:r>
            <a:r>
              <a:rPr lang="zh-TW" altLang="en-US">
                <a:ea typeface="Noto Sans TC" panose="020B0500000000000000" pitchFamily="34" charset="-120"/>
                <a:sym typeface="Cambria"/>
              </a:rPr>
              <a:t>綠線</a:t>
            </a:r>
            <a:endParaRPr>
              <a:ea typeface="Noto Sans TC" panose="020B0500000000000000" pitchFamily="34" charset="-120"/>
              <a:sym typeface="Cambria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2D49BA9-5581-48D5-BEF6-5DE9DE486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6" y="1729578"/>
            <a:ext cx="5042578" cy="4701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oogle Shape;234;p17">
            <a:extLst>
              <a:ext uri="{FF2B5EF4-FFF2-40B4-BE49-F238E27FC236}">
                <a16:creationId xmlns:a16="http://schemas.microsoft.com/office/drawing/2014/main" id="{06B5A8CB-DC22-4487-BAE8-74B86165EC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5385" y="4252994"/>
            <a:ext cx="4157198" cy="233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59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2AD558-69A2-4D72-9A56-2C80028F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Enable UART – Step 4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15A766-3333-42EB-86CA-B4E12A48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 sz="3200" dirty="0"/>
              <a:t>下載與安裝 </a:t>
            </a:r>
            <a:r>
              <a:rPr lang="en-US" altLang="zh-TW" sz="3200" dirty="0"/>
              <a:t>PL2303 </a:t>
            </a:r>
            <a:r>
              <a:rPr lang="zh-TW" altLang="en-US" sz="3200" dirty="0"/>
              <a:t>驅動程式。</a:t>
            </a:r>
            <a:endParaRPr lang="en-US" altLang="zh-TW" sz="3200" dirty="0"/>
          </a:p>
          <a:p>
            <a:pPr marL="8778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2800" dirty="0"/>
              <a:t>Windows:</a:t>
            </a:r>
          </a:p>
          <a:p>
            <a:pPr marL="112395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2400" u="sng" dirty="0">
                <a:solidFill>
                  <a:schemeClr val="hlink"/>
                </a:solidFill>
                <a:hlinkClick r:id="rId3"/>
              </a:rPr>
              <a:t>http://www.prolific.com.tw/US/ShowProduct.aspx?p_id=225&amp;pcid=41</a:t>
            </a:r>
            <a:endParaRPr lang="en-US" altLang="zh-TW" sz="2400" u="sng" dirty="0">
              <a:solidFill>
                <a:schemeClr val="hlink"/>
              </a:solidFill>
            </a:endParaRPr>
          </a:p>
          <a:p>
            <a:pPr marL="8778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2800" dirty="0"/>
              <a:t>Mac OS:</a:t>
            </a:r>
          </a:p>
          <a:p>
            <a:pPr marL="112395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2400" u="sng" dirty="0">
                <a:solidFill>
                  <a:schemeClr val="hlink"/>
                </a:solidFill>
                <a:hlinkClick r:id="rId4"/>
              </a:rPr>
              <a:t>http://www.prolific.com.tw/US/ShowProduct.aspx?p_id=229&amp;pcid=41</a:t>
            </a:r>
            <a:endParaRPr lang="en-US" altLang="zh-TW" sz="2400" u="sng" dirty="0">
              <a:solidFill>
                <a:schemeClr val="hlink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625206-6A21-4986-8973-317B804BEDF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ex1-4</a:t>
            </a:r>
            <a:endParaRPr lang="zh-TW" alt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0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A4674F-DB5A-4B22-A87E-4FD66187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Enable UART – Step 5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B773C3-38DD-4977-8B8F-6A9E3DD4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檢查</a:t>
            </a:r>
            <a:r>
              <a:rPr lang="en-US" altLang="zh-TW"/>
              <a:t> COM port (for Windows)</a:t>
            </a:r>
            <a:r>
              <a:rPr lang="zh-TW" altLang="en-US"/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D1FE6F-9F29-4F5F-8B1C-855C952DB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27" y="1698639"/>
            <a:ext cx="7665945" cy="486935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D2AED22-BC49-4181-A57D-96328E1312B5}"/>
              </a:ext>
            </a:extLst>
          </p:cNvPr>
          <p:cNvSpPr/>
          <p:nvPr/>
        </p:nvSpPr>
        <p:spPr>
          <a:xfrm>
            <a:off x="2564524" y="4635699"/>
            <a:ext cx="2585545" cy="451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19E0C4-BEF4-4849-A6C0-41DBD6517183}"/>
              </a:ext>
            </a:extLst>
          </p:cNvPr>
          <p:cNvSpPr txBox="1"/>
          <p:nvPr/>
        </p:nvSpPr>
        <p:spPr>
          <a:xfrm>
            <a:off x="5344356" y="4659810"/>
            <a:ext cx="3308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400"/>
              <a:buFont typeface="Cambria"/>
              <a:buNone/>
            </a:pPr>
            <a:r>
              <a:rPr lang="zh-TW" altLang="en-US" sz="2000">
                <a:solidFill>
                  <a:srgbClr val="F04321"/>
                </a:solidFill>
                <a:latin typeface="Noto Sans TC" panose="020B0500000000000000" pitchFamily="34" charset="-120"/>
                <a:ea typeface="Noto Sans TC" panose="020B0500000000000000" pitchFamily="34" charset="-120"/>
                <a:cs typeface="Cambria"/>
                <a:sym typeface="Cambria"/>
              </a:rPr>
              <a:t>每台電腦都不一樣。</a:t>
            </a:r>
            <a:endParaRPr lang="en-US" altLang="zh-TW" sz="2000" b="0" i="0" u="none" strike="noStrike" cap="none">
              <a:solidFill>
                <a:srgbClr val="F04321"/>
              </a:solidFill>
              <a:latin typeface="Noto Sans TC" panose="020B0500000000000000" pitchFamily="34" charset="-120"/>
              <a:ea typeface="Noto Sans TC" panose="020B0500000000000000" pitchFamily="34" charset="-120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0974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6336CCA-062D-4DFB-A388-1971120CB57C}"/>
              </a:ext>
            </a:extLst>
          </p:cNvPr>
          <p:cNvSpPr/>
          <p:nvPr/>
        </p:nvSpPr>
        <p:spPr>
          <a:xfrm>
            <a:off x="1956771" y="1777879"/>
            <a:ext cx="1450491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Application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EAA1A0-E7DC-4BB9-A933-049C15175087}"/>
              </a:ext>
            </a:extLst>
          </p:cNvPr>
          <p:cNvSpPr/>
          <p:nvPr/>
        </p:nvSpPr>
        <p:spPr>
          <a:xfrm>
            <a:off x="3876060" y="957141"/>
            <a:ext cx="1260475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Web 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D40B81-7B07-4B9A-95B7-00E2F0F007FB}"/>
              </a:ext>
            </a:extLst>
          </p:cNvPr>
          <p:cNvSpPr/>
          <p:nvPr/>
        </p:nvSpPr>
        <p:spPr>
          <a:xfrm>
            <a:off x="3876060" y="4359154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MobileAPP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5897C-8743-49F7-813C-D49AA38B65C8}"/>
              </a:ext>
            </a:extLst>
          </p:cNvPr>
          <p:cNvSpPr/>
          <p:nvPr/>
        </p:nvSpPr>
        <p:spPr>
          <a:xfrm>
            <a:off x="3876060" y="5975229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PC APP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3C4326F-A89B-4BA9-81BC-C8880F6A3B50}"/>
              </a:ext>
            </a:extLst>
          </p:cNvPr>
          <p:cNvSpPr/>
          <p:nvPr/>
        </p:nvSpPr>
        <p:spPr>
          <a:xfrm>
            <a:off x="1934546" y="2885954"/>
            <a:ext cx="1450491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OS | Driver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40521B-7777-48CD-9792-D74CFFA5F278}"/>
              </a:ext>
            </a:extLst>
          </p:cNvPr>
          <p:cNvSpPr/>
          <p:nvPr/>
        </p:nvSpPr>
        <p:spPr>
          <a:xfrm>
            <a:off x="1934547" y="4138491"/>
            <a:ext cx="1296988" cy="3603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Firmware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541ED1D-D012-41A6-943C-048F37EC8CBD}"/>
              </a:ext>
            </a:extLst>
          </p:cNvPr>
          <p:cNvSpPr/>
          <p:nvPr/>
        </p:nvSpPr>
        <p:spPr>
          <a:xfrm>
            <a:off x="1934547" y="4892554"/>
            <a:ext cx="1296988" cy="3603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Hardware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D8174-A720-49DC-A0A4-95B5F32ED662}"/>
              </a:ext>
            </a:extLst>
          </p:cNvPr>
          <p:cNvSpPr/>
          <p:nvPr/>
        </p:nvSpPr>
        <p:spPr>
          <a:xfrm>
            <a:off x="372447" y="4138491"/>
            <a:ext cx="1223963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韌體工程師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0562692-9AB1-49F4-903C-ECD968FFFFE7}"/>
              </a:ext>
            </a:extLst>
          </p:cNvPr>
          <p:cNvSpPr/>
          <p:nvPr/>
        </p:nvSpPr>
        <p:spPr>
          <a:xfrm>
            <a:off x="372447" y="4892554"/>
            <a:ext cx="1223963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硬體工程師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B34269B-CBE7-46DB-8FED-5998246CB4CE}"/>
              </a:ext>
            </a:extLst>
          </p:cNvPr>
          <p:cNvSpPr/>
          <p:nvPr/>
        </p:nvSpPr>
        <p:spPr>
          <a:xfrm>
            <a:off x="236554" y="5435789"/>
            <a:ext cx="3338512" cy="102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硬體平台：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X86/ARM/MIPS/DSP/GPU/FPGA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硬體描述語言：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VHDL/</a:t>
            </a: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VerilogHDL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設計工具：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EDA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AD5188-F8C9-4014-85D2-85A530C89651}"/>
              </a:ext>
            </a:extLst>
          </p:cNvPr>
          <p:cNvSpPr/>
          <p:nvPr/>
        </p:nvSpPr>
        <p:spPr>
          <a:xfrm>
            <a:off x="5523885" y="5672016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Windows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852106C-5916-4F62-8DD1-77D734A5B777}"/>
              </a:ext>
            </a:extLst>
          </p:cNvPr>
          <p:cNvSpPr/>
          <p:nvPr/>
        </p:nvSpPr>
        <p:spPr>
          <a:xfrm>
            <a:off x="6946285" y="5672016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Windows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1A182F5-2043-4F0D-8C19-B218CD84631C}"/>
              </a:ext>
            </a:extLst>
          </p:cNvPr>
          <p:cNvSpPr/>
          <p:nvPr/>
        </p:nvSpPr>
        <p:spPr>
          <a:xfrm>
            <a:off x="8760797" y="5672016"/>
            <a:ext cx="1921857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MFC/QT, C/C++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BEFEF6-A78B-4FB9-A917-79C480EE3BAE}"/>
              </a:ext>
            </a:extLst>
          </p:cNvPr>
          <p:cNvSpPr/>
          <p:nvPr/>
        </p:nvSpPr>
        <p:spPr>
          <a:xfrm>
            <a:off x="5523885" y="6280029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Linux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4964581-A49D-4D64-9705-233D0A74CBDF}"/>
              </a:ext>
            </a:extLst>
          </p:cNvPr>
          <p:cNvSpPr/>
          <p:nvPr/>
        </p:nvSpPr>
        <p:spPr>
          <a:xfrm>
            <a:off x="6946285" y="6280029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Linux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E408BF6-0353-40BD-8506-A2B237B02F6A}"/>
              </a:ext>
            </a:extLst>
          </p:cNvPr>
          <p:cNvSpPr/>
          <p:nvPr/>
        </p:nvSpPr>
        <p:spPr>
          <a:xfrm>
            <a:off x="8760797" y="6280029"/>
            <a:ext cx="1609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QT, C/C++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618" name="文字方塊 74">
            <a:extLst>
              <a:ext uri="{FF2B5EF4-FFF2-40B4-BE49-F238E27FC236}">
                <a16:creationId xmlns:a16="http://schemas.microsoft.com/office/drawing/2014/main" id="{ED2DD3DF-B5BF-4D73-ABBE-73669436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35" y="4509966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硬體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, 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619" name="文字方塊 78">
            <a:extLst>
              <a:ext uri="{FF2B5EF4-FFF2-40B4-BE49-F238E27FC236}">
                <a16:creationId xmlns:a16="http://schemas.microsoft.com/office/drawing/2014/main" id="{8BAB3CDC-8B44-4227-AA38-2927CD49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35" y="3652716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硬體介面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, 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B043EC-C366-4CAC-A3BE-F19E40432F14}"/>
              </a:ext>
            </a:extLst>
          </p:cNvPr>
          <p:cNvSpPr/>
          <p:nvPr/>
        </p:nvSpPr>
        <p:spPr>
          <a:xfrm>
            <a:off x="5523885" y="4262316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Android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4DD6338-C86B-4128-BB98-8C7D7DDEA085}"/>
              </a:ext>
            </a:extLst>
          </p:cNvPr>
          <p:cNvSpPr/>
          <p:nvPr/>
        </p:nvSpPr>
        <p:spPr>
          <a:xfrm>
            <a:off x="6946285" y="4262316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Android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4EC5B1-BE61-4276-B4F4-219D459A55E5}"/>
              </a:ext>
            </a:extLst>
          </p:cNvPr>
          <p:cNvSpPr/>
          <p:nvPr/>
        </p:nvSpPr>
        <p:spPr>
          <a:xfrm>
            <a:off x="8760797" y="4262316"/>
            <a:ext cx="267799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Android system, Java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C0966E-0FE1-4121-914D-C788CE553A8B}"/>
              </a:ext>
            </a:extLst>
          </p:cNvPr>
          <p:cNvSpPr/>
          <p:nvPr/>
        </p:nvSpPr>
        <p:spPr>
          <a:xfrm>
            <a:off x="5523885" y="3655891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IOS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23925B-BAFC-494D-BC2D-EFC8BC380BA2}"/>
              </a:ext>
            </a:extLst>
          </p:cNvPr>
          <p:cNvSpPr/>
          <p:nvPr/>
        </p:nvSpPr>
        <p:spPr>
          <a:xfrm>
            <a:off x="6946285" y="3655891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IOS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923313-173E-4A59-8757-B72584575CB9}"/>
              </a:ext>
            </a:extLst>
          </p:cNvPr>
          <p:cNvSpPr/>
          <p:nvPr/>
        </p:nvSpPr>
        <p:spPr>
          <a:xfrm>
            <a:off x="8760797" y="3655891"/>
            <a:ext cx="3431204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IOS system, Objective-C/Swift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FD07D8-D064-479A-ABA8-81DA861827F4}"/>
              </a:ext>
            </a:extLst>
          </p:cNvPr>
          <p:cNvSpPr/>
          <p:nvPr/>
        </p:nvSpPr>
        <p:spPr>
          <a:xfrm>
            <a:off x="5523885" y="4870329"/>
            <a:ext cx="1079500" cy="554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Windows Phone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0A9E398-BBAB-48FB-B885-F49398C4AA9A}"/>
              </a:ext>
            </a:extLst>
          </p:cNvPr>
          <p:cNvSpPr/>
          <p:nvPr/>
        </p:nvSpPr>
        <p:spPr>
          <a:xfrm>
            <a:off x="6946285" y="4967166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WP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8FDEBF3-05B0-485C-ABAF-DC8D156E59E8}"/>
              </a:ext>
            </a:extLst>
          </p:cNvPr>
          <p:cNvSpPr/>
          <p:nvPr/>
        </p:nvSpPr>
        <p:spPr>
          <a:xfrm>
            <a:off x="8760797" y="4967166"/>
            <a:ext cx="28130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Windows SDK, C#/C++/VB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C1F63C-CF7C-492B-8AAD-14715002E126}"/>
              </a:ext>
            </a:extLst>
          </p:cNvPr>
          <p:cNvSpPr/>
          <p:nvPr/>
        </p:nvSpPr>
        <p:spPr>
          <a:xfrm>
            <a:off x="5523885" y="134816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前端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A32D22-5087-40AD-9084-6EB54AB37949}"/>
              </a:ext>
            </a:extLst>
          </p:cNvPr>
          <p:cNvSpPr/>
          <p:nvPr/>
        </p:nvSpPr>
        <p:spPr>
          <a:xfrm>
            <a:off x="5523885" y="1777879"/>
            <a:ext cx="1079500" cy="3603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後端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0F54E9-AE2C-4E1A-903D-178F1B79F567}"/>
              </a:ext>
            </a:extLst>
          </p:cNvPr>
          <p:cNvSpPr/>
          <p:nvPr/>
        </p:nvSpPr>
        <p:spPr>
          <a:xfrm>
            <a:off x="6946285" y="134816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前端工程師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7518B9D-6CEC-4FEC-9B6C-9FB90434AEE5}"/>
              </a:ext>
            </a:extLst>
          </p:cNvPr>
          <p:cNvSpPr/>
          <p:nvPr/>
        </p:nvSpPr>
        <p:spPr>
          <a:xfrm>
            <a:off x="8760797" y="134816"/>
            <a:ext cx="25558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HTML/CSS/JavaScript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31CD72E-2922-4829-96CD-56B0E9253ED3}"/>
              </a:ext>
            </a:extLst>
          </p:cNvPr>
          <p:cNvSpPr/>
          <p:nvPr/>
        </p:nvSpPr>
        <p:spPr>
          <a:xfrm>
            <a:off x="6946285" y="817441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Java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5D91389-4CA4-4459-BC78-1E941889F1A8}"/>
              </a:ext>
            </a:extLst>
          </p:cNvPr>
          <p:cNvSpPr/>
          <p:nvPr/>
        </p:nvSpPr>
        <p:spPr>
          <a:xfrm>
            <a:off x="8760797" y="817441"/>
            <a:ext cx="334009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Java, JVM, Spring, Database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8D50B5-1AB3-47FE-9BA6-11FA1B90BDD9}"/>
              </a:ext>
            </a:extLst>
          </p:cNvPr>
          <p:cNvSpPr/>
          <p:nvPr/>
        </p:nvSpPr>
        <p:spPr>
          <a:xfrm>
            <a:off x="6946285" y="1430216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PHP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6FC3C2F-D48E-4C58-A8FD-43DD4D5E2A5E}"/>
              </a:ext>
            </a:extLst>
          </p:cNvPr>
          <p:cNvSpPr/>
          <p:nvPr/>
        </p:nvSpPr>
        <p:spPr>
          <a:xfrm>
            <a:off x="8760796" y="1430216"/>
            <a:ext cx="334009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PHP, Linux/Apache, Database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BE998DE-8199-49FB-82FD-F304F2CDD680}"/>
              </a:ext>
            </a:extLst>
          </p:cNvPr>
          <p:cNvSpPr/>
          <p:nvPr/>
        </p:nvSpPr>
        <p:spPr>
          <a:xfrm>
            <a:off x="6946285" y="2042991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C#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4301833-EE88-4C54-B20F-F6D3478B62C7}"/>
              </a:ext>
            </a:extLst>
          </p:cNvPr>
          <p:cNvSpPr/>
          <p:nvPr/>
        </p:nvSpPr>
        <p:spPr>
          <a:xfrm>
            <a:off x="8760797" y="2042991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C#, ASP.net, Database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D1C1154-7C94-4A0C-A516-E319EE321436}"/>
              </a:ext>
            </a:extLst>
          </p:cNvPr>
          <p:cNvSpPr/>
          <p:nvPr/>
        </p:nvSpPr>
        <p:spPr>
          <a:xfrm>
            <a:off x="6946285" y="2657354"/>
            <a:ext cx="1795462" cy="646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Python, Ruby, Nodejs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5E98E55-C908-46A8-8302-251BEE5F5CAD}"/>
              </a:ext>
            </a:extLst>
          </p:cNvPr>
          <p:cNvSpPr/>
          <p:nvPr/>
        </p:nvSpPr>
        <p:spPr>
          <a:xfrm>
            <a:off x="8760797" y="2793879"/>
            <a:ext cx="30543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Python, Ruby, Nodejs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00F043D7-78E8-4458-8184-B9141624F5B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407262" y="1137323"/>
            <a:ext cx="468798" cy="820737"/>
          </a:xfrm>
          <a:prstGeom prst="bentConnector3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5F2380BC-CB87-4646-B990-6C7F9BACCB14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407262" y="1958060"/>
            <a:ext cx="468798" cy="25812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D1B7CEA-6946-41CA-BDCB-BAB50EC7251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407262" y="1958060"/>
            <a:ext cx="468798" cy="41973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15F72E1B-34FD-4E31-A170-E6DFC634D9C9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5136535" y="315791"/>
            <a:ext cx="387350" cy="82073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A7EE0BB9-88DB-416E-B767-DDD9EF69056B}"/>
              </a:ext>
            </a:extLst>
          </p:cNvPr>
          <p:cNvCxnSpPr>
            <a:cxnSpLocks/>
            <a:stCxn id="5" idx="3"/>
            <a:endCxn id="21" idx="1"/>
          </p:cNvCxnSpPr>
          <p:nvPr/>
        </p:nvCxnSpPr>
        <p:spPr>
          <a:xfrm>
            <a:off x="5136535" y="1136529"/>
            <a:ext cx="387350" cy="8223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1C93E725-7DA0-4B16-AB4A-73C4900B1AE3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5136535" y="3835279"/>
            <a:ext cx="387350" cy="7048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接點: 肘形 132">
            <a:extLst>
              <a:ext uri="{FF2B5EF4-FFF2-40B4-BE49-F238E27FC236}">
                <a16:creationId xmlns:a16="http://schemas.microsoft.com/office/drawing/2014/main" id="{0F5AED76-A427-4BDB-97FB-20DA4C0EB93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>
            <a:off x="5136535" y="4540129"/>
            <a:ext cx="387350" cy="6064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955BC361-6D52-4FCF-B9D1-5DE7798BEE10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5136535" y="6156204"/>
            <a:ext cx="387350" cy="30321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81CD632A-3F9D-4DB5-884B-59BFF20BB48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5136535" y="5851404"/>
            <a:ext cx="387350" cy="30480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D2E1F022-FF51-4E78-84B9-B77A5AC83E9E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603385" y="996829"/>
            <a:ext cx="342900" cy="9620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A587ACF4-615D-4431-80C5-5C18E7FC7F6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6603385" y="1958854"/>
            <a:ext cx="342900" cy="102076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線單箭頭接點 2065">
            <a:extLst>
              <a:ext uri="{FF2B5EF4-FFF2-40B4-BE49-F238E27FC236}">
                <a16:creationId xmlns:a16="http://schemas.microsoft.com/office/drawing/2014/main" id="{3682C8F5-B129-4D18-B257-57A0818B98D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6603385" y="315791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AF9A48C4-9F4E-449D-B0C0-8315E7B4FDA9}"/>
              </a:ext>
            </a:extLst>
          </p:cNvPr>
          <p:cNvCxnSpPr>
            <a:cxnSpLocks/>
            <a:stCxn id="15" idx="3"/>
            <a:endCxn id="49" idx="1"/>
          </p:cNvCxnSpPr>
          <p:nvPr/>
        </p:nvCxnSpPr>
        <p:spPr>
          <a:xfrm>
            <a:off x="6603385" y="3835279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D04C4B20-B671-40CC-A77D-29E5930DDC00}"/>
              </a:ext>
            </a:extLst>
          </p:cNvPr>
          <p:cNvCxnSpPr>
            <a:cxnSpLocks/>
            <a:stCxn id="17" idx="3"/>
            <a:endCxn id="51" idx="1"/>
          </p:cNvCxnSpPr>
          <p:nvPr/>
        </p:nvCxnSpPr>
        <p:spPr>
          <a:xfrm>
            <a:off x="6603385" y="4443291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EAD1A91C-815C-41AC-A366-16D829DC8ABA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603385" y="5146554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585147E5-B84B-4E20-B424-5AFABB941557}"/>
              </a:ext>
            </a:extLst>
          </p:cNvPr>
          <p:cNvCxnSpPr>
            <a:cxnSpLocks/>
            <a:stCxn id="11" idx="3"/>
            <a:endCxn id="41" idx="1"/>
          </p:cNvCxnSpPr>
          <p:nvPr/>
        </p:nvCxnSpPr>
        <p:spPr>
          <a:xfrm>
            <a:off x="6603385" y="5851404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D4D4D907-2F32-47A9-9112-BD68FC834EC7}"/>
              </a:ext>
            </a:extLst>
          </p:cNvPr>
          <p:cNvCxnSpPr>
            <a:cxnSpLocks/>
            <a:stCxn id="13" idx="3"/>
            <a:endCxn id="43" idx="1"/>
          </p:cNvCxnSpPr>
          <p:nvPr/>
        </p:nvCxnSpPr>
        <p:spPr>
          <a:xfrm>
            <a:off x="6603385" y="6459416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2A447E58-BB6D-427D-A096-909FBCDFC59D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flipH="1">
            <a:off x="1596410" y="4319466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CB0A0228-37F8-4BA5-8052-794403CD19B7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1596410" y="5073529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5" name="矩形 2104">
            <a:extLst>
              <a:ext uri="{FF2B5EF4-FFF2-40B4-BE49-F238E27FC236}">
                <a16:creationId xmlns:a16="http://schemas.microsoft.com/office/drawing/2014/main" id="{4320D364-E418-4F2E-BEFA-1E1770928BA5}"/>
              </a:ext>
            </a:extLst>
          </p:cNvPr>
          <p:cNvSpPr/>
          <p:nvPr/>
        </p:nvSpPr>
        <p:spPr>
          <a:xfrm>
            <a:off x="288310" y="4059116"/>
            <a:ext cx="3200400" cy="24003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</a:endParaRPr>
          </a:p>
        </p:txBody>
      </p:sp>
      <p:sp>
        <p:nvSpPr>
          <p:cNvPr id="25661" name="文字方塊 2105">
            <a:extLst>
              <a:ext uri="{FF2B5EF4-FFF2-40B4-BE49-F238E27FC236}">
                <a16:creationId xmlns:a16="http://schemas.microsoft.com/office/drawing/2014/main" id="{00C94C31-28E3-447F-AFEB-E7B87F4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97" y="6468941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除此外，都是軟體工程師</a:t>
            </a:r>
          </a:p>
        </p:txBody>
      </p:sp>
      <p:sp>
        <p:nvSpPr>
          <p:cNvPr id="25662" name="文字方塊 203">
            <a:extLst>
              <a:ext uri="{FF2B5EF4-FFF2-40B4-BE49-F238E27FC236}">
                <a16:creationId xmlns:a16="http://schemas.microsoft.com/office/drawing/2014/main" id="{6E844C38-2650-4D41-BB40-35EB90BE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872" y="501529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網路頁面設計</a:t>
            </a:r>
          </a:p>
        </p:txBody>
      </p:sp>
      <p:sp>
        <p:nvSpPr>
          <p:cNvPr id="25663" name="文字方塊 2107">
            <a:extLst>
              <a:ext uri="{FF2B5EF4-FFF2-40B4-BE49-F238E27FC236}">
                <a16:creationId xmlns:a16="http://schemas.microsoft.com/office/drawing/2014/main" id="{7827CFD9-FB9A-4917-8422-BF61FC7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872" y="2149354"/>
            <a:ext cx="13430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伺服器管理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資料庫架設管理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架網站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管理網站的數據資料</a:t>
            </a:r>
          </a:p>
        </p:txBody>
      </p:sp>
      <p:sp>
        <p:nvSpPr>
          <p:cNvPr id="25664" name="文字方塊 2110">
            <a:extLst>
              <a:ext uri="{FF2B5EF4-FFF2-40B4-BE49-F238E27FC236}">
                <a16:creationId xmlns:a16="http://schemas.microsoft.com/office/drawing/2014/main" id="{47325C11-CFF6-4069-B927-D6980627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760" y="3251079"/>
            <a:ext cx="17351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作業系統程式設計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驅動程式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主晶片程式設計</a:t>
            </a:r>
          </a:p>
        </p:txBody>
      </p:sp>
      <p:sp>
        <p:nvSpPr>
          <p:cNvPr id="25665" name="文字方塊 127">
            <a:extLst>
              <a:ext uri="{FF2B5EF4-FFF2-40B4-BE49-F238E27FC236}">
                <a16:creationId xmlns:a16="http://schemas.microsoft.com/office/drawing/2014/main" id="{CB6238C1-0DD2-46E2-8ECE-2D00401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760" y="4509966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控制晶片程式設計	</a:t>
            </a:r>
          </a:p>
        </p:txBody>
      </p:sp>
      <p:sp>
        <p:nvSpPr>
          <p:cNvPr id="25666" name="文字方塊 131">
            <a:extLst>
              <a:ext uri="{FF2B5EF4-FFF2-40B4-BE49-F238E27FC236}">
                <a16:creationId xmlns:a16="http://schemas.microsoft.com/office/drawing/2014/main" id="{650C99EA-BFC5-4719-9DB0-4913C99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760" y="5225929"/>
            <a:ext cx="12239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IC 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設計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電路設計	</a:t>
            </a:r>
          </a:p>
        </p:txBody>
      </p:sp>
      <p:sp>
        <p:nvSpPr>
          <p:cNvPr id="25667" name="文字方塊 134">
            <a:extLst>
              <a:ext uri="{FF2B5EF4-FFF2-40B4-BE49-F238E27FC236}">
                <a16:creationId xmlns:a16="http://schemas.microsoft.com/office/drawing/2014/main" id="{EF61EADB-A3E3-47BB-937C-BB71FD95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14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科技業工程師</a:t>
            </a:r>
          </a:p>
        </p:txBody>
      </p:sp>
      <p:sp>
        <p:nvSpPr>
          <p:cNvPr id="25668" name="文字方塊 136">
            <a:extLst>
              <a:ext uri="{FF2B5EF4-FFF2-40B4-BE49-F238E27FC236}">
                <a16:creationId xmlns:a16="http://schemas.microsoft.com/office/drawing/2014/main" id="{4D3482AF-B213-48A4-85C0-93AEDC07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8826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主要分類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7E5A420-74FA-47D6-89F3-265310FABD0D}"/>
              </a:ext>
            </a:extLst>
          </p:cNvPr>
          <p:cNvSpPr/>
          <p:nvPr/>
        </p:nvSpPr>
        <p:spPr bwMode="auto">
          <a:xfrm>
            <a:off x="372447" y="3281241"/>
            <a:ext cx="1223963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BSP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工程師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D65F80BB-773C-4F79-B712-E659E172FE73}"/>
              </a:ext>
            </a:extLst>
          </p:cNvPr>
          <p:cNvSpPr/>
          <p:nvPr/>
        </p:nvSpPr>
        <p:spPr bwMode="auto">
          <a:xfrm>
            <a:off x="372447" y="2489079"/>
            <a:ext cx="1223963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OS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工程師</a:t>
            </a:r>
          </a:p>
        </p:txBody>
      </p:sp>
      <p:sp>
        <p:nvSpPr>
          <p:cNvPr id="25670" name="文字方塊 139">
            <a:extLst>
              <a:ext uri="{FF2B5EF4-FFF2-40B4-BE49-F238E27FC236}">
                <a16:creationId xmlns:a16="http://schemas.microsoft.com/office/drawing/2014/main" id="{6E256FE9-AAE6-4075-A4C4-14A94E31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47" y="2852616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C</a:t>
            </a: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31" name="接點: 肘形 230">
            <a:extLst>
              <a:ext uri="{FF2B5EF4-FFF2-40B4-BE49-F238E27FC236}">
                <a16:creationId xmlns:a16="http://schemas.microsoft.com/office/drawing/2014/main" id="{4BD27667-04FC-4320-8983-BE6E9A598BCF}"/>
              </a:ext>
            </a:extLst>
          </p:cNvPr>
          <p:cNvCxnSpPr>
            <a:cxnSpLocks/>
            <a:stCxn id="33" idx="1"/>
            <a:endCxn id="138" idx="3"/>
          </p:cNvCxnSpPr>
          <p:nvPr/>
        </p:nvCxnSpPr>
        <p:spPr>
          <a:xfrm rot="10800000">
            <a:off x="1596410" y="2669261"/>
            <a:ext cx="338136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接點: 肘形 233">
            <a:extLst>
              <a:ext uri="{FF2B5EF4-FFF2-40B4-BE49-F238E27FC236}">
                <a16:creationId xmlns:a16="http://schemas.microsoft.com/office/drawing/2014/main" id="{DEED3849-67A9-4F4F-9B1C-89A115BEE743}"/>
              </a:ext>
            </a:extLst>
          </p:cNvPr>
          <p:cNvCxnSpPr>
            <a:cxnSpLocks/>
            <a:stCxn id="33" idx="1"/>
            <a:endCxn id="77" idx="3"/>
          </p:cNvCxnSpPr>
          <p:nvPr/>
        </p:nvCxnSpPr>
        <p:spPr>
          <a:xfrm rot="10800000" flipV="1">
            <a:off x="1596410" y="3066135"/>
            <a:ext cx="338136" cy="39528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629B8BD4-D02F-4311-9337-51CCCFB035AC}"/>
              </a:ext>
            </a:extLst>
          </p:cNvPr>
          <p:cNvCxnSpPr>
            <a:cxnSpLocks/>
            <a:stCxn id="25661" idx="1"/>
          </p:cNvCxnSpPr>
          <p:nvPr/>
        </p:nvCxnSpPr>
        <p:spPr>
          <a:xfrm rot="10800000">
            <a:off x="796310" y="6480054"/>
            <a:ext cx="103187" cy="173037"/>
          </a:xfrm>
          <a:prstGeom prst="bentConnector2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74" name="文字方塊 152">
            <a:extLst>
              <a:ext uri="{FF2B5EF4-FFF2-40B4-BE49-F238E27FC236}">
                <a16:creationId xmlns:a16="http://schemas.microsoft.com/office/drawing/2014/main" id="{DA643969-4716-43B6-9544-1068D070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760" y="2150941"/>
            <a:ext cx="17351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電腦應用軟體 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手機平板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APP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遊戲軟體	</a:t>
            </a:r>
          </a:p>
        </p:txBody>
      </p:sp>
    </p:spTree>
    <p:extLst>
      <p:ext uri="{BB962C8B-B14F-4D97-AF65-F5344CB8AC3E}">
        <p14:creationId xmlns:p14="http://schemas.microsoft.com/office/powerpoint/2010/main" val="3065809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404C9F-F7DF-402A-BF67-9555C7B6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Enable UART – Step 6 (for Windows)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03A777-956C-43B0-A41A-B196929E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執行</a:t>
            </a:r>
            <a:r>
              <a:rPr lang="zh-TW" altLang="en-US" b="1">
                <a:solidFill>
                  <a:srgbClr val="FF0000"/>
                </a:solidFill>
              </a:rPr>
              <a:t> </a:t>
            </a:r>
            <a:r>
              <a:rPr lang="en-US" altLang="zh-TW" b="1">
                <a:solidFill>
                  <a:srgbClr val="FF0000"/>
                </a:solidFill>
              </a:rPr>
              <a:t>Putty</a:t>
            </a:r>
            <a:r>
              <a:rPr lang="zh-TW" altLang="en-US"/>
              <a:t>，設定參數並連接。</a:t>
            </a:r>
            <a:endParaRPr lang="en-US" alt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CD30D8-5621-4A65-A882-8E4AB453D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72" y="1558311"/>
            <a:ext cx="5370456" cy="526130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0E12EB13-BF15-484E-92C0-EFD748EE21C9}"/>
              </a:ext>
            </a:extLst>
          </p:cNvPr>
          <p:cNvSpPr/>
          <p:nvPr/>
        </p:nvSpPr>
        <p:spPr>
          <a:xfrm>
            <a:off x="7884606" y="362565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1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4F2B8A4-BCEA-4F09-B3C4-3E7EB441F5E1}"/>
              </a:ext>
            </a:extLst>
          </p:cNvPr>
          <p:cNvSpPr/>
          <p:nvPr/>
        </p:nvSpPr>
        <p:spPr>
          <a:xfrm>
            <a:off x="5973020" y="291227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2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2CCD9D7-98EA-43D2-A685-571A95DC89A7}"/>
              </a:ext>
            </a:extLst>
          </p:cNvPr>
          <p:cNvSpPr/>
          <p:nvPr/>
        </p:nvSpPr>
        <p:spPr>
          <a:xfrm>
            <a:off x="8385174" y="2938150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3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B54C5A1C-BFB3-4536-838D-55A41115A11F}"/>
              </a:ext>
            </a:extLst>
          </p:cNvPr>
          <p:cNvSpPr/>
          <p:nvPr/>
        </p:nvSpPr>
        <p:spPr>
          <a:xfrm>
            <a:off x="6168483" y="6229643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4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5BCB7A0-42C1-4CE4-A324-3DB13D2AA528}"/>
              </a:ext>
            </a:extLst>
          </p:cNvPr>
          <p:cNvSpPr/>
          <p:nvPr/>
        </p:nvSpPr>
        <p:spPr>
          <a:xfrm>
            <a:off x="3741685" y="2352501"/>
            <a:ext cx="735724" cy="199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Google Shape;352;p27">
            <a:extLst>
              <a:ext uri="{FF2B5EF4-FFF2-40B4-BE49-F238E27FC236}">
                <a16:creationId xmlns:a16="http://schemas.microsoft.com/office/drawing/2014/main" id="{A9BB95FA-2121-4204-AEA5-E662D36C03CA}"/>
              </a:ext>
            </a:extLst>
          </p:cNvPr>
          <p:cNvSpPr txBox="1"/>
          <p:nvPr/>
        </p:nvSpPr>
        <p:spPr>
          <a:xfrm>
            <a:off x="9286320" y="2934092"/>
            <a:ext cx="241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400"/>
              <a:buFont typeface="Cambria"/>
              <a:buNone/>
            </a:pP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設定速度為 </a:t>
            </a:r>
            <a:r>
              <a:rPr 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115200</a:t>
            </a:r>
            <a:endParaRPr b="0" i="0" u="none" strike="noStrike" cap="none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sp>
        <p:nvSpPr>
          <p:cNvPr id="16" name="Google Shape;350;p27">
            <a:extLst>
              <a:ext uri="{FF2B5EF4-FFF2-40B4-BE49-F238E27FC236}">
                <a16:creationId xmlns:a16="http://schemas.microsoft.com/office/drawing/2014/main" id="{FB3D1C7D-6618-435A-915B-6D39470E402F}"/>
              </a:ext>
            </a:extLst>
          </p:cNvPr>
          <p:cNvSpPr txBox="1"/>
          <p:nvPr/>
        </p:nvSpPr>
        <p:spPr>
          <a:xfrm>
            <a:off x="7411998" y="1233632"/>
            <a:ext cx="35844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400"/>
              <a:buFont typeface="Cambria"/>
              <a:buNone/>
            </a:pP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輸入你的 </a:t>
            </a: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COM</a:t>
            </a:r>
            <a:r>
              <a:rPr lang="zh-TW" altLang="en-US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 </a:t>
            </a:r>
            <a:r>
              <a:rPr lang="en-US" altLang="zh-TW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Cambria"/>
                <a:sym typeface="Cambria"/>
              </a:rPr>
              <a:t>port</a:t>
            </a:r>
            <a:endParaRPr b="0" i="0" u="none" strike="noStrike" cap="none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  <a:cs typeface="Cambria"/>
              <a:sym typeface="Cambria"/>
            </a:endParaRPr>
          </a:p>
        </p:txBody>
      </p:sp>
      <p:cxnSp>
        <p:nvCxnSpPr>
          <p:cNvPr id="17" name="Google Shape;351;p27">
            <a:extLst>
              <a:ext uri="{FF2B5EF4-FFF2-40B4-BE49-F238E27FC236}">
                <a16:creationId xmlns:a16="http://schemas.microsoft.com/office/drawing/2014/main" id="{17214B77-183C-4166-92B2-6ACF9FB63E7A}"/>
              </a:ext>
            </a:extLst>
          </p:cNvPr>
          <p:cNvCxnSpPr>
            <a:cxnSpLocks/>
            <a:stCxn id="11" idx="7"/>
            <a:endCxn id="16" idx="1"/>
          </p:cNvCxnSpPr>
          <p:nvPr/>
        </p:nvCxnSpPr>
        <p:spPr>
          <a:xfrm flipV="1">
            <a:off x="6280299" y="1418278"/>
            <a:ext cx="1131699" cy="1546715"/>
          </a:xfrm>
          <a:prstGeom prst="straightConnector1">
            <a:avLst/>
          </a:prstGeom>
          <a:noFill/>
          <a:ln w="25400" cap="flat" cmpd="sng">
            <a:solidFill>
              <a:srgbClr val="F0432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" name="Google Shape;351;p27">
            <a:extLst>
              <a:ext uri="{FF2B5EF4-FFF2-40B4-BE49-F238E27FC236}">
                <a16:creationId xmlns:a16="http://schemas.microsoft.com/office/drawing/2014/main" id="{71A436F1-3627-4915-9F99-24AEFB2F5A6C}"/>
              </a:ext>
            </a:extLst>
          </p:cNvPr>
          <p:cNvCxnSpPr>
            <a:cxnSpLocks/>
            <a:stCxn id="12" idx="6"/>
            <a:endCxn id="15" idx="1"/>
          </p:cNvCxnSpPr>
          <p:nvPr/>
        </p:nvCxnSpPr>
        <p:spPr>
          <a:xfrm>
            <a:off x="8745174" y="3118150"/>
            <a:ext cx="541146" cy="588"/>
          </a:xfrm>
          <a:prstGeom prst="straightConnector1">
            <a:avLst/>
          </a:prstGeom>
          <a:noFill/>
          <a:ln w="25400" cap="flat" cmpd="sng">
            <a:solidFill>
              <a:srgbClr val="F0432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785537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75990A-8FD4-4494-952F-AD74A91C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Enable UART – Step 7 (for Windows)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FE02AE-6C9D-4E28-A1B7-9351655E3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若連接成功，輸入 </a:t>
            </a:r>
            <a:r>
              <a:rPr lang="en-US" altLang="zh-TW"/>
              <a:t>Pi </a:t>
            </a:r>
            <a:r>
              <a:rPr lang="zh-TW" altLang="en-US"/>
              <a:t>預設的 </a:t>
            </a:r>
            <a:r>
              <a:rPr lang="en-US" altLang="zh-TW">
                <a:solidFill>
                  <a:srgbClr val="00B0F0"/>
                </a:solidFill>
              </a:rPr>
              <a:t>username</a:t>
            </a:r>
            <a:r>
              <a:rPr lang="en-US" altLang="zh-TW"/>
              <a:t> and </a:t>
            </a:r>
            <a:r>
              <a:rPr lang="en-US" altLang="zh-TW">
                <a:solidFill>
                  <a:srgbClr val="00B0F0"/>
                </a:solidFill>
              </a:rPr>
              <a:t>password</a:t>
            </a:r>
            <a:r>
              <a:rPr lang="en-US" altLang="zh-TW"/>
              <a:t>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3438F8-CC6D-46B7-AC63-67517E286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07" y="1850231"/>
            <a:ext cx="8095585" cy="46521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B1A881D-71CB-4734-948A-3DDABC43417F}"/>
              </a:ext>
            </a:extLst>
          </p:cNvPr>
          <p:cNvSpPr/>
          <p:nvPr/>
        </p:nvSpPr>
        <p:spPr>
          <a:xfrm>
            <a:off x="2249218" y="2361967"/>
            <a:ext cx="1261238" cy="377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362;p28">
            <a:extLst>
              <a:ext uri="{FF2B5EF4-FFF2-40B4-BE49-F238E27FC236}">
                <a16:creationId xmlns:a16="http://schemas.microsoft.com/office/drawing/2014/main" id="{269F8A92-36DA-4979-B7EE-032D4665B425}"/>
              </a:ext>
            </a:extLst>
          </p:cNvPr>
          <p:cNvSpPr/>
          <p:nvPr/>
        </p:nvSpPr>
        <p:spPr>
          <a:xfrm>
            <a:off x="4924972" y="4904042"/>
            <a:ext cx="342024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zh-TW" altLang="en-US" sz="2000">
                <a:solidFill>
                  <a:srgbClr val="F04321"/>
                </a:solidFill>
                <a:latin typeface="Noto Sans TC" panose="020B0500000000000000" pitchFamily="34" charset="-120"/>
                <a:ea typeface="Noto Sans TC" panose="020B0500000000000000" pitchFamily="34" charset="-120"/>
                <a:cs typeface="Cambria"/>
                <a:sym typeface="Cambria"/>
              </a:rPr>
              <a:t>預設的帳</a:t>
            </a:r>
            <a:r>
              <a:rPr lang="en-US" altLang="zh-TW" sz="2000">
                <a:solidFill>
                  <a:srgbClr val="F04321"/>
                </a:solidFill>
                <a:latin typeface="Noto Sans TC" panose="020B0500000000000000" pitchFamily="34" charset="-120"/>
                <a:ea typeface="Noto Sans TC" panose="020B0500000000000000" pitchFamily="34" charset="-120"/>
                <a:cs typeface="Cambria"/>
                <a:sym typeface="Cambria"/>
              </a:rPr>
              <a:t>/</a:t>
            </a:r>
            <a:r>
              <a:rPr lang="zh-TW" altLang="en-US" sz="2000">
                <a:solidFill>
                  <a:srgbClr val="F04321"/>
                </a:solidFill>
                <a:latin typeface="Noto Sans TC" panose="020B0500000000000000" pitchFamily="34" charset="-120"/>
                <a:ea typeface="Noto Sans TC" panose="020B0500000000000000" pitchFamily="34" charset="-120"/>
                <a:cs typeface="Cambria"/>
                <a:sym typeface="Cambria"/>
              </a:rPr>
              <a:t>密</a:t>
            </a:r>
            <a:b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</a:b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username</a:t>
            </a:r>
            <a:r>
              <a:rPr lang="en-US" sz="2000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pi</a:t>
            </a:r>
            <a:b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</a:b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password</a:t>
            </a:r>
            <a:r>
              <a:rPr lang="en-US" altLang="zh-TW" sz="2000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raspberry</a:t>
            </a:r>
            <a:endParaRPr sz="2400">
              <a:latin typeface="Consolas" panose="020B0609020204030204" pitchFamily="49" charset="0"/>
            </a:endParaRPr>
          </a:p>
        </p:txBody>
      </p:sp>
      <p:cxnSp>
        <p:nvCxnSpPr>
          <p:cNvPr id="8" name="Google Shape;351;p27">
            <a:extLst>
              <a:ext uri="{FF2B5EF4-FFF2-40B4-BE49-F238E27FC236}">
                <a16:creationId xmlns:a16="http://schemas.microsoft.com/office/drawing/2014/main" id="{CB3D77FC-F589-4CD9-A3FA-CB158343433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879837" y="2739697"/>
            <a:ext cx="2045135" cy="2672156"/>
          </a:xfrm>
          <a:prstGeom prst="straightConnector1">
            <a:avLst/>
          </a:prstGeom>
          <a:noFill/>
          <a:ln w="25400" cap="flat" cmpd="sng">
            <a:solidFill>
              <a:srgbClr val="F0432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10516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DF4585-F24D-440F-A557-E279E318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符號說明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31F932C-527F-4B1D-BA2D-A2A3CB9E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 dirty="0"/>
              <a:t>登入畫面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pi</a:t>
            </a:r>
            <a:r>
              <a:rPr lang="zh-TW" altLang="en-US" dirty="0">
                <a:latin typeface="Noto Sans TC" panose="020B0500000000000000" pitchFamily="34" charset="-120"/>
              </a:rPr>
              <a:t>：目前</a:t>
            </a:r>
            <a:r>
              <a:rPr lang="zh-TW" altLang="en-US" dirty="0"/>
              <a:t>登入的使用者</a:t>
            </a:r>
          </a:p>
          <a:p>
            <a:r>
              <a:rPr lang="en-US" altLang="zh-TW" dirty="0"/>
              <a:t>@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zh-TW" altLang="en-US" dirty="0"/>
              <a:t>表示</a:t>
            </a:r>
            <a:r>
              <a:rPr lang="en-US" altLang="zh-TW" dirty="0"/>
              <a:t>"</a:t>
            </a:r>
            <a:r>
              <a:rPr lang="zh-TW" altLang="en-US" dirty="0"/>
              <a:t>在</a:t>
            </a:r>
            <a:r>
              <a:rPr lang="en-US" altLang="zh-TW" dirty="0"/>
              <a:t>"</a:t>
            </a:r>
            <a:endParaRPr lang="zh-TW" altLang="en-US" dirty="0"/>
          </a:p>
          <a:p>
            <a:r>
              <a:rPr lang="en-US" altLang="zh-TW" dirty="0" err="1"/>
              <a:t>raspberrypi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zh-TW" altLang="en-US" dirty="0"/>
              <a:t>是主機名稱</a:t>
            </a:r>
          </a:p>
          <a:p>
            <a:r>
              <a:rPr lang="en-US" altLang="zh-TW" dirty="0"/>
              <a:t>~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zh-TW" altLang="en-US" dirty="0"/>
              <a:t>表示在家目錄 </a:t>
            </a:r>
            <a:r>
              <a:rPr lang="en-US" altLang="zh-TW" dirty="0"/>
              <a:t>(home directory)</a:t>
            </a:r>
          </a:p>
          <a:p>
            <a:r>
              <a:rPr lang="en-US" altLang="zh-TW" dirty="0"/>
              <a:t>$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zh-TW" altLang="en-US" dirty="0"/>
              <a:t>表示該使用者所使用的 </a:t>
            </a:r>
            <a:r>
              <a:rPr lang="en-US" altLang="zh-TW" dirty="0"/>
              <a:t>shell (</a:t>
            </a:r>
            <a:r>
              <a:rPr lang="zh-TW" altLang="en-US" dirty="0"/>
              <a:t>一種文字工具介面</a:t>
            </a:r>
            <a:r>
              <a:rPr lang="en-US" altLang="zh-TW" dirty="0"/>
              <a:t>)</a:t>
            </a:r>
          </a:p>
          <a:p>
            <a:pPr lvl="1"/>
            <a:r>
              <a:rPr lang="zh-TW" altLang="en-US" dirty="0"/>
              <a:t>例如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nano </a:t>
            </a:r>
            <a:r>
              <a:rPr lang="en-US" altLang="zh-TW" dirty="0">
                <a:solidFill>
                  <a:srgbClr val="FF0000"/>
                </a:solidFill>
              </a:rPr>
              <a:t>myfile.txt</a:t>
            </a:r>
          </a:p>
          <a:p>
            <a:pPr lvl="2"/>
            <a:r>
              <a:rPr lang="zh-TW" altLang="en-US" dirty="0"/>
              <a:t>表示用 </a:t>
            </a:r>
            <a:r>
              <a:rPr lang="en-US" altLang="zh-TW" dirty="0" err="1"/>
              <a:t>nano</a:t>
            </a:r>
            <a:r>
              <a:rPr lang="en-US" altLang="zh-TW" dirty="0"/>
              <a:t> </a:t>
            </a:r>
            <a:r>
              <a:rPr lang="zh-TW" altLang="en-US" dirty="0"/>
              <a:t>編輯器，開啟</a:t>
            </a:r>
            <a:r>
              <a:rPr lang="en-US" altLang="zh-TW" dirty="0"/>
              <a:t>/</a:t>
            </a:r>
            <a:r>
              <a:rPr lang="zh-TW" altLang="en-US" dirty="0"/>
              <a:t>新增 </a:t>
            </a:r>
            <a:r>
              <a:rPr lang="en-US" altLang="zh-TW" dirty="0"/>
              <a:t>myfile.txt</a:t>
            </a:r>
            <a:r>
              <a:rPr lang="zh-TW" altLang="en-US" dirty="0"/>
              <a:t> 檔案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E692CF-D8DD-45A5-972B-CB27F0E40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64" y="996633"/>
            <a:ext cx="7135221" cy="17718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3F588AA-112E-44AE-ACE8-5028A683D72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40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43A1D9E-64CA-4112-9BE9-FF698F67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nano</a:t>
            </a:r>
            <a:r>
              <a:rPr lang="zh-TW" altLang="en-US"/>
              <a:t> 編輯器使用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03B55F-9D73-48A0-BAFB-529C90F9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r>
              <a:rPr lang="zh-TW" altLang="en-US"/>
              <a:t>使用：</a:t>
            </a:r>
            <a:r>
              <a:rPr lang="en-US" altLang="zh-TW"/>
              <a:t>nano</a:t>
            </a:r>
          </a:p>
          <a:p>
            <a:pPr lvl="1"/>
            <a:r>
              <a:rPr lang="zh-TW" altLang="en-US"/>
              <a:t>不存檔離開：</a:t>
            </a:r>
            <a:r>
              <a:rPr lang="en-US" altLang="zh-TW"/>
              <a:t>Ctrl + x</a:t>
            </a:r>
          </a:p>
          <a:p>
            <a:pPr lvl="1"/>
            <a:r>
              <a:rPr lang="zh-TW" altLang="en-US"/>
              <a:t>儲存檔案：</a:t>
            </a:r>
            <a:r>
              <a:rPr lang="en-US" altLang="zh-TW"/>
              <a:t>Ctrl + o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F1BB7D9-2B18-4047-AC0E-28B675E2E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18" y="1267875"/>
            <a:ext cx="8732764" cy="34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EA806A-1FC4-4B89-BE04-2639990E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Linux </a:t>
            </a:r>
            <a:r>
              <a:rPr lang="zh-TW" altLang="en-US"/>
              <a:t>常用的指令 </a:t>
            </a:r>
            <a:r>
              <a:rPr lang="en-US" altLang="zh-TW" sz="2400"/>
              <a:t>(1/2)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68DC59-C9BB-4C15-BE65-36EB30F3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492205"/>
          </a:xfrm>
        </p:spPr>
        <p:txBody>
          <a:bodyPr/>
          <a:lstStyle/>
          <a:p>
            <a:pPr lvl="0">
              <a:lnSpc>
                <a:spcPts val="3000"/>
              </a:lnSpc>
              <a:spcBef>
                <a:spcPts val="0"/>
              </a:spcBef>
            </a:pPr>
            <a:r>
              <a:rPr lang="zh-TW" altLang="en-US" sz="2000" dirty="0">
                <a:sym typeface="Cambria"/>
              </a:rPr>
              <a:t>基本指令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</a:t>
            </a:r>
            <a:endParaRPr lang="en-US" altLang="zh-TW" sz="2000" dirty="0"/>
          </a:p>
          <a:p>
            <a:pPr marL="355600" lv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en-US" altLang="zh-TW" sz="2000" dirty="0"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ls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</a:t>
            </a:r>
            <a:r>
              <a:rPr lang="zh-TW" altLang="en-US" sz="2000" dirty="0"/>
              <a:t>列出目前所有的檔案</a:t>
            </a:r>
            <a:r>
              <a:rPr lang="en-US" altLang="zh-TW" sz="2000" dirty="0"/>
              <a:t>/</a:t>
            </a:r>
            <a:r>
              <a:rPr lang="zh-TW" altLang="en-US" sz="2000"/>
              <a:t>目錄</a:t>
            </a:r>
            <a:r>
              <a:rPr lang="zh-TW" altLang="en-US" sz="2000">
                <a:sym typeface="Cambria"/>
              </a:rPr>
              <a:t>。 </a:t>
            </a:r>
            <a:r>
              <a:rPr lang="en-US" altLang="zh-TW" sz="2000">
                <a:sym typeface="Cambria"/>
              </a:rPr>
              <a:t>(</a:t>
            </a:r>
            <a:r>
              <a:rPr lang="en-US" altLang="zh-TW" sz="2000">
                <a:solidFill>
                  <a:srgbClr val="FF0000"/>
                </a:solidFill>
                <a:sym typeface="Cambria"/>
              </a:rPr>
              <a:t>ls –al </a:t>
            </a:r>
            <a:r>
              <a:rPr lang="zh-TW" altLang="en-US" sz="2000">
                <a:sym typeface="Cambria"/>
              </a:rPr>
              <a:t>為列出詳細資訊</a:t>
            </a:r>
            <a:r>
              <a:rPr lang="en-US" altLang="zh-TW" sz="2000">
                <a:sym typeface="Cambria"/>
              </a:rPr>
              <a:t>)</a:t>
            </a:r>
            <a:endParaRPr lang="en-US" altLang="zh-TW" sz="2000" dirty="0">
              <a:sym typeface="Cambria"/>
            </a:endParaRPr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zh-TW" altLang="en-US" sz="2000" dirty="0"/>
              <a:t> </a:t>
            </a:r>
            <a:r>
              <a:rPr lang="en-US" altLang="zh-TW" sz="2000" dirty="0" err="1">
                <a:solidFill>
                  <a:srgbClr val="FF0000"/>
                </a:solidFill>
              </a:rPr>
              <a:t>pwd</a:t>
            </a:r>
            <a:r>
              <a:rPr lang="zh-TW" altLang="en-US" sz="2000" dirty="0">
                <a:sym typeface="Cambria"/>
              </a:rPr>
              <a:t>：顯示當前所在的目錄位置 </a:t>
            </a:r>
            <a:r>
              <a:rPr lang="en-US" altLang="zh-TW" sz="2000" dirty="0">
                <a:sym typeface="Cambria"/>
              </a:rPr>
              <a:t>(</a:t>
            </a:r>
            <a:r>
              <a:rPr lang="zh-TW" altLang="en-US" sz="2000" dirty="0">
                <a:sym typeface="Cambria"/>
              </a:rPr>
              <a:t>絕對路徑</a:t>
            </a:r>
            <a:r>
              <a:rPr lang="en-US" altLang="zh-TW" sz="2000" dirty="0">
                <a:sym typeface="Cambria"/>
              </a:rPr>
              <a:t>)</a:t>
            </a:r>
            <a:r>
              <a:rPr lang="zh-TW" altLang="en-US" sz="2000" dirty="0">
                <a:sym typeface="Cambria"/>
              </a:rPr>
              <a:t>。</a:t>
            </a:r>
            <a:endParaRPr lang="en-US" altLang="zh-TW" sz="2000" dirty="0"/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>
                <a:sym typeface="Cambria"/>
              </a:rPr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mkdir</a:t>
            </a:r>
            <a:r>
              <a:rPr lang="zh-TW" altLang="en-US" sz="2000" dirty="0">
                <a:solidFill>
                  <a:srgbClr val="FF0000"/>
                </a:solidFill>
                <a:sym typeface="Cambria"/>
              </a:rPr>
              <a:t> 目錄名稱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：新增一個目錄。</a:t>
            </a:r>
            <a:r>
              <a:rPr lang="en-US" altLang="zh-TW" sz="2000" dirty="0">
                <a:latin typeface="Noto Sans TC" panose="020B0500000000000000" pitchFamily="34" charset="-120"/>
                <a:sym typeface="Cambria"/>
              </a:rPr>
              <a:t>		</a:t>
            </a:r>
            <a:r>
              <a:rPr lang="en-US" altLang="zh-TW" sz="2000" dirty="0">
                <a:sym typeface="Cambria"/>
              </a:rPr>
              <a:t>(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例如：</a:t>
            </a: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err="1">
                <a:solidFill>
                  <a:srgbClr val="FF0000"/>
                </a:solidFill>
                <a:sym typeface="Cambria"/>
              </a:rPr>
              <a:t>mkdir</a:t>
            </a:r>
            <a:r>
              <a:rPr lang="en-US" altLang="zh-TW" sz="2000">
                <a:solidFill>
                  <a:srgbClr val="FF0000"/>
                </a:solidFill>
                <a:sym typeface="Cambria"/>
              </a:rPr>
              <a:t> ex1-6</a:t>
            </a:r>
            <a:r>
              <a:rPr lang="en-US" altLang="zh-TW" sz="2000">
                <a:sym typeface="Cambria"/>
              </a:rPr>
              <a:t>)</a:t>
            </a:r>
            <a:endParaRPr lang="en-US" altLang="zh-TW" sz="2000" dirty="0"/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>
                <a:sym typeface="Cambria"/>
              </a:rPr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rm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-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rf</a:t>
            </a:r>
            <a:r>
              <a:rPr lang="zh-TW" altLang="en-US" sz="2000" dirty="0">
                <a:solidFill>
                  <a:srgbClr val="FF0000"/>
                </a:solidFill>
                <a:sym typeface="Cambria"/>
              </a:rPr>
              <a:t> 目錄名稱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：刪除一個目錄。</a:t>
            </a:r>
            <a:r>
              <a:rPr lang="en-US" altLang="zh-TW" sz="2000" dirty="0">
                <a:latin typeface="Noto Sans TC" panose="020B0500000000000000" pitchFamily="34" charset="-120"/>
                <a:sym typeface="Cambria"/>
              </a:rPr>
              <a:t>	</a:t>
            </a:r>
            <a:r>
              <a:rPr lang="en-US" altLang="zh-TW" sz="2000" dirty="0">
                <a:sym typeface="Cambria"/>
              </a:rPr>
              <a:t>(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例如：</a:t>
            </a: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rm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-</a:t>
            </a:r>
            <a:r>
              <a:rPr lang="en-US" altLang="zh-TW" sz="2000" err="1">
                <a:solidFill>
                  <a:srgbClr val="FF0000"/>
                </a:solidFill>
                <a:sym typeface="Cambria"/>
              </a:rPr>
              <a:t>rf</a:t>
            </a:r>
            <a:r>
              <a:rPr lang="en-US" altLang="zh-TW" sz="2000">
                <a:solidFill>
                  <a:srgbClr val="FF0000"/>
                </a:solidFill>
                <a:sym typeface="Cambria"/>
              </a:rPr>
              <a:t> ex1-6</a:t>
            </a:r>
            <a:r>
              <a:rPr lang="en-US" altLang="zh-TW" sz="2000">
                <a:sym typeface="Cambria"/>
              </a:rPr>
              <a:t>)</a:t>
            </a:r>
            <a:endParaRPr lang="en-US" altLang="zh-TW" sz="2000" dirty="0"/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>
                <a:sym typeface="Cambria"/>
              </a:rPr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rm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</a:t>
            </a:r>
            <a:r>
              <a:rPr lang="zh-TW" altLang="en-US" sz="2000" dirty="0">
                <a:solidFill>
                  <a:srgbClr val="FF0000"/>
                </a:solidFill>
                <a:sym typeface="Cambria"/>
              </a:rPr>
              <a:t>檔案名稱</a:t>
            </a:r>
            <a:r>
              <a:rPr lang="zh-TW" altLang="en-US" sz="2000" dirty="0">
                <a:sym typeface="Cambria"/>
              </a:rPr>
              <a:t>：刪除一個檔案。</a:t>
            </a:r>
            <a:r>
              <a:rPr lang="en-US" altLang="zh-TW" sz="2000" dirty="0">
                <a:sym typeface="Cambria"/>
              </a:rPr>
              <a:t>		(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例如：</a:t>
            </a: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rm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myfile.txt</a:t>
            </a:r>
            <a:r>
              <a:rPr lang="en-US" altLang="zh-TW" sz="2000" dirty="0">
                <a:sym typeface="Cambria"/>
              </a:rPr>
              <a:t>)</a:t>
            </a:r>
            <a:endParaRPr lang="en-US" altLang="zh-TW" sz="2000" dirty="0"/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en-US" altLang="zh-TW" sz="2000" dirty="0"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cd </a:t>
            </a:r>
            <a:r>
              <a:rPr lang="zh-TW" altLang="en-US" sz="2000" dirty="0">
                <a:solidFill>
                  <a:srgbClr val="FF0000"/>
                </a:solidFill>
                <a:sym typeface="Cambria"/>
              </a:rPr>
              <a:t>目錄路徑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</a:t>
            </a:r>
            <a:r>
              <a:rPr lang="zh-TW" altLang="en-US" sz="2000" dirty="0"/>
              <a:t>變更目錄到指定位置。</a:t>
            </a:r>
            <a:r>
              <a:rPr lang="en-US" altLang="zh-TW" sz="2000" dirty="0"/>
              <a:t>	</a:t>
            </a:r>
            <a:r>
              <a:rPr lang="en-US" altLang="zh-TW" sz="2000" dirty="0">
                <a:sym typeface="Cambria"/>
              </a:rPr>
              <a:t>(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例如：</a:t>
            </a: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>
                <a:solidFill>
                  <a:srgbClr val="FF0000"/>
                </a:solidFill>
                <a:sym typeface="Cambria"/>
              </a:rPr>
              <a:t>cd ex1-6</a:t>
            </a:r>
            <a:r>
              <a:rPr lang="en-US" altLang="zh-TW" sz="2000">
                <a:sym typeface="Cambria"/>
              </a:rPr>
              <a:t>)</a:t>
            </a:r>
            <a:endParaRPr lang="en-US" altLang="zh-TW" sz="2000" dirty="0"/>
          </a:p>
          <a:p>
            <a:pPr marL="355600" lv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en-US" altLang="zh-TW" sz="2000" dirty="0"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cd</a:t>
            </a:r>
            <a:r>
              <a:rPr lang="en-US" altLang="zh-TW" sz="2000" dirty="0"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..</a:t>
            </a:r>
            <a:r>
              <a:rPr lang="zh-TW" altLang="en-US" sz="2000" dirty="0">
                <a:latin typeface="Noto Sans TC" panose="020B0500000000000000" pitchFamily="34" charset="-120"/>
                <a:sym typeface="Cambria"/>
              </a:rPr>
              <a:t>：回到</a:t>
            </a:r>
            <a:r>
              <a:rPr lang="zh-TW" altLang="en-US" sz="2000" dirty="0"/>
              <a:t>到上一層。</a:t>
            </a:r>
            <a:endParaRPr lang="en-US" altLang="zh-TW" sz="2000" dirty="0"/>
          </a:p>
          <a:p>
            <a:pPr marL="35560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en-US" altLang="zh-TW" sz="2000" dirty="0"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cd ~</a:t>
            </a:r>
            <a:r>
              <a:rPr lang="zh-TW" altLang="en-US" sz="2000" dirty="0">
                <a:sym typeface="Cambria"/>
              </a:rPr>
              <a:t>：直接到</a:t>
            </a:r>
            <a:r>
              <a:rPr lang="zh-TW" altLang="en-US" sz="2000" dirty="0"/>
              <a:t>家目錄的位置。</a:t>
            </a:r>
            <a:r>
              <a:rPr lang="en-US" altLang="zh-TW" sz="2000" dirty="0"/>
              <a:t>		(Pi </a:t>
            </a:r>
            <a:r>
              <a:rPr lang="zh-TW" altLang="en-US" sz="2000" dirty="0"/>
              <a:t>預設的家目錄在 </a:t>
            </a:r>
            <a:r>
              <a:rPr lang="en-US" altLang="zh-TW" sz="2000" dirty="0">
                <a:solidFill>
                  <a:srgbClr val="00B0F0"/>
                </a:solidFill>
              </a:rPr>
              <a:t>/home/pi</a:t>
            </a:r>
            <a:r>
              <a:rPr lang="en-US" altLang="zh-TW" sz="2000" dirty="0"/>
              <a:t>)</a:t>
            </a:r>
          </a:p>
          <a:p>
            <a:pPr marL="355600" lv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sudo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shutdown</a:t>
            </a:r>
            <a:r>
              <a:rPr lang="zh-TW" altLang="en-US" sz="2000" dirty="0">
                <a:solidFill>
                  <a:srgbClr val="FF0000"/>
                </a:solidFill>
                <a:sym typeface="Cambria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now</a:t>
            </a:r>
            <a:r>
              <a:rPr lang="zh-TW" altLang="en-US" sz="2000" dirty="0">
                <a:sym typeface="Cambria"/>
              </a:rPr>
              <a:t>：關機。</a:t>
            </a:r>
            <a:r>
              <a:rPr lang="en-US" altLang="zh-TW" sz="2000" dirty="0">
                <a:sym typeface="Cambria"/>
              </a:rPr>
              <a:t>		(</a:t>
            </a:r>
            <a:r>
              <a:rPr lang="en-US" altLang="zh-TW" sz="2000" dirty="0" err="1">
                <a:sym typeface="Cambria"/>
              </a:rPr>
              <a:t>sudo</a:t>
            </a:r>
            <a:r>
              <a:rPr lang="en-US" altLang="zh-TW" sz="2000" dirty="0">
                <a:sym typeface="Cambria"/>
              </a:rPr>
              <a:t> </a:t>
            </a:r>
            <a:r>
              <a:rPr lang="zh-TW" altLang="en-US" sz="2000" dirty="0">
                <a:sym typeface="Cambria"/>
              </a:rPr>
              <a:t>為</a:t>
            </a:r>
            <a:r>
              <a:rPr lang="zh-TW" altLang="en-US" sz="2000" dirty="0"/>
              <a:t>取得 </a:t>
            </a:r>
            <a:r>
              <a:rPr lang="en-US" altLang="zh-TW" sz="2000" dirty="0"/>
              <a:t>root</a:t>
            </a:r>
            <a:r>
              <a:rPr lang="zh-TW" altLang="en-US" sz="2000" dirty="0"/>
              <a:t> 權限</a:t>
            </a:r>
            <a:r>
              <a:rPr lang="en-US" altLang="zh-TW" sz="2000" dirty="0"/>
              <a:t>)</a:t>
            </a:r>
          </a:p>
          <a:p>
            <a:pPr marL="355600" lv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2000" dirty="0"/>
              <a:t>$</a:t>
            </a:r>
            <a:r>
              <a:rPr lang="zh-TW" altLang="en-US" sz="2000" dirty="0">
                <a:sym typeface="Cambria"/>
              </a:rPr>
              <a:t> </a:t>
            </a:r>
            <a:r>
              <a:rPr lang="en-US" altLang="zh-TW" sz="2000" dirty="0" err="1">
                <a:solidFill>
                  <a:srgbClr val="FF0000"/>
                </a:solidFill>
                <a:sym typeface="Cambria"/>
              </a:rPr>
              <a:t>sudo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 reboot</a:t>
            </a:r>
            <a:r>
              <a:rPr lang="zh-TW" altLang="en-US" sz="2000" dirty="0">
                <a:sym typeface="Cambria"/>
              </a:rPr>
              <a:t>：重新啟動。</a:t>
            </a:r>
            <a:endParaRPr lang="en-US" altLang="zh-TW" sz="2000" dirty="0">
              <a:sym typeface="Cambria"/>
            </a:endParaRPr>
          </a:p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 dirty="0">
                <a:sym typeface="Cambria"/>
              </a:rPr>
              <a:t>好用的快速鍵</a:t>
            </a:r>
            <a:r>
              <a:rPr lang="en-US" altLang="zh-TW" sz="2000" dirty="0">
                <a:sym typeface="Cambria"/>
              </a:rPr>
              <a:t>:</a:t>
            </a:r>
            <a:br>
              <a:rPr lang="en-US" altLang="zh-TW" sz="2000" dirty="0">
                <a:sym typeface="Cambria"/>
              </a:rPr>
            </a:br>
            <a:r>
              <a:rPr lang="en-US" altLang="zh-TW" sz="2000" dirty="0">
                <a:sym typeface="Cambria"/>
              </a:rPr>
              <a:t>"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↑</a:t>
            </a:r>
            <a:r>
              <a:rPr lang="en-US" altLang="zh-TW" sz="2000" dirty="0">
                <a:sym typeface="Cambria"/>
              </a:rPr>
              <a:t>"</a:t>
            </a:r>
            <a:r>
              <a:rPr lang="zh-TW" altLang="en-US" sz="2000" dirty="0">
                <a:sym typeface="Cambria"/>
              </a:rPr>
              <a:t> 鍵：顯示曾經使用過的指令。</a:t>
            </a:r>
            <a:br>
              <a:rPr lang="en-US" altLang="zh-TW" sz="2000" dirty="0">
                <a:sym typeface="Cambria"/>
              </a:rPr>
            </a:br>
            <a:r>
              <a:rPr lang="en-US" altLang="zh-TW" sz="2000" dirty="0">
                <a:sym typeface="Cambria"/>
              </a:rPr>
              <a:t>"</a:t>
            </a:r>
            <a:r>
              <a:rPr lang="en-US" altLang="zh-TW" sz="2000" dirty="0">
                <a:solidFill>
                  <a:srgbClr val="FF0000"/>
                </a:solidFill>
                <a:sym typeface="Cambria"/>
              </a:rPr>
              <a:t>Tab</a:t>
            </a:r>
            <a:r>
              <a:rPr lang="en-US" altLang="zh-TW" sz="2000" dirty="0">
                <a:sym typeface="Cambria"/>
              </a:rPr>
              <a:t>"</a:t>
            </a:r>
            <a:r>
              <a:rPr lang="zh-TW" altLang="en-US" sz="2000" dirty="0">
                <a:sym typeface="Cambria"/>
              </a:rPr>
              <a:t> 鍵：自動填指令。</a:t>
            </a:r>
            <a:endParaRPr lang="zh-TW" altLang="en-US" sz="2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B48144-DB8B-42D9-B666-BB111FC37A8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92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881521-BBAB-48C7-9FA0-3E882A3E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Linux </a:t>
            </a:r>
            <a:r>
              <a:rPr lang="zh-TW" altLang="en-US" dirty="0"/>
              <a:t>常用的指令 </a:t>
            </a:r>
            <a:r>
              <a:rPr lang="en-US" altLang="zh-TW" sz="2400" dirty="0"/>
              <a:t>(2/2)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FAF5B8-24B3-4831-88AB-143F067B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Linux </a:t>
            </a:r>
            <a:r>
              <a:rPr lang="zh-TW" altLang="en-US" dirty="0"/>
              <a:t>系統常用 </a:t>
            </a:r>
            <a:r>
              <a:rPr lang="en-US" altLang="zh-TW" dirty="0"/>
              <a:t>apt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高級軟體工具</a:t>
            </a:r>
            <a:r>
              <a:rPr lang="en-US" altLang="zh-TW" dirty="0"/>
              <a:t>, Advanced Package Tool)</a:t>
            </a:r>
            <a:r>
              <a:rPr lang="zh-TW" altLang="en-US" dirty="0"/>
              <a:t>，來安裝軟體。</a:t>
            </a:r>
            <a:endParaRPr lang="en-US" altLang="zh-TW" dirty="0"/>
          </a:p>
          <a:p>
            <a:r>
              <a:rPr lang="zh-TW" altLang="en-US" dirty="0"/>
              <a:t>前提是您的 </a:t>
            </a:r>
            <a:r>
              <a:rPr lang="en-US" altLang="zh-TW" dirty="0"/>
              <a:t>Linux</a:t>
            </a:r>
            <a:r>
              <a:rPr lang="zh-TW" altLang="en-US" dirty="0"/>
              <a:t> 要連上網際網路，以及取得 </a:t>
            </a:r>
            <a:r>
              <a:rPr lang="en-US" altLang="zh-TW" dirty="0"/>
              <a:t>root</a:t>
            </a:r>
            <a:r>
              <a:rPr lang="zh-TW" altLang="en-US" dirty="0"/>
              <a:t> 權限，以下 </a:t>
            </a:r>
            <a:r>
              <a:rPr lang="en-US" altLang="zh-TW" dirty="0" err="1"/>
              <a:t>sudo</a:t>
            </a:r>
            <a:r>
              <a:rPr lang="zh-TW" altLang="en-US" dirty="0"/>
              <a:t> 指令就是用來取得 </a:t>
            </a:r>
            <a:r>
              <a:rPr lang="en-US" altLang="zh-TW" dirty="0"/>
              <a:t>root</a:t>
            </a:r>
            <a:r>
              <a:rPr lang="zh-TW" altLang="en-US" dirty="0"/>
              <a:t> 權限的</a:t>
            </a:r>
            <a:r>
              <a:rPr lang="en-US" altLang="zh-TW" dirty="0"/>
              <a:t>!</a:t>
            </a:r>
          </a:p>
          <a:p>
            <a:pPr marL="358775" indent="0">
              <a:buNone/>
            </a:pPr>
            <a:r>
              <a:rPr lang="en-US" altLang="zh-TW" sz="2400" dirty="0"/>
              <a:t>$ </a:t>
            </a:r>
            <a:r>
              <a:rPr lang="en-US" altLang="zh-TW" sz="2400" dirty="0" err="1">
                <a:solidFill>
                  <a:srgbClr val="FF0000"/>
                </a:solidFill>
              </a:rPr>
              <a:t>sudo</a:t>
            </a:r>
            <a:r>
              <a:rPr lang="en-US" altLang="zh-TW" sz="2400" dirty="0">
                <a:solidFill>
                  <a:srgbClr val="FF0000"/>
                </a:solidFill>
              </a:rPr>
              <a:t> apt-get install &lt;</a:t>
            </a:r>
            <a:r>
              <a:rPr lang="zh-TW" altLang="zh-TW" sz="2400" dirty="0">
                <a:solidFill>
                  <a:srgbClr val="FF0000"/>
                </a:solidFill>
              </a:rPr>
              <a:t>軟體名稱</a:t>
            </a:r>
            <a:r>
              <a:rPr lang="en-US" altLang="zh-TW" sz="2400" dirty="0">
                <a:solidFill>
                  <a:srgbClr val="FF0000"/>
                </a:solidFill>
              </a:rPr>
              <a:t>&gt;</a:t>
            </a:r>
            <a:r>
              <a:rPr lang="en-US" altLang="zh-TW" sz="2400" dirty="0"/>
              <a:t>	</a:t>
            </a:r>
            <a:r>
              <a:rPr lang="zh-TW" altLang="en-US" sz="2400" dirty="0"/>
              <a:t>安裝某個軟體。</a:t>
            </a:r>
          </a:p>
          <a:p>
            <a:pPr marL="358775" indent="0">
              <a:buNone/>
            </a:pPr>
            <a:r>
              <a:rPr lang="en-US" altLang="zh-TW" sz="2400" dirty="0"/>
              <a:t>$ </a:t>
            </a:r>
            <a:r>
              <a:rPr lang="en-US" altLang="zh-TW" sz="2400" dirty="0" err="1">
                <a:solidFill>
                  <a:srgbClr val="FF0000"/>
                </a:solidFill>
              </a:rPr>
              <a:t>sudo</a:t>
            </a:r>
            <a:r>
              <a:rPr lang="en-US" altLang="zh-TW" sz="2400" dirty="0">
                <a:solidFill>
                  <a:srgbClr val="FF0000"/>
                </a:solidFill>
              </a:rPr>
              <a:t> apt-get update</a:t>
            </a:r>
            <a:r>
              <a:rPr lang="en-US" altLang="zh-TW" sz="2400" dirty="0"/>
              <a:t>			</a:t>
            </a:r>
            <a:r>
              <a:rPr lang="zh-TW" altLang="en-US" sz="2400" dirty="0"/>
              <a:t>軟體資料庫同步，升級前都先做。</a:t>
            </a:r>
          </a:p>
          <a:p>
            <a:pPr marL="358775" indent="0">
              <a:buNone/>
            </a:pPr>
            <a:r>
              <a:rPr lang="en-US" altLang="zh-TW" sz="2400" dirty="0"/>
              <a:t>$ </a:t>
            </a:r>
            <a:r>
              <a:rPr lang="en-US" altLang="zh-TW" sz="2400" dirty="0" err="1">
                <a:solidFill>
                  <a:srgbClr val="FF0000"/>
                </a:solidFill>
              </a:rPr>
              <a:t>sudo</a:t>
            </a:r>
            <a:r>
              <a:rPr lang="en-US" altLang="zh-TW" sz="2400" dirty="0">
                <a:solidFill>
                  <a:srgbClr val="FF0000"/>
                </a:solidFill>
              </a:rPr>
              <a:t> apt-get upgrade</a:t>
            </a:r>
            <a:r>
              <a:rPr lang="en-US" altLang="zh-TW" sz="2400" dirty="0"/>
              <a:t>			</a:t>
            </a:r>
            <a:r>
              <a:rPr lang="zh-TW" altLang="en-US" sz="2400" dirty="0"/>
              <a:t>升級已安裝的軟體。</a:t>
            </a:r>
          </a:p>
          <a:p>
            <a:pPr marL="358775" indent="0">
              <a:buNone/>
            </a:pPr>
            <a:r>
              <a:rPr lang="en-US" altLang="zh-TW" sz="2400" dirty="0"/>
              <a:t>$ </a:t>
            </a:r>
            <a:r>
              <a:rPr lang="en-US" altLang="zh-TW" sz="2400" dirty="0" err="1">
                <a:solidFill>
                  <a:srgbClr val="FF0000"/>
                </a:solidFill>
              </a:rPr>
              <a:t>sudo</a:t>
            </a:r>
            <a:r>
              <a:rPr lang="en-US" altLang="zh-TW" sz="2400" dirty="0">
                <a:solidFill>
                  <a:srgbClr val="FF0000"/>
                </a:solidFill>
              </a:rPr>
              <a:t> apt-get remove &lt;</a:t>
            </a:r>
            <a:r>
              <a:rPr lang="zh-TW" altLang="zh-TW" sz="2400" dirty="0">
                <a:solidFill>
                  <a:srgbClr val="FF0000"/>
                </a:solidFill>
              </a:rPr>
              <a:t>軟體名稱</a:t>
            </a:r>
            <a:r>
              <a:rPr lang="en-US" altLang="zh-TW" sz="2400" dirty="0">
                <a:solidFill>
                  <a:srgbClr val="FF0000"/>
                </a:solidFill>
              </a:rPr>
              <a:t>&gt;</a:t>
            </a:r>
            <a:r>
              <a:rPr lang="en-US" altLang="zh-TW" sz="2400" dirty="0"/>
              <a:t>	</a:t>
            </a:r>
            <a:r>
              <a:rPr lang="zh-TW" altLang="en-US" sz="2400" dirty="0"/>
              <a:t>刪除某個軟體。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7055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en-US" altLang="zh-TW"/>
          </a:p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網路設定</a:t>
            </a:r>
            <a:endParaRPr lang="en-US" altLang="zh-TW">
              <a:solidFill>
                <a:srgbClr val="FF0000"/>
              </a:solidFill>
            </a:endParaRPr>
          </a:p>
          <a:p>
            <a:pPr lvl="0"/>
            <a:r>
              <a:rPr lang="zh-TW" altLang="en-US">
                <a:sym typeface="Cambria"/>
              </a:rPr>
              <a:t>遠端控制 </a:t>
            </a:r>
            <a:r>
              <a:rPr lang="en-US" altLang="zh-TW">
                <a:sym typeface="Cambria"/>
              </a:rPr>
              <a:t>(</a:t>
            </a:r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SSH/VNC)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4911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未來，物聯網的神話只會有 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WiFi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0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8F7A88-404B-411E-ADC7-3D5785C0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檢查目前的網路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CEDB3A-4917-472F-905F-00525502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618287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$</a:t>
            </a:r>
            <a:r>
              <a:rPr lang="zh-TW" altLang="en-US" dirty="0"/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ifconfig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wlan0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(</a:t>
            </a:r>
            <a:r>
              <a:rPr lang="zh-TW" altLang="en-US" dirty="0"/>
              <a:t>若加上 </a:t>
            </a:r>
            <a:r>
              <a:rPr lang="en-US" altLang="zh-TW" dirty="0"/>
              <a:t>wlan0</a:t>
            </a:r>
            <a:r>
              <a:rPr lang="zh-TW" altLang="en-US" dirty="0"/>
              <a:t>，只針對無線網卡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646CDE-E71A-4AD0-8EDA-FA671309A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91" y="4170941"/>
            <a:ext cx="7335274" cy="26768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1964EB8-0DB2-4DFF-8A2D-E3884C163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91" y="1519743"/>
            <a:ext cx="7335274" cy="26768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9119D99-F56F-447B-AA52-E67788BA716F}"/>
              </a:ext>
            </a:extLst>
          </p:cNvPr>
          <p:cNvSpPr/>
          <p:nvPr/>
        </p:nvSpPr>
        <p:spPr>
          <a:xfrm>
            <a:off x="3182921" y="4913711"/>
            <a:ext cx="1480519" cy="186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Google Shape;362;p28">
            <a:extLst>
              <a:ext uri="{FF2B5EF4-FFF2-40B4-BE49-F238E27FC236}">
                <a16:creationId xmlns:a16="http://schemas.microsoft.com/office/drawing/2014/main" id="{011F9285-E2DE-4548-BEE7-94E68D97466F}"/>
              </a:ext>
            </a:extLst>
          </p:cNvPr>
          <p:cNvSpPr/>
          <p:nvPr/>
        </p:nvSpPr>
        <p:spPr>
          <a:xfrm>
            <a:off x="5100320" y="3180094"/>
            <a:ext cx="41186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zh-TW" altLang="en-US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沒有 </a:t>
            </a:r>
            <a:r>
              <a:rPr lang="en-US" altLang="zh-TW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IP</a:t>
            </a:r>
            <a:r>
              <a:rPr lang="zh-TW" altLang="en-US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，無線網卡沒有連上網路</a:t>
            </a:r>
            <a:endParaRPr sz="2400">
              <a:latin typeface="Consolas" panose="020B0609020204030204" pitchFamily="49" charset="0"/>
            </a:endParaRPr>
          </a:p>
        </p:txBody>
      </p:sp>
      <p:sp>
        <p:nvSpPr>
          <p:cNvPr id="13" name="Google Shape;362;p28">
            <a:extLst>
              <a:ext uri="{FF2B5EF4-FFF2-40B4-BE49-F238E27FC236}">
                <a16:creationId xmlns:a16="http://schemas.microsoft.com/office/drawing/2014/main" id="{DED1F7B9-F9B7-419E-B605-55A560878551}"/>
              </a:ext>
            </a:extLst>
          </p:cNvPr>
          <p:cNvSpPr/>
          <p:nvPr/>
        </p:nvSpPr>
        <p:spPr>
          <a:xfrm>
            <a:off x="5100320" y="6054514"/>
            <a:ext cx="41186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zh-TW" altLang="en-US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有 </a:t>
            </a:r>
            <a:r>
              <a:rPr lang="en-US" altLang="zh-TW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IP</a:t>
            </a:r>
            <a:r>
              <a:rPr lang="zh-TW" altLang="en-US" sz="2000">
                <a:solidFill>
                  <a:srgbClr val="F04321"/>
                </a:solidFill>
                <a:latin typeface="Consolas" panose="020B0609020204030204" pitchFamily="49" charset="0"/>
                <a:ea typeface="Noto Sans TC" panose="020B0500000000000000" pitchFamily="34" charset="-120"/>
                <a:sym typeface="Cambria"/>
              </a:rPr>
              <a:t>，無線網卡連上網路</a:t>
            </a:r>
            <a:endParaRPr sz="2400">
              <a:latin typeface="Consolas" panose="020B0609020204030204" pitchFamily="49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6001E7F-870C-4694-8226-854B89F40E4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10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FB88-FBD2-4441-AF16-36F97F76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設定</a:t>
            </a:r>
            <a:r>
              <a:rPr lang="en-US" altLang="zh-TW"/>
              <a:t> WiFi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866D98-E59B-4E65-8D61-3F491B733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兩種方法設定 </a:t>
            </a:r>
            <a:r>
              <a:rPr lang="en-US" altLang="zh-TW" dirty="0" err="1"/>
              <a:t>WiFi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dirty="0"/>
              <a:t>使用指令 </a:t>
            </a:r>
            <a:r>
              <a:rPr lang="en-US" altLang="zh-TW" dirty="0" err="1">
                <a:solidFill>
                  <a:srgbClr val="FF0000"/>
                </a:solidFill>
              </a:rPr>
              <a:t>raspi-config</a:t>
            </a:r>
            <a:endParaRPr lang="en-US" altLang="zh-TW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dirty="0"/>
              <a:t>修改</a:t>
            </a:r>
            <a:r>
              <a:rPr lang="en-US" altLang="zh-TW" dirty="0"/>
              <a:t> </a:t>
            </a:r>
            <a:r>
              <a:rPr lang="en-US" altLang="zh-TW" dirty="0" err="1"/>
              <a:t>wpa</a:t>
            </a:r>
            <a:r>
              <a:rPr lang="en-US" altLang="zh-TW" dirty="0"/>
              <a:t>-supplicant configuration file</a:t>
            </a:r>
          </a:p>
          <a:p>
            <a:pPr>
              <a:spcBef>
                <a:spcPts val="1200"/>
              </a:spcBef>
            </a:pPr>
            <a:r>
              <a:rPr lang="zh-TW" altLang="en-US" dirty="0"/>
              <a:t>第一種方法</a:t>
            </a:r>
            <a:r>
              <a:rPr lang="zh-TW" altLang="en-US" dirty="0">
                <a:latin typeface="Noto Sans TC" panose="020B0500000000000000" pitchFamily="34" charset="-120"/>
              </a:rPr>
              <a:t>：適用</a:t>
            </a:r>
            <a:r>
              <a:rPr lang="zh-TW" altLang="en-US" dirty="0"/>
              <a:t> </a:t>
            </a:r>
            <a:r>
              <a:rPr lang="en-US" altLang="zh-TW" dirty="0" err="1"/>
              <a:t>raspi-config</a:t>
            </a:r>
            <a:r>
              <a:rPr lang="zh-TW" altLang="en-US" dirty="0"/>
              <a:t>，輸入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endParaRPr lang="en-US" altLang="zh-TW" dirty="0"/>
          </a:p>
          <a:p>
            <a:pPr marL="457200" lvl="1" indent="0">
              <a:buNone/>
              <a:tabLst>
                <a:tab pos="180975" algn="l"/>
              </a:tabLst>
            </a:pPr>
            <a:r>
              <a:rPr lang="en-US" altLang="zh-TW" sz="2800" dirty="0"/>
              <a:t>$ </a:t>
            </a:r>
            <a:r>
              <a:rPr lang="en-US" altLang="zh-TW" sz="2800" dirty="0" err="1">
                <a:solidFill>
                  <a:srgbClr val="FF0000"/>
                </a:solidFill>
                <a:sym typeface="Consolas"/>
              </a:rPr>
              <a:t>sudo</a:t>
            </a:r>
            <a:r>
              <a:rPr lang="en-US" altLang="zh-TW" sz="2800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sz="2800" dirty="0" err="1">
                <a:solidFill>
                  <a:srgbClr val="FF0000"/>
                </a:solidFill>
                <a:sym typeface="Consolas"/>
              </a:rPr>
              <a:t>raspi-config</a:t>
            </a:r>
            <a:endParaRPr lang="en-US" altLang="zh-TW" sz="28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92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41A46-8092-4AC3-BE2E-5DD3FC3D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科技業的下一個未來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A4972-F520-4D66-BE2C-FC1E6831BC83}"/>
              </a:ext>
            </a:extLst>
          </p:cNvPr>
          <p:cNvSpPr txBox="1"/>
          <p:nvPr/>
        </p:nvSpPr>
        <p:spPr>
          <a:xfrm>
            <a:off x="1154140" y="4357139"/>
            <a:ext cx="9935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物聯網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 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人工智慧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區塊鏈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332E3-6D5E-4FFE-B223-DEC582E52DB2}"/>
              </a:ext>
            </a:extLst>
          </p:cNvPr>
          <p:cNvSpPr txBox="1"/>
          <p:nvPr/>
        </p:nvSpPr>
        <p:spPr>
          <a:xfrm>
            <a:off x="596659" y="1935675"/>
            <a:ext cx="1105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電子商務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 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社群網路</a:t>
            </a:r>
            <a:r>
              <a:rPr kumimoji="0" lang="it-IT" altLang="zh-TW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串流媒體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29A8D933-6223-4B92-919C-1A4E1749916B}"/>
              </a:ext>
            </a:extLst>
          </p:cNvPr>
          <p:cNvSpPr/>
          <p:nvPr/>
        </p:nvSpPr>
        <p:spPr>
          <a:xfrm>
            <a:off x="5807015" y="3183625"/>
            <a:ext cx="577969" cy="8410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B36E5-2AD1-449B-A273-A4804DC8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raspi-config </a:t>
            </a:r>
            <a:r>
              <a:rPr lang="zh-TW" altLang="en-US"/>
              <a:t>設定 </a:t>
            </a:r>
            <a:r>
              <a:rPr lang="en-US" altLang="zh-TW"/>
              <a:t>Wifi – Step 1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82568-F686-4A8E-94BB-6B64FF8DC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選擇</a:t>
            </a:r>
            <a:r>
              <a:rPr lang="en-US" altLang="zh-TW">
                <a:latin typeface="Noto Sans TC" panose="020B0500000000000000" pitchFamily="34" charset="-120"/>
              </a:rPr>
              <a:t>『</a:t>
            </a:r>
            <a:r>
              <a:rPr lang="en-US" altLang="zh-TW"/>
              <a:t> </a:t>
            </a:r>
            <a:r>
              <a:rPr lang="en-US" altLang="zh-TW">
                <a:latin typeface="Noto Sans TC" panose="020B0500000000000000" pitchFamily="34" charset="-120"/>
              </a:rPr>
              <a:t>1</a:t>
            </a:r>
            <a:r>
              <a:rPr lang="en-US" altLang="zh-TW"/>
              <a:t> System Options </a:t>
            </a:r>
            <a:r>
              <a:rPr lang="en-US" altLang="zh-TW">
                <a:latin typeface="Noto Sans TC" panose="020B0500000000000000" pitchFamily="34" charset="-120"/>
              </a:rPr>
              <a:t>』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CBA8F13-D13E-4B7C-824E-7840D9D3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889" y="1642315"/>
            <a:ext cx="8600222" cy="49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3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B36E5-2AD1-449B-A273-A4804DC8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raspi-config </a:t>
            </a:r>
            <a:r>
              <a:rPr lang="zh-TW" altLang="en-US"/>
              <a:t>設定 </a:t>
            </a:r>
            <a:r>
              <a:rPr lang="en-US" altLang="zh-TW"/>
              <a:t>Wifi – Step 2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82568-F686-4A8E-94BB-6B64FF8DC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選擇</a:t>
            </a:r>
            <a:r>
              <a:rPr lang="en-US" altLang="zh-TW"/>
              <a:t>『 S1 Wireless LAN 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6B599E7-BA14-460F-B8EE-BD58EA287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889" y="1642315"/>
            <a:ext cx="8600222" cy="49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B36E5-2AD1-449B-A273-A4804DC8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raspi-config </a:t>
            </a:r>
            <a:r>
              <a:rPr lang="zh-TW" altLang="en-US"/>
              <a:t>設定 </a:t>
            </a:r>
            <a:r>
              <a:rPr lang="en-US" altLang="zh-TW"/>
              <a:t>Wifi – Step 3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82568-F686-4A8E-94BB-6B64FF8DC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輸入你的</a:t>
            </a:r>
            <a:r>
              <a:rPr lang="en-US" altLang="zh-TW"/>
              <a:t> WiFi AP’s SSID (</a:t>
            </a:r>
            <a:r>
              <a:rPr lang="zh-TW" altLang="en-US"/>
              <a:t>無線基地台的帳號</a:t>
            </a:r>
            <a:r>
              <a:rPr lang="en-US" altLang="zh-TW"/>
              <a:t>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E6D58F-8DB0-4D73-87E4-7947C0BE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3" y="1642315"/>
            <a:ext cx="8604094" cy="49772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231504D-0642-40ED-B08D-1D4792A46F7D}"/>
              </a:ext>
            </a:extLst>
          </p:cNvPr>
          <p:cNvSpPr/>
          <p:nvPr/>
        </p:nvSpPr>
        <p:spPr>
          <a:xfrm>
            <a:off x="2697343" y="2684117"/>
            <a:ext cx="3987237" cy="258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236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B36E5-2AD1-449B-A273-A4804DC8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raspi-config </a:t>
            </a:r>
            <a:r>
              <a:rPr lang="zh-TW" altLang="en-US"/>
              <a:t>設定 </a:t>
            </a:r>
            <a:r>
              <a:rPr lang="en-US" altLang="zh-TW"/>
              <a:t>Wifi – Step 4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82568-F686-4A8E-94BB-6B64FF8DC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輸入 </a:t>
            </a:r>
            <a:r>
              <a:rPr lang="en-US" altLang="zh-TW"/>
              <a:t>SSID</a:t>
            </a:r>
            <a:r>
              <a:rPr lang="zh-TW" altLang="en-US"/>
              <a:t> 的密碼。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6F291B-34FA-4A01-89E3-362E01E02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953" y="1642315"/>
            <a:ext cx="8604093" cy="49772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09C23B-52A9-4A6A-A3E5-310B24A8670F}"/>
              </a:ext>
            </a:extLst>
          </p:cNvPr>
          <p:cNvSpPr/>
          <p:nvPr/>
        </p:nvSpPr>
        <p:spPr>
          <a:xfrm>
            <a:off x="2697343" y="2684117"/>
            <a:ext cx="3987237" cy="258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299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DE791-ED12-44BC-B807-8FBCDB65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raspi-config </a:t>
            </a:r>
            <a:r>
              <a:rPr lang="zh-TW" altLang="en-US"/>
              <a:t>設定 </a:t>
            </a:r>
            <a:r>
              <a:rPr lang="en-US" altLang="zh-TW"/>
              <a:t>Wifi – Step 5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8D1A71-5C5C-43AF-BBC5-DF61E4C2C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檢查目前的網路</a:t>
            </a:r>
            <a:endParaRPr lang="en-US" altLang="zh-TW"/>
          </a:p>
          <a:p>
            <a:pPr lvl="1"/>
            <a:r>
              <a:rPr lang="zh-TW" altLang="en-US"/>
              <a:t>輸入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>
                <a:sym typeface="Consolas"/>
              </a:rPr>
              <a:t>	$</a:t>
            </a:r>
            <a:r>
              <a:rPr lang="zh-TW" altLang="en-US">
                <a:sym typeface="Consolas"/>
              </a:rPr>
              <a:t> </a:t>
            </a:r>
            <a:r>
              <a:rPr lang="en-US" altLang="zh-TW">
                <a:solidFill>
                  <a:srgbClr val="FF0000"/>
                </a:solidFill>
                <a:sym typeface="Consolas"/>
              </a:rPr>
              <a:t>ifconfig wlan0</a:t>
            </a:r>
          </a:p>
          <a:p>
            <a:pPr lvl="1"/>
            <a:endParaRPr lang="en-US" altLang="zh-TW">
              <a:sym typeface="Consolas"/>
            </a:endParaRPr>
          </a:p>
          <a:p>
            <a:pPr lvl="1"/>
            <a:endParaRPr lang="en-US" altLang="zh-TW">
              <a:sym typeface="Consolas"/>
            </a:endParaRPr>
          </a:p>
          <a:p>
            <a:pPr lvl="1"/>
            <a:endParaRPr lang="en-US" altLang="zh-TW">
              <a:sym typeface="Consolas"/>
            </a:endParaRPr>
          </a:p>
          <a:p>
            <a:pPr lvl="1"/>
            <a:endParaRPr lang="en-US" altLang="zh-TW">
              <a:sym typeface="Consolas"/>
            </a:endParaRPr>
          </a:p>
          <a:p>
            <a:pPr lvl="1"/>
            <a:endParaRPr lang="en-US" altLang="zh-TW">
              <a:sym typeface="Consolas"/>
            </a:endParaRPr>
          </a:p>
          <a:p>
            <a:pPr lvl="1">
              <a:spcBef>
                <a:spcPts val="3000"/>
              </a:spcBef>
            </a:pPr>
            <a:r>
              <a:rPr lang="zh-TW" altLang="en-US"/>
              <a:t>若</a:t>
            </a:r>
            <a:r>
              <a:rPr lang="en-US" altLang="zh-TW"/>
              <a:t> </a:t>
            </a:r>
            <a:r>
              <a:rPr lang="en-US" altLang="zh-TW">
                <a:solidFill>
                  <a:srgbClr val="00B0F0"/>
                </a:solidFill>
              </a:rPr>
              <a:t>inet </a:t>
            </a:r>
            <a:r>
              <a:rPr lang="zh-TW" altLang="en-US"/>
              <a:t>沒有 </a:t>
            </a:r>
            <a:r>
              <a:rPr lang="en-US" altLang="zh-TW"/>
              <a:t>IP</a:t>
            </a:r>
            <a:r>
              <a:rPr lang="zh-TW" altLang="en-US"/>
              <a:t>，檢查以下檔案，帳</a:t>
            </a:r>
            <a:r>
              <a:rPr lang="en-US" altLang="zh-TW"/>
              <a:t>/</a:t>
            </a:r>
            <a:r>
              <a:rPr lang="zh-TW" altLang="en-US"/>
              <a:t>密是否正確？</a:t>
            </a:r>
            <a:r>
              <a:rPr lang="en-US" altLang="zh-TW"/>
              <a:t> </a:t>
            </a:r>
            <a:r>
              <a:rPr lang="en-US" altLang="zh-TW">
                <a:solidFill>
                  <a:srgbClr val="FF0000"/>
                </a:solidFill>
              </a:rPr>
              <a:t>/etc/wpa_supplicant/wpa_supplicant.conf</a:t>
            </a:r>
          </a:p>
          <a:p>
            <a:pPr lvl="1"/>
            <a:endParaRPr lang="en-US" altLang="zh-TW">
              <a:sym typeface="Consolas"/>
            </a:endParaRPr>
          </a:p>
          <a:p>
            <a:pPr lvl="1"/>
            <a:endParaRPr lang="en-US" altLang="zh-TW"/>
          </a:p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BAF2E6-F63A-4150-82D3-EB6CC6E44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00" y="2585008"/>
            <a:ext cx="8604000" cy="266698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D0A3E63-381E-4DAF-9365-C1043BD3DB64}"/>
              </a:ext>
            </a:extLst>
          </p:cNvPr>
          <p:cNvSpPr/>
          <p:nvPr/>
        </p:nvSpPr>
        <p:spPr>
          <a:xfrm>
            <a:off x="2497648" y="3289100"/>
            <a:ext cx="1422711" cy="150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62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DE791-ED12-44BC-B807-8FBCDB65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pPr lvl="1"/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修改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 wpa_supplicant.conf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8D1A71-5C5C-43AF-BBC5-DF61E4C2C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 dirty="0"/>
              <a:t>設定 </a:t>
            </a:r>
            <a:r>
              <a:rPr lang="en-US" altLang="zh-TW" dirty="0" err="1"/>
              <a:t>WiFi</a:t>
            </a:r>
            <a:r>
              <a:rPr lang="en-US" altLang="zh-TW" dirty="0"/>
              <a:t> </a:t>
            </a:r>
            <a:r>
              <a:rPr lang="zh-TW" altLang="en-US" dirty="0"/>
              <a:t>方法二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r>
              <a:rPr lang="en-US" altLang="zh-TW" dirty="0" err="1"/>
              <a:t>wpa</a:t>
            </a:r>
            <a:r>
              <a:rPr lang="en-US" altLang="zh-TW" dirty="0"/>
              <a:t>-supplicant configuration file</a:t>
            </a:r>
          </a:p>
          <a:p>
            <a:pPr lvl="1"/>
            <a:r>
              <a:rPr lang="zh-TW" altLang="en-US" dirty="0"/>
              <a:t>輸入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endParaRPr lang="en-US" altLang="zh-TW" dirty="0"/>
          </a:p>
          <a:p>
            <a:pPr marL="893763" lvl="1" indent="0">
              <a:buNone/>
            </a:pPr>
            <a:r>
              <a:rPr lang="en-US" altLang="zh-TW" dirty="0">
                <a:sym typeface="Consolas"/>
              </a:rPr>
              <a:t>$</a:t>
            </a:r>
            <a:r>
              <a:rPr lang="zh-TW" altLang="en-US" dirty="0">
                <a:sym typeface="Consolas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sudo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nano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/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etc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/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wpa_supplicant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/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wpa_supplicant.conf</a:t>
            </a: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lvl="1"/>
            <a:r>
              <a:rPr lang="zh-TW" altLang="en-US" dirty="0"/>
              <a:t>檢查 </a:t>
            </a:r>
            <a:r>
              <a:rPr lang="en-US" altLang="zh-TW" dirty="0" err="1"/>
              <a:t>ssid</a:t>
            </a:r>
            <a:r>
              <a:rPr lang="en-US" altLang="zh-TW" dirty="0"/>
              <a:t> (</a:t>
            </a:r>
            <a:r>
              <a:rPr lang="zh-TW" altLang="en-US" dirty="0"/>
              <a:t>帳號</a:t>
            </a:r>
            <a:r>
              <a:rPr lang="en-US" altLang="zh-TW" dirty="0"/>
              <a:t>)</a:t>
            </a:r>
            <a:r>
              <a:rPr lang="zh-TW" altLang="en-US" dirty="0"/>
              <a:t> 與 </a:t>
            </a:r>
            <a:r>
              <a:rPr lang="en-US" altLang="zh-TW" dirty="0" err="1"/>
              <a:t>psk</a:t>
            </a:r>
            <a:r>
              <a:rPr lang="en-US" altLang="zh-TW" dirty="0"/>
              <a:t> (</a:t>
            </a:r>
            <a:r>
              <a:rPr lang="zh-TW" altLang="en-US" dirty="0"/>
              <a:t>密碼</a:t>
            </a:r>
            <a:r>
              <a:rPr lang="en-US" altLang="zh-TW" dirty="0"/>
              <a:t>)</a:t>
            </a:r>
            <a:r>
              <a:rPr lang="zh-TW" altLang="en-US" dirty="0"/>
              <a:t> 是否正確，設定好後重新啟動 </a:t>
            </a:r>
            <a:r>
              <a:rPr lang="en-US" altLang="zh-TW" dirty="0"/>
              <a:t>Pi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Google Shape;266;p20">
            <a:extLst>
              <a:ext uri="{FF2B5EF4-FFF2-40B4-BE49-F238E27FC236}">
                <a16:creationId xmlns:a16="http://schemas.microsoft.com/office/drawing/2014/main" id="{5FBEE433-DB96-4926-B4A2-2FC15C087E8A}"/>
              </a:ext>
            </a:extLst>
          </p:cNvPr>
          <p:cNvSpPr txBox="1"/>
          <p:nvPr/>
        </p:nvSpPr>
        <p:spPr>
          <a:xfrm>
            <a:off x="3007459" y="3764087"/>
            <a:ext cx="6177082" cy="20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onsolas"/>
              <a:buNone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network={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onsolas"/>
              <a:buNone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        ssid="SSID of AP"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onsolas"/>
              <a:buNone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        psk="password"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onsolas"/>
              <a:buNone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sym typeface="Consolas"/>
              </a:rPr>
              <a:t>}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BD8E6C-3C12-4213-B58D-794A0E1CE54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39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網路設定</a:t>
            </a:r>
            <a:endParaRPr lang="en-US" altLang="zh-TW"/>
          </a:p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遠端控制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(</a:t>
            </a:r>
            <a:r>
              <a:rPr lang="zh-TW" altLang="en-US">
                <a:solidFill>
                  <a:srgbClr val="FF0000"/>
                </a:solidFill>
                <a:sym typeface="Cambria"/>
              </a:rPr>
              <a:t>使用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SSH/VNC)</a:t>
            </a:r>
          </a:p>
          <a:p>
            <a:pPr lvl="1"/>
            <a:r>
              <a:rPr lang="zh-TW" altLang="en-US">
                <a:solidFill>
                  <a:srgbClr val="FF0000"/>
                </a:solidFill>
                <a:sym typeface="Cambria"/>
              </a:rPr>
              <a:t>使用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SSH</a:t>
            </a:r>
          </a:p>
          <a:p>
            <a:pPr lvl="1"/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VNC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931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BB3624-EEB1-4F52-97E8-254BE49E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</a:t>
            </a:r>
            <a:r>
              <a:rPr lang="en-US" altLang="zh-TW" dirty="0"/>
              <a:t>Pi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E2434F-FE83-4E3E-ADB7-AEA8CE37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設定好網路，可以使用</a:t>
            </a:r>
            <a:r>
              <a:rPr lang="en-US" altLang="zh-TW" dirty="0"/>
              <a:t> </a:t>
            </a:r>
            <a:r>
              <a:rPr lang="en-US" altLang="zh-TW" b="1" dirty="0">
                <a:solidFill>
                  <a:srgbClr val="00B0F0"/>
                </a:solidFill>
              </a:rPr>
              <a:t>SSH</a:t>
            </a:r>
            <a:r>
              <a:rPr lang="en-US" altLang="zh-TW" dirty="0"/>
              <a:t> </a:t>
            </a:r>
            <a:r>
              <a:rPr lang="zh-TW" altLang="en-US" dirty="0"/>
              <a:t>或</a:t>
            </a:r>
            <a:r>
              <a:rPr lang="en-US" altLang="zh-TW" dirty="0"/>
              <a:t> </a:t>
            </a:r>
            <a:r>
              <a:rPr lang="en-US" altLang="zh-TW" b="1" dirty="0">
                <a:solidFill>
                  <a:srgbClr val="00B0F0"/>
                </a:solidFill>
              </a:rPr>
              <a:t>VNC</a:t>
            </a:r>
            <a:r>
              <a:rPr lang="en-US" altLang="zh-TW" dirty="0"/>
              <a:t> </a:t>
            </a:r>
            <a:r>
              <a:rPr lang="zh-TW" altLang="en-US" dirty="0"/>
              <a:t>取代 </a:t>
            </a:r>
            <a:r>
              <a:rPr lang="en-US" altLang="zh-TW" dirty="0"/>
              <a:t>UART/TTL Serial</a:t>
            </a:r>
            <a:r>
              <a:rPr lang="zh-TW" altLang="en-US" dirty="0"/>
              <a:t>。 </a:t>
            </a:r>
            <a:endParaRPr lang="en-US" altLang="zh-TW" dirty="0"/>
          </a:p>
          <a:p>
            <a:pPr lvl="1"/>
            <a:r>
              <a:rPr lang="zh-TW" altLang="en-US" dirty="0"/>
              <a:t>建議使用 </a:t>
            </a:r>
            <a:r>
              <a:rPr lang="en-US" altLang="zh-TW" b="1" dirty="0">
                <a:solidFill>
                  <a:srgbClr val="00B0F0"/>
                </a:solidFill>
              </a:rPr>
              <a:t>SSH</a:t>
            </a:r>
            <a:r>
              <a:rPr lang="zh-TW" altLang="en-US" b="1" dirty="0">
                <a:solidFill>
                  <a:srgbClr val="00B0F0"/>
                </a:solidFill>
              </a:rPr>
              <a:t> </a:t>
            </a:r>
            <a:r>
              <a:rPr lang="en-US" altLang="zh-TW" dirty="0"/>
              <a:t>(</a:t>
            </a:r>
            <a:r>
              <a:rPr lang="zh-TW" altLang="en-US" dirty="0"/>
              <a:t>純文字介面比視窗快很多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 lvl="0"/>
            <a:r>
              <a:rPr lang="en-US" altLang="zh-TW" dirty="0"/>
              <a:t>Mac/Linux </a:t>
            </a:r>
            <a:r>
              <a:rPr lang="zh-TW" altLang="en-US" dirty="0"/>
              <a:t>使用 </a:t>
            </a:r>
            <a:r>
              <a:rPr lang="en-US" altLang="zh-TW" dirty="0"/>
              <a:t>terminal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終端機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 lvl="0"/>
            <a:r>
              <a:rPr lang="en-US" altLang="zh-TW" dirty="0"/>
              <a:t>Windows </a:t>
            </a:r>
            <a:r>
              <a:rPr lang="zh-TW" altLang="en-US" dirty="0"/>
              <a:t>用戶需要安裝 </a:t>
            </a:r>
            <a:r>
              <a:rPr lang="en-US" altLang="zh-TW" dirty="0"/>
              <a:t>SSH</a:t>
            </a:r>
            <a:r>
              <a:rPr lang="zh-TW" altLang="en-US" dirty="0"/>
              <a:t> </a:t>
            </a:r>
            <a:r>
              <a:rPr lang="en-US" altLang="zh-TW" dirty="0"/>
              <a:t>client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/>
            <a:r>
              <a:rPr lang="zh-TW" altLang="en-US" dirty="0"/>
              <a:t>使用 </a:t>
            </a:r>
            <a:r>
              <a:rPr lang="en-US" altLang="zh-TW" dirty="0"/>
              <a:t>Putty</a:t>
            </a:r>
          </a:p>
        </p:txBody>
      </p:sp>
    </p:spTree>
    <p:extLst>
      <p:ext uri="{BB962C8B-B14F-4D97-AF65-F5344CB8AC3E}">
        <p14:creationId xmlns:p14="http://schemas.microsoft.com/office/powerpoint/2010/main" val="2057497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微型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系統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Linux +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文字介面是王道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94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45FEF-F82E-4F45-A1D1-E50AD89E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– Step 1</a:t>
            </a:r>
            <a:r>
              <a:rPr lang="zh-TW" altLang="en-US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4D429C-C786-46AB-B6B6-FAF9AC0C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使用</a:t>
            </a:r>
            <a:r>
              <a:rPr lang="en-US" altLang="zh-TW" dirty="0"/>
              <a:t> </a:t>
            </a:r>
            <a:r>
              <a:rPr lang="en-US" altLang="zh-TW" b="1" dirty="0">
                <a:solidFill>
                  <a:srgbClr val="33CCFF"/>
                </a:solidFill>
              </a:rPr>
              <a:t>SSH</a:t>
            </a:r>
            <a:r>
              <a:rPr lang="en-US" altLang="zh-TW" dirty="0"/>
              <a:t> </a:t>
            </a:r>
            <a:r>
              <a:rPr lang="zh-TW" altLang="en-US" dirty="0"/>
              <a:t>連接 </a:t>
            </a:r>
            <a:r>
              <a:rPr lang="en-US" altLang="zh-TW" dirty="0"/>
              <a:t>Pi </a:t>
            </a:r>
            <a:r>
              <a:rPr lang="zh-TW" altLang="en-US" dirty="0"/>
              <a:t>之前，需要先</a:t>
            </a:r>
            <a:r>
              <a:rPr lang="en-US" altLang="zh-TW" dirty="0"/>
              <a:t> </a:t>
            </a:r>
            <a:r>
              <a:rPr lang="en-US" altLang="zh-TW" u="sng" dirty="0"/>
              <a:t>enable SSH</a:t>
            </a:r>
            <a:r>
              <a:rPr lang="zh-TW" altLang="en-US" dirty="0"/>
              <a:t>。</a:t>
            </a:r>
            <a:endParaRPr lang="en-US" altLang="zh-TW" dirty="0"/>
          </a:p>
          <a:p>
            <a:pPr marL="457200" lvl="1" indent="0">
              <a:buNone/>
            </a:pPr>
            <a:r>
              <a:rPr lang="en-US" altLang="zh-TW" dirty="0"/>
              <a:t>$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sudo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raspi-config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dirty="0">
                <a:sym typeface="Consolas"/>
              </a:rPr>
              <a:t>(</a:t>
            </a:r>
            <a:r>
              <a:rPr lang="en-US" altLang="zh-TW" dirty="0"/>
              <a:t>Select 『 </a:t>
            </a:r>
            <a:r>
              <a:rPr lang="en-US" altLang="zh-TW" dirty="0">
                <a:sym typeface="Consolas"/>
              </a:rPr>
              <a:t>3 Interface Options </a:t>
            </a:r>
            <a:r>
              <a:rPr lang="en-US" altLang="zh-TW" dirty="0"/>
              <a:t>』)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195C73-271C-496E-B757-95813B64D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00" y="2009714"/>
            <a:ext cx="8604000" cy="48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>
            <a:extLst>
              <a:ext uri="{FF2B5EF4-FFF2-40B4-BE49-F238E27FC236}">
                <a16:creationId xmlns:a16="http://schemas.microsoft.com/office/drawing/2014/main" id="{0CFE3FCF-BFE0-4162-8A84-B028C9D5B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TC" panose="020B0500000000000000" pitchFamily="34" charset="-120"/>
              </a:rPr>
              <a:t>：</a:t>
            </a:r>
            <a:r>
              <a:rPr lang="en-US" altLang="zh-TW"/>
              <a:t>micro:bit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適合國小生</a:t>
            </a:r>
            <a:r>
              <a:rPr lang="en-US" altLang="zh-TW"/>
              <a:t>)</a:t>
            </a:r>
            <a:endParaRPr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39AF1-5BD6-4061-B11A-164C76504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en-US" altLang="zh-TW"/>
              <a:t>micro:bit </a:t>
            </a:r>
            <a:r>
              <a:rPr lang="zh-TW" altLang="en-US"/>
              <a:t>是一塊沒有外殼的開發板。由英國廣播公司 </a:t>
            </a:r>
            <a:r>
              <a:rPr lang="en-US" altLang="zh-TW"/>
              <a:t>(BBC) </a:t>
            </a:r>
            <a:r>
              <a:rPr lang="zh-TW" altLang="en-US"/>
              <a:t>設計用於英國的青少年程式教育。具備以下特點：</a:t>
            </a:r>
            <a:endParaRPr lang="en-US" altLang="zh-TW"/>
          </a:p>
          <a:p>
            <a:pPr marL="803275" indent="-365125" eaLnBrk="1" fontAlgn="auto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體積小、耗電低、便宜，主控板市價約 </a:t>
            </a:r>
            <a:r>
              <a:rPr lang="en-US" altLang="zh-TW" sz="2400"/>
              <a:t>450~550 </a:t>
            </a:r>
            <a:r>
              <a:rPr lang="zh-TW" altLang="en-US" sz="2400"/>
              <a:t>元</a:t>
            </a:r>
            <a:r>
              <a:rPr lang="zh-TW" altLang="zh-TW"/>
              <a:t>，</a:t>
            </a:r>
            <a:r>
              <a:rPr lang="zh-TW" altLang="zh-TW" sz="2400"/>
              <a:t>配件也很便宜</a:t>
            </a:r>
            <a:r>
              <a:rPr lang="zh-TW" altLang="en-US" sz="2400"/>
              <a:t>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主控板基本功能完整，可額外結合許多硬體，創造更多樂趣。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能夠使用積木式程式 </a:t>
            </a:r>
            <a:r>
              <a:rPr lang="en-US" altLang="zh-TW" sz="2400"/>
              <a:t>(Blocks)</a:t>
            </a:r>
            <a:r>
              <a:rPr lang="zh-TW" altLang="en-US" sz="2400"/>
              <a:t>、</a:t>
            </a:r>
            <a:r>
              <a:rPr lang="en-US" altLang="zh-TW" sz="2400"/>
              <a:t>JavaScript </a:t>
            </a:r>
            <a:r>
              <a:rPr lang="zh-TW" altLang="en-US" sz="2400"/>
              <a:t>或 </a:t>
            </a:r>
            <a:r>
              <a:rPr lang="en-US" altLang="zh-TW" sz="2400"/>
              <a:t>MicroPython </a:t>
            </a:r>
            <a:r>
              <a:rPr lang="zh-TW" altLang="en-US" sz="2400"/>
              <a:t>編寫。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8497AE-B315-48B1-815A-E7D5B8D1FDFC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701" name="內容版面配置區 4">
            <a:extLst>
              <a:ext uri="{FF2B5EF4-FFF2-40B4-BE49-F238E27FC236}">
                <a16:creationId xmlns:a16="http://schemas.microsoft.com/office/drawing/2014/main" id="{6ACA0ED4-E3D7-4E9D-8221-A2BB0A38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84" y="3775702"/>
            <a:ext cx="5174231" cy="29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14AAA5-AD4E-4B6C-9DDD-FEFC72FE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– Step 2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8BB0E1-A4E6-4BB3-B60A-A80681D0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選擇</a:t>
            </a:r>
            <a:r>
              <a:rPr lang="en-US" altLang="zh-TW"/>
              <a:t>『 P2 SSH 』</a:t>
            </a:r>
            <a:r>
              <a:rPr lang="zh-TW" altLang="en-US"/>
              <a:t>。</a:t>
            </a:r>
            <a:endParaRPr lang="en-US" altLang="zh-TW"/>
          </a:p>
          <a:p>
            <a:endParaRPr lang="en-US" altLang="zh-TW"/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27A936-32B6-4963-8575-670196526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000" y="1767977"/>
            <a:ext cx="8604000" cy="48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5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14AAA5-AD4E-4B6C-9DDD-FEFC72FE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– Step 3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8BB0E1-A4E6-4BB3-B60A-A80681D0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00000"/>
              </a:buClr>
              <a:buSzPct val="100000"/>
            </a:pPr>
            <a:r>
              <a:rPr lang="en-US" altLang="zh-TW"/>
              <a:t>Enable SSH.</a:t>
            </a: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27A936-32B6-4963-8575-670196526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001" y="1767977"/>
            <a:ext cx="8603998" cy="48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9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14AAA5-AD4E-4B6C-9DDD-FEFC72FE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for Windows </a:t>
            </a:r>
            <a:r>
              <a:rPr lang="en-US" altLang="zh-TW" sz="2400"/>
              <a:t>(1/2)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8BB0E1-A4E6-4BB3-B60A-A80681D0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/>
              <a:t>然後，開啟</a:t>
            </a:r>
            <a:r>
              <a:rPr lang="en-US" altLang="zh-TW"/>
              <a:t> Putty </a:t>
            </a:r>
            <a:r>
              <a:rPr lang="zh-TW" altLang="en-US"/>
              <a:t>使用 </a:t>
            </a:r>
            <a:r>
              <a:rPr lang="en-US" altLang="zh-TW"/>
              <a:t>SSH</a:t>
            </a:r>
            <a:r>
              <a:rPr lang="zh-TW" altLang="en-US"/>
              <a:t> 連線。</a:t>
            </a:r>
            <a:r>
              <a:rPr lang="en-US" altLang="zh-TW"/>
              <a:t>(SSH Port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22)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8219D8-3D33-4815-8305-8B3296A8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772" y="1487191"/>
            <a:ext cx="5370456" cy="52613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9C27AFF-6909-4E46-AECD-B778657CAD0C}"/>
              </a:ext>
            </a:extLst>
          </p:cNvPr>
          <p:cNvSpPr/>
          <p:nvPr/>
        </p:nvSpPr>
        <p:spPr>
          <a:xfrm>
            <a:off x="5349766" y="2515951"/>
            <a:ext cx="3090041" cy="1057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1C67C7D5-3964-428D-9461-CE9C3395A1C9}"/>
              </a:ext>
            </a:extLst>
          </p:cNvPr>
          <p:cNvSpPr/>
          <p:nvPr/>
        </p:nvSpPr>
        <p:spPr>
          <a:xfrm>
            <a:off x="5349766" y="2086384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1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0307F01-0DC7-4852-9436-00376379BF4A}"/>
              </a:ext>
            </a:extLst>
          </p:cNvPr>
          <p:cNvSpPr/>
          <p:nvPr/>
        </p:nvSpPr>
        <p:spPr>
          <a:xfrm>
            <a:off x="6151230" y="6167149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2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03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01AA81-2BC9-400D-B7ED-40CA13DE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for Windows </a:t>
            </a:r>
            <a:r>
              <a:rPr lang="en-US" altLang="zh-TW" sz="2400"/>
              <a:t>(2/2)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78978-4320-4EF5-91FB-B2FFE7C87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2C981F-FC6D-4995-B749-6B9C381F3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000" y="1355245"/>
            <a:ext cx="8604000" cy="484828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BAEFF8B-A783-4845-8C0B-F7F48014935A}"/>
              </a:ext>
            </a:extLst>
          </p:cNvPr>
          <p:cNvSpPr/>
          <p:nvPr/>
        </p:nvSpPr>
        <p:spPr>
          <a:xfrm>
            <a:off x="1965439" y="1776893"/>
            <a:ext cx="2270230" cy="3041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Google Shape;362;p28">
            <a:extLst>
              <a:ext uri="{FF2B5EF4-FFF2-40B4-BE49-F238E27FC236}">
                <a16:creationId xmlns:a16="http://schemas.microsoft.com/office/drawing/2014/main" id="{412483CC-1F03-4CA4-850A-23AF0F5F3E40}"/>
              </a:ext>
            </a:extLst>
          </p:cNvPr>
          <p:cNvSpPr/>
          <p:nvPr/>
        </p:nvSpPr>
        <p:spPr>
          <a:xfrm>
            <a:off x="4756807" y="3993147"/>
            <a:ext cx="342024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Default setting</a:t>
            </a:r>
            <a:b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</a:b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username</a:t>
            </a:r>
            <a:r>
              <a:rPr lang="en-US" sz="2000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pi</a:t>
            </a:r>
            <a:b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</a:b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password</a:t>
            </a:r>
            <a:r>
              <a:rPr lang="en-US" altLang="zh-TW" sz="2000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04321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raspberry</a:t>
            </a:r>
            <a:endParaRPr sz="2400">
              <a:latin typeface="Consolas" panose="020B0609020204030204" pitchFamily="49" charset="0"/>
            </a:endParaRPr>
          </a:p>
        </p:txBody>
      </p:sp>
      <p:cxnSp>
        <p:nvCxnSpPr>
          <p:cNvPr id="7" name="Google Shape;351;p27">
            <a:extLst>
              <a:ext uri="{FF2B5EF4-FFF2-40B4-BE49-F238E27FC236}">
                <a16:creationId xmlns:a16="http://schemas.microsoft.com/office/drawing/2014/main" id="{65A8B8DE-E4EA-427D-8473-F38E7A32C46D}"/>
              </a:ext>
            </a:extLst>
          </p:cNvPr>
          <p:cNvCxnSpPr>
            <a:cxnSpLocks/>
            <a:stCxn id="5" idx="2"/>
            <a:endCxn id="6" idx="1"/>
          </p:cNvCxnSpPr>
          <p:nvPr/>
        </p:nvCxnSpPr>
        <p:spPr>
          <a:xfrm>
            <a:off x="3100554" y="2081048"/>
            <a:ext cx="1656253" cy="2419910"/>
          </a:xfrm>
          <a:prstGeom prst="straightConnector1">
            <a:avLst/>
          </a:prstGeom>
          <a:noFill/>
          <a:ln w="25400" cap="flat" cmpd="sng">
            <a:solidFill>
              <a:srgbClr val="F0432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26107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63A564A-3CD9-44B0-A171-EAC2E43D0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00" y="3045237"/>
            <a:ext cx="8604000" cy="31399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01AA81-2BC9-400D-B7ED-40CA13DE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(SSH) for Mac/Linux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78978-4320-4EF5-91FB-B2FFE7C87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若你使用</a:t>
            </a:r>
            <a:r>
              <a:rPr lang="en-US" altLang="zh-TW"/>
              <a:t> Unix-like </a:t>
            </a:r>
            <a:r>
              <a:rPr lang="zh-TW" altLang="en-US"/>
              <a:t>系統</a:t>
            </a:r>
            <a:r>
              <a:rPr lang="en-US" altLang="zh-TW"/>
              <a:t> (Mac/Linux)</a:t>
            </a:r>
            <a:r>
              <a:rPr lang="zh-TW" altLang="en-US"/>
              <a:t>，開啟 </a:t>
            </a:r>
            <a:r>
              <a:rPr lang="en-US" altLang="zh-TW"/>
              <a:t>terminal:</a:t>
            </a:r>
          </a:p>
          <a:p>
            <a:pPr marL="357188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ssh pi@</a:t>
            </a:r>
            <a:r>
              <a:rPr lang="en-US" altLang="zh-TW" sz="2800">
                <a:solidFill>
                  <a:srgbClr val="FF0000"/>
                </a:solidFill>
                <a:sym typeface="Cambria"/>
              </a:rPr>
              <a:t>"</a:t>
            </a:r>
            <a:r>
              <a:rPr lang="en-US" altLang="zh-TW">
                <a:solidFill>
                  <a:srgbClr val="FF0000"/>
                </a:solidFill>
              </a:rPr>
              <a:t>your_Pi_IP</a:t>
            </a:r>
            <a:r>
              <a:rPr lang="en-US" altLang="zh-TW" sz="2800">
                <a:solidFill>
                  <a:srgbClr val="FF0000"/>
                </a:solidFill>
                <a:sym typeface="Cambria"/>
              </a:rPr>
              <a:t>"</a:t>
            </a:r>
            <a:r>
              <a:rPr lang="en-US" altLang="zh-TW" sz="2800" b="0" i="0" u="none" strike="noStrike" cap="none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	</a:t>
            </a:r>
            <a:r>
              <a:rPr lang="en-US" altLang="zh-TW" sz="2800" b="0" i="0" u="none" strike="noStrike" cap="none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zh-TW" altLang="en-US">
                <a:sym typeface="Consolas"/>
              </a:rPr>
              <a:t>例如</a:t>
            </a:r>
            <a:r>
              <a:rPr lang="zh-TW" altLang="en-US" sz="2800" b="0" i="0" u="none" strike="noStrike" cap="none">
                <a:latin typeface="Noto Sans TC" panose="020B0500000000000000" pitchFamily="34" charset="-120"/>
                <a:cs typeface="Consolas"/>
                <a:sym typeface="Consolas"/>
              </a:rPr>
              <a:t>：</a:t>
            </a:r>
            <a:r>
              <a:rPr lang="en-US" altLang="zh-TW" sz="2800" b="0" i="0" u="none" strike="noStrike" cap="none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ssh pi@192.168.1.112</a:t>
            </a:r>
            <a:r>
              <a:rPr lang="en-US" altLang="zh-TW" sz="2800" b="0" i="0" u="none" strike="noStrike" cap="none"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marL="357188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exit</a:t>
            </a:r>
            <a:r>
              <a:rPr lang="en-US" altLang="zh-TW" sz="2800" b="0" i="0" u="none" strike="noStrike" cap="none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					</a:t>
            </a:r>
            <a:r>
              <a:rPr lang="en-US" altLang="zh-TW" sz="2800" b="0" i="0" u="none" strike="noStrike" cap="none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zh-TW" altLang="en-US">
                <a:sym typeface="Consolas"/>
              </a:rPr>
              <a:t>離開</a:t>
            </a:r>
            <a:r>
              <a:rPr lang="en-US" altLang="zh-TW">
                <a:sym typeface="Consolas"/>
              </a:rPr>
              <a:t> SSH </a:t>
            </a:r>
            <a:r>
              <a:rPr lang="zh-TW" altLang="en-US">
                <a:sym typeface="Consolas"/>
              </a:rPr>
              <a:t>連線</a:t>
            </a:r>
            <a:r>
              <a:rPr lang="en-US" altLang="zh-TW" sz="2800" b="0" i="0" u="none" strike="noStrike" cap="none">
                <a:latin typeface="Consolas"/>
                <a:ea typeface="Consolas"/>
                <a:cs typeface="Consolas"/>
                <a:sym typeface="Consolas"/>
              </a:rPr>
              <a:t>)</a:t>
            </a:r>
            <a:endParaRPr lang="en-US" altLang="zh-TW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018898-E6D3-4A3C-B999-A0B755A1335E}"/>
              </a:ext>
            </a:extLst>
          </p:cNvPr>
          <p:cNvSpPr/>
          <p:nvPr/>
        </p:nvSpPr>
        <p:spPr>
          <a:xfrm>
            <a:off x="3542337" y="3585522"/>
            <a:ext cx="1903423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395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7557D4-CD59-4217-B594-C9CE5B96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Serial </a:t>
            </a:r>
            <a:r>
              <a:rPr lang="zh-TW" altLang="en-US"/>
              <a:t>連線和 </a:t>
            </a:r>
            <a:r>
              <a:rPr lang="en-US" altLang="zh-TW"/>
              <a:t>SSH </a:t>
            </a:r>
            <a:r>
              <a:rPr lang="zh-TW" altLang="en-US"/>
              <a:t>連線有什麼不同？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FD80ED7-7F2E-442F-87BD-182D45AB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en-US" altLang="zh-TW"/>
              <a:t>Serial </a:t>
            </a:r>
            <a:r>
              <a:rPr lang="zh-TW" altLang="en-US"/>
              <a:t>以實體線路相連，純文字</a:t>
            </a:r>
            <a:r>
              <a:rPr lang="en-US" altLang="zh-TW"/>
              <a:t>、</a:t>
            </a:r>
            <a:r>
              <a:rPr lang="zh-TW" altLang="en-US"/>
              <a:t>是獨占式的連線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pPr>
              <a:spcBef>
                <a:spcPts val="1800"/>
              </a:spcBef>
            </a:pPr>
            <a:r>
              <a:rPr lang="en-US" altLang="zh-TW"/>
              <a:t>SSH </a:t>
            </a:r>
            <a:r>
              <a:rPr lang="zh-TW" altLang="en-US"/>
              <a:t>是 </a:t>
            </a:r>
            <a:r>
              <a:rPr lang="en-US" altLang="zh-TW"/>
              <a:t>TCP/IP</a:t>
            </a:r>
            <a:r>
              <a:rPr lang="zh-TW" altLang="en-US"/>
              <a:t> 通訊協定，透過 </a:t>
            </a:r>
            <a:r>
              <a:rPr lang="en-US" altLang="zh-TW"/>
              <a:t>Ethernet </a:t>
            </a:r>
            <a:r>
              <a:rPr lang="zh-TW" altLang="en-US"/>
              <a:t>或 </a:t>
            </a:r>
            <a:r>
              <a:rPr lang="en-US" altLang="zh-TW"/>
              <a:t>WiFi </a:t>
            </a:r>
            <a:r>
              <a:rPr lang="zh-TW" altLang="en-US"/>
              <a:t>連線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7D9CB83-C1E0-4353-89D0-B4AAD291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12" y="1660289"/>
            <a:ext cx="2905370" cy="22335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B3F68DD-3281-4A6F-B9FC-6231A0002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04" y="4475778"/>
            <a:ext cx="3845386" cy="21534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A024A75-AB4A-4E88-9935-77F10A253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20" y="4452933"/>
            <a:ext cx="6017821" cy="219910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8647214-6011-4C14-AE1B-53817B72B82D}"/>
              </a:ext>
            </a:extLst>
          </p:cNvPr>
          <p:cNvSpPr/>
          <p:nvPr/>
        </p:nvSpPr>
        <p:spPr>
          <a:xfrm>
            <a:off x="5458962" y="4619390"/>
            <a:ext cx="1016483" cy="204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068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9CFE7-FE09-4604-83D2-24C39BF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ym typeface="Rockwell"/>
              </a:rPr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CC6DF-C39D-457D-9DDB-2521DBC3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>
                <a:sym typeface="Cambria"/>
              </a:rPr>
              <a:t>樹莓派介紹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燒錄作業系統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串列控制 </a:t>
            </a:r>
            <a:r>
              <a:rPr lang="en-US" altLang="zh-TW">
                <a:sym typeface="Cambria"/>
              </a:rPr>
              <a:t>(UART/TTL Serial)</a:t>
            </a:r>
            <a:endParaRPr lang="en-US" altLang="zh-TW"/>
          </a:p>
          <a:p>
            <a:pPr lvl="0"/>
            <a:r>
              <a:rPr lang="zh-TW" altLang="en-US">
                <a:sym typeface="Cambria"/>
              </a:rPr>
              <a:t>網路設定</a:t>
            </a:r>
            <a:endParaRPr lang="en-US" altLang="zh-TW"/>
          </a:p>
          <a:p>
            <a:pPr lvl="0"/>
            <a:r>
              <a:rPr lang="zh-TW" altLang="en-US">
                <a:solidFill>
                  <a:srgbClr val="FF0000"/>
                </a:solidFill>
                <a:sym typeface="Cambria"/>
              </a:rPr>
              <a:t>遠端控制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(</a:t>
            </a:r>
            <a:r>
              <a:rPr lang="zh-TW" altLang="en-US">
                <a:solidFill>
                  <a:srgbClr val="FF0000"/>
                </a:solidFill>
                <a:sym typeface="Cambria"/>
              </a:rPr>
              <a:t>使用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SSH/VNC)</a:t>
            </a:r>
          </a:p>
          <a:p>
            <a:pPr lvl="1"/>
            <a:r>
              <a:rPr lang="zh-TW" altLang="en-US">
                <a:sym typeface="Cambria"/>
              </a:rPr>
              <a:t>使用 </a:t>
            </a:r>
            <a:r>
              <a:rPr lang="en-US" altLang="zh-TW">
                <a:sym typeface="Cambria"/>
              </a:rPr>
              <a:t>SSH</a:t>
            </a:r>
          </a:p>
          <a:p>
            <a:pPr lvl="1"/>
            <a:r>
              <a:rPr lang="zh-TW" altLang="en-US">
                <a:solidFill>
                  <a:srgbClr val="FF0000"/>
                </a:solidFill>
                <a:sym typeface="Cambria"/>
              </a:rPr>
              <a:t>使用 </a:t>
            </a:r>
            <a:r>
              <a:rPr lang="en-US" altLang="zh-TW">
                <a:solidFill>
                  <a:srgbClr val="FF0000"/>
                </a:solidFill>
                <a:sym typeface="Cambria"/>
              </a:rPr>
              <a:t>VNC</a:t>
            </a:r>
            <a:endParaRPr lang="en-US" altLang="zh-TW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23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45FEF-F82E-4F45-A1D1-E50AD89E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(VNC)</a:t>
            </a:r>
            <a:r>
              <a:rPr lang="zh-TW" altLang="en-US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4D429C-C786-46AB-B6B6-FAF9AC0C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/>
              <a:t>使用</a:t>
            </a:r>
            <a:r>
              <a:rPr lang="en-US" altLang="zh-TW"/>
              <a:t> </a:t>
            </a:r>
            <a:r>
              <a:rPr lang="en-US" altLang="zh-TW" b="1">
                <a:solidFill>
                  <a:srgbClr val="33CCFF"/>
                </a:solidFill>
              </a:rPr>
              <a:t>VNC</a:t>
            </a:r>
            <a:r>
              <a:rPr lang="en-US" altLang="zh-TW"/>
              <a:t> </a:t>
            </a:r>
            <a:r>
              <a:rPr lang="zh-TW" altLang="en-US"/>
              <a:t>連接 </a:t>
            </a:r>
            <a:r>
              <a:rPr lang="en-US" altLang="zh-TW"/>
              <a:t>Pi </a:t>
            </a:r>
            <a:r>
              <a:rPr lang="zh-TW" altLang="en-US"/>
              <a:t>之前，需要先在 </a:t>
            </a:r>
            <a:r>
              <a:rPr lang="en-US" altLang="zh-TW"/>
              <a:t>Pi </a:t>
            </a:r>
            <a:r>
              <a:rPr lang="zh-TW" altLang="en-US"/>
              <a:t>上</a:t>
            </a:r>
            <a:r>
              <a:rPr lang="en-US" altLang="zh-TW"/>
              <a:t> </a:t>
            </a:r>
            <a:r>
              <a:rPr lang="en-US" altLang="zh-TW" u="sng"/>
              <a:t>enable VNC</a:t>
            </a:r>
            <a:r>
              <a:rPr lang="zh-TW" altLang="en-US"/>
              <a:t>。</a:t>
            </a:r>
            <a:endParaRPr lang="en-US" altLang="zh-TW"/>
          </a:p>
          <a:p>
            <a:pPr marL="914400" lvl="1" indent="-457200">
              <a:buFont typeface="+mj-lt"/>
              <a:buAutoNum type="arabicPeriod"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  <a:sym typeface="Consolas"/>
              </a:rPr>
              <a:t>sudo raspi-config 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TW" altLang="en-US"/>
              <a:t>選擇</a:t>
            </a:r>
            <a:r>
              <a:rPr lang="en-US" altLang="zh-TW"/>
              <a:t>『 </a:t>
            </a:r>
            <a:r>
              <a:rPr lang="en-US" altLang="zh-TW">
                <a:sym typeface="Consolas"/>
              </a:rPr>
              <a:t>3 Interface Options </a:t>
            </a:r>
            <a:r>
              <a:rPr lang="en-US" altLang="zh-TW"/>
              <a:t>』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TW" altLang="en-US"/>
              <a:t>選擇</a:t>
            </a:r>
            <a:r>
              <a:rPr lang="en-US" altLang="zh-TW"/>
              <a:t>『 P3 VNC 』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/>
              <a:t>Enable VNC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/>
          </a:p>
          <a:p>
            <a:pPr marL="457200" lvl="1" indent="0">
              <a:buNone/>
            </a:pP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761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A5BC2-654A-4F38-90DC-43E7936E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(VNC) for Windows </a:t>
            </a:r>
            <a:r>
              <a:rPr lang="en-US" altLang="zh-TW" sz="2400"/>
              <a:t>(1/2)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BC7D88-2E4C-4099-86D1-EA209A734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下載與安裝 </a:t>
            </a:r>
            <a:r>
              <a:rPr lang="en-US" altLang="zh-TW"/>
              <a:t>VNC</a:t>
            </a:r>
            <a:r>
              <a:rPr lang="zh-TW" altLang="en-US"/>
              <a:t> </a:t>
            </a:r>
            <a:r>
              <a:rPr lang="en-US" altLang="zh-TW"/>
              <a:t>Viewer</a:t>
            </a:r>
          </a:p>
          <a:p>
            <a:pPr lvl="1"/>
            <a:r>
              <a:rPr lang="en-US" altLang="zh-TW">
                <a:hlinkClick r:id="rId2"/>
              </a:rPr>
              <a:t>https://www.realvnc.com/en/connect/download/viewer/</a:t>
            </a: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E4D338-748A-46FE-9460-2051FECD6C0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ex1-9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D3640A7-2064-4C15-8AFD-9F71F8326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0" y="2544793"/>
            <a:ext cx="6064562" cy="351744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B2D3B67-1BE4-4FC2-94C2-E1748DF0C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62" y="3009232"/>
            <a:ext cx="4086795" cy="3134162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AB6B4D21-417E-4986-A8C8-8ADB48E36B33}"/>
              </a:ext>
            </a:extLst>
          </p:cNvPr>
          <p:cNvSpPr/>
          <p:nvPr/>
        </p:nvSpPr>
        <p:spPr>
          <a:xfrm>
            <a:off x="1819377" y="3262977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1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57D3DA1A-EB9E-4435-BEA4-6E46952A1EC2}"/>
              </a:ext>
            </a:extLst>
          </p:cNvPr>
          <p:cNvSpPr/>
          <p:nvPr/>
        </p:nvSpPr>
        <p:spPr>
          <a:xfrm>
            <a:off x="10331723" y="3832951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2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8BCD7089-C5C1-4B8E-A8EE-E18435FCA543}"/>
              </a:ext>
            </a:extLst>
          </p:cNvPr>
          <p:cNvSpPr/>
          <p:nvPr/>
        </p:nvSpPr>
        <p:spPr>
          <a:xfrm>
            <a:off x="8909685" y="5550495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  <a:cs typeface="Arial" panose="020B0604020202020204" pitchFamily="34" charset="0"/>
              </a:rPr>
              <a:t>3</a:t>
            </a:r>
            <a:endParaRPr lang="zh-TW" altLang="en-US" sz="2400"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C4FEEE6-7029-4C4A-A643-DB9598314090}"/>
              </a:ext>
            </a:extLst>
          </p:cNvPr>
          <p:cNvSpPr/>
          <p:nvPr/>
        </p:nvSpPr>
        <p:spPr>
          <a:xfrm>
            <a:off x="1819377" y="3001876"/>
            <a:ext cx="2502458" cy="164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71BFB00-671A-4C6B-8B78-C3DDDC9CE863}"/>
              </a:ext>
            </a:extLst>
          </p:cNvPr>
          <p:cNvSpPr/>
          <p:nvPr/>
        </p:nvSpPr>
        <p:spPr>
          <a:xfrm>
            <a:off x="7228479" y="4245170"/>
            <a:ext cx="3701190" cy="576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Google Shape;362;p28">
            <a:extLst>
              <a:ext uri="{FF2B5EF4-FFF2-40B4-BE49-F238E27FC236}">
                <a16:creationId xmlns:a16="http://schemas.microsoft.com/office/drawing/2014/main" id="{6809C1F4-4B0F-4DFC-8795-841929D2C09B}"/>
              </a:ext>
            </a:extLst>
          </p:cNvPr>
          <p:cNvSpPr/>
          <p:nvPr/>
        </p:nvSpPr>
        <p:spPr>
          <a:xfrm>
            <a:off x="8195631" y="2456804"/>
            <a:ext cx="34202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username</a:t>
            </a: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pi</a:t>
            </a:r>
            <a:b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</a:b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password</a:t>
            </a:r>
            <a:r>
              <a:rPr lang="en-US" altLang="zh-TW" sz="2000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：</a:t>
            </a:r>
            <a:r>
              <a:rPr lang="en-US" sz="2000" b="0" i="0" u="none" strike="noStrike" cap="none">
                <a:solidFill>
                  <a:srgbClr val="FF0000"/>
                </a:solidFill>
                <a:latin typeface="Consolas" panose="020B0609020204030204" pitchFamily="49" charset="0"/>
                <a:ea typeface="Cambria"/>
                <a:cs typeface="Cambria"/>
                <a:sym typeface="Cambria"/>
              </a:rPr>
              <a:t>raspberry</a:t>
            </a:r>
            <a:endParaRPr sz="240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25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79994-F48B-4B87-B4F0-C04FBF6E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當出現這個時，調整解析度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2023B9-438F-4FA9-80E4-B6F06FDDE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解決辦法：</a:t>
            </a:r>
            <a:r>
              <a:rPr lang="en-US" altLang="zh-TW"/>
              <a:t>changing the resolution to</a:t>
            </a:r>
            <a:r>
              <a:rPr lang="zh-TW" altLang="en-US"/>
              <a:t> </a:t>
            </a:r>
            <a:r>
              <a:rPr lang="en-US" altLang="zh-TW"/>
              <a:t>the highest (</a:t>
            </a:r>
            <a:r>
              <a:rPr lang="zh-TW" altLang="en-US"/>
              <a:t>更改更高的分辨率即可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793E68-6F65-4E65-B38A-7BAE6D9CC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97" y="2233812"/>
            <a:ext cx="4852406" cy="38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E2870EC7-90EE-42D9-BB4D-A411D2815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dirty="0"/>
              <a:t>主流的創客材料</a:t>
            </a:r>
            <a:r>
              <a:rPr dirty="0">
                <a:latin typeface="Noto Sans TC" panose="020B0500000000000000" pitchFamily="34" charset="-120"/>
              </a:rPr>
              <a:t>：</a:t>
            </a:r>
            <a:r>
              <a:rPr lang="en-US" altLang="zh-TW" dirty="0"/>
              <a:t>Arduino (</a:t>
            </a:r>
            <a:r>
              <a:rPr dirty="0"/>
              <a:t>適合小四 </a:t>
            </a:r>
            <a:r>
              <a:rPr lang="en-US" altLang="zh-TW" dirty="0"/>
              <a:t>~</a:t>
            </a:r>
            <a:r>
              <a:rPr dirty="0"/>
              <a:t> 玩家</a:t>
            </a:r>
            <a:r>
              <a:rPr lang="en-US" altLang="zh-TW" dirty="0"/>
              <a:t>)</a:t>
            </a:r>
            <a:endParaRPr dirty="0"/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860634B8-9C5D-4D3B-A457-B4129874D9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 dirty="0"/>
              <a:t>Arduino</a:t>
            </a:r>
            <a:r>
              <a:rPr lang="zh-TW" altLang="en-US" dirty="0"/>
              <a:t> 是一家製作開源硬體和開源軟體的公司，該公司負責設計和製造單板微控制器和微控制器套件，用於構建數位裝置和互動式物件。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9853F1-1355-4FA5-B116-A90A0ABD145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69EA3EA1-9C0B-40AF-9205-D54365C4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7" y="2315082"/>
            <a:ext cx="4251325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文字方塊 12">
            <a:extLst>
              <a:ext uri="{FF2B5EF4-FFF2-40B4-BE49-F238E27FC236}">
                <a16:creationId xmlns:a16="http://schemas.microsoft.com/office/drawing/2014/main" id="{3C495D0A-9DA2-4425-A6D0-0F6FCFEE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6078538"/>
            <a:ext cx="288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Arduino Uno SMD R3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45FEF-F82E-4F45-A1D1-E50AD89E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調整分辨率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4D429C-C786-46AB-B6B6-FAF9AC0C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lvl="0"/>
            <a:r>
              <a:rPr lang="zh-TW" altLang="en-US" dirty="0"/>
              <a:t>修改 </a:t>
            </a:r>
            <a:r>
              <a:rPr lang="en-US" altLang="zh-TW" dirty="0"/>
              <a:t>Pi </a:t>
            </a:r>
            <a:r>
              <a:rPr lang="zh-TW" altLang="en-US" dirty="0"/>
              <a:t>的 </a:t>
            </a:r>
            <a:r>
              <a:rPr lang="en-US" altLang="zh-TW" dirty="0"/>
              <a:t>/boot/config.txt</a:t>
            </a:r>
            <a:r>
              <a:rPr lang="zh-TW" altLang="en-US" dirty="0"/>
              <a:t>。</a:t>
            </a:r>
            <a:endParaRPr lang="en-US" altLang="zh-TW" dirty="0"/>
          </a:p>
          <a:p>
            <a:pPr indent="0">
              <a:buNone/>
            </a:pPr>
            <a:r>
              <a:rPr lang="en-US" altLang="zh-TW" dirty="0"/>
              <a:t>$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sudo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nano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/boot/config.txt</a:t>
            </a: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endParaRPr lang="en-US" altLang="zh-TW" dirty="0">
              <a:solidFill>
                <a:srgbClr val="FF0000"/>
              </a:solidFill>
              <a:sym typeface="Consolas"/>
            </a:endParaRPr>
          </a:p>
          <a:p>
            <a:pPr indent="0">
              <a:buNone/>
            </a:pPr>
            <a:r>
              <a:rPr lang="en-US" altLang="zh-TW" dirty="0"/>
              <a:t>$ </a:t>
            </a:r>
            <a:r>
              <a:rPr lang="en-US" altLang="zh-TW" dirty="0" err="1">
                <a:solidFill>
                  <a:srgbClr val="FF0000"/>
                </a:solidFill>
                <a:sym typeface="Consolas"/>
              </a:rPr>
              <a:t>sudo</a:t>
            </a:r>
            <a:r>
              <a:rPr lang="en-US" altLang="zh-TW" dirty="0">
                <a:solidFill>
                  <a:srgbClr val="FF0000"/>
                </a:solidFill>
                <a:sym typeface="Consolas"/>
              </a:rPr>
              <a:t> reboot</a:t>
            </a:r>
          </a:p>
          <a:p>
            <a:pPr lvl="0"/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34F70C-8287-419E-A222-3618EF2A0015}"/>
              </a:ext>
            </a:extLst>
          </p:cNvPr>
          <p:cNvSpPr txBox="1"/>
          <p:nvPr/>
        </p:nvSpPr>
        <p:spPr>
          <a:xfrm>
            <a:off x="1276708" y="2361800"/>
            <a:ext cx="9566694" cy="147728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id-ID"/>
            </a:defPPr>
            <a:lvl1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onsolas"/>
              <a:buNone/>
              <a:defRPr sz="2800">
                <a:solidFill>
                  <a:srgbClr val="6E6E6E"/>
                </a:solidFill>
                <a:latin typeface="Consolas" panose="020B0609020204030204" pitchFamily="49" charset="0"/>
              </a:defRPr>
            </a:lvl1pPr>
          </a:lstStyle>
          <a:p>
            <a:r>
              <a:rPr lang="zh-TW" altLang="en-US" sz="1800"/>
              <a:t># uncomment if hdmi display is not detected and composite is being output</a:t>
            </a:r>
            <a:endParaRPr lang="en-US" altLang="zh-TW" sz="1800"/>
          </a:p>
          <a:p>
            <a:r>
              <a:rPr lang="en-US" altLang="zh-TW" sz="1800"/>
              <a:t>#</a:t>
            </a:r>
            <a:r>
              <a:rPr lang="zh-TW" altLang="en-US" sz="1800"/>
              <a:t>hdmi_force_hotplug=1</a:t>
            </a:r>
            <a:endParaRPr lang="en-US" altLang="zh-TW" sz="1800"/>
          </a:p>
          <a:p>
            <a:r>
              <a:rPr lang="zh-TW" altLang="en-US" sz="1800"/>
              <a:t># uncomment to force a specific HDMI mode (this will force VGA)</a:t>
            </a:r>
            <a:endParaRPr lang="en-US" altLang="zh-TW" sz="1800"/>
          </a:p>
          <a:p>
            <a:r>
              <a:rPr lang="en-US" altLang="zh-TW" sz="1800"/>
              <a:t>#</a:t>
            </a:r>
            <a:r>
              <a:rPr lang="zh-TW" altLang="en-US" sz="1800"/>
              <a:t>hdmi_group=</a:t>
            </a:r>
            <a:r>
              <a:rPr lang="en-US" altLang="zh-TW" sz="1800"/>
              <a:t>1</a:t>
            </a:r>
          </a:p>
          <a:p>
            <a:r>
              <a:rPr lang="en-US" altLang="zh-TW" sz="1800"/>
              <a:t>#</a:t>
            </a:r>
            <a:r>
              <a:rPr lang="zh-TW" altLang="en-US" sz="1800"/>
              <a:t>hdmi_mode=</a:t>
            </a:r>
            <a:r>
              <a:rPr lang="en-US" altLang="zh-TW" sz="1800"/>
              <a:t>1</a:t>
            </a:r>
            <a:endParaRPr lang="zh-TW" altLang="en-US" sz="18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9A7470-D489-4FCD-8352-06639BF34EF5}"/>
              </a:ext>
            </a:extLst>
          </p:cNvPr>
          <p:cNvSpPr/>
          <p:nvPr/>
        </p:nvSpPr>
        <p:spPr>
          <a:xfrm>
            <a:off x="1291084" y="2677802"/>
            <a:ext cx="224286" cy="309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97A0BF-79AE-4EFE-99CD-A46D21CF7F77}"/>
              </a:ext>
            </a:extLst>
          </p:cNvPr>
          <p:cNvSpPr/>
          <p:nvPr/>
        </p:nvSpPr>
        <p:spPr>
          <a:xfrm>
            <a:off x="1291084" y="3258444"/>
            <a:ext cx="224286" cy="496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Google Shape;362;p28">
            <a:extLst>
              <a:ext uri="{FF2B5EF4-FFF2-40B4-BE49-F238E27FC236}">
                <a16:creationId xmlns:a16="http://schemas.microsoft.com/office/drawing/2014/main" id="{9A69911E-F404-4828-950B-11D17BABD1EC}"/>
              </a:ext>
            </a:extLst>
          </p:cNvPr>
          <p:cNvSpPr/>
          <p:nvPr/>
        </p:nvSpPr>
        <p:spPr>
          <a:xfrm>
            <a:off x="3160919" y="3306767"/>
            <a:ext cx="147146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321"/>
              </a:buClr>
              <a:buSzPts val="1600"/>
              <a:buFont typeface="Cambria"/>
              <a:buNone/>
            </a:pPr>
            <a:r>
              <a:rPr lang="zh-TW" altLang="en-US" sz="2000">
                <a:solidFill>
                  <a:srgbClr val="FF00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拿掉註解</a:t>
            </a:r>
            <a:endParaRPr sz="2000">
              <a:solidFill>
                <a:srgbClr val="FF00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8B55A5D-D9CB-4DFB-ADD1-AA8A2960E5D9}"/>
              </a:ext>
            </a:extLst>
          </p:cNvPr>
          <p:cNvGrpSpPr/>
          <p:nvPr/>
        </p:nvGrpSpPr>
        <p:grpSpPr>
          <a:xfrm>
            <a:off x="1276708" y="4161058"/>
            <a:ext cx="9566694" cy="1477328"/>
            <a:chOff x="1276708" y="4161058"/>
            <a:chExt cx="9566694" cy="1477328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5779021-081D-4626-B51C-254258D1291A}"/>
                </a:ext>
              </a:extLst>
            </p:cNvPr>
            <p:cNvSpPr txBox="1"/>
            <p:nvPr/>
          </p:nvSpPr>
          <p:spPr>
            <a:xfrm>
              <a:off x="1276708" y="4161058"/>
              <a:ext cx="9566694" cy="147732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>
              <a:defPPr>
                <a:defRPr lang="id-ID"/>
              </a:defPPr>
              <a:lvl1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321"/>
                </a:buClr>
                <a:buSzPts val="1600"/>
                <a:buFont typeface="Consolas"/>
                <a:buNone/>
                <a:defRPr sz="1800">
                  <a:solidFill>
                    <a:srgbClr val="6E6E6E"/>
                  </a:solidFill>
                  <a:latin typeface="Consolas" panose="020B0609020204030204" pitchFamily="49" charset="0"/>
                </a:defRPr>
              </a:lvl1pPr>
            </a:lstStyle>
            <a:p>
              <a:r>
                <a:rPr lang="zh-TW" altLang="en-US"/>
                <a:t># uncomment if hdmi display is not detected and composite is being output</a:t>
              </a:r>
              <a:endParaRPr lang="en-US" altLang="zh-TW"/>
            </a:p>
            <a:p>
              <a:r>
                <a:rPr lang="zh-TW" altLang="en-US"/>
                <a:t>hdmi_force_hotplug=1</a:t>
              </a:r>
              <a:endParaRPr lang="en-US" altLang="zh-TW"/>
            </a:p>
            <a:p>
              <a:r>
                <a:rPr lang="zh-TW" altLang="en-US"/>
                <a:t># uncomment to force a specific HDMI mode (this will force VGA)</a:t>
              </a:r>
              <a:endParaRPr lang="en-US" altLang="zh-TW"/>
            </a:p>
            <a:p>
              <a:r>
                <a:rPr lang="zh-TW" altLang="en-US"/>
                <a:t>hdmi_group=2</a:t>
              </a:r>
              <a:endParaRPr lang="en-US" altLang="zh-TW"/>
            </a:p>
            <a:p>
              <a:r>
                <a:rPr lang="zh-TW" altLang="en-US"/>
                <a:t>hdmi_mode=16</a:t>
              </a: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9B04B397-B53C-459C-AC68-489F676A6FE6}"/>
                </a:ext>
              </a:extLst>
            </p:cNvPr>
            <p:cNvGrpSpPr/>
            <p:nvPr/>
          </p:nvGrpSpPr>
          <p:grpSpPr>
            <a:xfrm>
              <a:off x="2605179" y="5037742"/>
              <a:ext cx="2027204" cy="559715"/>
              <a:chOff x="2760456" y="5139467"/>
              <a:chExt cx="2027204" cy="559715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272142F-C603-4109-8CC3-F2138722B8FC}"/>
                  </a:ext>
                </a:extLst>
              </p:cNvPr>
              <p:cNvSpPr/>
              <p:nvPr/>
            </p:nvSpPr>
            <p:spPr>
              <a:xfrm>
                <a:off x="2866846" y="5139467"/>
                <a:ext cx="212788" cy="2779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B2F02DE-C533-4658-BC88-855F94CE8675}"/>
                  </a:ext>
                </a:extLst>
              </p:cNvPr>
              <p:cNvSpPr/>
              <p:nvPr/>
            </p:nvSpPr>
            <p:spPr>
              <a:xfrm>
                <a:off x="2760456" y="5421262"/>
                <a:ext cx="319177" cy="2779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Google Shape;362;p28">
                <a:extLst>
                  <a:ext uri="{FF2B5EF4-FFF2-40B4-BE49-F238E27FC236}">
                    <a16:creationId xmlns:a16="http://schemas.microsoft.com/office/drawing/2014/main" id="{62874951-402C-4CF5-8B7C-A3473F0189C3}"/>
                  </a:ext>
                </a:extLst>
              </p:cNvPr>
              <p:cNvSpPr/>
              <p:nvPr/>
            </p:nvSpPr>
            <p:spPr>
              <a:xfrm>
                <a:off x="3316195" y="5225980"/>
                <a:ext cx="1471465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321"/>
                  </a:buClr>
                  <a:buSzPts val="1600"/>
                  <a:buFont typeface="Cambria"/>
                  <a:buNone/>
                </a:pPr>
                <a:r>
                  <a:rPr lang="zh-TW" altLang="en-US" sz="2000">
                    <a:solidFill>
                      <a:srgbClr val="FF0000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更改參數</a:t>
                </a:r>
                <a:endParaRPr sz="2000">
                  <a:solidFill>
                    <a:srgbClr val="FF0000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</p:grpSp>
      </p:grp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B5613B35-2A26-41F3-A706-AF1C05E66E28}"/>
              </a:ext>
            </a:extLst>
          </p:cNvPr>
          <p:cNvSpPr/>
          <p:nvPr/>
        </p:nvSpPr>
        <p:spPr>
          <a:xfrm>
            <a:off x="5953664" y="3711339"/>
            <a:ext cx="284671" cy="4967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F59F346-EC51-4DE7-B722-BA0B2B0F884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ex1-10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17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0DAAA-6DA1-4539-A8CD-332A79AB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Cambria"/>
              </a:rPr>
              <a:t>遠端控制</a:t>
            </a:r>
            <a:r>
              <a:rPr lang="en-US" altLang="zh-TW"/>
              <a:t> Pi (VNC) for Windows </a:t>
            </a:r>
            <a:r>
              <a:rPr lang="en-US" altLang="zh-TW" sz="2400"/>
              <a:t>(2/2)</a:t>
            </a:r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3AF20A3-C46F-4DB3-ACF3-0B782B1E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3" y="1316915"/>
            <a:ext cx="7335274" cy="5029902"/>
          </a:xfrm>
        </p:spPr>
      </p:pic>
    </p:spTree>
    <p:extLst>
      <p:ext uri="{BB962C8B-B14F-4D97-AF65-F5344CB8AC3E}">
        <p14:creationId xmlns:p14="http://schemas.microsoft.com/office/powerpoint/2010/main" val="4126751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材料帶回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家，實操到作夢都會做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2153920" y="3965601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You have one week!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08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884F2897-EBD4-4F7E-B5FC-B35322081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</a:t>
            </a:r>
            <a:r>
              <a:rPr lang="zh-TW" altLang="en-US"/>
              <a:t>單晶片</a:t>
            </a:r>
            <a:r>
              <a:rPr>
                <a:latin typeface="Noto Sans TC" panose="020B0500000000000000" pitchFamily="34" charset="-120"/>
              </a:rPr>
              <a:t>：</a:t>
            </a:r>
            <a:r>
              <a:rPr lang="en-US" altLang="zh-TW"/>
              <a:t>ESP</a:t>
            </a:r>
            <a:r>
              <a:t> 系列</a:t>
            </a:r>
            <a:r>
              <a:rPr lang="en-US" altLang="zh-TW"/>
              <a:t> (</a:t>
            </a:r>
            <a:r>
              <a:t>適合小四 </a:t>
            </a:r>
            <a:r>
              <a:rPr lang="en-US" altLang="zh-TW"/>
              <a:t>~</a:t>
            </a:r>
            <a:r>
              <a:t> 玩家</a:t>
            </a:r>
            <a:r>
              <a:rPr lang="en-US" altLang="zh-TW"/>
              <a:t>)</a:t>
            </a:r>
            <a:endParaRPr/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EA6C5BD6-3DF2-451B-98E7-4471D3F224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/>
              <a:t>ESP</a:t>
            </a:r>
            <a:r>
              <a:rPr lang="zh-TW" altLang="en-US"/>
              <a:t> 系列由上海樂鑫信息科技所開發，基於這個 </a:t>
            </a:r>
            <a:r>
              <a:rPr lang="en-US" altLang="zh-TW"/>
              <a:t>Wi-Fi</a:t>
            </a:r>
            <a:r>
              <a:rPr lang="zh-TW" altLang="en-US"/>
              <a:t> </a:t>
            </a:r>
            <a:r>
              <a:rPr lang="en-US" altLang="zh-TW"/>
              <a:t>IoT </a:t>
            </a:r>
            <a:r>
              <a:rPr lang="zh-TW" altLang="en-US"/>
              <a:t>晶片發展出的開發套件系列，這一、兩年紅透半邊天，甚至給其他通訊晶片大廠很大的壓力。</a:t>
            </a:r>
          </a:p>
        </p:txBody>
      </p:sp>
      <p:sp>
        <p:nvSpPr>
          <p:cNvPr id="31749" name="文字方塊 12">
            <a:extLst>
              <a:ext uri="{FF2B5EF4-FFF2-40B4-BE49-F238E27FC236}">
                <a16:creationId xmlns:a16="http://schemas.microsoft.com/office/drawing/2014/main" id="{5E1CD3AB-0226-416B-A5BE-FB0F46103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985" y="6229465"/>
            <a:ext cx="1654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微軟正黑體" panose="020B0604030504040204" pitchFamily="34" charset="-120"/>
                <a:cs typeface="Arial" panose="020B0604020202020204" pitchFamily="34" charset="0"/>
              </a:rPr>
              <a:t>ESP32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751" name="Picture 6" descr="2020最新進貨】ESP8266 WeMos D1 mini Arduino | 露天拍賣">
            <a:extLst>
              <a:ext uri="{FF2B5EF4-FFF2-40B4-BE49-F238E27FC236}">
                <a16:creationId xmlns:a16="http://schemas.microsoft.com/office/drawing/2014/main" id="{8EA32680-2133-498A-BABF-14A1F0F4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84" y="2808277"/>
            <a:ext cx="36512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文字方塊 7">
            <a:extLst>
              <a:ext uri="{FF2B5EF4-FFF2-40B4-BE49-F238E27FC236}">
                <a16:creationId xmlns:a16="http://schemas.microsoft.com/office/drawing/2014/main" id="{AFFF98C8-F6BB-4E04-B108-DC0079FD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028" y="6230497"/>
            <a:ext cx="356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Arial" panose="020B0604020202020204" pitchFamily="34" charset="0"/>
              </a:rPr>
              <a:t>ESP8266 (D1 mini)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ESP32-DevKitC Espressif Systems 樂鑫原廠WROOM-32D 開發板ESP32-D0WD 板載天線- 台灣智能感測科技">
            <a:extLst>
              <a:ext uri="{FF2B5EF4-FFF2-40B4-BE49-F238E27FC236}">
                <a16:creationId xmlns:a16="http://schemas.microsoft.com/office/drawing/2014/main" id="{1572D4DE-B312-49CE-B7B1-995BE5EF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28" y="2916007"/>
            <a:ext cx="3650400" cy="29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:a16="http://schemas.microsoft.com/office/drawing/2014/main" id="{58CA7892-0879-4806-B786-DF598936F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TC" panose="020B0500000000000000" pitchFamily="34" charset="-120"/>
              </a:rPr>
              <a:t>：</a:t>
            </a:r>
            <a:r>
              <a:t>樹莓派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適合專業玩家</a:t>
            </a:r>
            <a:r>
              <a:rPr lang="en-US" altLang="zh-TW"/>
              <a:t>)</a:t>
            </a:r>
            <a:endParaRPr sz="2400"/>
          </a:p>
        </p:txBody>
      </p:sp>
      <p:sp>
        <p:nvSpPr>
          <p:cNvPr id="32772" name="內容版面配置區 4">
            <a:extLst>
              <a:ext uri="{FF2B5EF4-FFF2-40B4-BE49-F238E27FC236}">
                <a16:creationId xmlns:a16="http://schemas.microsoft.com/office/drawing/2014/main" id="{D9A7324F-E1D1-46D5-8C69-9F0BEFD61B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樹莓派 </a:t>
            </a:r>
            <a:r>
              <a:rPr lang="en-US" altLang="zh-TW"/>
              <a:t>(Raspberry Pi)</a:t>
            </a:r>
            <a:r>
              <a:rPr lang="zh-TW" altLang="en-US"/>
              <a:t>，簡稱 </a:t>
            </a:r>
            <a:r>
              <a:rPr lang="en-US" altLang="zh-TW"/>
              <a:t>pi</a:t>
            </a:r>
            <a:r>
              <a:rPr lang="zh-TW" altLang="en-US"/>
              <a:t>，是基於 </a:t>
            </a:r>
            <a:r>
              <a:rPr lang="en-US" altLang="zh-TW"/>
              <a:t>Linux </a:t>
            </a:r>
            <a:r>
              <a:rPr lang="zh-TW" altLang="en-US"/>
              <a:t>的單板電腦，由英國樹莓派基金會開發。目的是以低價的硬體，及自由軟體促進學校的電腦科學教育，使得軟體開發變得非常上手。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4B2191-DB0D-4821-9B62-24E3AC009C1F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773" name="圖片 11">
            <a:extLst>
              <a:ext uri="{FF2B5EF4-FFF2-40B4-BE49-F238E27FC236}">
                <a16:creationId xmlns:a16="http://schemas.microsoft.com/office/drawing/2014/main" id="{6CF2350D-778F-4082-BC51-891E7BC6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752725"/>
            <a:ext cx="52006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F3805E-27DB-4018-8F35-238F72FC4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5E73B78-8787-4CEE-B646-3E3B233FCBC8}"/>
              </a:ext>
            </a:extLst>
          </p:cNvPr>
          <p:cNvSpPr txBox="1">
            <a:spLocks/>
          </p:cNvSpPr>
          <p:nvPr/>
        </p:nvSpPr>
        <p:spPr bwMode="auto">
          <a:xfrm>
            <a:off x="881122" y="2699874"/>
            <a:ext cx="4001429" cy="1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因為有這些程式</a:t>
            </a:r>
            <a:endParaRPr kumimoji="0" lang="en-US" altLang="zh-TW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 Mono CJK TC Regular" panose="020B05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生活更美</a:t>
            </a: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Arial" panose="020B0604020202020204" pitchFamily="34" charset="0"/>
              </a:rPr>
              <a:t>、</a:t>
            </a: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更好</a:t>
            </a:r>
            <a:endParaRPr kumimoji="0" lang="en-US" altLang="zh-TW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Noto Sans Mono CJK TC Regular" panose="020B05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7299</TotalTime>
  <Words>2834</Words>
  <Application>Microsoft Office PowerPoint</Application>
  <PresentationFormat>寬螢幕</PresentationFormat>
  <Paragraphs>424</Paragraphs>
  <Slides>62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72" baseType="lpstr">
      <vt:lpstr>Noto Sans TC</vt:lpstr>
      <vt:lpstr>PMingLiU</vt:lpstr>
      <vt:lpstr>Arial</vt:lpstr>
      <vt:lpstr>Calibri</vt:lpstr>
      <vt:lpstr>Calibri Light</vt:lpstr>
      <vt:lpstr>Cambria</vt:lpstr>
      <vt:lpstr>Consolas</vt:lpstr>
      <vt:lpstr>Raleway</vt:lpstr>
      <vt:lpstr>Wingdings</vt:lpstr>
      <vt:lpstr>2_Office 佈景主題</vt:lpstr>
      <vt:lpstr>PowerPoint 簡報</vt:lpstr>
      <vt:lpstr>Coder, Hacker, and Maker</vt:lpstr>
      <vt:lpstr>PowerPoint 簡報</vt:lpstr>
      <vt:lpstr>科技業的下一個未來</vt:lpstr>
      <vt:lpstr>主流的創客材料：micro:bit (適合國小生)</vt:lpstr>
      <vt:lpstr>主流的創客材料：Arduino (適合小四 ~ 玩家)</vt:lpstr>
      <vt:lpstr>主流的單晶片：ESP 系列 (適合小四 ~ 玩家)</vt:lpstr>
      <vt:lpstr>主流的創客材料：樹莓派 (適合專業玩家)</vt:lpstr>
      <vt:lpstr>PowerPoint 簡報</vt:lpstr>
      <vt:lpstr>Outline</vt:lpstr>
      <vt:lpstr>樹莓派介紹 (1/2)</vt:lpstr>
      <vt:lpstr>樹莓派介紹 (2/2)</vt:lpstr>
      <vt:lpstr>General-Purpose Input/Output (GPIO)</vt:lpstr>
      <vt:lpstr>Outline</vt:lpstr>
      <vt:lpstr>燒錄作業系統</vt:lpstr>
      <vt:lpstr>下載 OS 的燒錄程式：imager_1.7.1.exe</vt:lpstr>
      <vt:lpstr>線上燒錄映象檔到 SD 卡</vt:lpstr>
      <vt:lpstr>燒錄完成會自動卸除 SD 卡，再次插入</vt:lpstr>
      <vt:lpstr>PowerPoint 簡報</vt:lpstr>
      <vt:lpstr>進行下一步之前，該知道的事</vt:lpstr>
      <vt:lpstr>需要準備的工作 (1/2)</vt:lpstr>
      <vt:lpstr>需要準備的工作 (2/2)</vt:lpstr>
      <vt:lpstr>Outline</vt:lpstr>
      <vt:lpstr>串列控制 (UART/TTL Serial)</vt:lpstr>
      <vt:lpstr>Enable UART – Step 1</vt:lpstr>
      <vt:lpstr>Enable UART – Step 2</vt:lpstr>
      <vt:lpstr>Enable UART – Step 3</vt:lpstr>
      <vt:lpstr>Enable UART – Step 4</vt:lpstr>
      <vt:lpstr>Enable UART – Step 5</vt:lpstr>
      <vt:lpstr>Enable UART – Step 6 (for Windows)</vt:lpstr>
      <vt:lpstr>Enable UART – Step 7 (for Windows)</vt:lpstr>
      <vt:lpstr>符號說明</vt:lpstr>
      <vt:lpstr>nano 編輯器使用</vt:lpstr>
      <vt:lpstr>Linux 常用的指令 (1/2)</vt:lpstr>
      <vt:lpstr>Linux 常用的指令 (2/2)</vt:lpstr>
      <vt:lpstr>Outline</vt:lpstr>
      <vt:lpstr>PowerPoint 簡報</vt:lpstr>
      <vt:lpstr>檢查目前的網路</vt:lpstr>
      <vt:lpstr>設定 WiFi</vt:lpstr>
      <vt:lpstr>raspi-config 設定 Wifi – Step 1</vt:lpstr>
      <vt:lpstr>raspi-config 設定 Wifi – Step 2</vt:lpstr>
      <vt:lpstr>raspi-config 設定 Wifi – Step 3</vt:lpstr>
      <vt:lpstr>raspi-config 設定 Wifi – Step 4</vt:lpstr>
      <vt:lpstr>raspi-config 設定 Wifi – Step 5</vt:lpstr>
      <vt:lpstr>修改 wpa_supplicant.conf</vt:lpstr>
      <vt:lpstr>Outline</vt:lpstr>
      <vt:lpstr>遠端控制 Pi</vt:lpstr>
      <vt:lpstr>PowerPoint 簡報</vt:lpstr>
      <vt:lpstr>遠端控制 Pi (SSH) – Step 1 </vt:lpstr>
      <vt:lpstr>遠端控制 Pi (SSH) – Step 2</vt:lpstr>
      <vt:lpstr>遠端控制 Pi (SSH) – Step 3</vt:lpstr>
      <vt:lpstr>遠端控制 Pi (SSH) for Windows (1/2)</vt:lpstr>
      <vt:lpstr>遠端控制 Pi (SSH) for Windows (2/2)</vt:lpstr>
      <vt:lpstr>遠端控制 Pi (SSH) for Mac/Linux</vt:lpstr>
      <vt:lpstr>Serial 連線和 SSH 連線有什麼不同？</vt:lpstr>
      <vt:lpstr>Outline</vt:lpstr>
      <vt:lpstr>遠端控制 Pi (VNC) </vt:lpstr>
      <vt:lpstr>遠端控制 Pi (VNC) for Windows (1/2)</vt:lpstr>
      <vt:lpstr>當出現這個時，調整解析度</vt:lpstr>
      <vt:lpstr>調整分辨率</vt:lpstr>
      <vt:lpstr>遠端控制 Pi (VNC) for Windows (2/2)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</cp:lastModifiedBy>
  <cp:revision>1978</cp:revision>
  <dcterms:created xsi:type="dcterms:W3CDTF">2016-10-10T14:48:34Z</dcterms:created>
  <dcterms:modified xsi:type="dcterms:W3CDTF">2022-03-01T13:38:34Z</dcterms:modified>
</cp:coreProperties>
</file>