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32"/>
  </p:notesMasterIdLst>
  <p:handoutMasterIdLst>
    <p:handoutMasterId r:id="rId33"/>
  </p:handoutMasterIdLst>
  <p:sldIdLst>
    <p:sldId id="807" r:id="rId2"/>
    <p:sldId id="808" r:id="rId3"/>
    <p:sldId id="809" r:id="rId4"/>
    <p:sldId id="824" r:id="rId5"/>
    <p:sldId id="812" r:id="rId6"/>
    <p:sldId id="813" r:id="rId7"/>
    <p:sldId id="933" r:id="rId8"/>
    <p:sldId id="879" r:id="rId9"/>
    <p:sldId id="868" r:id="rId10"/>
    <p:sldId id="815" r:id="rId11"/>
    <p:sldId id="880" r:id="rId12"/>
    <p:sldId id="816" r:id="rId13"/>
    <p:sldId id="823" r:id="rId14"/>
    <p:sldId id="881" r:id="rId15"/>
    <p:sldId id="882" r:id="rId16"/>
    <p:sldId id="826" r:id="rId17"/>
    <p:sldId id="849" r:id="rId18"/>
    <p:sldId id="827" r:id="rId19"/>
    <p:sldId id="828" r:id="rId20"/>
    <p:sldId id="829" r:id="rId21"/>
    <p:sldId id="830" r:id="rId22"/>
    <p:sldId id="831" r:id="rId23"/>
    <p:sldId id="884" r:id="rId24"/>
    <p:sldId id="834" r:id="rId25"/>
    <p:sldId id="959" r:id="rId26"/>
    <p:sldId id="833" r:id="rId27"/>
    <p:sldId id="936" r:id="rId28"/>
    <p:sldId id="937" r:id="rId29"/>
    <p:sldId id="835" r:id="rId30"/>
    <p:sldId id="836" r:id="rId31"/>
  </p:sldIdLst>
  <p:sldSz cx="12192000" cy="6858000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aleway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FF"/>
    <a:srgbClr val="BFBFB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15" autoAdjust="0"/>
    <p:restoredTop sz="96370" autoAdjust="0"/>
  </p:normalViewPr>
  <p:slideViewPr>
    <p:cSldViewPr snapToGrid="0">
      <p:cViewPr varScale="1">
        <p:scale>
          <a:sx n="103" d="100"/>
          <a:sy n="103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18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006802-B298-46B6-BA13-0F15E1911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09666-E4F4-454F-AC6C-0A435E1FE5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E4FDBE-4380-458F-92E2-060177105A82}" type="datetimeFigureOut">
              <a:rPr lang="id-ID"/>
              <a:pPr>
                <a:defRPr/>
              </a:pPr>
              <a:t>28/04/2022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C6160-F52D-42BB-B1F8-AD4EFC628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F0F56-2A42-43E6-8809-B95941780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13FF5E2-A35D-48AB-88FD-8495C4483744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6EBF86-0FD1-4553-BF17-8A07D6D35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25D9-1465-4E04-A726-CA595EC647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391F79-ECD0-49F3-80F2-8A76B96B72C9}" type="datetimeFigureOut">
              <a:rPr lang="id-ID"/>
              <a:pPr>
                <a:defRPr/>
              </a:pPr>
              <a:t>28/04/2022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3D040A-476E-41CF-AC3C-200F6B7AF6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77FC16-5BC6-42E0-9277-861D55D1A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6E410-438C-4B58-9C2E-53ACF1E844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6A486-B08C-4918-806B-EC43503224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29F58E9-F467-403B-8C6D-9A8C789358E8}" type="slidenum">
              <a:rPr lang="zh-TW" altLang="id-ID"/>
              <a:pPr>
                <a:defRPr/>
              </a:pPr>
              <a:t>‹#›</a:t>
            </a:fld>
            <a:endParaRPr lang="id-ID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978137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以下是</a:t>
            </a:r>
            <a:r>
              <a:rPr lang="zh-TW" altLang="en-US">
                <a:solidFill>
                  <a:srgbClr val="FF0000"/>
                </a:solidFill>
              </a:rPr>
              <a:t>相機模組</a:t>
            </a:r>
            <a:r>
              <a:rPr lang="zh-TW" altLang="en-US"/>
              <a:t>介紹的 </a:t>
            </a:r>
            <a:r>
              <a:rPr lang="en-US" altLang="zh-TW"/>
              <a:t>outline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16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56943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17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32684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18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58501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以下是</a:t>
            </a:r>
            <a:r>
              <a:rPr lang="zh-TW" altLang="en-US">
                <a:solidFill>
                  <a:srgbClr val="FF0000"/>
                </a:solidFill>
              </a:rPr>
              <a:t>相機模組</a:t>
            </a:r>
            <a:r>
              <a:rPr lang="zh-TW" altLang="en-US"/>
              <a:t>介紹的 </a:t>
            </a:r>
            <a:r>
              <a:rPr lang="en-US" altLang="zh-TW"/>
              <a:t>outline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19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132187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2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275688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3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341488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4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92946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5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359910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6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277185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8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241953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10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38512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kumimoji="1" lang="zh-TW" altLang="en-US"/>
              <a:t>如果有遇到錯誤</a:t>
            </a:r>
            <a:r>
              <a:rPr kumimoji="1" lang="en-US" altLang="zh-TW"/>
              <a:t>...</a:t>
            </a:r>
          </a:p>
          <a:p>
            <a:pPr marL="368300" indent="-228600">
              <a:buFont typeface="+mj-lt"/>
              <a:buAutoNum type="arabicPeriod"/>
            </a:pPr>
            <a:r>
              <a:rPr kumimoji="1" lang="zh-TW" altLang="en-US"/>
              <a:t>先檢查有沒有啟用相機，輸入指令後再次啟用相機</a:t>
            </a:r>
          </a:p>
          <a:p>
            <a:pPr marL="368300" indent="-228600">
              <a:buFont typeface="+mj-lt"/>
              <a:buAutoNum type="arabicPeriod"/>
            </a:pPr>
            <a:r>
              <a:rPr kumimoji="1" lang="zh-TW" altLang="en-US"/>
              <a:t>如果未檢測到相機，請檢查相機是否安裝正確</a:t>
            </a:r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9F58E9-F467-403B-8C6D-9A8C789358E8}" type="slidenum">
              <a:rPr lang="zh-TW" altLang="id-ID" smtClean="0"/>
              <a:pPr>
                <a:defRPr/>
              </a:pPr>
              <a:t>12</a:t>
            </a:fld>
            <a:endParaRPr lang="id-ID" altLang="zh-TW"/>
          </a:p>
        </p:txBody>
      </p:sp>
    </p:spTree>
    <p:extLst>
      <p:ext uri="{BB962C8B-B14F-4D97-AF65-F5344CB8AC3E}">
        <p14:creationId xmlns:p14="http://schemas.microsoft.com/office/powerpoint/2010/main" val="5881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69CC1D-64E8-4BEC-9AC4-5549F2710E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E3647F-8EA4-4DB4-A1BA-F892786607DC}"/>
              </a:ext>
            </a:extLst>
          </p:cNvPr>
          <p:cNvSpPr/>
          <p:nvPr userDrawn="1"/>
        </p:nvSpPr>
        <p:spPr>
          <a:xfrm>
            <a:off x="296863" y="2520950"/>
            <a:ext cx="2471737" cy="2471738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A3820D-273F-4ED3-BFAC-55145A851FEF}"/>
              </a:ext>
            </a:extLst>
          </p:cNvPr>
          <p:cNvSpPr/>
          <p:nvPr userDrawn="1"/>
        </p:nvSpPr>
        <p:spPr>
          <a:xfrm>
            <a:off x="1101725" y="1516063"/>
            <a:ext cx="2471738" cy="2471737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2A4E691-E284-47BD-B8E9-2F0B4B1346C2}"/>
              </a:ext>
            </a:extLst>
          </p:cNvPr>
          <p:cNvSpPr/>
          <p:nvPr userDrawn="1"/>
        </p:nvSpPr>
        <p:spPr>
          <a:xfrm>
            <a:off x="0" y="5816600"/>
            <a:ext cx="12192000" cy="10414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93988" y="2349039"/>
            <a:ext cx="6974011" cy="11609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3988" y="3817688"/>
            <a:ext cx="6974011" cy="6852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415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3A91EA4D-FAD9-4833-96FA-C2B1E64C41D7}"/>
              </a:ext>
            </a:extLst>
          </p:cNvPr>
          <p:cNvCxnSpPr>
            <a:cxnSpLocks/>
          </p:cNvCxnSpPr>
          <p:nvPr userDrawn="1"/>
        </p:nvCxnSpPr>
        <p:spPr>
          <a:xfrm>
            <a:off x="1276350" y="990600"/>
            <a:ext cx="10077450" cy="0"/>
          </a:xfrm>
          <a:prstGeom prst="line">
            <a:avLst/>
          </a:prstGeom>
          <a:ln w="6350">
            <a:solidFill>
              <a:srgbClr val="7F7F7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3">
            <a:extLst>
              <a:ext uri="{FF2B5EF4-FFF2-40B4-BE49-F238E27FC236}">
                <a16:creationId xmlns:a16="http://schemas.microsoft.com/office/drawing/2014/main" id="{FD3047A2-4A12-4B3D-B4B9-62F1158A6CFE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227D3E5B-B17B-4577-83DB-A6EA3498EB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EC486492-4B25-46BB-B51E-198F5564C18A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ts val="3600"/>
              </a:lnSpc>
              <a:spcBef>
                <a:spcPts val="600"/>
              </a:spcBef>
              <a:defRPr sz="2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1pPr>
            <a:lvl2pPr marL="896938" indent="-439738">
              <a:lnSpc>
                <a:spcPts val="32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4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2pPr>
            <a:lvl3pPr>
              <a:lnSpc>
                <a:spcPts val="3200"/>
              </a:lnSpc>
              <a:spcBef>
                <a:spcPts val="600"/>
              </a:spcBef>
              <a:defRPr sz="20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3pPr>
            <a:lvl4pPr>
              <a:defRPr sz="18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4pPr>
            <a:lvl5pPr>
              <a:defRPr sz="1600">
                <a:latin typeface="Consolas" panose="020B0609020204030204" pitchFamily="49" charset="0"/>
                <a:ea typeface="Noto Sans TC" panose="020B0500000000000000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4978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AC3FA18D-F8F1-4762-A1AF-B230BAB244AD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11687175" y="6532563"/>
            <a:ext cx="504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6D901F15-32D0-4DAD-9193-3DC3BD1BE6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76075" y="6521450"/>
            <a:ext cx="436563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C43A098-93AD-4EBC-B555-5D0F541148E6}" type="slidenum">
              <a:rPr lang="zh-CN" altLang="en-US" sz="12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zh-CN" altLang="en-US" sz="1200">
              <a:solidFill>
                <a:srgbClr val="FFFFFF"/>
              </a:solidFill>
              <a:latin typeface="Arial" panose="020B0604020202020204" pitchFamily="34" charset="0"/>
              <a:ea typeface="印品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56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EA5C04D-A5E7-4A8D-9F0C-F2C8D10A2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10938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DC862E-BDD5-4770-AC85-FE165DF2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398A-63F9-4EF1-8D51-2FE81F42B73B}" type="datetimeFigureOut">
              <a:rPr lang="en-US" altLang="zh-TW"/>
              <a:pPr>
                <a:defRPr/>
              </a:pPr>
              <a:t>4/28/2022</a:t>
            </a:fld>
            <a:endParaRPr lang="en-US" altLang="zh-TW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A1837CB-7C0F-44D2-84C7-E36A5A7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A5232C7-CE1E-4E28-8711-CF1D781C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786F5-DB03-46B8-9122-B320DEC1C8E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0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>
            <a:extLst>
              <a:ext uri="{FF2B5EF4-FFF2-40B4-BE49-F238E27FC236}">
                <a16:creationId xmlns:a16="http://schemas.microsoft.com/office/drawing/2014/main" id="{9E8BB421-1FC3-418D-8F57-5244AAAF6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287338"/>
            <a:ext cx="100758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文字版面配置區 2">
            <a:extLst>
              <a:ext uri="{FF2B5EF4-FFF2-40B4-BE49-F238E27FC236}">
                <a16:creationId xmlns:a16="http://schemas.microsoft.com/office/drawing/2014/main" id="{A36348FD-6DFD-47AA-B29D-7C7411643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079500"/>
            <a:ext cx="113728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7" r:id="rId4"/>
    <p:sldLayoutId id="2147483868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zh-TW" altLang="en-US" sz="3600" kern="1200">
          <a:solidFill>
            <a:srgbClr val="7F7F7F"/>
          </a:solidFill>
          <a:latin typeface="Arial" panose="020B0604020202020204" pitchFamily="34" charset="0"/>
          <a:ea typeface="Noto Sans TC" panose="020B0500000000000000" pitchFamily="34" charset="-12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Arial" panose="020B0604020202020204" pitchFamily="34" charset="0"/>
          <a:ea typeface="Noto Sans CJK TC Regular" panose="020B0500000000000000" pitchFamily="34" charset="-120"/>
          <a:cs typeface="Arial" panose="020B0604020202020204" pitchFamily="34" charset="0"/>
        </a:defRPr>
      </a:lvl9pPr>
    </p:titleStyle>
    <p:bodyStyle>
      <a:lvl1pPr marL="449263" indent="-449263" algn="l" rtl="0" eaLnBrk="0" fontAlgn="base" hangingPunct="0">
        <a:lnSpc>
          <a:spcPts val="36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Noto Sans Mono CJK TC Regular" panose="020B0500000000000000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x543.com/debugge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inscp.net/eng/download.ph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ourceforge.net/projects/xmin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xquartz.macosforge.org/landin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spberrypi.com/documentation/accessories/camer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5FDBFDD-95B2-492D-A02E-F22683D517D2}"/>
              </a:ext>
            </a:extLst>
          </p:cNvPr>
          <p:cNvSpPr/>
          <p:nvPr/>
        </p:nvSpPr>
        <p:spPr>
          <a:xfrm>
            <a:off x="5984823" y="4374695"/>
            <a:ext cx="3098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spc="30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賴秉樑 </a:t>
            </a:r>
            <a:r>
              <a:rPr lang="en-US" altLang="zh-TW" sz="2400" spc="3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debugger</a:t>
            </a:r>
            <a:endParaRPr lang="zh-TW" altLang="en-US" sz="2400" spc="300">
              <a:solidFill>
                <a:srgbClr val="FFFFFF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7526095-BBA0-4F60-A62A-5AFB69EFCEEC}"/>
              </a:ext>
            </a:extLst>
          </p:cNvPr>
          <p:cNvSpPr/>
          <p:nvPr/>
        </p:nvSpPr>
        <p:spPr>
          <a:xfrm>
            <a:off x="6832811" y="4817180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spc="3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學院創辦人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A9F87ED-596E-49B1-9880-990435C13CD0}"/>
              </a:ext>
            </a:extLst>
          </p:cNvPr>
          <p:cNvGrpSpPr/>
          <p:nvPr/>
        </p:nvGrpSpPr>
        <p:grpSpPr>
          <a:xfrm>
            <a:off x="4516805" y="6043481"/>
            <a:ext cx="3262432" cy="694179"/>
            <a:chOff x="4516805" y="5988065"/>
            <a:chExt cx="3262432" cy="694179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405D9F41-8460-44A8-A514-61E89974D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6805" y="5988065"/>
              <a:ext cx="1051340" cy="402936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F72A3A5-38FE-4331-AF35-EABF445398AE}"/>
                </a:ext>
              </a:extLst>
            </p:cNvPr>
            <p:cNvSpPr/>
            <p:nvPr/>
          </p:nvSpPr>
          <p:spPr>
            <a:xfrm>
              <a:off x="5566925" y="6052003"/>
              <a:ext cx="210826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200" spc="300">
                  <a:solidFill>
                    <a:srgbClr val="FFFFFF"/>
                  </a:solidFill>
                  <a:latin typeface="Consolas" panose="020B0609020204030204" pitchFamily="49" charset="0"/>
                  <a:ea typeface="Noto Sans TC" panose="020B0500000000000000" pitchFamily="34" charset="-120"/>
                </a:rPr>
                <a:t>極限翻轉學院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F3F5C1F-0CB1-4665-B3B1-E98FE83EC933}"/>
                </a:ext>
              </a:extLst>
            </p:cNvPr>
            <p:cNvSpPr/>
            <p:nvPr/>
          </p:nvSpPr>
          <p:spPr>
            <a:xfrm>
              <a:off x="4516805" y="6374467"/>
              <a:ext cx="32624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spc="1000">
                  <a:solidFill>
                    <a:srgbClr val="FFFFFF"/>
                  </a:solidFill>
                  <a:latin typeface="Consolas" panose="020B0609020204030204" pitchFamily="49" charset="0"/>
                  <a:ea typeface="Noto Sans TC" panose="020B0500000000000000" pitchFamily="34" charset="-120"/>
                </a:rPr>
                <a:t>青少年與兒童程式教育</a:t>
              </a:r>
              <a:endParaRPr lang="en-US" altLang="zh-TW" sz="1400" spc="1000" dirty="0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endParaRPr>
            </a:p>
          </p:txBody>
        </p:sp>
      </p:grpSp>
      <p:cxnSp>
        <p:nvCxnSpPr>
          <p:cNvPr id="15" name="直接连接符 8">
            <a:extLst>
              <a:ext uri="{FF2B5EF4-FFF2-40B4-BE49-F238E27FC236}">
                <a16:creationId xmlns:a16="http://schemas.microsoft.com/office/drawing/2014/main" id="{DFC8E8C4-D89D-4F15-BC39-A57A0CB10438}"/>
              </a:ext>
            </a:extLst>
          </p:cNvPr>
          <p:cNvCxnSpPr>
            <a:cxnSpLocks/>
          </p:cNvCxnSpPr>
          <p:nvPr/>
        </p:nvCxnSpPr>
        <p:spPr>
          <a:xfrm>
            <a:off x="3693989" y="3178968"/>
            <a:ext cx="7528193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241300" dist="127000" dir="5400000" algn="ctr" rotWithShape="0">
              <a:srgbClr val="000000">
                <a:alpha val="8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副標題 2">
            <a:extLst>
              <a:ext uri="{FF2B5EF4-FFF2-40B4-BE49-F238E27FC236}">
                <a16:creationId xmlns:a16="http://schemas.microsoft.com/office/drawing/2014/main" id="{C50440B7-2C08-4248-B8E3-1E9DA34B5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1080" y="3265945"/>
            <a:ext cx="6974011" cy="685284"/>
          </a:xfrm>
        </p:spPr>
        <p:txBody>
          <a:bodyPr anchor="ctr">
            <a:normAutofit/>
          </a:bodyPr>
          <a:lstStyle/>
          <a:p>
            <a:r>
              <a:rPr lang="en-US" altLang="zh-TW">
                <a:latin typeface="Consolas" panose="020B0609020204030204" pitchFamily="49" charset="0"/>
              </a:rPr>
              <a:t>Chapter 2</a:t>
            </a:r>
            <a:r>
              <a:rPr lang="zh-TW" altLang="en-US">
                <a:latin typeface="Consolas" panose="020B0609020204030204" pitchFamily="49" charset="0"/>
              </a:rPr>
              <a:t>：相機基本操作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A5FE7F65-BF6E-42CA-9D3A-848D355742F7}"/>
              </a:ext>
            </a:extLst>
          </p:cNvPr>
          <p:cNvSpPr txBox="1">
            <a:spLocks/>
          </p:cNvSpPr>
          <p:nvPr/>
        </p:nvSpPr>
        <p:spPr bwMode="auto">
          <a:xfrm>
            <a:off x="3562709" y="2131070"/>
            <a:ext cx="7867291" cy="10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TW" altLang="en-US" sz="5400" b="1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Arial" panose="020B0604020202020204" pitchFamily="34" charset="0"/>
                <a:ea typeface="Noto Sans CJK TC Regular" panose="020B0500000000000000" pitchFamily="34" charset="-120"/>
                <a:cs typeface="Arial" panose="020B0604020202020204" pitchFamily="34" charset="0"/>
              </a:defRPr>
            </a:lvl9pPr>
          </a:lstStyle>
          <a:p>
            <a:r>
              <a:rPr lang="en-US" altLang="zh-TW" sz="3600" b="0">
                <a:latin typeface="Consolas" panose="020B0609020204030204" pitchFamily="49" charset="0"/>
                <a:ea typeface="Noto Sans TC" panose="020B0500000000000000" pitchFamily="34" charset="-120"/>
              </a:rPr>
              <a:t>AIoT</a:t>
            </a:r>
            <a:r>
              <a:rPr lang="zh-TW" altLang="en-US" sz="3600" b="0">
                <a:latin typeface="Noto Sans TC" panose="020B0500000000000000" pitchFamily="34" charset="-120"/>
                <a:ea typeface="Noto Sans TC" panose="020B0500000000000000" pitchFamily="34" charset="-120"/>
              </a:rPr>
              <a:t>：樹莓派應用</a:t>
            </a:r>
            <a:endParaRPr lang="en-US" sz="3600" b="0" dirty="0">
              <a:latin typeface="Noto Sans TC" panose="020B0500000000000000" pitchFamily="34" charset="-120"/>
              <a:ea typeface="Noto Sans TC" panose="020B0500000000000000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412160E-FE53-4482-BAF9-8DBD3FDCB960}"/>
              </a:ext>
            </a:extLst>
          </p:cNvPr>
          <p:cNvSpPr/>
          <p:nvPr/>
        </p:nvSpPr>
        <p:spPr>
          <a:xfrm>
            <a:off x="5080728" y="5219672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FFFF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課程網址 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https://max543.com/debugger</a:t>
            </a:r>
            <a:endParaRPr lang="zh-TW" altLang="en-US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0897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58A4F2-07E8-41F1-BA16-C4DC8DB1F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拍照指令 </a:t>
            </a:r>
            <a:r>
              <a:rPr lang="en-US" altLang="zh-TW"/>
              <a:t>raspiStill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1825AD-7D3D-4538-A8F1-B2134E739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>
                <a:solidFill>
                  <a:schemeClr val="tx1"/>
                </a:solidFill>
              </a:rPr>
              <a:t>只預覽 </a:t>
            </a:r>
            <a:r>
              <a:rPr lang="en-US" altLang="zh-TW">
                <a:solidFill>
                  <a:schemeClr val="tx1"/>
                </a:solidFill>
              </a:rPr>
              <a:t>2 </a:t>
            </a:r>
            <a:r>
              <a:rPr lang="zh-TW" altLang="en-US">
                <a:solidFill>
                  <a:schemeClr val="tx1"/>
                </a:solidFill>
              </a:rPr>
              <a:t>秒 </a:t>
            </a:r>
            <a:r>
              <a:rPr lang="en-US" altLang="zh-TW">
                <a:solidFill>
                  <a:schemeClr val="tx1"/>
                </a:solidFill>
              </a:rPr>
              <a:t>(-t)</a:t>
            </a:r>
            <a:r>
              <a:rPr lang="zh-TW" altLang="en-US">
                <a:solidFill>
                  <a:schemeClr val="tx1"/>
                </a:solidFill>
              </a:rPr>
              <a:t>，不存檔</a:t>
            </a:r>
            <a:endParaRPr lang="en" altLang="zh-TW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altLang="zh-TW" sz="2800">
                <a:cs typeface="Consolas" panose="020B0609020204030204" pitchFamily="49" charset="0"/>
              </a:rPr>
              <a:t>$</a:t>
            </a:r>
            <a:r>
              <a:rPr lang="en-US" altLang="zh-TW" sz="2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8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raspistill -t 2000 </a:t>
            </a:r>
            <a:endParaRPr lang="en" altLang="zh-TW" sz="280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2400"/>
              </a:spcBef>
            </a:pPr>
            <a:r>
              <a:rPr lang="en-US" altLang="zh-TW">
                <a:solidFill>
                  <a:schemeClr val="tx1"/>
                </a:solidFill>
              </a:rPr>
              <a:t>5 </a:t>
            </a:r>
            <a:r>
              <a:rPr lang="zh-TW" altLang="en-US">
                <a:solidFill>
                  <a:schemeClr val="tx1"/>
                </a:solidFill>
              </a:rPr>
              <a:t>秒後拍照 </a:t>
            </a:r>
            <a:r>
              <a:rPr lang="en-US" altLang="zh-TW">
                <a:solidFill>
                  <a:schemeClr val="tx1"/>
                </a:solidFill>
              </a:rPr>
              <a:t>(</a:t>
            </a:r>
            <a:r>
              <a:rPr lang="zh-TW" altLang="en-US">
                <a:solidFill>
                  <a:schemeClr val="tx1"/>
                </a:solidFill>
              </a:rPr>
              <a:t>預設</a:t>
            </a:r>
            <a:r>
              <a:rPr lang="en-US" altLang="zh-TW">
                <a:solidFill>
                  <a:schemeClr val="tx1"/>
                </a:solidFill>
              </a:rPr>
              <a:t>)</a:t>
            </a:r>
            <a:r>
              <a:rPr lang="zh-TW" altLang="en-US">
                <a:solidFill>
                  <a:schemeClr val="tx1"/>
                </a:solidFill>
              </a:rPr>
              <a:t>，檔案 </a:t>
            </a:r>
            <a:r>
              <a:rPr lang="en-US" altLang="zh-TW">
                <a:solidFill>
                  <a:schemeClr val="tx1"/>
                </a:solidFill>
              </a:rPr>
              <a:t>test.jpg (-o)</a:t>
            </a:r>
            <a:endParaRPr lang="en" altLang="zh-TW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altLang="zh-TW" sz="280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altLang="zh-TW" sz="2800">
                <a:solidFill>
                  <a:srgbClr val="FF0000"/>
                </a:solidFill>
              </a:rPr>
              <a:t>raspistill -o test.jpg</a:t>
            </a:r>
            <a:r>
              <a:rPr lang="en" altLang="zh-TW" sz="280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2400"/>
              </a:spcBef>
            </a:pPr>
            <a:r>
              <a:rPr lang="en-US" altLang="zh-TW"/>
              <a:t>3 </a:t>
            </a:r>
            <a:r>
              <a:rPr lang="zh-TW" altLang="en-US"/>
              <a:t>秒後拍照，並編碼成 </a:t>
            </a:r>
            <a:r>
              <a:rPr lang="en-US" altLang="zh-TW"/>
              <a:t>png </a:t>
            </a:r>
            <a:r>
              <a:rPr lang="zh-TW" altLang="en-US"/>
              <a:t>格式 </a:t>
            </a:r>
            <a:r>
              <a:rPr lang="en-US" altLang="zh-TW"/>
              <a:t>(-e)</a:t>
            </a:r>
            <a:r>
              <a:rPr lang="zh-TW" altLang="en-US"/>
              <a:t>，長 </a:t>
            </a:r>
            <a:r>
              <a:rPr lang="en-US" altLang="zh-TW"/>
              <a:t>640 x </a:t>
            </a:r>
            <a:r>
              <a:rPr lang="zh-TW" altLang="en-US"/>
              <a:t>寬 </a:t>
            </a:r>
            <a:r>
              <a:rPr lang="en-US" altLang="zh-TW"/>
              <a:t>480</a:t>
            </a:r>
            <a:endParaRPr lang="en" altLang="zh-TW"/>
          </a:p>
          <a:p>
            <a:pPr marL="457200" lvl="1" indent="0">
              <a:buNone/>
            </a:pPr>
            <a:r>
              <a:rPr lang="en-US" altLang="zh-TW" sz="2800">
                <a:cs typeface="Consolas" panose="020B0609020204030204" pitchFamily="49" charset="0"/>
              </a:rPr>
              <a:t>$</a:t>
            </a:r>
            <a:r>
              <a:rPr lang="en-US" altLang="zh-TW" sz="2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altLang="zh-TW" sz="28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raspistill -t 3000 -o test.png -e png -w 640 -h 480</a:t>
            </a:r>
            <a:endParaRPr lang="en" altLang="zh-TW" sz="280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DFBD96A-7F9B-4075-BD94-556699F8DD22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ex2-2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0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常見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Camera 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問題？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4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FFBC89-A0AA-47C9-B30F-D2F2B064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>
                <a:solidFill>
                  <a:schemeClr val="tx1"/>
                </a:solidFill>
              </a:rPr>
              <a:t>If you got some error…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5308D2-FBBB-43E3-81A0-D4C7C0B6C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錯誤訊息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en" altLang="zh-TW">
                <a:solidFill>
                  <a:srgbClr val="00B0F0"/>
                </a:solidFill>
              </a:rPr>
              <a:t>Camera is not enabled in this build.</a:t>
            </a:r>
          </a:p>
          <a:p>
            <a:pPr lvl="1"/>
            <a:r>
              <a:rPr lang="zh-TW" altLang="en-US"/>
              <a:t>再次 </a:t>
            </a:r>
            <a:r>
              <a:rPr lang="en" altLang="zh-TW"/>
              <a:t>Enable </a:t>
            </a:r>
            <a:r>
              <a:rPr lang="en-US" altLang="zh-TW"/>
              <a:t>C</a:t>
            </a:r>
            <a:r>
              <a:rPr lang="en" altLang="zh-TW"/>
              <a:t>amera (in </a:t>
            </a:r>
            <a:r>
              <a:rPr lang="en" altLang="zh-TW">
                <a:solidFill>
                  <a:srgbClr val="FF0000"/>
                </a:solidFill>
              </a:rPr>
              <a:t>raspi-config</a:t>
            </a:r>
            <a:r>
              <a:rPr lang="en" altLang="zh-TW"/>
              <a:t>).</a:t>
            </a:r>
          </a:p>
          <a:p>
            <a:r>
              <a:rPr lang="zh-TW" altLang="en-US"/>
              <a:t>錯誤訊息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kumimoji="1" lang="en" altLang="zh-TW">
                <a:solidFill>
                  <a:srgbClr val="00B0F0"/>
                </a:solidFill>
              </a:rPr>
              <a:t>Camera is not detected.</a:t>
            </a:r>
          </a:p>
          <a:p>
            <a:pPr lvl="1"/>
            <a:r>
              <a:rPr kumimoji="1" lang="zh-TW" altLang="en-US">
                <a:solidFill>
                  <a:schemeClr val="tx1"/>
                </a:solidFill>
              </a:rPr>
              <a:t>檢查你的 </a:t>
            </a:r>
            <a:r>
              <a:rPr kumimoji="1" lang="en-US" altLang="zh-TW">
                <a:solidFill>
                  <a:schemeClr val="tx1"/>
                </a:solidFill>
              </a:rPr>
              <a:t>Camera </a:t>
            </a:r>
            <a:r>
              <a:rPr kumimoji="1" lang="zh-TW" altLang="en-US">
                <a:solidFill>
                  <a:schemeClr val="tx1"/>
                </a:solidFill>
              </a:rPr>
              <a:t>模組每處都有裝好。</a:t>
            </a:r>
            <a:endParaRPr kumimoji="1" lang="en-US" altLang="zh-TW">
              <a:solidFill>
                <a:schemeClr val="tx1"/>
              </a:solidFill>
            </a:endParaRPr>
          </a:p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C80887E-1759-4358-95FC-87174F40E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68" y="3265026"/>
            <a:ext cx="8825064" cy="31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2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C92282-1C90-40D3-82FB-FC2443D6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錄影指令 </a:t>
            </a:r>
            <a:r>
              <a:rPr lang="en-US" altLang="zh-TW"/>
              <a:t>raspiVid</a:t>
            </a:r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1014708-7A74-4C0D-BFF4-97B139DD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錄 </a:t>
            </a:r>
            <a:r>
              <a:rPr lang="en-US" altLang="zh-TW"/>
              <a:t>5 </a:t>
            </a:r>
            <a:r>
              <a:rPr lang="zh-TW" altLang="en-US"/>
              <a:t>秒 </a:t>
            </a:r>
            <a:r>
              <a:rPr lang="en-US" altLang="zh-TW"/>
              <a:t>(-t) 1080p 30 </a:t>
            </a:r>
            <a:r>
              <a:rPr lang="zh-TW" altLang="en-US"/>
              <a:t>影片 </a:t>
            </a:r>
            <a:r>
              <a:rPr lang="en-US" altLang="zh-TW"/>
              <a:t>(</a:t>
            </a:r>
            <a:r>
              <a:rPr lang="zh-TW" altLang="en-US"/>
              <a:t>預設 </a:t>
            </a:r>
            <a:r>
              <a:rPr lang="en-US" altLang="zh-TW"/>
              <a:t>w/h = 1920/1080)</a:t>
            </a:r>
          </a:p>
          <a:p>
            <a:pPr marL="357188" indent="0">
              <a:buNone/>
            </a:pPr>
            <a:r>
              <a:rPr lang="en-US" altLang="zh-TW" sz="2800">
                <a:cs typeface="Consolas" panose="020B0609020204030204" pitchFamily="49" charset="0"/>
              </a:rPr>
              <a:t>$</a:t>
            </a:r>
            <a:r>
              <a:rPr lang="en-US" altLang="zh-TW" sz="2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altLang="zh-TW" sz="28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raspivid -t 5000 -o video1920x1080.h264</a:t>
            </a:r>
            <a:endParaRPr lang="en-US" altLang="zh-TW"/>
          </a:p>
          <a:p>
            <a:pPr>
              <a:spcBef>
                <a:spcPts val="2400"/>
              </a:spcBef>
            </a:pPr>
            <a:r>
              <a:rPr lang="zh-TW" altLang="en-US"/>
              <a:t>錄 </a:t>
            </a:r>
            <a:r>
              <a:rPr lang="en-US" altLang="zh-TW"/>
              <a:t>5 </a:t>
            </a:r>
            <a:r>
              <a:rPr lang="zh-TW" altLang="en-US"/>
              <a:t>秒的 </a:t>
            </a:r>
            <a:r>
              <a:rPr lang="en-US" altLang="zh-TW"/>
              <a:t>1080p 30 </a:t>
            </a:r>
            <a:r>
              <a:rPr lang="zh-TW" altLang="en-US"/>
              <a:t>影片，長 </a:t>
            </a:r>
            <a:r>
              <a:rPr lang="en-US" altLang="zh-TW"/>
              <a:t>640 x </a:t>
            </a:r>
            <a:r>
              <a:rPr lang="zh-TW" altLang="en-US"/>
              <a:t>寬 </a:t>
            </a:r>
            <a:r>
              <a:rPr lang="en-US" altLang="zh-TW"/>
              <a:t>480</a:t>
            </a:r>
          </a:p>
          <a:p>
            <a:pPr marL="357188" indent="0">
              <a:buNone/>
            </a:pPr>
            <a:r>
              <a:rPr lang="en-US" altLang="zh-TW" sz="2800">
                <a:cs typeface="Consolas" panose="020B0609020204030204" pitchFamily="49" charset="0"/>
              </a:rPr>
              <a:t>$</a:t>
            </a:r>
            <a:r>
              <a:rPr lang="en-US" altLang="zh-TW" sz="28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altLang="zh-TW" sz="28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raspivid -t 5000 -w 640 -h 480 -o video_640x480.h264</a:t>
            </a:r>
            <a:endParaRPr lang="en-US" altLang="zh-TW"/>
          </a:p>
          <a:p>
            <a:pPr>
              <a:spcBef>
                <a:spcPts val="2400"/>
              </a:spcBef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5D82528-1E4F-48D9-AB0D-6CC607501E4E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ex2-3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4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更多參數或用法請看文件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8E38660-6E6F-480F-937C-18E22BAD9446}"/>
              </a:ext>
            </a:extLst>
          </p:cNvPr>
          <p:cNvSpPr txBox="1"/>
          <p:nvPr/>
        </p:nvSpPr>
        <p:spPr>
          <a:xfrm>
            <a:off x="1750644" y="3901733"/>
            <a:ext cx="8690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</a:rPr>
              <a:t>https://www.raspberrypi.com/documentation/accessories/camera.html</a:t>
            </a:r>
          </a:p>
        </p:txBody>
      </p:sp>
    </p:spTree>
    <p:extLst>
      <p:ext uri="{BB962C8B-B14F-4D97-AF65-F5344CB8AC3E}">
        <p14:creationId xmlns:p14="http://schemas.microsoft.com/office/powerpoint/2010/main" val="39533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如何看照片和影片？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40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9CFE7-FE09-4604-83D2-24C39BF1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>
                <a:sym typeface="Rockwell"/>
              </a:rPr>
              <a:t>Outline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4CC6DF-C39D-457D-9DDB-2521DBC3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相機模組介紹</a:t>
            </a:r>
            <a:r>
              <a:rPr lang="en-US" altLang="zh-TW"/>
              <a:t> (Introduction)</a:t>
            </a:r>
          </a:p>
          <a:p>
            <a:r>
              <a:rPr lang="zh-TW" altLang="en-US"/>
              <a:t>安裝 </a:t>
            </a:r>
            <a:r>
              <a:rPr lang="en-US" altLang="zh-TW"/>
              <a:t>Camera (Installation)</a:t>
            </a:r>
          </a:p>
          <a:p>
            <a:r>
              <a:rPr lang="zh-TW" altLang="en-US"/>
              <a:t>攝影</a:t>
            </a:r>
            <a:r>
              <a:rPr lang="en-US" altLang="zh-TW"/>
              <a:t>/</a:t>
            </a:r>
            <a:r>
              <a:rPr lang="zh-TW" altLang="en-US"/>
              <a:t>錄影指令</a:t>
            </a:r>
            <a:r>
              <a:rPr lang="en-US" altLang="zh-TW"/>
              <a:t> (Basic control)</a:t>
            </a:r>
          </a:p>
          <a:p>
            <a:r>
              <a:rPr lang="zh-TW" altLang="en-US">
                <a:solidFill>
                  <a:srgbClr val="FF0000"/>
                </a:solidFill>
              </a:rPr>
              <a:t>開啟攝影檔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錄影檔 </a:t>
            </a:r>
            <a:r>
              <a:rPr lang="en-US" altLang="zh-TW">
                <a:solidFill>
                  <a:srgbClr val="FF0000"/>
                </a:solidFill>
              </a:rPr>
              <a:t>(Open files)</a:t>
            </a:r>
          </a:p>
          <a:p>
            <a:pPr lvl="1"/>
            <a:r>
              <a:rPr lang="zh-TW" altLang="en-US" b="0" i="0" u="none" strike="noStrike" baseline="0">
                <a:solidFill>
                  <a:srgbClr val="FF0000"/>
                </a:solidFill>
              </a:rPr>
              <a:t>方法一：將 </a:t>
            </a:r>
            <a:r>
              <a:rPr lang="en-US" altLang="zh-TW" b="0" i="0" u="none" strike="noStrike" baseline="0">
                <a:solidFill>
                  <a:srgbClr val="FF0000"/>
                </a:solidFill>
              </a:rPr>
              <a:t>Pi </a:t>
            </a:r>
            <a:r>
              <a:rPr lang="zh-TW" altLang="en-US" b="0" i="0" u="none" strike="noStrike" baseline="0">
                <a:solidFill>
                  <a:srgbClr val="FF0000"/>
                </a:solidFill>
              </a:rPr>
              <a:t>的檔案傳回本機端</a:t>
            </a:r>
            <a:endParaRPr lang="en-US" altLang="zh-TW" b="0" i="0" u="none" strike="noStrike" baseline="0">
              <a:solidFill>
                <a:srgbClr val="FF0000"/>
              </a:solidFill>
            </a:endParaRPr>
          </a:p>
          <a:p>
            <a:pPr lvl="1"/>
            <a:r>
              <a:rPr lang="zh-TW" altLang="en-US" b="0" i="0" u="none" strike="noStrike" baseline="0">
                <a:solidFill>
                  <a:srgbClr val="1A1A1A"/>
                </a:solidFill>
              </a:rPr>
              <a:t>方法二：使用 </a:t>
            </a:r>
            <a:r>
              <a:rPr lang="en-US" altLang="zh-TW" b="0" i="0" u="none" strike="noStrike" baseline="0">
                <a:solidFill>
                  <a:srgbClr val="1A1A1A"/>
                </a:solidFill>
              </a:rPr>
              <a:t>X11 Forwarding</a:t>
            </a:r>
            <a:endParaRPr lang="en-US" altLang="zh-TW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801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033D40-B9E4-4D47-B207-D3F630C4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>
                <a:sym typeface="Cambria"/>
              </a:rPr>
              <a:t>遠端檔案管理 </a:t>
            </a:r>
            <a:r>
              <a:rPr lang="en-US" altLang="zh-TW">
                <a:sym typeface="Cambria"/>
              </a:rPr>
              <a:t>(</a:t>
            </a:r>
            <a:r>
              <a:rPr lang="zh-TW" altLang="en-US">
                <a:sym typeface="Cambria"/>
              </a:rPr>
              <a:t>使用 </a:t>
            </a:r>
            <a:r>
              <a:rPr lang="en-US" altLang="zh-TW">
                <a:sym typeface="Cambria"/>
              </a:rPr>
              <a:t>WinSCP) </a:t>
            </a:r>
            <a:r>
              <a:rPr lang="en-US" altLang="zh-TW" sz="2400">
                <a:sym typeface="Cambria"/>
              </a:rPr>
              <a:t>(1/2)</a:t>
            </a:r>
            <a:endParaRPr lang="zh-TW" altLang="en-US" sz="24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01CF9D-9520-48AE-BD67-3DDBB3582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上傳</a:t>
            </a:r>
            <a:r>
              <a:rPr lang="en-US" altLang="zh-TW"/>
              <a:t>/</a:t>
            </a:r>
            <a:r>
              <a:rPr lang="zh-TW" altLang="en-US"/>
              <a:t>下載可使用 </a:t>
            </a:r>
            <a:r>
              <a:rPr lang="en-US" altLang="zh-TW" b="1">
                <a:solidFill>
                  <a:srgbClr val="FF0000"/>
                </a:solidFill>
              </a:rPr>
              <a:t>WinSCP</a:t>
            </a:r>
          </a:p>
          <a:p>
            <a:pPr lvl="1">
              <a:buClr>
                <a:schemeClr val="tx1"/>
              </a:buClr>
            </a:pPr>
            <a:r>
              <a:rPr lang="en-US" altLang="zh-TW" b="1">
                <a:solidFill>
                  <a:srgbClr val="FF0000"/>
                </a:solidFill>
              </a:rPr>
              <a:t>WinSCP</a:t>
            </a:r>
            <a:r>
              <a:rPr lang="zh-TW" altLang="en-US"/>
              <a:t>：</a:t>
            </a:r>
            <a:r>
              <a:rPr lang="en-US" altLang="zh-TW">
                <a:sym typeface="Arial"/>
                <a:hlinkClick r:id="rId3"/>
              </a:rPr>
              <a:t>https://winscp.net/eng/download.php</a:t>
            </a:r>
            <a:endParaRPr lang="en-US" altLang="zh-TW"/>
          </a:p>
          <a:p>
            <a:pPr lvl="0"/>
            <a:endParaRPr lang="en-US" altLang="zh-TW"/>
          </a:p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5954F2-4CBE-4809-AEFD-87BAEAFA5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53" y="2039760"/>
            <a:ext cx="8604000" cy="481824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A927552-7B2E-42E3-BA9E-EA71ACB6BCE1}"/>
              </a:ext>
            </a:extLst>
          </p:cNvPr>
          <p:cNvSpPr/>
          <p:nvPr/>
        </p:nvSpPr>
        <p:spPr>
          <a:xfrm>
            <a:off x="5906814" y="3132083"/>
            <a:ext cx="2974427" cy="13032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1756EF2-6D26-4AEA-8CD4-434A09B81266}"/>
              </a:ext>
            </a:extLst>
          </p:cNvPr>
          <p:cNvSpPr/>
          <p:nvPr/>
        </p:nvSpPr>
        <p:spPr>
          <a:xfrm>
            <a:off x="5519231" y="2844083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E914806-7B10-48DE-BABE-5D136F1D6C6C}"/>
              </a:ext>
            </a:extLst>
          </p:cNvPr>
          <p:cNvSpPr/>
          <p:nvPr/>
        </p:nvSpPr>
        <p:spPr>
          <a:xfrm>
            <a:off x="6161347" y="5923569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2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1027D65-E6F0-40DE-A710-4DD61A89028B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ex2-4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74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29C355-5806-495B-A162-0327294C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>
                <a:sym typeface="Cambria"/>
              </a:rPr>
              <a:t>遠端檔案管理 </a:t>
            </a:r>
            <a:r>
              <a:rPr lang="en-US" altLang="zh-TW">
                <a:sym typeface="Cambria"/>
              </a:rPr>
              <a:t>(</a:t>
            </a:r>
            <a:r>
              <a:rPr lang="zh-TW" altLang="en-US">
                <a:sym typeface="Cambria"/>
              </a:rPr>
              <a:t>使用 </a:t>
            </a:r>
            <a:r>
              <a:rPr lang="en-US" altLang="zh-TW">
                <a:sym typeface="Cambria"/>
              </a:rPr>
              <a:t>WinSCP) </a:t>
            </a:r>
            <a:r>
              <a:rPr lang="en-US" altLang="zh-TW" sz="2400">
                <a:sym typeface="Cambria"/>
              </a:rPr>
              <a:t>(2/2)</a:t>
            </a:r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500A62F-160B-4ECF-9723-446141B82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00" y="1456287"/>
            <a:ext cx="8604000" cy="4990321"/>
          </a:xfr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D58D35D-8AEB-4335-980F-1939936B62CF}"/>
              </a:ext>
            </a:extLst>
          </p:cNvPr>
          <p:cNvSpPr/>
          <p:nvPr/>
        </p:nvSpPr>
        <p:spPr>
          <a:xfrm>
            <a:off x="1965435" y="2974430"/>
            <a:ext cx="4002805" cy="2911365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B351C1-1F57-4A95-A509-9E356C3B96E4}"/>
              </a:ext>
            </a:extLst>
          </p:cNvPr>
          <p:cNvSpPr/>
          <p:nvPr/>
        </p:nvSpPr>
        <p:spPr>
          <a:xfrm>
            <a:off x="6096000" y="2974430"/>
            <a:ext cx="4088524" cy="291136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CD49E88-CDB0-4DBD-BB5A-60335D9A50ED}"/>
              </a:ext>
            </a:extLst>
          </p:cNvPr>
          <p:cNvSpPr txBox="1"/>
          <p:nvPr/>
        </p:nvSpPr>
        <p:spPr>
          <a:xfrm>
            <a:off x="3279790" y="4199279"/>
            <a:ext cx="137409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>
                <a:solidFill>
                  <a:srgbClr val="00B0F0"/>
                </a:solidFill>
                <a:latin typeface="Consolas" panose="020B0609020204030204" pitchFamily="49" charset="0"/>
              </a:rPr>
              <a:t>Windows</a:t>
            </a:r>
            <a:endParaRPr lang="zh-TW" altLang="en-US" sz="2400">
              <a:solidFill>
                <a:srgbClr val="00B0F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91348DA-2D5C-42B4-908E-6C74D3CA3B73}"/>
              </a:ext>
            </a:extLst>
          </p:cNvPr>
          <p:cNvSpPr txBox="1"/>
          <p:nvPr/>
        </p:nvSpPr>
        <p:spPr>
          <a:xfrm>
            <a:off x="7878010" y="4199278"/>
            <a:ext cx="52450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>
                <a:solidFill>
                  <a:srgbClr val="FF0000"/>
                </a:solidFill>
                <a:latin typeface="Consolas" panose="020B0609020204030204" pitchFamily="49" charset="0"/>
              </a:rPr>
              <a:t>Pi</a:t>
            </a:r>
            <a:endParaRPr lang="zh-TW" altLang="en-US" sz="240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0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9CFE7-FE09-4604-83D2-24C39BF1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>
                <a:sym typeface="Rockwell"/>
              </a:rPr>
              <a:t>Outline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4CC6DF-C39D-457D-9DDB-2521DBC3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相機模組介紹</a:t>
            </a:r>
            <a:r>
              <a:rPr lang="en-US" altLang="zh-TW"/>
              <a:t> (Introduction)</a:t>
            </a:r>
          </a:p>
          <a:p>
            <a:r>
              <a:rPr lang="zh-TW" altLang="en-US"/>
              <a:t>安裝 </a:t>
            </a:r>
            <a:r>
              <a:rPr lang="en-US" altLang="zh-TW"/>
              <a:t>Camera (Installation)</a:t>
            </a:r>
          </a:p>
          <a:p>
            <a:r>
              <a:rPr lang="zh-TW" altLang="en-US"/>
              <a:t>攝影</a:t>
            </a:r>
            <a:r>
              <a:rPr lang="en-US" altLang="zh-TW"/>
              <a:t>/</a:t>
            </a:r>
            <a:r>
              <a:rPr lang="zh-TW" altLang="en-US"/>
              <a:t>錄影指令</a:t>
            </a:r>
            <a:r>
              <a:rPr lang="en-US" altLang="zh-TW"/>
              <a:t> (Basic control)</a:t>
            </a:r>
          </a:p>
          <a:p>
            <a:r>
              <a:rPr lang="zh-TW" altLang="en-US">
                <a:solidFill>
                  <a:srgbClr val="FF0000"/>
                </a:solidFill>
              </a:rPr>
              <a:t>開啟攝影檔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錄影檔 </a:t>
            </a:r>
            <a:r>
              <a:rPr lang="en-US" altLang="zh-TW">
                <a:solidFill>
                  <a:srgbClr val="FF0000"/>
                </a:solidFill>
              </a:rPr>
              <a:t>(Open files)</a:t>
            </a:r>
          </a:p>
          <a:p>
            <a:pPr lvl="1"/>
            <a:r>
              <a:rPr lang="zh-TW" altLang="en-US" b="0" i="0" u="none" strike="noStrike" baseline="0"/>
              <a:t>方法一：將 </a:t>
            </a:r>
            <a:r>
              <a:rPr lang="en-US" altLang="zh-TW" b="0" i="0" u="none" strike="noStrike" baseline="0"/>
              <a:t>Pi </a:t>
            </a:r>
            <a:r>
              <a:rPr lang="zh-TW" altLang="en-US" b="0" i="0" u="none" strike="noStrike" baseline="0"/>
              <a:t>的檔案傳回本機端</a:t>
            </a:r>
            <a:endParaRPr lang="en-US" altLang="zh-TW" b="0" i="0" u="none" strike="noStrike" baseline="0"/>
          </a:p>
          <a:p>
            <a:pPr lvl="1"/>
            <a:r>
              <a:rPr lang="zh-TW" altLang="en-US" b="0" i="0" u="none" strike="noStrike" baseline="0">
                <a:solidFill>
                  <a:srgbClr val="FF0000"/>
                </a:solidFill>
              </a:rPr>
              <a:t>方法二：使用 </a:t>
            </a:r>
            <a:r>
              <a:rPr lang="en-US" altLang="zh-TW" b="0" i="0" u="none" strike="noStrike" baseline="0">
                <a:solidFill>
                  <a:srgbClr val="FF0000"/>
                </a:solidFill>
              </a:rPr>
              <a:t>X11 Forwarding</a:t>
            </a:r>
            <a:endParaRPr lang="en-US" altLang="zh-TW">
              <a:solidFill>
                <a:srgbClr val="FF0000"/>
              </a:solidFill>
            </a:endParaRPr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68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9CFE7-FE09-4604-83D2-24C39BF1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>
                <a:sym typeface="Rockwell"/>
              </a:rPr>
              <a:t>Outline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4CC6DF-C39D-457D-9DDB-2521DBC3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>
                <a:solidFill>
                  <a:srgbClr val="FF0000"/>
                </a:solidFill>
              </a:rPr>
              <a:t>相機模組介紹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zh-TW" altLang="en-US"/>
              <a:t>安裝 </a:t>
            </a:r>
            <a:r>
              <a:rPr lang="en-US" altLang="zh-TW"/>
              <a:t>Camera</a:t>
            </a:r>
          </a:p>
          <a:p>
            <a:r>
              <a:rPr lang="zh-TW" altLang="en-US"/>
              <a:t>攝影</a:t>
            </a:r>
            <a:r>
              <a:rPr lang="en-US" altLang="zh-TW"/>
              <a:t>/</a:t>
            </a:r>
            <a:r>
              <a:rPr lang="zh-TW" altLang="en-US"/>
              <a:t>錄影指令</a:t>
            </a:r>
            <a:endParaRPr lang="en-US" altLang="zh-TW"/>
          </a:p>
          <a:p>
            <a:r>
              <a:rPr lang="zh-TW" altLang="en-US"/>
              <a:t>開啟攝影檔</a:t>
            </a:r>
            <a:r>
              <a:rPr lang="en-US" altLang="zh-TW"/>
              <a:t>/</a:t>
            </a:r>
            <a:r>
              <a:rPr lang="zh-TW" altLang="en-US"/>
              <a:t>錄影檔</a:t>
            </a:r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478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4FE61D-9064-4E0E-B7BF-2D25F139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X Window System</a:t>
            </a:r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DBB6174-1538-4DD9-A6A9-B02799BD4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是一種圖形應用標準</a:t>
            </a:r>
          </a:p>
          <a:p>
            <a:pPr>
              <a:spcBef>
                <a:spcPts val="1200"/>
              </a:spcBef>
            </a:pPr>
            <a:r>
              <a:rPr lang="en-US" altLang="zh-TW"/>
              <a:t>Client/Server</a:t>
            </a:r>
            <a:r>
              <a:rPr lang="zh-TW" altLang="en-US"/>
              <a:t>架構</a:t>
            </a:r>
            <a:endParaRPr lang="en-US" altLang="zh-TW"/>
          </a:p>
          <a:p>
            <a:pPr lvl="1"/>
            <a:r>
              <a:rPr lang="en-US" altLang="zh-TW"/>
              <a:t>X Client</a:t>
            </a:r>
            <a:r>
              <a:rPr lang="zh-TW" altLang="en-US">
                <a:latin typeface="Noto Sans TC" panose="020B0500000000000000" pitchFamily="34" charset="-120"/>
              </a:rPr>
              <a:t>：</a:t>
            </a:r>
            <a:r>
              <a:rPr lang="zh-TW" altLang="en-US"/>
              <a:t>應用程式</a:t>
            </a:r>
            <a:endParaRPr lang="en-US" altLang="zh-TW"/>
          </a:p>
          <a:p>
            <a:pPr lvl="1"/>
            <a:r>
              <a:rPr lang="en-US" altLang="zh-TW"/>
              <a:t>X Server</a:t>
            </a:r>
            <a:r>
              <a:rPr lang="zh-TW" altLang="en-US">
                <a:latin typeface="Noto Sans TC" panose="020B0500000000000000" pitchFamily="34" charset="-120"/>
              </a:rPr>
              <a:t> ：</a:t>
            </a:r>
            <a:r>
              <a:rPr lang="zh-TW" altLang="en-US"/>
              <a:t>管理硬體輸入</a:t>
            </a:r>
            <a:r>
              <a:rPr lang="en-US" altLang="zh-TW"/>
              <a:t>/</a:t>
            </a:r>
            <a:r>
              <a:rPr lang="zh-TW" altLang="en-US"/>
              <a:t>輸出</a:t>
            </a:r>
          </a:p>
          <a:p>
            <a:pPr>
              <a:spcBef>
                <a:spcPts val="1200"/>
              </a:spcBef>
            </a:pPr>
            <a:r>
              <a:rPr lang="zh-TW" altLang="en-US"/>
              <a:t>可透過網路傳輸</a:t>
            </a:r>
          </a:p>
          <a:p>
            <a:pPr lvl="1"/>
            <a:r>
              <a:rPr lang="en-US" altLang="zh-TW"/>
              <a:t>TCP/IP </a:t>
            </a:r>
            <a:r>
              <a:rPr lang="zh-TW" altLang="en-US"/>
              <a:t>或是 </a:t>
            </a:r>
            <a:r>
              <a:rPr lang="en-US" altLang="zh-TW"/>
              <a:t>Unix Domain Socket</a:t>
            </a:r>
          </a:p>
          <a:p>
            <a:pPr>
              <a:spcBef>
                <a:spcPts val="1200"/>
              </a:spcBef>
            </a:pPr>
            <a:r>
              <a:rPr lang="en-US" altLang="zh-TW"/>
              <a:t>X11</a:t>
            </a:r>
            <a:r>
              <a:rPr lang="zh-TW" altLang="en-US"/>
              <a:t> 是通訊協定名稱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6403387-0179-42F2-B1B6-70B47653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018" y="1137584"/>
            <a:ext cx="4171617" cy="542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5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1B3460-61A6-4AC1-B0DB-79875667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在 </a:t>
            </a:r>
            <a:r>
              <a:rPr lang="en-US" altLang="zh-TW"/>
              <a:t>Windows </a:t>
            </a:r>
            <a:r>
              <a:rPr lang="zh-TW" altLang="en-US"/>
              <a:t>安裝 </a:t>
            </a:r>
            <a:r>
              <a:rPr lang="en-US" altLang="zh-TW"/>
              <a:t>X Server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9BF69C-40DB-406A-8447-CBA89285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安裝 </a:t>
            </a:r>
            <a:r>
              <a:rPr lang="en-US" altLang="zh-TW"/>
              <a:t>Xming</a:t>
            </a:r>
            <a:r>
              <a:rPr lang="zh-TW" altLang="en-US"/>
              <a:t>，下一步到底</a:t>
            </a:r>
            <a:endParaRPr lang="en-US" altLang="zh-TW"/>
          </a:p>
          <a:p>
            <a:pPr lvl="1"/>
            <a:r>
              <a:rPr lang="en-US" altLang="zh-TW"/>
              <a:t>Download </a:t>
            </a:r>
            <a:r>
              <a:rPr lang="en-US" altLang="zh-TW">
                <a:solidFill>
                  <a:srgbClr val="FF0000"/>
                </a:solidFill>
              </a:rPr>
              <a:t>Xming</a:t>
            </a:r>
            <a:r>
              <a:rPr lang="zh-TW" altLang="en-US"/>
              <a:t>：</a:t>
            </a:r>
            <a:r>
              <a:rPr lang="en-US" altLang="zh-TW">
                <a:hlinkClick r:id="rId2"/>
              </a:rPr>
              <a:t>https://sourceforge.net/projects/xming/</a:t>
            </a:r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CB175BE-0410-434E-92A3-0B41376DF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44" y="2228192"/>
            <a:ext cx="5622111" cy="445388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6C15525-2A99-4D87-947C-4BC162EC8C6A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ex2-5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9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07B7DA5-39B6-4062-9616-3877B39E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在 </a:t>
            </a:r>
            <a:r>
              <a:rPr lang="en-US" altLang="zh-TW"/>
              <a:t>Windows</a:t>
            </a:r>
            <a:r>
              <a:rPr lang="zh-TW" altLang="en-US"/>
              <a:t> 設定 </a:t>
            </a:r>
            <a:r>
              <a:rPr lang="en-US" altLang="zh-TW"/>
              <a:t>X11 Forwarding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665951-6478-48D7-A040-CFFD0265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SSH &gt; X11 &gt; Enable X11 forwarding</a:t>
            </a:r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6743C4B-04D5-4433-91F7-25F551263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8" y="1698316"/>
            <a:ext cx="5013104" cy="491121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F44010C-9B6B-4932-8247-4CB9A370A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8316"/>
            <a:ext cx="5013104" cy="491121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4E8C31E-E9EF-43CE-8C60-09B01C30F985}"/>
              </a:ext>
            </a:extLst>
          </p:cNvPr>
          <p:cNvSpPr/>
          <p:nvPr/>
        </p:nvSpPr>
        <p:spPr>
          <a:xfrm>
            <a:off x="2725093" y="3023855"/>
            <a:ext cx="2694665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33C2860E-BA0F-462B-A451-F189415FDDE5}"/>
              </a:ext>
            </a:extLst>
          </p:cNvPr>
          <p:cNvSpPr/>
          <p:nvPr/>
        </p:nvSpPr>
        <p:spPr>
          <a:xfrm>
            <a:off x="2238804" y="3131855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1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5FF7A40-4E0D-4E31-95F1-A734F4D9CB0F}"/>
              </a:ext>
            </a:extLst>
          </p:cNvPr>
          <p:cNvSpPr/>
          <p:nvPr/>
        </p:nvSpPr>
        <p:spPr>
          <a:xfrm>
            <a:off x="4289833" y="3382024"/>
            <a:ext cx="599037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4DDEB8-841B-43CB-8F82-EB250F82B88E}"/>
              </a:ext>
            </a:extLst>
          </p:cNvPr>
          <p:cNvSpPr/>
          <p:nvPr/>
        </p:nvSpPr>
        <p:spPr>
          <a:xfrm>
            <a:off x="6580362" y="4380367"/>
            <a:ext cx="481342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0CB241A-04A5-48F2-9C08-C3842AE220A1}"/>
              </a:ext>
            </a:extLst>
          </p:cNvPr>
          <p:cNvSpPr/>
          <p:nvPr/>
        </p:nvSpPr>
        <p:spPr>
          <a:xfrm>
            <a:off x="6832353" y="5360759"/>
            <a:ext cx="481342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E3EC1E5-C4FC-42BC-BB37-0D8B38657402}"/>
              </a:ext>
            </a:extLst>
          </p:cNvPr>
          <p:cNvSpPr/>
          <p:nvPr/>
        </p:nvSpPr>
        <p:spPr>
          <a:xfrm>
            <a:off x="7881048" y="2616052"/>
            <a:ext cx="1540593" cy="4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F5344FC0-5AD3-48B7-9B54-8E7B99B0D1A6}"/>
              </a:ext>
            </a:extLst>
          </p:cNvPr>
          <p:cNvSpPr/>
          <p:nvPr/>
        </p:nvSpPr>
        <p:spPr>
          <a:xfrm>
            <a:off x="7259834" y="3550604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2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8A0CC9F4-DC84-4AF7-A4AB-5DB8D398B7AF}"/>
              </a:ext>
            </a:extLst>
          </p:cNvPr>
          <p:cNvSpPr/>
          <p:nvPr/>
        </p:nvSpPr>
        <p:spPr>
          <a:xfrm>
            <a:off x="9305012" y="5735006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>
                <a:latin typeface="Consolas" panose="020B0609020204030204" pitchFamily="49" charset="0"/>
                <a:cs typeface="Arial" panose="020B0604020202020204" pitchFamily="34" charset="0"/>
              </a:rPr>
              <a:t>3</a:t>
            </a:r>
            <a:endParaRPr lang="zh-TW" altLang="en-US" sz="240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15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pt-BR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如果是 </a:t>
            </a:r>
            <a:r>
              <a:rPr lang="pt-BR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Mac/Linux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2153920" y="3965601"/>
            <a:ext cx="7884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2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開啟終端機</a:t>
            </a:r>
            <a:endParaRPr lang="en-US" altLang="zh-TW" sz="32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2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$ </a:t>
            </a:r>
            <a:r>
              <a:rPr lang="en-US" altLang="zh-TW" sz="3200" b="0" i="0" u="none" strike="noStrike" baseline="0">
                <a:solidFill>
                  <a:srgbClr val="00B0F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ssh -X pi@PI</a:t>
            </a:r>
            <a:r>
              <a:rPr lang="zh-TW" altLang="en-US" sz="3200" b="0" i="0" u="none" strike="noStrike" baseline="0">
                <a:solidFill>
                  <a:srgbClr val="00B0F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的</a:t>
            </a:r>
            <a:r>
              <a:rPr lang="en-US" altLang="zh-TW" sz="3200" b="0" i="0" u="none" strike="noStrike" baseline="0">
                <a:solidFill>
                  <a:srgbClr val="00B0F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IP</a:t>
            </a:r>
            <a:endParaRPr lang="zh-TW" altLang="en-US" sz="3200">
              <a:solidFill>
                <a:srgbClr val="00B0F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7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5A2129-7D88-46BD-8C42-D9B7CD86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X11 Forwarding</a:t>
            </a:r>
            <a:r>
              <a:rPr lang="zh-TW" altLang="en-US"/>
              <a:t> </a:t>
            </a:r>
            <a:r>
              <a:rPr lang="en-US" altLang="zh-TW"/>
              <a:t>+</a:t>
            </a:r>
            <a:r>
              <a:rPr lang="zh-TW" altLang="en-US"/>
              <a:t> </a:t>
            </a:r>
            <a:r>
              <a:rPr lang="en-US" altLang="zh-TW"/>
              <a:t>SSH </a:t>
            </a:r>
            <a:r>
              <a:rPr lang="zh-TW" altLang="en-US"/>
              <a:t>看照片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2224B2-F125-4E5F-9114-DA2A731FC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/>
              <a:t>SSH </a:t>
            </a:r>
            <a:r>
              <a:rPr lang="zh-TW" altLang="en-US"/>
              <a:t>看 </a:t>
            </a:r>
            <a:r>
              <a:rPr lang="en-US" altLang="zh-TW"/>
              <a:t>ex2-3 </a:t>
            </a:r>
            <a:r>
              <a:rPr lang="zh-TW" altLang="en-US"/>
              <a:t>拍攝的照片</a:t>
            </a:r>
            <a:endParaRPr lang="en-US" altLang="zh-TW"/>
          </a:p>
          <a:p>
            <a:pPr marL="357188" lvl="1" indent="0">
              <a:lnSpc>
                <a:spcPts val="3600"/>
              </a:lnSpc>
              <a:buNone/>
            </a:pPr>
            <a:r>
              <a:rPr lang="en-US" altLang="zh-TW" sz="2800"/>
              <a:t>$</a:t>
            </a:r>
            <a:r>
              <a:rPr lang="zh-TW" altLang="en-US" sz="2800"/>
              <a:t> </a:t>
            </a:r>
            <a:r>
              <a:rPr lang="en-US" altLang="zh-TW" sz="2800">
                <a:solidFill>
                  <a:srgbClr val="FF0000"/>
                </a:solidFill>
              </a:rPr>
              <a:t>gpicview test.jpg</a:t>
            </a:r>
            <a:r>
              <a:rPr lang="zh-TW" altLang="en-US" sz="2800">
                <a:solidFill>
                  <a:srgbClr val="FF0000"/>
                </a:solidFill>
              </a:rPr>
              <a:t> </a:t>
            </a:r>
            <a:r>
              <a:rPr lang="en-US" altLang="zh-TW" sz="2800">
                <a:solidFill>
                  <a:srgbClr val="FF0000"/>
                </a:solidFill>
              </a:rPr>
              <a:t>&amp;</a:t>
            </a:r>
            <a:r>
              <a:rPr lang="zh-TW" altLang="en-US" sz="2800">
                <a:solidFill>
                  <a:srgbClr val="FF0000"/>
                </a:solidFill>
              </a:rPr>
              <a:t> </a:t>
            </a:r>
            <a:r>
              <a:rPr lang="en-US" altLang="zh-TW" sz="2800"/>
              <a:t>(&amp;</a:t>
            </a:r>
            <a:r>
              <a:rPr lang="zh-TW" altLang="en-US" sz="2800"/>
              <a:t> 參數：允許該命令在背景執行</a:t>
            </a:r>
            <a:r>
              <a:rPr lang="en-US" altLang="zh-TW" sz="2800"/>
              <a:t>)</a:t>
            </a:r>
          </a:p>
          <a:p>
            <a:pPr marL="357188" lvl="1" indent="0">
              <a:lnSpc>
                <a:spcPts val="3600"/>
              </a:lnSpc>
              <a:buNone/>
            </a:pPr>
            <a:r>
              <a:rPr lang="en-US" altLang="zh-TW" sz="2800"/>
              <a:t>$</a:t>
            </a:r>
            <a:r>
              <a:rPr lang="zh-TW" altLang="en-US" sz="2800"/>
              <a:t> </a:t>
            </a:r>
            <a:r>
              <a:rPr lang="en-US" altLang="zh-TW" sz="2800">
                <a:solidFill>
                  <a:srgbClr val="FF0000"/>
                </a:solidFill>
              </a:rPr>
              <a:t>gpicview test.png</a:t>
            </a:r>
            <a:r>
              <a:rPr lang="zh-TW" altLang="en-US" sz="2800">
                <a:solidFill>
                  <a:srgbClr val="FF0000"/>
                </a:solidFill>
              </a:rPr>
              <a:t> </a:t>
            </a:r>
            <a:r>
              <a:rPr lang="en-US" altLang="zh-TW" sz="2800">
                <a:solidFill>
                  <a:srgbClr val="FF0000"/>
                </a:solidFill>
              </a:rPr>
              <a:t>&amp;</a:t>
            </a:r>
            <a:endParaRPr lang="zh-TW" altLang="en-US" sz="280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6EBEDD8-E7A5-4A34-9D45-A542F5A67A00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ex2-6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68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E0F25-4FF8-478C-BD1B-9ACCE4D0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"Can not open display" for Windows</a:t>
            </a:r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282AE5A-79A0-4C35-9351-647003FA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Step 1</a:t>
            </a:r>
            <a:r>
              <a:rPr lang="zh-TW" altLang="en-US"/>
              <a:t>：檢查 </a:t>
            </a:r>
            <a:r>
              <a:rPr lang="en-US" altLang="zh-TW"/>
              <a:t>Pi </a:t>
            </a:r>
            <a:r>
              <a:rPr lang="zh-TW" altLang="en-US"/>
              <a:t>的 </a:t>
            </a:r>
            <a:r>
              <a:rPr lang="en-US" altLang="zh-TW">
                <a:solidFill>
                  <a:srgbClr val="FF0000"/>
                </a:solidFill>
              </a:rPr>
              <a:t>/etc/ssh/sshd_config</a:t>
            </a:r>
            <a:endParaRPr lang="en-US" altLang="zh-TW"/>
          </a:p>
          <a:p>
            <a:pPr marL="457200" lvl="1" indent="0">
              <a:buNone/>
            </a:pPr>
            <a:r>
              <a:rPr lang="en-US" altLang="zh-TW" sz="2400">
                <a:cs typeface="Consolas" panose="020B0609020204030204" pitchFamily="49" charset="0"/>
              </a:rPr>
              <a:t>$</a:t>
            </a:r>
            <a:r>
              <a:rPr lang="en-US" altLang="zh-TW" sz="2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24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sudo</a:t>
            </a:r>
            <a:r>
              <a:rPr lang="en-US" altLang="zh-TW" sz="2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nano</a:t>
            </a:r>
            <a:r>
              <a:rPr lang="en-US" altLang="zh-TW" sz="240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/etc/ssh/sshd_config</a:t>
            </a:r>
            <a:endParaRPr lang="en-US" altLang="zh-TW"/>
          </a:p>
          <a:p>
            <a:pPr lvl="1"/>
            <a:r>
              <a:rPr lang="zh-TW" altLang="en-US"/>
              <a:t>修改這行 </a:t>
            </a:r>
            <a:r>
              <a:rPr lang="en-US" altLang="zh-TW">
                <a:solidFill>
                  <a:srgbClr val="FF0000"/>
                </a:solidFill>
              </a:rPr>
              <a:t># X11Forwarding no</a:t>
            </a:r>
          </a:p>
          <a:p>
            <a:pPr lvl="1"/>
            <a:r>
              <a:rPr lang="zh-TW" altLang="en-US"/>
              <a:t>把 </a:t>
            </a:r>
            <a:r>
              <a:rPr lang="en-US" altLang="zh-TW"/>
              <a:t>no </a:t>
            </a:r>
            <a:r>
              <a:rPr lang="zh-TW" altLang="en-US"/>
              <a:t>改成 </a:t>
            </a:r>
            <a:r>
              <a:rPr lang="en-US" altLang="zh-TW"/>
              <a:t>yes</a:t>
            </a:r>
            <a:r>
              <a:rPr lang="zh-TW" altLang="en-US"/>
              <a:t>，並且把註解 </a:t>
            </a:r>
            <a:r>
              <a:rPr lang="en-US" altLang="zh-TW"/>
              <a:t># </a:t>
            </a:r>
            <a:r>
              <a:rPr lang="zh-TW" altLang="en-US"/>
              <a:t>拿掉 </a:t>
            </a:r>
            <a:r>
              <a:rPr lang="en-US" altLang="zh-TW">
                <a:sym typeface="Wingdings" panose="05000000000000000000" pitchFamily="2" charset="2"/>
              </a:rPr>
              <a:t> </a:t>
            </a:r>
            <a:r>
              <a:rPr lang="en-US" altLang="zh-TW">
                <a:solidFill>
                  <a:srgbClr val="FF0000"/>
                </a:solidFill>
              </a:rPr>
              <a:t>X11Forwarding yes</a:t>
            </a:r>
            <a:endParaRPr lang="en-US" altLang="zh-TW"/>
          </a:p>
          <a:p>
            <a:pPr>
              <a:spcBef>
                <a:spcPts val="1800"/>
              </a:spcBef>
            </a:pPr>
            <a:r>
              <a:rPr lang="en-US" altLang="zh-TW"/>
              <a:t>Step 2</a:t>
            </a:r>
            <a:r>
              <a:rPr lang="zh-TW" altLang="en-US"/>
              <a:t>：檢查 </a:t>
            </a:r>
            <a:r>
              <a:rPr lang="en-US" altLang="zh-TW"/>
              <a:t>Xming (X Server)</a:t>
            </a:r>
            <a:r>
              <a:rPr lang="zh-TW" altLang="en-US"/>
              <a:t>，有沒有正在執行。</a:t>
            </a:r>
            <a:endParaRPr lang="en-US" altLang="zh-TW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213B90-BD37-4091-85E3-852EE72F09EA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ex2-7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15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E0F25-4FF8-478C-BD1B-9ACCE4D0C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/>
              <a:t>"Can not open display" for MAC</a:t>
            </a:r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282AE5A-79A0-4C35-9351-647003FA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Step 1</a:t>
            </a:r>
            <a:r>
              <a:rPr lang="zh-TW" altLang="en-US"/>
              <a:t>：同 </a:t>
            </a:r>
            <a:r>
              <a:rPr lang="en-US" altLang="zh-TW"/>
              <a:t>Windows </a:t>
            </a:r>
            <a:r>
              <a:rPr lang="zh-TW" altLang="en-US"/>
              <a:t>的方式。</a:t>
            </a:r>
            <a:endParaRPr lang="en-US" altLang="zh-TW"/>
          </a:p>
          <a:p>
            <a:r>
              <a:rPr lang="en-US" altLang="zh-TW"/>
              <a:t>Step 2</a:t>
            </a:r>
            <a:r>
              <a:rPr lang="zh-TW" altLang="en-US"/>
              <a:t>：下載安裝 </a:t>
            </a:r>
            <a:r>
              <a:rPr lang="en-US" altLang="zh-TW"/>
              <a:t>Xquartz</a:t>
            </a:r>
            <a:r>
              <a:rPr lang="zh-TW" altLang="en-US"/>
              <a:t> 並重開機。</a:t>
            </a:r>
          </a:p>
          <a:p>
            <a:pPr lvl="1"/>
            <a:r>
              <a:rPr lang="en-US" altLang="zh-TW">
                <a:hlinkClick r:id="rId2"/>
              </a:rPr>
              <a:t>http://xquartz.macosforge.org/landing/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744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EA9863-586C-4612-96DC-ACC81701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VNC</a:t>
            </a:r>
            <a:r>
              <a:rPr lang="zh-TW" altLang="en-US"/>
              <a:t> 看影片 </a:t>
            </a:r>
            <a:r>
              <a:rPr lang="en-US" altLang="zh-TW" sz="2400"/>
              <a:t>(1/2)</a:t>
            </a:r>
            <a:endParaRPr lang="zh-TW" altLang="en-US" sz="240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59B841-0D61-4298-8A82-1EE57E18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Step 1</a:t>
            </a:r>
            <a:r>
              <a:rPr lang="zh-TW" altLang="en-US"/>
              <a:t>：</a:t>
            </a:r>
            <a:r>
              <a:rPr lang="en-US" altLang="zh-TW"/>
              <a:t>VNC</a:t>
            </a:r>
            <a:r>
              <a:rPr lang="zh-TW" altLang="en-US"/>
              <a:t> 連線到 </a:t>
            </a:r>
            <a:r>
              <a:rPr lang="en-US" altLang="zh-TW"/>
              <a:t>Pi</a:t>
            </a:r>
          </a:p>
          <a:p>
            <a:r>
              <a:rPr lang="en-US" altLang="zh-TW"/>
              <a:t>Step 2</a:t>
            </a:r>
            <a:r>
              <a:rPr lang="zh-TW" altLang="en-US"/>
              <a:t>：開啟 </a:t>
            </a:r>
            <a:r>
              <a:rPr lang="en-US" altLang="zh-TW"/>
              <a:t>terminal</a:t>
            </a:r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21450F-B812-4B87-B68B-2109F3685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00" y="2156130"/>
            <a:ext cx="7992999" cy="462587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23DFE47-1149-4934-AB7B-213964ECB2F7}"/>
              </a:ext>
            </a:extLst>
          </p:cNvPr>
          <p:cNvSpPr/>
          <p:nvPr/>
        </p:nvSpPr>
        <p:spPr>
          <a:xfrm>
            <a:off x="3263202" y="2588876"/>
            <a:ext cx="276703" cy="208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512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7CC3F2-32EC-4344-8CAE-C1E1359D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VNC</a:t>
            </a:r>
            <a:r>
              <a:rPr lang="zh-TW" altLang="en-US"/>
              <a:t> 看影片 </a:t>
            </a:r>
            <a:r>
              <a:rPr lang="en-US" altLang="zh-TW" sz="2400"/>
              <a:t>(2/2)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497B5F-A86F-426D-9091-985830CB8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Step 3</a:t>
            </a:r>
            <a:r>
              <a:rPr lang="zh-TW" altLang="en-US"/>
              <a:t>：在 </a:t>
            </a:r>
            <a:r>
              <a:rPr lang="en-US" altLang="zh-TW"/>
              <a:t>terminal </a:t>
            </a:r>
            <a:r>
              <a:rPr lang="zh-TW" altLang="en-US"/>
              <a:t>輸入 </a:t>
            </a:r>
            <a:r>
              <a:rPr lang="en-US" altLang="zh-TW"/>
              <a:t>(</a:t>
            </a:r>
            <a:r>
              <a:rPr lang="zh-TW" altLang="en-US"/>
              <a:t>例如：</a:t>
            </a:r>
            <a:r>
              <a:rPr lang="en-US" altLang="zh-TW"/>
              <a:t>ex2-4)</a:t>
            </a:r>
          </a:p>
          <a:p>
            <a:pPr indent="0">
              <a:buNone/>
            </a:pPr>
            <a:r>
              <a:rPr lang="en-US" altLang="zh-TW" sz="2800"/>
              <a:t>$</a:t>
            </a:r>
            <a:r>
              <a:rPr lang="zh-TW" altLang="en-US" sz="2800"/>
              <a:t> </a:t>
            </a:r>
            <a:r>
              <a:rPr lang="en-US" altLang="zh-TW" sz="2800">
                <a:solidFill>
                  <a:srgbClr val="FF0000"/>
                </a:solidFill>
              </a:rPr>
              <a:t>vlc </a:t>
            </a:r>
            <a:r>
              <a:rPr lang="zh-TW" altLang="en-US" sz="2800">
                <a:solidFill>
                  <a:srgbClr val="FF0000"/>
                </a:solidFill>
              </a:rPr>
              <a:t>檔案名稱 </a:t>
            </a:r>
            <a:r>
              <a:rPr lang="en-US" altLang="zh-TW"/>
              <a:t>(</a:t>
            </a:r>
            <a:r>
              <a:rPr lang="zh-TW" altLang="en-US"/>
              <a:t>例如：</a:t>
            </a:r>
            <a:r>
              <a:rPr lang="en-US" altLang="zh-TW"/>
              <a:t>$ </a:t>
            </a:r>
            <a:r>
              <a:rPr lang="en-US" altLang="zh-TW">
                <a:solidFill>
                  <a:srgbClr val="FF0000"/>
                </a:solidFill>
              </a:rPr>
              <a:t>vlc video1920x1080.h264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&amp;</a:t>
            </a:r>
            <a:r>
              <a:rPr lang="en-US" altLang="zh-TW"/>
              <a:t>)</a:t>
            </a:r>
            <a:endParaRPr lang="en-US" altLang="zh-TW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1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FD1FE2-C734-4562-B1A6-F115AAA5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練習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0BE4273-FC3C-4D07-9EE6-A5FAD8AD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查詢網頁文件</a:t>
            </a:r>
            <a:br>
              <a:rPr lang="en-US" altLang="zh-TW"/>
            </a:br>
            <a:r>
              <a:rPr lang="en-US" altLang="zh-TW">
                <a:hlinkClick r:id="rId2"/>
              </a:rPr>
              <a:t>https://www.raspberrypi.com/documentation/accessories/camera.html</a:t>
            </a:r>
            <a:endParaRPr lang="en-US" altLang="zh-TW"/>
          </a:p>
          <a:p>
            <a:r>
              <a:rPr lang="zh-TW" altLang="en-US"/>
              <a:t>一般拍照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/>
          </a:p>
          <a:p>
            <a:pPr marL="357188" indent="0">
              <a:buNone/>
            </a:pPr>
            <a:r>
              <a:rPr lang="en-US" altLang="zh-TW"/>
              <a:t>$ </a:t>
            </a:r>
            <a:r>
              <a:rPr lang="en-US" altLang="zh-TW">
                <a:solidFill>
                  <a:srgbClr val="FF0000"/>
                </a:solidFill>
              </a:rPr>
              <a:t>raspistill -t 2000 -o normal.jpg</a:t>
            </a:r>
          </a:p>
          <a:p>
            <a:pPr>
              <a:spcBef>
                <a:spcPts val="1200"/>
              </a:spcBef>
            </a:pPr>
            <a:r>
              <a:rPr lang="zh-TW" altLang="en-US"/>
              <a:t>旋轉拍照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/>
          </a:p>
          <a:p>
            <a:pPr marL="357188" indent="0">
              <a:buNone/>
            </a:pPr>
            <a:r>
              <a:rPr lang="en-US" altLang="zh-TW"/>
              <a:t>$ </a:t>
            </a:r>
            <a:r>
              <a:rPr lang="en-US" altLang="zh-TW">
                <a:solidFill>
                  <a:srgbClr val="FF0000"/>
                </a:solidFill>
              </a:rPr>
              <a:t>raspistill -t 2000 </a:t>
            </a:r>
            <a:r>
              <a:rPr lang="en-US" altLang="zh-TW" sz="4800">
                <a:solidFill>
                  <a:srgbClr val="00B0F0"/>
                </a:solidFill>
              </a:rPr>
              <a:t>?</a:t>
            </a:r>
            <a:r>
              <a:rPr lang="en-US" altLang="zh-TW">
                <a:solidFill>
                  <a:srgbClr val="FF0000"/>
                </a:solidFill>
              </a:rPr>
              <a:t> -o rotation.jpg</a:t>
            </a:r>
          </a:p>
          <a:p>
            <a:pPr>
              <a:spcBef>
                <a:spcPts val="1200"/>
              </a:spcBef>
            </a:pPr>
            <a:r>
              <a:rPr lang="zh-TW" altLang="en-US"/>
              <a:t>負片效果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endParaRPr lang="en-US" altLang="zh-TW"/>
          </a:p>
          <a:p>
            <a:pPr marL="357188" indent="0">
              <a:buNone/>
            </a:pPr>
            <a:r>
              <a:rPr lang="it-IT" altLang="zh-TW"/>
              <a:t>$ </a:t>
            </a:r>
            <a:r>
              <a:rPr lang="it-IT" altLang="zh-TW">
                <a:solidFill>
                  <a:srgbClr val="FF0000"/>
                </a:solidFill>
              </a:rPr>
              <a:t>raspistill -t 2000 -ifx </a:t>
            </a:r>
            <a:r>
              <a:rPr lang="it-IT" altLang="zh-TW" sz="4800">
                <a:solidFill>
                  <a:srgbClr val="00B0F0"/>
                </a:solidFill>
              </a:rPr>
              <a:t>?</a:t>
            </a:r>
            <a:r>
              <a:rPr lang="it-IT" altLang="zh-TW">
                <a:solidFill>
                  <a:srgbClr val="FF0000"/>
                </a:solidFill>
              </a:rPr>
              <a:t> -o neg.jpg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57DA0A2-676F-4DCD-831B-298DC0996B94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ex2-8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6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F84362-324C-4949-A98E-5886ECB8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Pi </a:t>
            </a:r>
            <a:r>
              <a:rPr lang="zh-TW" altLang="en-US"/>
              <a:t>的 </a:t>
            </a:r>
            <a:r>
              <a:rPr lang="en-US" altLang="zh-TW"/>
              <a:t>Camera</a:t>
            </a:r>
            <a:r>
              <a:rPr lang="zh-TW" altLang="en-US"/>
              <a:t> 模組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ACB7A7-6FE1-4FA0-9118-3563C739F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5">
            <a:extLst>
              <a:ext uri="{FF2B5EF4-FFF2-40B4-BE49-F238E27FC236}">
                <a16:creationId xmlns:a16="http://schemas.microsoft.com/office/drawing/2014/main" id="{3409D1D5-E06A-489A-97D4-4CE2C7106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55" y="1091778"/>
            <a:ext cx="9758690" cy="53171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53DB79D-1AC0-4651-AB7D-50D870984A0D}"/>
              </a:ext>
            </a:extLst>
          </p:cNvPr>
          <p:cNvSpPr/>
          <p:nvPr/>
        </p:nvSpPr>
        <p:spPr>
          <a:xfrm>
            <a:off x="2953408" y="1818290"/>
            <a:ext cx="1439917" cy="45771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995F8E0-143A-4776-8BF8-BE39C834D664}"/>
              </a:ext>
            </a:extLst>
          </p:cNvPr>
          <p:cNvSpPr txBox="1"/>
          <p:nvPr/>
        </p:nvSpPr>
        <p:spPr>
          <a:xfrm>
            <a:off x="2266570" y="136269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本次使用的 </a:t>
            </a:r>
            <a:r>
              <a:rPr lang="en-US" altLang="zh-TW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Camera </a:t>
            </a:r>
            <a:r>
              <a:rPr lang="zh-TW" altLang="en-US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模組</a:t>
            </a:r>
          </a:p>
        </p:txBody>
      </p:sp>
    </p:spTree>
    <p:extLst>
      <p:ext uri="{BB962C8B-B14F-4D97-AF65-F5344CB8AC3E}">
        <p14:creationId xmlns:p14="http://schemas.microsoft.com/office/powerpoint/2010/main" val="129578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CC815A-B803-4588-9BC0-982927FA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zh-TW" altLang="en-US"/>
              <a:t>小結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42C592-10CC-4EE3-85A4-674953C91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en-US" altLang="zh-TW"/>
              <a:t>Raspberry Pi Camera</a:t>
            </a:r>
            <a:r>
              <a:rPr lang="zh-TW" altLang="en-US"/>
              <a:t> 指令</a:t>
            </a:r>
          </a:p>
          <a:p>
            <a:pPr lvl="1"/>
            <a:r>
              <a:rPr lang="zh-TW" altLang="en-US"/>
              <a:t>拍照 </a:t>
            </a:r>
            <a:r>
              <a:rPr lang="en-US" altLang="zh-TW"/>
              <a:t>raspistill</a:t>
            </a:r>
          </a:p>
          <a:p>
            <a:pPr lvl="1"/>
            <a:r>
              <a:rPr lang="zh-TW" altLang="en-US"/>
              <a:t>錄影 </a:t>
            </a:r>
            <a:r>
              <a:rPr lang="en-US" altLang="zh-TW"/>
              <a:t>raspivid</a:t>
            </a:r>
          </a:p>
          <a:p>
            <a:pPr>
              <a:spcBef>
                <a:spcPts val="1200"/>
              </a:spcBef>
            </a:pPr>
            <a:r>
              <a:rPr lang="zh-TW" altLang="en-US"/>
              <a:t>看照片或影片</a:t>
            </a:r>
          </a:p>
          <a:p>
            <a:pPr lvl="1"/>
            <a:r>
              <a:rPr lang="zh-TW" altLang="en-US"/>
              <a:t>使用 </a:t>
            </a:r>
            <a:r>
              <a:rPr lang="en-US" altLang="zh-TW"/>
              <a:t>SCP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下載照片或影片</a:t>
            </a:r>
            <a:r>
              <a:rPr lang="en-US" altLang="zh-TW"/>
              <a:t>)</a:t>
            </a:r>
          </a:p>
          <a:p>
            <a:pPr lvl="1"/>
            <a:r>
              <a:rPr lang="zh-TW" altLang="en-US"/>
              <a:t>使用 </a:t>
            </a:r>
            <a:r>
              <a:rPr lang="en-US" altLang="zh-TW"/>
              <a:t>X11 Forwarding</a:t>
            </a:r>
            <a:r>
              <a:rPr lang="zh-TW" altLang="en-US"/>
              <a:t> </a:t>
            </a:r>
            <a:r>
              <a:rPr lang="en-US" altLang="zh-TW"/>
              <a:t>(SSH </a:t>
            </a:r>
            <a:r>
              <a:rPr lang="zh-TW" altLang="en-US"/>
              <a:t>看照片</a:t>
            </a:r>
            <a:r>
              <a:rPr lang="en-US" altLang="zh-TW"/>
              <a:t>)</a:t>
            </a:r>
          </a:p>
          <a:p>
            <a:pPr lvl="1"/>
            <a:r>
              <a:rPr lang="zh-TW" altLang="en-US"/>
              <a:t>使用 </a:t>
            </a:r>
            <a:r>
              <a:rPr lang="en-US" altLang="zh-TW"/>
              <a:t>VNC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遠端桌面看影片</a:t>
            </a:r>
            <a:r>
              <a:rPr lang="en-US" altLang="zh-TW"/>
              <a:t>)</a:t>
            </a:r>
          </a:p>
          <a:p>
            <a:pPr marL="457200" lvl="1" indent="0">
              <a:buNone/>
            </a:pPr>
            <a:endParaRPr lang="en-US" altLang="zh-TW"/>
          </a:p>
          <a:p>
            <a:r>
              <a:rPr lang="zh-TW" altLang="en-US"/>
              <a:t>以上基本操作不用太鑽研，都可以使用程式 </a:t>
            </a:r>
            <a:r>
              <a:rPr lang="en-US" altLang="zh-TW"/>
              <a:t>(python) </a:t>
            </a:r>
            <a:r>
              <a:rPr lang="zh-TW" altLang="en-US"/>
              <a:t>控制相機的動作。</a:t>
            </a:r>
          </a:p>
          <a:p>
            <a:pPr lvl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04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9CFE7-FE09-4604-83D2-24C39BF1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>
                <a:sym typeface="Rockwell"/>
              </a:rPr>
              <a:t>Outline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4CC6DF-C39D-457D-9DDB-2521DBC3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相機模組介紹</a:t>
            </a:r>
            <a:endParaRPr lang="en-US" altLang="zh-TW"/>
          </a:p>
          <a:p>
            <a:r>
              <a:rPr lang="zh-TW" altLang="en-US">
                <a:solidFill>
                  <a:srgbClr val="FF0000"/>
                </a:solidFill>
              </a:rPr>
              <a:t>安裝 </a:t>
            </a:r>
            <a:r>
              <a:rPr lang="en-US" altLang="zh-TW">
                <a:solidFill>
                  <a:srgbClr val="FF0000"/>
                </a:solidFill>
              </a:rPr>
              <a:t>Camera</a:t>
            </a:r>
          </a:p>
          <a:p>
            <a:r>
              <a:rPr lang="zh-TW" altLang="en-US"/>
              <a:t>攝影</a:t>
            </a:r>
            <a:r>
              <a:rPr lang="en-US" altLang="zh-TW"/>
              <a:t>/</a:t>
            </a:r>
            <a:r>
              <a:rPr lang="zh-TW" altLang="en-US"/>
              <a:t>錄影指令</a:t>
            </a:r>
            <a:endParaRPr lang="en-US" altLang="zh-TW"/>
          </a:p>
          <a:p>
            <a:r>
              <a:rPr lang="zh-TW" altLang="en-US"/>
              <a:t>開啟攝影檔</a:t>
            </a:r>
            <a:r>
              <a:rPr lang="en-US" altLang="zh-TW"/>
              <a:t>/</a:t>
            </a:r>
            <a:r>
              <a:rPr lang="zh-TW" altLang="en-US"/>
              <a:t>錄影檔</a:t>
            </a:r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48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54AF08-7F1B-4DF7-9EC8-D59C362B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安裝 </a:t>
            </a:r>
            <a:r>
              <a:rPr lang="en-US" altLang="zh-TW"/>
              <a:t>Camera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3F21D8-DA76-47FB-88F2-2E084A279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/>
              <a:t>Pi </a:t>
            </a:r>
            <a:r>
              <a:rPr kumimoji="1" lang="zh-TW" altLang="en-US"/>
              <a:t>關機</a:t>
            </a:r>
            <a:r>
              <a:rPr kumimoji="1" lang="en-US" altLang="zh-TW"/>
              <a:t>!!</a:t>
            </a:r>
            <a:r>
              <a:rPr kumimoji="1" lang="zh-TW" altLang="en-US"/>
              <a:t> </a:t>
            </a:r>
            <a:r>
              <a:rPr kumimoji="1" lang="en-US" altLang="zh-TW"/>
              <a:t>(</a:t>
            </a:r>
            <a:r>
              <a:rPr kumimoji="1" lang="zh-TW" altLang="en-US"/>
              <a:t>一定要做</a:t>
            </a:r>
            <a:r>
              <a:rPr kumimoji="1" lang="en-US" altLang="zh-TW"/>
              <a:t>)</a:t>
            </a:r>
          </a:p>
          <a:p>
            <a:pPr marL="357188" indent="0">
              <a:buNone/>
            </a:pPr>
            <a:r>
              <a:rPr lang="en-US" altLang="zh-TW"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zh-TW" altLang="en-US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1" lang="en-US" altLang="zh-TW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sudo shutdown now</a:t>
            </a:r>
          </a:p>
          <a:p>
            <a:r>
              <a:rPr kumimoji="1" lang="zh-TW" altLang="en-US"/>
              <a:t>連接</a:t>
            </a:r>
            <a:r>
              <a:rPr kumimoji="1" lang="en-US" altLang="zh-TW"/>
              <a:t> Camera</a:t>
            </a:r>
            <a:r>
              <a:rPr kumimoji="1" lang="zh-TW" altLang="en-US"/>
              <a:t>。</a:t>
            </a:r>
            <a:r>
              <a:rPr kumimoji="1" lang="en-US" altLang="zh-TW"/>
              <a:t>(</a:t>
            </a:r>
            <a:r>
              <a:rPr kumimoji="1" lang="zh-TW" altLang="en-US"/>
              <a:t>確認斷電，最好拔除 </a:t>
            </a:r>
            <a:r>
              <a:rPr kumimoji="1" lang="en-US" altLang="zh-TW"/>
              <a:t>USB </a:t>
            </a:r>
            <a:r>
              <a:rPr kumimoji="1" lang="zh-TW" altLang="en-US"/>
              <a:t>供電</a:t>
            </a:r>
            <a:r>
              <a:rPr kumimoji="1" lang="en-US" altLang="zh-TW"/>
              <a:t>)</a:t>
            </a:r>
          </a:p>
          <a:p>
            <a:pPr marL="357188" indent="0">
              <a:buNone/>
            </a:pPr>
            <a:endParaRPr kumimoji="1" lang="en-US" altLang="zh-TW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57188" indent="0">
              <a:buNone/>
            </a:pPr>
            <a:endParaRPr lang="en-US" altLang="zh-TW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kumimoji="1" lang="en-US" altLang="zh-TW"/>
          </a:p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D312EC-25BF-4409-9D34-80C7319F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91" y="2856989"/>
            <a:ext cx="2731643" cy="366937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D3404CD-B2B7-4594-8651-553ABD2F9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253" y="2854726"/>
            <a:ext cx="2732400" cy="36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D171F6-2B5B-4350-8E1D-50F284F99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Camera </a:t>
            </a:r>
            <a:r>
              <a:rPr lang="zh-TW" altLang="en-US"/>
              <a:t>組態設定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FC6BA1-CBBB-4A51-80C3-DE8CCE6D3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zh-TW" altLang="en-US"/>
              <a:t>輸入</a:t>
            </a:r>
            <a:r>
              <a:rPr kumimoji="1" lang="zh-TW" altLang="en-US">
                <a:latin typeface="Noto Sans TC" panose="020B0500000000000000" pitchFamily="34" charset="-120"/>
              </a:rPr>
              <a:t>：</a:t>
            </a:r>
            <a:r>
              <a:rPr kumimoji="1" lang="en-US" altLang="zh-TW"/>
              <a:t> </a:t>
            </a:r>
          </a:p>
          <a:p>
            <a:pPr marL="536575" lvl="1" indent="0">
              <a:buNone/>
            </a:pPr>
            <a:r>
              <a:rPr lang="en-US" altLang="zh-TW" sz="2800">
                <a:cs typeface="Consolas" panose="020B0609020204030204" pitchFamily="49" charset="0"/>
              </a:rPr>
              <a:t>$ </a:t>
            </a:r>
            <a:r>
              <a:rPr lang="en" altLang="zh-TW" sz="2800">
                <a:solidFill>
                  <a:srgbClr val="FF0000"/>
                </a:solidFill>
                <a:cs typeface="Consolas" panose="020B0609020204030204" pitchFamily="49" charset="0"/>
              </a:rPr>
              <a:t>sudo raspi-config</a:t>
            </a:r>
            <a:endParaRPr kumimoji="1" lang="en-US" altLang="zh-TW" sz="2800">
              <a:solidFill>
                <a:srgbClr val="FF0000"/>
              </a:solidFill>
              <a:cs typeface="Consolas" panose="020B0609020204030204" pitchFamily="49" charset="0"/>
            </a:endParaRP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zh-TW" altLang="en-US"/>
              <a:t>啟動相機</a:t>
            </a:r>
            <a:endParaRPr lang="en" altLang="zh-TW"/>
          </a:p>
          <a:p>
            <a:pPr lvl="1"/>
            <a:r>
              <a:rPr lang="en-US" altLang="zh-TW" sz="2800"/>
              <a:t>『 3</a:t>
            </a:r>
            <a:r>
              <a:rPr lang="en" altLang="zh-TW" sz="2800"/>
              <a:t> Interfacing Options</a:t>
            </a:r>
            <a:r>
              <a:rPr lang="en-US" altLang="zh-TW" sz="2800"/>
              <a:t> 』</a:t>
            </a:r>
            <a:r>
              <a:rPr lang="en" altLang="zh-TW" sz="280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TW" sz="2800"/>
              <a:t>『 </a:t>
            </a:r>
            <a:r>
              <a:rPr lang="en" altLang="zh-TW" sz="2800"/>
              <a:t>P1 Camera</a:t>
            </a:r>
            <a:r>
              <a:rPr lang="en-US" altLang="zh-TW" sz="2800"/>
              <a:t> 』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zh-TW" altLang="en-US"/>
              <a:t>調整記憶體 </a:t>
            </a:r>
            <a:r>
              <a:rPr lang="en-US" altLang="zh-TW"/>
              <a:t>(</a:t>
            </a:r>
            <a:r>
              <a:rPr lang="zh-TW" altLang="en-US"/>
              <a:t>預設 </a:t>
            </a:r>
            <a:r>
              <a:rPr lang="en-US" altLang="zh-TW"/>
              <a:t>128M)</a:t>
            </a:r>
            <a:endParaRPr lang="en" altLang="zh-TW"/>
          </a:p>
          <a:p>
            <a:pPr lvl="1"/>
            <a:r>
              <a:rPr lang="en-US" altLang="zh-TW" sz="2800"/>
              <a:t>『 4 Performance</a:t>
            </a:r>
            <a:r>
              <a:rPr lang="en" altLang="zh-TW" sz="2800"/>
              <a:t> Options</a:t>
            </a:r>
            <a:r>
              <a:rPr lang="en-US" altLang="zh-TW" sz="2800"/>
              <a:t> 』</a:t>
            </a:r>
            <a:r>
              <a:rPr lang="en" altLang="zh-TW" sz="280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TW" sz="2800"/>
              <a:t>『 P2 GPU </a:t>
            </a:r>
            <a:r>
              <a:rPr lang="en" altLang="zh-TW" sz="2800"/>
              <a:t>Memory</a:t>
            </a:r>
            <a:r>
              <a:rPr lang="en-US" altLang="zh-TW" sz="2800"/>
              <a:t>』</a:t>
            </a:r>
            <a:r>
              <a:rPr lang="en" altLang="zh-TW" sz="2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" altLang="zh-TW" sz="2800"/>
              <a:t>128M</a:t>
            </a:r>
            <a:endParaRPr lang="en-US" altLang="zh-TW" sz="280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zh-TW" altLang="en-US"/>
              <a:t>重開機</a:t>
            </a:r>
            <a:endParaRPr lang="en-US" altLang="zh-TW"/>
          </a:p>
          <a:p>
            <a:pPr marL="534988" lvl="1" indent="0">
              <a:buNone/>
            </a:pPr>
            <a:r>
              <a:rPr lang="en-US" altLang="zh-TW" sz="2800">
                <a:cs typeface="Consolas" panose="020B0609020204030204" pitchFamily="49" charset="0"/>
              </a:rPr>
              <a:t>$ </a:t>
            </a:r>
            <a:r>
              <a:rPr lang="en" altLang="zh-TW" sz="2800">
                <a:solidFill>
                  <a:srgbClr val="FF0000"/>
                </a:solidFill>
                <a:cs typeface="Consolas" panose="020B0609020204030204" pitchFamily="49" charset="0"/>
              </a:rPr>
              <a:t>sudo reboot</a:t>
            </a:r>
            <a:endParaRPr lang="en" altLang="zh-TW" sz="2800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02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85833-31B0-4DAF-AC65-FB776B7C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檢查</a:t>
            </a:r>
            <a:r>
              <a:rPr lang="en-US" altLang="zh-TW"/>
              <a:t> Camera</a:t>
            </a:r>
            <a:r>
              <a:rPr lang="zh-TW" altLang="en-US"/>
              <a:t> 狀態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171593-3D49-4C06-815B-CCD2922EA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輸入</a:t>
            </a:r>
            <a:r>
              <a:rPr kumimoji="1" lang="zh-TW" altLang="en-US">
                <a:latin typeface="Noto Sans TC" panose="020B0500000000000000" pitchFamily="34" charset="-120"/>
              </a:rPr>
              <a:t>：</a:t>
            </a:r>
            <a:endParaRPr kumimoji="1" lang="en-US" altLang="zh-TW">
              <a:latin typeface="Noto Sans TC" panose="020B0500000000000000" pitchFamily="34" charset="-120"/>
            </a:endParaRPr>
          </a:p>
          <a:p>
            <a:pPr marL="354013" indent="0">
              <a:buNone/>
            </a:pPr>
            <a:r>
              <a:rPr lang="en-US" altLang="zh-TW" sz="2800">
                <a:cs typeface="Consolas" panose="020B0609020204030204" pitchFamily="49" charset="0"/>
              </a:rPr>
              <a:t>$ </a:t>
            </a:r>
            <a:r>
              <a:rPr lang="en-US" altLang="zh-TW" sz="2800">
                <a:solidFill>
                  <a:srgbClr val="FF0000"/>
                </a:solidFill>
                <a:cs typeface="Consolas" panose="020B0609020204030204" pitchFamily="49" charset="0"/>
              </a:rPr>
              <a:t>vcgencmd get_camera</a:t>
            </a:r>
            <a:endParaRPr kumimoji="1" lang="en-US" altLang="zh-TW" sz="2800">
              <a:solidFill>
                <a:srgbClr val="FF0000"/>
              </a:solidFill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kumimoji="1" lang="en-US" altLang="zh-TW"/>
              <a:t> </a:t>
            </a:r>
          </a:p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48ADA8D-108B-4E1D-A250-2FE67B89E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36" y="2709569"/>
            <a:ext cx="7716327" cy="281979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5F48D5F-6E34-4A13-B764-5DAF61A3782F}"/>
              </a:ext>
            </a:extLst>
          </p:cNvPr>
          <p:cNvSpPr/>
          <p:nvPr/>
        </p:nvSpPr>
        <p:spPr>
          <a:xfrm>
            <a:off x="2417166" y="3346688"/>
            <a:ext cx="1921570" cy="170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AE12A9-B9FC-455F-B73F-937570CC2B95}"/>
              </a:ext>
            </a:extLst>
          </p:cNvPr>
          <p:cNvSpPr txBox="1"/>
          <p:nvPr/>
        </p:nvSpPr>
        <p:spPr>
          <a:xfrm>
            <a:off x="4338736" y="3517641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supported = 1 detected = 1</a:t>
            </a:r>
            <a:endParaRPr lang="zh-TW" altLang="en-US">
              <a:solidFill>
                <a:srgbClr val="FF00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64B00F8-FC78-4400-8153-1285DA42A0F4}"/>
              </a:ext>
            </a:extLst>
          </p:cNvPr>
          <p:cNvSpPr txBox="1"/>
          <p:nvPr/>
        </p:nvSpPr>
        <p:spPr>
          <a:xfrm>
            <a:off x="4338736" y="3886973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代表 </a:t>
            </a:r>
            <a:r>
              <a:rPr lang="en-US" altLang="zh-TW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camera </a:t>
            </a:r>
            <a:r>
              <a:rPr lang="zh-TW" altLang="en-US">
                <a:solidFill>
                  <a:srgbClr val="FF00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安裝成功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4DFCBB2-6ED3-4240-BB50-33A377C2F10E}"/>
              </a:ext>
            </a:extLst>
          </p:cNvPr>
          <p:cNvSpPr/>
          <p:nvPr/>
        </p:nvSpPr>
        <p:spPr>
          <a:xfrm>
            <a:off x="10715939" y="236273"/>
            <a:ext cx="1223963" cy="360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>
                <a:latin typeface="Consolas" panose="020B0609020204030204" pitchFamily="49" charset="0"/>
              </a:rPr>
              <a:t>ex2-1</a:t>
            </a:r>
            <a:endParaRPr lang="zh-TW" alt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1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49CFE7-FE09-4604-83D2-24C39BF1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08" y="287492"/>
            <a:ext cx="10077091" cy="618286"/>
          </a:xfrm>
        </p:spPr>
        <p:txBody>
          <a:bodyPr/>
          <a:lstStyle/>
          <a:p>
            <a:r>
              <a:rPr lang="en-US" altLang="zh-TW">
                <a:sym typeface="Rockwell"/>
              </a:rPr>
              <a:t>Outline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4CC6DF-C39D-457D-9DDB-2521DBC3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4" y="1078303"/>
            <a:ext cx="11370672" cy="5317167"/>
          </a:xfrm>
        </p:spPr>
        <p:txBody>
          <a:bodyPr/>
          <a:lstStyle/>
          <a:p>
            <a:r>
              <a:rPr lang="zh-TW" altLang="en-US"/>
              <a:t>相機模組介紹</a:t>
            </a:r>
            <a:endParaRPr lang="en-US" altLang="zh-TW"/>
          </a:p>
          <a:p>
            <a:r>
              <a:rPr lang="zh-TW" altLang="en-US"/>
              <a:t>安裝 </a:t>
            </a:r>
            <a:r>
              <a:rPr lang="en-US" altLang="zh-TW"/>
              <a:t>Camera</a:t>
            </a:r>
          </a:p>
          <a:p>
            <a:r>
              <a:rPr lang="zh-TW" altLang="en-US">
                <a:solidFill>
                  <a:srgbClr val="FF0000"/>
                </a:solidFill>
              </a:rPr>
              <a:t>攝影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錄影指令</a:t>
            </a:r>
            <a:endParaRPr lang="en-US" altLang="zh-TW">
              <a:solidFill>
                <a:srgbClr val="FF0000"/>
              </a:solidFill>
            </a:endParaRPr>
          </a:p>
          <a:p>
            <a:r>
              <a:rPr lang="zh-TW" altLang="en-US"/>
              <a:t>開啟攝影檔</a:t>
            </a:r>
            <a:r>
              <a:rPr lang="en-US" altLang="zh-TW"/>
              <a:t>/</a:t>
            </a:r>
            <a:r>
              <a:rPr lang="zh-TW" altLang="en-US"/>
              <a:t>錄影檔</a:t>
            </a:r>
            <a:endParaRPr lang="en-US" altLang="zh-TW"/>
          </a:p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14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85D9966-5837-4CEA-8C46-529B978F1503}"/>
              </a:ext>
            </a:extLst>
          </p:cNvPr>
          <p:cNvSpPr txBox="1"/>
          <p:nvPr/>
        </p:nvSpPr>
        <p:spPr>
          <a:xfrm>
            <a:off x="2153920" y="3105834"/>
            <a:ext cx="788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實驗 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1</a:t>
            </a:r>
            <a:r>
              <a:rPr lang="zh-TW" altLang="en-US" sz="3600" b="0" i="0" u="none" strike="noStrike" baseline="0">
                <a:solidFill>
                  <a:srgbClr val="FFFF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：</a:t>
            </a:r>
            <a:r>
              <a:rPr lang="en-US" altLang="zh-TW" sz="3600" b="0" i="0" u="none" strike="noStrike" baseline="0">
                <a:solidFill>
                  <a:srgbClr val="FFFF00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Hello Camera</a:t>
            </a:r>
            <a:endParaRPr lang="zh-TW" altLang="en-US" sz="4800">
              <a:solidFill>
                <a:srgbClr val="FFFF00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C1F7CB9-979A-40E2-8985-6C8FB1F8EAE2}"/>
              </a:ext>
            </a:extLst>
          </p:cNvPr>
          <p:cNvSpPr txBox="1"/>
          <p:nvPr/>
        </p:nvSpPr>
        <p:spPr>
          <a:xfrm>
            <a:off x="1744824" y="3965601"/>
            <a:ext cx="8713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b="0" i="0" u="none" strike="noStrike" baseline="0">
                <a:solidFill>
                  <a:schemeClr val="bg1"/>
                </a:solidFill>
                <a:latin typeface="Consolas" panose="020B0609020204030204" pitchFamily="49" charset="0"/>
                <a:ea typeface="Noto Sans TC" panose="020B0500000000000000" pitchFamily="34" charset="-120"/>
              </a:rPr>
              <a:t>練習照相和攝影的指令</a:t>
            </a:r>
            <a:endParaRPr lang="zh-TW" altLang="en-US" sz="4800">
              <a:solidFill>
                <a:schemeClr val="bg1"/>
              </a:solidFill>
              <a:latin typeface="Consolas" panose="020B0609020204030204" pitchFamily="49" charset="0"/>
              <a:ea typeface="Noto Sans TC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083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11328</TotalTime>
  <Words>1039</Words>
  <Application>Microsoft Office PowerPoint</Application>
  <PresentationFormat>寬螢幕</PresentationFormat>
  <Paragraphs>173</Paragraphs>
  <Slides>30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Noto Sans TC</vt:lpstr>
      <vt:lpstr>PMingLiU</vt:lpstr>
      <vt:lpstr>Arial</vt:lpstr>
      <vt:lpstr>Calibri</vt:lpstr>
      <vt:lpstr>Consolas</vt:lpstr>
      <vt:lpstr>Raleway</vt:lpstr>
      <vt:lpstr>Wingdings</vt:lpstr>
      <vt:lpstr>2_Office 佈景主題</vt:lpstr>
      <vt:lpstr>PowerPoint 簡報</vt:lpstr>
      <vt:lpstr>Outline</vt:lpstr>
      <vt:lpstr>Pi 的 Camera 模組</vt:lpstr>
      <vt:lpstr>Outline</vt:lpstr>
      <vt:lpstr>安裝 Camera</vt:lpstr>
      <vt:lpstr>Camera 組態設定</vt:lpstr>
      <vt:lpstr>檢查 Camera 狀態</vt:lpstr>
      <vt:lpstr>Outline</vt:lpstr>
      <vt:lpstr>PowerPoint 簡報</vt:lpstr>
      <vt:lpstr>拍照指令 raspiStill</vt:lpstr>
      <vt:lpstr>PowerPoint 簡報</vt:lpstr>
      <vt:lpstr>If you got some error…</vt:lpstr>
      <vt:lpstr>錄影指令 raspiVid</vt:lpstr>
      <vt:lpstr>PowerPoint 簡報</vt:lpstr>
      <vt:lpstr>PowerPoint 簡報</vt:lpstr>
      <vt:lpstr>Outline</vt:lpstr>
      <vt:lpstr>遠端檔案管理 (使用 WinSCP) (1/2)</vt:lpstr>
      <vt:lpstr>遠端檔案管理 (使用 WinSCP) (2/2)</vt:lpstr>
      <vt:lpstr>Outline</vt:lpstr>
      <vt:lpstr>X Window System</vt:lpstr>
      <vt:lpstr>在 Windows 安裝 X Server</vt:lpstr>
      <vt:lpstr>在 Windows 設定 X11 Forwarding</vt:lpstr>
      <vt:lpstr>PowerPoint 簡報</vt:lpstr>
      <vt:lpstr>X11 Forwarding + SSH 看照片</vt:lpstr>
      <vt:lpstr>"Can not open display" for Windows</vt:lpstr>
      <vt:lpstr>"Can not open display" for MAC</vt:lpstr>
      <vt:lpstr>VNC 看影片 (1/2)</vt:lpstr>
      <vt:lpstr>VNC 看影片 (2/2)</vt:lpstr>
      <vt:lpstr>練習</vt:lpstr>
      <vt:lpstr>小結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邱裕雄</dc:creator>
  <cp:lastModifiedBy>allwow</cp:lastModifiedBy>
  <cp:revision>2019</cp:revision>
  <dcterms:created xsi:type="dcterms:W3CDTF">2016-10-10T14:48:34Z</dcterms:created>
  <dcterms:modified xsi:type="dcterms:W3CDTF">2022-04-28T11:19:24Z</dcterms:modified>
</cp:coreProperties>
</file>