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869" r:id="rId2"/>
    <p:sldMasterId id="2147483883" r:id="rId3"/>
    <p:sldMasterId id="2147483889" r:id="rId4"/>
  </p:sldMasterIdLst>
  <p:notesMasterIdLst>
    <p:notesMasterId r:id="rId71"/>
  </p:notesMasterIdLst>
  <p:handoutMasterIdLst>
    <p:handoutMasterId r:id="rId72"/>
  </p:handoutMasterIdLst>
  <p:sldIdLst>
    <p:sldId id="807" r:id="rId5"/>
    <p:sldId id="820" r:id="rId6"/>
    <p:sldId id="874" r:id="rId7"/>
    <p:sldId id="454" r:id="rId8"/>
    <p:sldId id="453" r:id="rId9"/>
    <p:sldId id="819" r:id="rId10"/>
    <p:sldId id="872" r:id="rId11"/>
    <p:sldId id="431" r:id="rId12"/>
    <p:sldId id="935" r:id="rId13"/>
    <p:sldId id="877" r:id="rId14"/>
    <p:sldId id="878" r:id="rId15"/>
    <p:sldId id="888" r:id="rId16"/>
    <p:sldId id="975" r:id="rId17"/>
    <p:sldId id="456" r:id="rId18"/>
    <p:sldId id="455" r:id="rId19"/>
    <p:sldId id="457" r:id="rId20"/>
    <p:sldId id="458" r:id="rId21"/>
    <p:sldId id="459" r:id="rId22"/>
    <p:sldId id="460" r:id="rId23"/>
    <p:sldId id="463" r:id="rId24"/>
    <p:sldId id="423" r:id="rId25"/>
    <p:sldId id="887" r:id="rId26"/>
    <p:sldId id="876" r:id="rId27"/>
    <p:sldId id="936" r:id="rId28"/>
    <p:sldId id="893" r:id="rId29"/>
    <p:sldId id="937" r:id="rId30"/>
    <p:sldId id="892" r:id="rId31"/>
    <p:sldId id="938" r:id="rId32"/>
    <p:sldId id="897" r:id="rId33"/>
    <p:sldId id="898" r:id="rId34"/>
    <p:sldId id="939" r:id="rId35"/>
    <p:sldId id="899" r:id="rId36"/>
    <p:sldId id="900" r:id="rId37"/>
    <p:sldId id="901" r:id="rId38"/>
    <p:sldId id="902" r:id="rId39"/>
    <p:sldId id="903" r:id="rId40"/>
    <p:sldId id="905" r:id="rId41"/>
    <p:sldId id="906" r:id="rId42"/>
    <p:sldId id="929" r:id="rId43"/>
    <p:sldId id="907" r:id="rId44"/>
    <p:sldId id="908" r:id="rId45"/>
    <p:sldId id="930" r:id="rId46"/>
    <p:sldId id="911" r:id="rId47"/>
    <p:sldId id="940" r:id="rId48"/>
    <p:sldId id="912" r:id="rId49"/>
    <p:sldId id="941" r:id="rId50"/>
    <p:sldId id="942" r:id="rId51"/>
    <p:sldId id="914" r:id="rId52"/>
    <p:sldId id="931" r:id="rId53"/>
    <p:sldId id="932" r:id="rId54"/>
    <p:sldId id="967" r:id="rId55"/>
    <p:sldId id="913" r:id="rId56"/>
    <p:sldId id="969" r:id="rId57"/>
    <p:sldId id="970" r:id="rId58"/>
    <p:sldId id="971" r:id="rId59"/>
    <p:sldId id="972" r:id="rId60"/>
    <p:sldId id="973" r:id="rId61"/>
    <p:sldId id="974" r:id="rId62"/>
    <p:sldId id="915" r:id="rId63"/>
    <p:sldId id="916" r:id="rId64"/>
    <p:sldId id="917" r:id="rId65"/>
    <p:sldId id="918" r:id="rId66"/>
    <p:sldId id="919" r:id="rId67"/>
    <p:sldId id="925" r:id="rId68"/>
    <p:sldId id="920" r:id="rId69"/>
    <p:sldId id="924" r:id="rId70"/>
  </p:sldIdLst>
  <p:sldSz cx="12192000" cy="6858000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  <a:srgbClr val="33CC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6370" autoAdjust="0"/>
  </p:normalViewPr>
  <p:slideViewPr>
    <p:cSldViewPr snapToGrid="0">
      <p:cViewPr varScale="1">
        <p:scale>
          <a:sx n="105" d="100"/>
          <a:sy n="105" d="100"/>
        </p:scale>
        <p:origin x="104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-180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006802-B298-46B6-BA13-0F15E19115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09666-E4F4-454F-AC6C-0A435E1FE5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6E4FDBE-4380-458F-92E2-060177105A82}" type="datetimeFigureOut">
              <a:rPr lang="id-ID"/>
              <a:pPr>
                <a:defRPr/>
              </a:pPr>
              <a:t>04/03/2022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C6160-F52D-42BB-B1F8-AD4EFC6288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F0F56-2A42-43E6-8809-B95941780E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013FF5E2-A35D-48AB-88FD-8495C4483744}" type="slidenum">
              <a:rPr lang="zh-TW" altLang="id-ID"/>
              <a:pPr>
                <a:defRPr/>
              </a:pPr>
              <a:t>‹#›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6EBF86-0FD1-4553-BF17-8A07D6D35A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25D9-1465-4E04-A726-CA595EC647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391F79-ECD0-49F3-80F2-8A76B96B72C9}" type="datetimeFigureOut">
              <a:rPr lang="id-ID"/>
              <a:pPr>
                <a:defRPr/>
              </a:pPr>
              <a:t>04/03/2022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3D040A-476E-41CF-AC3C-200F6B7AF6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B77FC16-5BC6-42E0-9277-861D55D1A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6E410-438C-4B58-9C2E-53ACF1E844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6A486-B08C-4918-806B-EC4350322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029F58E9-F467-403B-8C6D-9A8C789358E8}" type="slidenum">
              <a:rPr lang="zh-TW" altLang="id-ID"/>
              <a:pPr>
                <a:defRPr/>
              </a:pPr>
              <a:t>‹#›</a:t>
            </a:fld>
            <a:endParaRPr lang="id-ID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F58E9-F467-403B-8C6D-9A8C789358E8}" type="slidenum">
              <a:rPr lang="zh-TW" altLang="id-ID" smtClean="0"/>
              <a:pPr>
                <a:defRPr/>
              </a:pPr>
              <a:t>1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197813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69CC1D-64E8-4BEC-9AC4-5549F2710E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FE3647F-8EA4-4DB4-A1BA-F892786607DC}"/>
              </a:ext>
            </a:extLst>
          </p:cNvPr>
          <p:cNvSpPr/>
          <p:nvPr userDrawn="1"/>
        </p:nvSpPr>
        <p:spPr>
          <a:xfrm>
            <a:off x="296863" y="2520950"/>
            <a:ext cx="2471737" cy="2471738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AA3820D-273F-4ED3-BFAC-55145A851FEF}"/>
              </a:ext>
            </a:extLst>
          </p:cNvPr>
          <p:cNvSpPr/>
          <p:nvPr userDrawn="1"/>
        </p:nvSpPr>
        <p:spPr>
          <a:xfrm>
            <a:off x="1101725" y="1516063"/>
            <a:ext cx="2471738" cy="2471737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2A4E691-E284-47BD-B8E9-2F0B4B1346C2}"/>
              </a:ext>
            </a:extLst>
          </p:cNvPr>
          <p:cNvSpPr/>
          <p:nvPr userDrawn="1"/>
        </p:nvSpPr>
        <p:spPr>
          <a:xfrm>
            <a:off x="0" y="5816600"/>
            <a:ext cx="12192000" cy="10414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93988" y="2349039"/>
            <a:ext cx="6974011" cy="11609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93988" y="3817688"/>
            <a:ext cx="6974011" cy="685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84159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540304-1FE6-7A48-AEF5-1DB1AE18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C126E0C-0402-8F4B-AA59-56A875AD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8C859D4-86CB-1248-9831-1F2E91C08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2A28040-F460-344A-B1F7-D13F73B61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D8D3B0A-A769-E446-B9C0-72457C240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43AC8F4-B195-6A43-B4B4-C0485C54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1DEB-7AD1-43DF-A253-96397CF9AD7C}" type="datetime1">
              <a:rPr kumimoji="1" lang="zh-TW" altLang="en-US" smtClean="0"/>
              <a:t>2022/3/4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F937D1E-71FD-AA4E-B04C-4231DC52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14239BB-950D-514A-AF66-BA76D61F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5526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0325BA-6171-354E-BA14-AD7FBDE3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A0FF265-19EA-B04A-ABEE-7728E2150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C6BC-26E0-4A72-A9CA-3513515A5A44}" type="datetime1">
              <a:rPr kumimoji="1" lang="zh-TW" altLang="en-US" smtClean="0"/>
              <a:t>2022/3/4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36A4A9B-AE4E-064E-841D-48650A87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7E39644-9482-8942-9F20-F4A5E64F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6750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F496164-797E-3549-9D5E-0E8A37AE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4E7A-30C5-45D0-BC44-767D3DFCD257}" type="datetime1">
              <a:rPr kumimoji="1" lang="zh-TW" altLang="en-US" smtClean="0"/>
              <a:t>2022/3/4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535B5BB-8ED1-9A49-AC0E-88D45111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9648A2-F709-A646-96C5-F4B23A3F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72514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3D478D-5E15-0541-ACE7-72E85F38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D974B3-2300-EE45-AE13-70B65F36B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B9B3C34-1174-934B-8726-7F1190361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02731CE-A607-9145-BEA9-06CE3599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7199-6B8B-44F0-9109-905C30F0FECA}" type="datetime1">
              <a:rPr kumimoji="1" lang="zh-TW" altLang="en-US" smtClean="0"/>
              <a:t>2022/3/4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0F1A600-F648-9B4D-9A06-26AD9F703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A02709F-556F-8442-BA43-413BF9F7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3082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2444DA-2844-B144-AC92-A2736411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9B4AECC-81E3-C941-B663-BD9699A0C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ED5B520-D617-C442-946B-D6D9A2C42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8190453-5F30-974E-88B0-FA2C422A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255F-1766-42BE-92AB-B9C04CF61AE1}" type="datetime1">
              <a:rPr kumimoji="1" lang="zh-TW" altLang="en-US" smtClean="0"/>
              <a:t>2022/3/4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31F9120-0725-164E-A6BA-5753BB55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6C3F616-BF56-CF4C-8919-A3CD3884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97350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1A34F1-C2B5-2542-A9D4-3BF77440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F016F76-0C97-0949-BE44-20F816221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A0B4CD-163F-DA47-A69C-597F2397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0067-BF01-46BF-B239-87B08BF8FDEA}" type="datetime1">
              <a:rPr kumimoji="1" lang="zh-TW" altLang="en-US" smtClean="0"/>
              <a:t>2022/3/4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EE7DC2-71C8-5849-A6F4-9B531F80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8BC8B2-65C3-CB41-ABFB-EE2CF0E0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71962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9DD228E-A76E-584A-892C-CE3DDB21C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A9890EB-3389-C747-A40E-59354B04B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BE5046-F8BF-C046-AC53-45F602BF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CDD3-1E88-41FE-A037-E90EAB1D1EEA}" type="datetime1">
              <a:rPr kumimoji="1" lang="zh-TW" altLang="en-US" smtClean="0"/>
              <a:t>2022/3/4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893DC4-EBFA-AE40-BF67-D0C6BED00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20A751-23A6-0846-B3B8-0476AF6F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51284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EA5C04D-A5E7-4A8D-9F0C-F2C8D10A28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48432"/>
      </p:ext>
    </p:extLst>
  </p:cSld>
  <p:clrMapOvr>
    <a:masterClrMapping/>
  </p:clrMapOvr>
  <p:transition spd="slow" advClick="0" advTm="1000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EA5C04D-A5E7-4A8D-9F0C-F2C8D10A28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9">
            <a:extLst>
              <a:ext uri="{FF2B5EF4-FFF2-40B4-BE49-F238E27FC236}">
                <a16:creationId xmlns:a16="http://schemas.microsoft.com/office/drawing/2014/main" id="{F813B169-1F95-4F92-9314-38FED5AE7F4C}"/>
              </a:ext>
            </a:extLst>
          </p:cNvPr>
          <p:cNvCxnSpPr>
            <a:cxnSpLocks/>
          </p:cNvCxnSpPr>
          <p:nvPr userDrawn="1"/>
        </p:nvCxnSpPr>
        <p:spPr>
          <a:xfrm>
            <a:off x="1276350" y="990600"/>
            <a:ext cx="10077450" cy="0"/>
          </a:xfrm>
          <a:prstGeom prst="line">
            <a:avLst/>
          </a:prstGeom>
          <a:ln w="6350">
            <a:solidFill>
              <a:srgbClr val="7F7F7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標題 1">
            <a:extLst>
              <a:ext uri="{FF2B5EF4-FFF2-40B4-BE49-F238E27FC236}">
                <a16:creationId xmlns:a16="http://schemas.microsoft.com/office/drawing/2014/main" id="{7319F838-31BB-499E-8CAA-BC78BC4E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00B0F0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14B815E-B5D5-4C71-9CE3-66BA6C813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ts val="4000"/>
              </a:lnSpc>
              <a:spcBef>
                <a:spcPts val="1200"/>
              </a:spcBef>
              <a:defRPr sz="28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  <a:lvl2pPr marL="896938" indent="-439738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2pPr>
            <a:lvl3pPr>
              <a:lnSpc>
                <a:spcPts val="3200"/>
              </a:lnSpc>
              <a:spcBef>
                <a:spcPts val="600"/>
              </a:spcBef>
              <a:defRPr sz="20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318221817"/>
      </p:ext>
    </p:extLst>
  </p:cSld>
  <p:clrMapOvr>
    <a:masterClrMapping/>
  </p:clrMapOvr>
  <p:transition spd="slow" advClick="0" advTm="1000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69CC1D-64E8-4BEC-9AC4-5549F2710E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FE3647F-8EA4-4DB4-A1BA-F892786607DC}"/>
              </a:ext>
            </a:extLst>
          </p:cNvPr>
          <p:cNvSpPr/>
          <p:nvPr userDrawn="1"/>
        </p:nvSpPr>
        <p:spPr>
          <a:xfrm>
            <a:off x="296863" y="2520950"/>
            <a:ext cx="2471737" cy="2471738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AA3820D-273F-4ED3-BFAC-55145A851FEF}"/>
              </a:ext>
            </a:extLst>
          </p:cNvPr>
          <p:cNvSpPr/>
          <p:nvPr userDrawn="1"/>
        </p:nvSpPr>
        <p:spPr>
          <a:xfrm>
            <a:off x="1101725" y="1516063"/>
            <a:ext cx="2471738" cy="2471737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2A4E691-E284-47BD-B8E9-2F0B4B1346C2}"/>
              </a:ext>
            </a:extLst>
          </p:cNvPr>
          <p:cNvSpPr/>
          <p:nvPr userDrawn="1"/>
        </p:nvSpPr>
        <p:spPr>
          <a:xfrm>
            <a:off x="0" y="5816600"/>
            <a:ext cx="12192000" cy="10414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93988" y="2349039"/>
            <a:ext cx="6974011" cy="11609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93988" y="3817688"/>
            <a:ext cx="6974011" cy="685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21762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3A91EA4D-FAD9-4833-96FA-C2B1E64C41D7}"/>
              </a:ext>
            </a:extLst>
          </p:cNvPr>
          <p:cNvCxnSpPr>
            <a:cxnSpLocks/>
          </p:cNvCxnSpPr>
          <p:nvPr userDrawn="1"/>
        </p:nvCxnSpPr>
        <p:spPr>
          <a:xfrm>
            <a:off x="1276350" y="990600"/>
            <a:ext cx="10077450" cy="0"/>
          </a:xfrm>
          <a:prstGeom prst="line">
            <a:avLst/>
          </a:prstGeom>
          <a:ln w="6350">
            <a:solidFill>
              <a:srgbClr val="7F7F7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3">
            <a:extLst>
              <a:ext uri="{FF2B5EF4-FFF2-40B4-BE49-F238E27FC236}">
                <a16:creationId xmlns:a16="http://schemas.microsoft.com/office/drawing/2014/main" id="{FD3047A2-4A12-4B3D-B4B9-62F1158A6CFE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11687175" y="6532563"/>
            <a:ext cx="5048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227D3E5B-B17B-4577-83DB-A6EA3498EB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6075" y="6521450"/>
            <a:ext cx="43656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EC486492-4B25-46BB-B51E-198F5564C18A}" type="slidenum">
              <a:rPr lang="zh-CN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印品黑体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ts val="3600"/>
              </a:lnSpc>
              <a:spcBef>
                <a:spcPts val="600"/>
              </a:spcBef>
              <a:defRPr sz="28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  <a:lvl2pPr marL="896938" indent="-439738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4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2pPr>
            <a:lvl3pPr>
              <a:lnSpc>
                <a:spcPts val="3200"/>
              </a:lnSpc>
              <a:spcBef>
                <a:spcPts val="600"/>
              </a:spcBef>
              <a:defRPr sz="20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3pPr>
            <a:lvl4pPr>
              <a:defRPr sz="18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4pPr>
            <a:lvl5pPr>
              <a:defRPr sz="16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49781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3A91EA4D-FAD9-4833-96FA-C2B1E64C41D7}"/>
              </a:ext>
            </a:extLst>
          </p:cNvPr>
          <p:cNvCxnSpPr>
            <a:cxnSpLocks/>
          </p:cNvCxnSpPr>
          <p:nvPr userDrawn="1"/>
        </p:nvCxnSpPr>
        <p:spPr>
          <a:xfrm>
            <a:off x="1276350" y="990600"/>
            <a:ext cx="10077450" cy="0"/>
          </a:xfrm>
          <a:prstGeom prst="line">
            <a:avLst/>
          </a:prstGeom>
          <a:ln w="6350">
            <a:solidFill>
              <a:srgbClr val="7F7F7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3">
            <a:extLst>
              <a:ext uri="{FF2B5EF4-FFF2-40B4-BE49-F238E27FC236}">
                <a16:creationId xmlns:a16="http://schemas.microsoft.com/office/drawing/2014/main" id="{FD3047A2-4A12-4B3D-B4B9-62F1158A6CFE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11687175" y="6532563"/>
            <a:ext cx="5048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227D3E5B-B17B-4577-83DB-A6EA3498EB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6075" y="6521450"/>
            <a:ext cx="43656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EC486492-4B25-46BB-B51E-198F5564C18A}" type="slidenum">
              <a:rPr lang="zh-CN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印品黑体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ts val="4000"/>
              </a:lnSpc>
              <a:spcBef>
                <a:spcPts val="1200"/>
              </a:spcBef>
              <a:defRPr sz="28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  <a:lvl2pPr marL="896938" indent="-439738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4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2pPr>
            <a:lvl3pPr>
              <a:lnSpc>
                <a:spcPts val="3200"/>
              </a:lnSpc>
              <a:spcBef>
                <a:spcPts val="600"/>
              </a:spcBef>
              <a:defRPr sz="20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3pPr>
            <a:lvl4pPr>
              <a:defRPr sz="18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4pPr>
            <a:lvl5pPr>
              <a:defRPr sz="16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73490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AC3FA18D-F8F1-4762-A1AF-B230BAB244AD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11687175" y="6532563"/>
            <a:ext cx="5048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6D901F15-32D0-4DAD-9193-3DC3BD1BE6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6075" y="6521450"/>
            <a:ext cx="43656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DC43A098-93AD-4EBC-B555-5D0F541148E6}" type="slidenum">
              <a:rPr lang="zh-CN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印品黑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3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EA5C04D-A5E7-4A8D-9F0C-F2C8D10A28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9">
            <a:extLst>
              <a:ext uri="{FF2B5EF4-FFF2-40B4-BE49-F238E27FC236}">
                <a16:creationId xmlns:a16="http://schemas.microsoft.com/office/drawing/2014/main" id="{F813B169-1F95-4F92-9314-38FED5AE7F4C}"/>
              </a:ext>
            </a:extLst>
          </p:cNvPr>
          <p:cNvCxnSpPr>
            <a:cxnSpLocks/>
          </p:cNvCxnSpPr>
          <p:nvPr userDrawn="1"/>
        </p:nvCxnSpPr>
        <p:spPr>
          <a:xfrm>
            <a:off x="1276350" y="990600"/>
            <a:ext cx="10077450" cy="0"/>
          </a:xfrm>
          <a:prstGeom prst="line">
            <a:avLst/>
          </a:prstGeom>
          <a:ln w="6350">
            <a:solidFill>
              <a:srgbClr val="7F7F7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標題 1">
            <a:extLst>
              <a:ext uri="{FF2B5EF4-FFF2-40B4-BE49-F238E27FC236}">
                <a16:creationId xmlns:a16="http://schemas.microsoft.com/office/drawing/2014/main" id="{7319F838-31BB-499E-8CAA-BC78BC4E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00B0F0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14B815E-B5D5-4C71-9CE3-66BA6C813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ts val="4000"/>
              </a:lnSpc>
              <a:spcBef>
                <a:spcPts val="1200"/>
              </a:spcBef>
              <a:defRPr sz="28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  <a:lvl2pPr marL="896938" indent="-439738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2pPr>
            <a:lvl3pPr>
              <a:lnSpc>
                <a:spcPts val="3200"/>
              </a:lnSpc>
              <a:spcBef>
                <a:spcPts val="600"/>
              </a:spcBef>
              <a:defRPr sz="20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41582393"/>
      </p:ext>
    </p:extLst>
  </p:cSld>
  <p:clrMapOvr>
    <a:masterClrMapping/>
  </p:clrMapOvr>
  <p:transition spd="slow" advClick="0" advTm="1000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EA5C04D-A5E7-4A8D-9F0C-F2C8D10A28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129088"/>
      </p:ext>
    </p:extLst>
  </p:cSld>
  <p:clrMapOvr>
    <a:masterClrMapping/>
  </p:clrMapOvr>
  <p:transition spd="slow" advClick="0" advTm="1000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AC6CBA66-0939-410E-8465-7297C6080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7C3435E-BE52-42D5-88FE-E5836190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3988" y="2349039"/>
            <a:ext cx="6974011" cy="11609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B2144C2-4725-495D-8951-C016B6E8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3988" y="3817688"/>
            <a:ext cx="6974011" cy="685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C7C5483-9C33-4155-96E9-4FD3E461C055}"/>
              </a:ext>
            </a:extLst>
          </p:cNvPr>
          <p:cNvSpPr/>
          <p:nvPr userDrawn="1"/>
        </p:nvSpPr>
        <p:spPr>
          <a:xfrm>
            <a:off x="296406" y="2520720"/>
            <a:ext cx="2472743" cy="2472743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5E71E08-0875-433D-9888-B786B80B160F}"/>
              </a:ext>
            </a:extLst>
          </p:cNvPr>
          <p:cNvSpPr/>
          <p:nvPr userDrawn="1"/>
        </p:nvSpPr>
        <p:spPr>
          <a:xfrm>
            <a:off x="1101281" y="1515528"/>
            <a:ext cx="2472743" cy="2472743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B3787F9-0671-4A71-9D96-678D313F837C}"/>
              </a:ext>
            </a:extLst>
          </p:cNvPr>
          <p:cNvSpPr/>
          <p:nvPr userDrawn="1"/>
        </p:nvSpPr>
        <p:spPr>
          <a:xfrm>
            <a:off x="0" y="5816799"/>
            <a:ext cx="12192000" cy="1041201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239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E31E8C-B8C8-456F-9CE6-EEBF64BA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A37D74-00BF-42CA-99F8-9170D9305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ts val="4000"/>
              </a:lnSpc>
              <a:spcBef>
                <a:spcPts val="1200"/>
              </a:spcBef>
              <a:defRPr sz="28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  <a:lvl2pPr marL="896938" indent="-439738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4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2pPr>
            <a:lvl3pPr>
              <a:lnSpc>
                <a:spcPts val="3200"/>
              </a:lnSpc>
              <a:spcBef>
                <a:spcPts val="600"/>
              </a:spcBef>
              <a:defRPr sz="20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3pPr>
            <a:lvl4pPr>
              <a:defRPr sz="18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4pPr>
            <a:lvl5pPr>
              <a:defRPr sz="16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A366D834-F2C1-4B4A-99D4-6FB891385474}"/>
              </a:ext>
            </a:extLst>
          </p:cNvPr>
          <p:cNvCxnSpPr>
            <a:cxnSpLocks/>
          </p:cNvCxnSpPr>
          <p:nvPr userDrawn="1"/>
        </p:nvCxnSpPr>
        <p:spPr>
          <a:xfrm>
            <a:off x="1276709" y="991119"/>
            <a:ext cx="10077090" cy="0"/>
          </a:xfrm>
          <a:prstGeom prst="line">
            <a:avLst/>
          </a:prstGeom>
          <a:ln w="6350">
            <a:solidFill>
              <a:srgbClr val="7F7F7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3">
            <a:extLst>
              <a:ext uri="{FF2B5EF4-FFF2-40B4-BE49-F238E27FC236}">
                <a16:creationId xmlns:a16="http://schemas.microsoft.com/office/drawing/2014/main" id="{08777A04-728F-4703-B7E3-AF265FD12DF8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/>
        </p:blipFill>
        <p:spPr>
          <a:xfrm>
            <a:off x="11686783" y="6532574"/>
            <a:ext cx="505217" cy="252000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88C22CB5-8A70-4A20-BC02-7CAEEC279469}"/>
              </a:ext>
            </a:extLst>
          </p:cNvPr>
          <p:cNvSpPr txBox="1"/>
          <p:nvPr userDrawn="1"/>
        </p:nvSpPr>
        <p:spPr>
          <a:xfrm>
            <a:off x="11776720" y="6521571"/>
            <a:ext cx="436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EF1883-7A0E-4F66-9932-E581691AD397}" type="slidenum">
              <a:rPr lang="zh-CN" alt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zh-CN" altLang="en-US" sz="1200">
              <a:solidFill>
                <a:prstClr val="white"/>
              </a:solidFill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32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38168CD5-1EB0-453C-B29D-781A8A1E0EA4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/>
        </p:blipFill>
        <p:spPr>
          <a:xfrm>
            <a:off x="11686783" y="6532574"/>
            <a:ext cx="505217" cy="25200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DEC947A2-C510-44C5-8555-C8B1543D0B3E}"/>
              </a:ext>
            </a:extLst>
          </p:cNvPr>
          <p:cNvSpPr txBox="1"/>
          <p:nvPr userDrawn="1"/>
        </p:nvSpPr>
        <p:spPr>
          <a:xfrm>
            <a:off x="11776720" y="6521571"/>
            <a:ext cx="436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EF1883-7A0E-4F66-9932-E581691AD397}" type="slidenum">
              <a:rPr lang="zh-CN" alt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zh-CN" altLang="en-US" sz="1200">
              <a:solidFill>
                <a:prstClr val="white"/>
              </a:solidFill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69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EA5C04D-A5E7-4A8D-9F0C-F2C8D10A28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308117"/>
      </p:ext>
    </p:extLst>
  </p:cSld>
  <p:clrMapOvr>
    <a:masterClrMapping/>
  </p:clrMapOvr>
  <p:transition spd="slow" advClick="0" advTm="10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AC3FA18D-F8F1-4762-A1AF-B230BAB244AD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11687175" y="6532563"/>
            <a:ext cx="5048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6D901F15-32D0-4DAD-9193-3DC3BD1BE6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6075" y="6521450"/>
            <a:ext cx="43656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DC43A098-93AD-4EBC-B555-5D0F541148E6}" type="slidenum">
              <a:rPr lang="zh-CN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印品黑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EA5C04D-A5E7-4A8D-9F0C-F2C8D10A28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0938"/>
      </p:ext>
    </p:extLst>
  </p:cSld>
  <p:clrMapOvr>
    <a:masterClrMapping/>
  </p:clrMapOvr>
  <p:transition spd="slow" advClick="0" advTm="1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DC862E-BDD5-4770-AC85-FE165DF2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398A-63F9-4EF1-8D51-2FE81F42B73B}" type="datetimeFigureOut">
              <a:rPr lang="en-US" altLang="zh-TW"/>
              <a:pPr>
                <a:defRPr/>
              </a:pPr>
              <a:t>3/4/2022</a:t>
            </a:fld>
            <a:endParaRPr lang="en-US" altLang="zh-TW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CA1837CB-7C0F-44D2-84C7-E36A5A7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A5232C7-CE1E-4E28-8711-CF1D781C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786F5-DB03-46B8-9122-B320DEC1C8E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103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B5FDB0-BE27-404F-89DE-818D72FB0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4B55787-122F-3D41-90FC-231934946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8B9FDBA-31FD-9E42-82FC-47EFF39F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F91C-5263-4252-B10F-E094A3643595}" type="datetime1">
              <a:rPr kumimoji="1" lang="zh-TW" altLang="en-US" smtClean="0"/>
              <a:t>2022/3/4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3C1E01-C5E4-0C4A-A606-1BD79ECB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278E0252-27A1-4CFA-B272-FE4155BE3626}"/>
              </a:ext>
            </a:extLst>
          </p:cNvPr>
          <p:cNvSpPr/>
          <p:nvPr userDrawn="1"/>
        </p:nvSpPr>
        <p:spPr>
          <a:xfrm>
            <a:off x="11281798" y="-910055"/>
            <a:ext cx="1820404" cy="1820109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投影片編號版面配置區 12">
            <a:extLst>
              <a:ext uri="{FF2B5EF4-FFF2-40B4-BE49-F238E27FC236}">
                <a16:creationId xmlns:a16="http://schemas.microsoft.com/office/drawing/2014/main" id="{5E87AB70-0805-4078-8B1E-D7DFAF411B8D}"/>
              </a:ext>
            </a:extLst>
          </p:cNvPr>
          <p:cNvSpPr txBox="1">
            <a:spLocks/>
          </p:cNvSpPr>
          <p:nvPr userDrawn="1"/>
        </p:nvSpPr>
        <p:spPr>
          <a:xfrm>
            <a:off x="11104051" y="115094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3200" kern="1200">
                <a:solidFill>
                  <a:schemeClr val="bg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D7593-BE75-8548-B2D1-793E97685FA7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927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F39020-50B1-FB4F-8D60-14C478CF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6B7D7627-A433-413D-82BB-9B3856116276}"/>
              </a:ext>
            </a:extLst>
          </p:cNvPr>
          <p:cNvSpPr txBox="1">
            <a:spLocks/>
          </p:cNvSpPr>
          <p:nvPr userDrawn="1"/>
        </p:nvSpPr>
        <p:spPr>
          <a:xfrm>
            <a:off x="0" y="365125"/>
            <a:ext cx="12192000" cy="8777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dirty="0">
                <a:solidFill>
                  <a:schemeClr val="bg1"/>
                </a:solidFill>
              </a:rPr>
              <a:t>		</a:t>
            </a:r>
            <a:endParaRPr kumimoji="1"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27C79D21-4F88-4041-BDA2-10E0A9C39948}"/>
              </a:ext>
            </a:extLst>
          </p:cNvPr>
          <p:cNvSpPr/>
          <p:nvPr userDrawn="1"/>
        </p:nvSpPr>
        <p:spPr>
          <a:xfrm>
            <a:off x="11187985" y="-910055"/>
            <a:ext cx="1914217" cy="191390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日期版面配置區 10">
            <a:extLst>
              <a:ext uri="{FF2B5EF4-FFF2-40B4-BE49-F238E27FC236}">
                <a16:creationId xmlns:a16="http://schemas.microsoft.com/office/drawing/2014/main" id="{052B225B-9A71-4658-94FA-544964D8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4888-81D6-45D7-AA4B-4FD67FA6B736}" type="datetime1">
              <a:rPr kumimoji="1" lang="zh-TW" altLang="en-US" smtClean="0"/>
              <a:t>2022/3/4</a:t>
            </a:fld>
            <a:endParaRPr kumimoji="1" lang="zh-TW" altLang="en-US"/>
          </a:p>
        </p:txBody>
      </p:sp>
      <p:sp>
        <p:nvSpPr>
          <p:cNvPr id="12" name="頁尾版面配置區 11">
            <a:extLst>
              <a:ext uri="{FF2B5EF4-FFF2-40B4-BE49-F238E27FC236}">
                <a16:creationId xmlns:a16="http://schemas.microsoft.com/office/drawing/2014/main" id="{4C79A70E-8959-4028-AE35-CC1974E43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D04CB2AE-F9D6-49D4-A45E-9186B38C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4051" y="115094"/>
            <a:ext cx="1028700" cy="3651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fld id="{038D7593-BE75-8548-B2D1-793E97685FA7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0618CB4-9FD5-1941-87D4-530418E4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69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4954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770BCF-A49D-2F4F-A5AB-F0AFA096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C2F0406-CED5-EA4F-B58E-A08658EA8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3CC749-1147-EF43-9BDD-BEF99C03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E987-7E19-46C0-9CCB-C5F222697721}" type="datetime1">
              <a:rPr kumimoji="1" lang="zh-TW" altLang="en-US" smtClean="0"/>
              <a:t>2022/3/4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F71400-3235-8C43-80F4-46933B19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4B18FA-9D2B-6648-8D4B-6DCC71CB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7056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2C2257-D70C-EE4D-9C0E-65CC62EA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F59E23-3E46-F84E-AAFB-E8579196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E6EDC7F-57AE-DF42-AA02-385D0D4A5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8EED6C-3EE9-9842-9DD5-47733679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4BDB-820A-413B-9645-CCA3DCB4C733}" type="datetime1">
              <a:rPr kumimoji="1" lang="zh-TW" altLang="en-US" smtClean="0"/>
              <a:t>2022/3/4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149450-DE80-C640-A6FC-28A4EF61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37B2E41-4D8C-AB4C-928D-384C6EDA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705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>
            <a:extLst>
              <a:ext uri="{FF2B5EF4-FFF2-40B4-BE49-F238E27FC236}">
                <a16:creationId xmlns:a16="http://schemas.microsoft.com/office/drawing/2014/main" id="{9E8BB421-1FC3-418D-8F57-5244AAAF6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287338"/>
            <a:ext cx="100758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123" name="文字版面配置區 2">
            <a:extLst>
              <a:ext uri="{FF2B5EF4-FFF2-40B4-BE49-F238E27FC236}">
                <a16:creationId xmlns:a16="http://schemas.microsoft.com/office/drawing/2014/main" id="{A36348FD-6DFD-47AA-B29D-7C7411643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079500"/>
            <a:ext cx="1137285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7" r:id="rId4"/>
    <p:sldLayoutId id="2147483868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zh-TW" altLang="en-US" sz="3600" kern="1200">
          <a:solidFill>
            <a:srgbClr val="7F7F7F"/>
          </a:solidFill>
          <a:latin typeface="Arial" panose="020B0604020202020204" pitchFamily="34" charset="0"/>
          <a:ea typeface="Noto Sans TC" panose="020B0500000000000000" pitchFamily="34" charset="-12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9pPr>
    </p:titleStyle>
    <p:bodyStyle>
      <a:lvl1pPr marL="449263" indent="-449263" algn="l" rtl="0" eaLnBrk="0" fontAlgn="base" hangingPunct="0">
        <a:lnSpc>
          <a:spcPts val="36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509B9EA-77E7-FC46-9896-082EAAB6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15BEDE0-F31A-3E41-90EA-BF8F3836C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A8A157-894A-834D-84EB-FF03F7981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02A5B-8B13-4E6A-8312-3757CFC12371}" type="datetime1">
              <a:rPr kumimoji="1" lang="zh-TW" altLang="en-US" smtClean="0"/>
              <a:t>2022/3/4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926319-07CC-5B4D-9317-F7ACB924F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188E32-D692-EB4D-86A8-EBFDFB5A7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7593-BE75-8548-B2D1-793E97685FA7}" type="slidenum">
              <a:rPr kumimoji="1" lang="zh-TW" altLang="en-US" smtClean="0"/>
              <a:t>‹#›</a:t>
            </a:fld>
            <a:endParaRPr kumimoji="1"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E54F815-4CBA-498B-BCB6-1AA582051552}"/>
              </a:ext>
            </a:extLst>
          </p:cNvPr>
          <p:cNvSpPr txBox="1"/>
          <p:nvPr userDrawn="1"/>
        </p:nvSpPr>
        <p:spPr>
          <a:xfrm>
            <a:off x="0" y="1822113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旗標創客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6C07CCF-061A-4FA8-8099-082E806F1F00}"/>
              </a:ext>
            </a:extLst>
          </p:cNvPr>
          <p:cNvSpPr txBox="1"/>
          <p:nvPr userDrawn="1"/>
        </p:nvSpPr>
        <p:spPr>
          <a:xfrm>
            <a:off x="11580167" y="5669131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旗標創客</a:t>
            </a:r>
          </a:p>
        </p:txBody>
      </p:sp>
    </p:spTree>
    <p:extLst>
      <p:ext uri="{BB962C8B-B14F-4D97-AF65-F5344CB8AC3E}">
        <p14:creationId xmlns:p14="http://schemas.microsoft.com/office/powerpoint/2010/main" val="403625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>
            <a:extLst>
              <a:ext uri="{FF2B5EF4-FFF2-40B4-BE49-F238E27FC236}">
                <a16:creationId xmlns:a16="http://schemas.microsoft.com/office/drawing/2014/main" id="{9E8BB421-1FC3-418D-8F57-5244AAAF6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287338"/>
            <a:ext cx="100758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123" name="文字版面配置區 2">
            <a:extLst>
              <a:ext uri="{FF2B5EF4-FFF2-40B4-BE49-F238E27FC236}">
                <a16:creationId xmlns:a16="http://schemas.microsoft.com/office/drawing/2014/main" id="{A36348FD-6DFD-47AA-B29D-7C7411643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079500"/>
            <a:ext cx="1137285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8695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zh-TW" altLang="en-US" sz="3600" kern="1200">
          <a:solidFill>
            <a:srgbClr val="7F7F7F"/>
          </a:solidFill>
          <a:latin typeface="Arial" panose="020B0604020202020204" pitchFamily="34" charset="0"/>
          <a:ea typeface="Noto Sans TC" panose="020B0500000000000000" pitchFamily="34" charset="-12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9pPr>
    </p:titleStyle>
    <p:bodyStyle>
      <a:lvl1pPr marL="449263" indent="-449263" algn="l" rtl="0" eaLnBrk="0" fontAlgn="base" hangingPunct="0">
        <a:lnSpc>
          <a:spcPts val="36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C5EA427-B56E-457F-9206-FB38E9D0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000" y="288000"/>
            <a:ext cx="10076400" cy="6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60D7856-0A47-4EB6-A2DE-AED79ADD1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000" y="1080000"/>
            <a:ext cx="11372400" cy="531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1335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altLang="en-US" sz="3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Noto Sans TC" panose="020B0500000000000000" pitchFamily="34" charset="-120"/>
          <a:cs typeface="Arial" panose="020B0604020202020204" pitchFamily="34" charset="0"/>
        </a:defRPr>
      </a:lvl1pPr>
    </p:titleStyle>
    <p:bodyStyle>
      <a:lvl1pPr marL="449263" indent="-449263" algn="l" defTabSz="914400" rtl="0" eaLnBrk="1" latinLnBrk="0" hangingPunct="1">
        <a:lnSpc>
          <a:spcPts val="36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icamera.readthedocs.io/en/release-1.13/recipes1.html" TargetMode="Externa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icamera.readthedocs.io/en/release-1.13/recipes1.html" TargetMode="Externa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picamera.readthedocs.io/en/release-1.13/recipes1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icamera.readthedocs.io/en/release-1.13/recipes1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i.googleblog.com/2014/09/building-deeper-understanding-of-images.html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i.googleblog.com/2014/11/a-picture-is-worth-thousand-coherent.html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ga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ga.com/auto-tagging-demo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ga.com/profile/dashboard" TargetMode="External"/><Relationship Id="rId2" Type="http://schemas.openxmlformats.org/officeDocument/2006/relationships/hyperlink" Target="https://imagga.com/auth/signu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imagga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ga.com/profile/dashboard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ga.com/profile/dashboard" TargetMode="External"/><Relationship Id="rId2" Type="http://schemas.openxmlformats.org/officeDocument/2006/relationships/hyperlink" Target="https://imagga.com/auth/signu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imagga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yder-ide.org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jsonviewer.stack.h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jsonviewer.stack.h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C7FAE3F-473D-4EC5-BC68-678B7D6DD349}"/>
              </a:ext>
            </a:extLst>
          </p:cNvPr>
          <p:cNvCxnSpPr>
            <a:cxnSpLocks/>
          </p:cNvCxnSpPr>
          <p:nvPr/>
        </p:nvCxnSpPr>
        <p:spPr>
          <a:xfrm>
            <a:off x="3693989" y="3618568"/>
            <a:ext cx="7528193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標題 2">
            <a:extLst>
              <a:ext uri="{FF2B5EF4-FFF2-40B4-BE49-F238E27FC236}">
                <a16:creationId xmlns:a16="http://schemas.microsoft.com/office/drawing/2014/main" id="{EF9E8F46-BAAE-49A9-84A0-EC215ED32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1080" y="3705545"/>
            <a:ext cx="6974011" cy="685284"/>
          </a:xfrm>
        </p:spPr>
        <p:txBody>
          <a:bodyPr anchor="ctr">
            <a:normAutofit fontScale="85000" lnSpcReduction="10000"/>
          </a:bodyPr>
          <a:lstStyle/>
          <a:p>
            <a:r>
              <a:rPr lang="en-US" altLang="zh-TW">
                <a:latin typeface="Consolas" panose="020B0609020204030204" pitchFamily="49" charset="0"/>
              </a:rPr>
              <a:t>Chapter 3</a:t>
            </a:r>
            <a:r>
              <a:rPr lang="zh-TW" altLang="en-US">
                <a:latin typeface="Consolas" panose="020B0609020204030204" pitchFamily="49" charset="0"/>
              </a:rPr>
              <a:t>：</a:t>
            </a:r>
            <a:r>
              <a:rPr lang="en-US" altLang="zh-TW">
                <a:latin typeface="Consolas" panose="020B0609020204030204" pitchFamily="49" charset="0"/>
              </a:rPr>
              <a:t>Python X </a:t>
            </a:r>
            <a:r>
              <a:rPr lang="zh-TW" altLang="en-US">
                <a:latin typeface="Consolas" panose="020B0609020204030204" pitchFamily="49" charset="0"/>
              </a:rPr>
              <a:t>基本影像辨識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DAB0667F-A83E-4040-8FD8-FA0E07B2331A}"/>
              </a:ext>
            </a:extLst>
          </p:cNvPr>
          <p:cNvSpPr txBox="1">
            <a:spLocks/>
          </p:cNvSpPr>
          <p:nvPr/>
        </p:nvSpPr>
        <p:spPr bwMode="auto">
          <a:xfrm>
            <a:off x="3562709" y="2570670"/>
            <a:ext cx="7867291" cy="104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TW" altLang="en-US" sz="5400" b="1" i="0" kern="12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9pPr>
          </a:lstStyle>
          <a:p>
            <a:r>
              <a:rPr lang="en-US" altLang="zh-TW" sz="3600" b="0">
                <a:latin typeface="Consolas" panose="020B0609020204030204" pitchFamily="49" charset="0"/>
                <a:ea typeface="Noto Sans TC" panose="020B0500000000000000" pitchFamily="34" charset="-120"/>
              </a:rPr>
              <a:t>AIoT</a:t>
            </a:r>
            <a:r>
              <a:rPr lang="zh-TW" altLang="en-US" sz="3600" b="0">
                <a:latin typeface="Noto Sans TC" panose="020B0500000000000000" pitchFamily="34" charset="-120"/>
                <a:ea typeface="Noto Sans TC" panose="020B0500000000000000" pitchFamily="34" charset="-120"/>
              </a:rPr>
              <a:t>：樹莓派應用</a:t>
            </a:r>
            <a:endParaRPr lang="en-US" sz="3600" b="0" dirty="0">
              <a:latin typeface="Noto Sans TC" panose="020B0500000000000000" pitchFamily="34" charset="-12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0897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1AA47C-9C20-4B2A-ABB3-79D3516A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編輯檔案</a:t>
            </a:r>
            <a:r>
              <a:rPr lang="zh-TW" altLang="en-US" dirty="0">
                <a:latin typeface="Noto Sans TC" panose="020B0500000000000000" pitchFamily="34" charset="-120"/>
              </a:rPr>
              <a:t>：方法</a:t>
            </a:r>
            <a:r>
              <a:rPr lang="zh-TW" altLang="en-US"/>
              <a:t>一 </a:t>
            </a:r>
            <a:r>
              <a:rPr lang="en-US" altLang="zh-TW"/>
              <a:t>(</a:t>
            </a:r>
            <a:r>
              <a:rPr lang="zh-TW" altLang="en-US"/>
              <a:t>使用 </a:t>
            </a:r>
            <a:r>
              <a:rPr lang="en-US" altLang="zh-TW"/>
              <a:t>nano)</a:t>
            </a:r>
            <a:endParaRPr lang="zh-TW" altLang="en-US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B913FEA-7F44-403E-93B0-8CAA55888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627297"/>
          </a:xfrm>
        </p:spPr>
        <p:txBody>
          <a:bodyPr>
            <a:normAutofit/>
          </a:bodyPr>
          <a:lstStyle/>
          <a:p>
            <a:pPr algn="l">
              <a:lnSpc>
                <a:spcPts val="3200"/>
              </a:lnSpc>
              <a:spcBef>
                <a:spcPts val="600"/>
              </a:spcBef>
            </a:pPr>
            <a:r>
              <a:rPr lang="zh-TW" altLang="en-US" b="0" i="0" u="none" strike="noStrike" baseline="0">
                <a:solidFill>
                  <a:srgbClr val="1A1A1A"/>
                </a:solidFill>
              </a:rPr>
              <a:t>使用 </a:t>
            </a:r>
            <a:r>
              <a:rPr lang="en-US" altLang="zh-TW">
                <a:solidFill>
                  <a:srgbClr val="1A1A1A"/>
                </a:solidFill>
              </a:rPr>
              <a:t>nano</a:t>
            </a:r>
            <a:endParaRPr lang="en-US" altLang="zh-TW" b="0" i="0" u="none" strike="noStrike" baseline="0">
              <a:solidFill>
                <a:srgbClr val="1A1A1A"/>
              </a:solidFill>
            </a:endParaRPr>
          </a:p>
          <a:p>
            <a:pPr marL="357188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en-US" altLang="zh-TW" b="0" i="0" u="none" strike="noStrike" baseline="0">
                <a:solidFill>
                  <a:srgbClr val="1A1A1A"/>
                </a:solidFill>
              </a:rPr>
              <a:t>$ </a:t>
            </a:r>
            <a:r>
              <a:rPr lang="en-US" altLang="zh-TW" b="0" i="0" u="none" strike="noStrike" baseline="0">
                <a:solidFill>
                  <a:srgbClr val="FF0000"/>
                </a:solidFill>
              </a:rPr>
              <a:t>nano </a:t>
            </a:r>
            <a:r>
              <a:rPr lang="zh-TW" altLang="en-US" b="0" i="0" u="none" strike="noStrike" baseline="0">
                <a:solidFill>
                  <a:srgbClr val="FF0000"/>
                </a:solidFill>
              </a:rPr>
              <a:t>檔名</a:t>
            </a:r>
            <a:r>
              <a:rPr lang="en-US" altLang="zh-TW" b="0" i="0" u="none" strike="noStrike" baseline="0">
                <a:solidFill>
                  <a:srgbClr val="FF0000"/>
                </a:solidFill>
              </a:rPr>
              <a:t>.</a:t>
            </a:r>
            <a:r>
              <a:rPr lang="zh-TW" altLang="en-US">
                <a:solidFill>
                  <a:srgbClr val="FF0000"/>
                </a:solidFill>
              </a:rPr>
              <a:t>副檔名</a:t>
            </a:r>
            <a:r>
              <a:rPr lang="zh-TW" altLang="en-US" b="0" i="0" u="none" strike="noStrike" baseline="0">
                <a:solidFill>
                  <a:srgbClr val="FF0000"/>
                </a:solidFill>
              </a:rPr>
              <a:t> </a:t>
            </a:r>
            <a:r>
              <a:rPr lang="en-US" altLang="zh-TW" b="0" i="0" u="none" strike="noStrike" baseline="0">
                <a:solidFill>
                  <a:srgbClr val="1A1A1A"/>
                </a:solidFill>
              </a:rPr>
              <a:t>(</a:t>
            </a:r>
            <a:r>
              <a:rPr lang="zh-TW" altLang="en-US">
                <a:solidFill>
                  <a:srgbClr val="1A1A1A"/>
                </a:solidFill>
              </a:rPr>
              <a:t>例如</a:t>
            </a:r>
            <a:r>
              <a:rPr lang="zh-TW" altLang="en-US">
                <a:solidFill>
                  <a:srgbClr val="1A1A1A"/>
                </a:solidFill>
                <a:latin typeface="Noto Sans TC" panose="020B0500000000000000" pitchFamily="34" charset="-120"/>
              </a:rPr>
              <a:t>：</a:t>
            </a:r>
            <a:r>
              <a:rPr lang="en-US" altLang="zh-TW" b="0" i="0" u="none" strike="noStrike" baseline="0">
                <a:solidFill>
                  <a:srgbClr val="1A1A1A"/>
                </a:solidFill>
              </a:rPr>
              <a:t>$ </a:t>
            </a:r>
            <a:r>
              <a:rPr lang="en-US" altLang="zh-TW" b="0" i="0" u="none" strike="noStrike" baseline="0">
                <a:solidFill>
                  <a:srgbClr val="FF0000"/>
                </a:solidFill>
              </a:rPr>
              <a:t>nano HelloWorld</a:t>
            </a:r>
            <a:r>
              <a:rPr lang="en-US" altLang="zh-TW">
                <a:solidFill>
                  <a:srgbClr val="FF0000"/>
                </a:solidFill>
              </a:rPr>
              <a:t>.py</a:t>
            </a:r>
            <a:r>
              <a:rPr lang="en-US" altLang="zh-TW">
                <a:solidFill>
                  <a:srgbClr val="1A1A1A"/>
                </a:solidFill>
              </a:rPr>
              <a:t>)</a:t>
            </a:r>
          </a:p>
          <a:p>
            <a:pPr lvl="1"/>
            <a:r>
              <a:rPr lang="zh-TW" altLang="en-US">
                <a:solidFill>
                  <a:srgbClr val="1A1A1A"/>
                </a:solidFill>
              </a:rPr>
              <a:t>強制</a:t>
            </a:r>
            <a:r>
              <a:rPr lang="zh-TW" altLang="en-US" b="0" i="0" u="none" strike="noStrike" baseline="0">
                <a:solidFill>
                  <a:srgbClr val="1A1A1A"/>
                </a:solidFill>
              </a:rPr>
              <a:t>離開</a:t>
            </a:r>
            <a:r>
              <a:rPr lang="zh-TW" altLang="en-US" b="0" i="0" u="none" strike="noStrike" baseline="0">
                <a:solidFill>
                  <a:srgbClr val="1A1A1A"/>
                </a:solidFill>
                <a:latin typeface="Noto Sans TC" panose="020B0500000000000000" pitchFamily="34" charset="-120"/>
              </a:rPr>
              <a:t>：</a:t>
            </a:r>
            <a:r>
              <a:rPr lang="en-US" altLang="zh-TW" b="0" i="0" u="none" strike="noStrike" baseline="0">
                <a:solidFill>
                  <a:srgbClr val="1A1A1A"/>
                </a:solidFill>
              </a:rPr>
              <a:t>Ctrl + x</a:t>
            </a:r>
          </a:p>
          <a:p>
            <a:pPr lvl="1"/>
            <a:r>
              <a:rPr lang="zh-TW" altLang="en-US">
                <a:solidFill>
                  <a:srgbClr val="1A1A1A"/>
                </a:solidFill>
                <a:latin typeface="Noto Sans TC" panose="020B0500000000000000" pitchFamily="34" charset="-120"/>
              </a:rPr>
              <a:t>存檔</a:t>
            </a:r>
            <a:r>
              <a:rPr lang="zh-TW" altLang="en-US" b="0" i="0" u="none" strike="noStrike" baseline="0">
                <a:solidFill>
                  <a:srgbClr val="1A1A1A"/>
                </a:solidFill>
                <a:latin typeface="Noto Sans TC" panose="020B0500000000000000" pitchFamily="34" charset="-120"/>
              </a:rPr>
              <a:t>：</a:t>
            </a:r>
            <a:r>
              <a:rPr lang="en-US" altLang="zh-TW" b="0" i="0" u="none" strike="noStrike" baseline="0">
                <a:solidFill>
                  <a:srgbClr val="1A1A1A"/>
                </a:solidFill>
              </a:rPr>
              <a:t>Ctrl + o</a:t>
            </a:r>
          </a:p>
          <a:p>
            <a:pPr lvl="1"/>
            <a:endParaRPr lang="en-US" altLang="zh-TW">
              <a:solidFill>
                <a:srgbClr val="1A1A1A"/>
              </a:solidFill>
            </a:endParaRPr>
          </a:p>
          <a:p>
            <a:pPr lvl="1"/>
            <a:endParaRPr lang="en-US" altLang="zh-TW" b="0" i="0" u="none" strike="noStrike" baseline="0">
              <a:solidFill>
                <a:srgbClr val="1A1A1A"/>
              </a:solidFill>
            </a:endParaRPr>
          </a:p>
          <a:p>
            <a:pPr lvl="1"/>
            <a:endParaRPr lang="en-US" altLang="zh-TW">
              <a:solidFill>
                <a:srgbClr val="1A1A1A"/>
              </a:solidFill>
            </a:endParaRPr>
          </a:p>
          <a:p>
            <a:pPr marL="457200" lvl="1" indent="0">
              <a:buNone/>
            </a:pPr>
            <a:endParaRPr lang="en-US" altLang="zh-TW" b="0" i="0" u="none" strike="noStrike" baseline="0">
              <a:solidFill>
                <a:srgbClr val="1A1A1A"/>
              </a:solidFill>
            </a:endParaRPr>
          </a:p>
          <a:p>
            <a:pPr marL="457200" lvl="1" indent="0">
              <a:buNone/>
            </a:pPr>
            <a:endParaRPr lang="en-US" altLang="zh-TW" b="0" i="0" u="none" strike="noStrike" baseline="0">
              <a:solidFill>
                <a:srgbClr val="1A1A1A"/>
              </a:solidFill>
            </a:endParaRPr>
          </a:p>
          <a:p>
            <a:pPr>
              <a:lnSpc>
                <a:spcPts val="3200"/>
              </a:lnSpc>
              <a:defRPr/>
            </a:pPr>
            <a:r>
              <a:rPr lang="zh-TW" altLang="en-US">
                <a:solidFill>
                  <a:srgbClr val="1A1A1A"/>
                </a:solidFill>
              </a:rPr>
              <a:t>存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成檔案以後，用 </a:t>
            </a: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python3 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執行 </a:t>
            </a: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執行 </a:t>
            </a: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python</a:t>
            </a: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 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為 </a:t>
            </a: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Python 2)</a:t>
            </a:r>
            <a:endParaRPr lang="en-US" altLang="zh-TW">
              <a:solidFill>
                <a:prstClr val="black"/>
              </a:solidFill>
            </a:endParaRPr>
          </a:p>
          <a:p>
            <a:pPr marL="357188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en-US" altLang="zh-TW" b="0" i="0" u="none" strike="noStrike" baseline="0">
                <a:solidFill>
                  <a:srgbClr val="1A1A1A"/>
                </a:solidFill>
              </a:rPr>
              <a:t>$ </a:t>
            </a: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python3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 檔案名稱</a:t>
            </a: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.py </a:t>
            </a:r>
            <a:r>
              <a:rPr lang="en-US" altLang="zh-TW" sz="2800" b="0" i="0" u="none" strike="noStrike" baseline="0">
                <a:solidFill>
                  <a:srgbClr val="1A1A1A"/>
                </a:solidFill>
              </a:rPr>
              <a:t>(</a:t>
            </a:r>
            <a:r>
              <a:rPr lang="zh-TW" altLang="en-US" sz="2800">
                <a:solidFill>
                  <a:srgbClr val="1A1A1A"/>
                </a:solidFill>
              </a:rPr>
              <a:t>例如</a:t>
            </a:r>
            <a:r>
              <a:rPr lang="zh-TW" altLang="en-US" sz="2800">
                <a:solidFill>
                  <a:srgbClr val="1A1A1A"/>
                </a:solidFill>
                <a:latin typeface="Noto Sans TC" panose="020B0500000000000000" pitchFamily="34" charset="-120"/>
              </a:rPr>
              <a:t>：</a:t>
            </a:r>
            <a:r>
              <a:rPr lang="en-US" altLang="zh-TW" sz="2800" b="0" i="0" u="none" strike="noStrike" baseline="0">
                <a:solidFill>
                  <a:srgbClr val="1A1A1A"/>
                </a:solidFill>
              </a:rPr>
              <a:t>$ </a:t>
            </a:r>
            <a:r>
              <a:rPr lang="en-US" altLang="zh-TW" sz="2800" b="0" i="0" u="none" strike="noStrike" baseline="0">
                <a:solidFill>
                  <a:srgbClr val="FF0000"/>
                </a:solidFill>
              </a:rPr>
              <a:t>python3 HelloWorld</a:t>
            </a:r>
            <a:r>
              <a:rPr lang="en-US" altLang="zh-TW" sz="2800">
                <a:solidFill>
                  <a:srgbClr val="FF0000"/>
                </a:solidFill>
              </a:rPr>
              <a:t>.py</a:t>
            </a:r>
            <a:r>
              <a:rPr lang="en-US" altLang="zh-TW" sz="2800">
                <a:solidFill>
                  <a:srgbClr val="1A1A1A"/>
                </a:solidFill>
              </a:rPr>
              <a:t>)</a:t>
            </a:r>
          </a:p>
          <a:p>
            <a:pPr marL="357188" indent="0">
              <a:lnSpc>
                <a:spcPts val="3200"/>
              </a:lnSpc>
              <a:spcBef>
                <a:spcPts val="600"/>
              </a:spcBef>
              <a:buNone/>
            </a:pPr>
            <a:endParaRPr lang="en-US" altLang="zh-TW">
              <a:solidFill>
                <a:srgbClr val="1A1A1A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BCD81A7-A31F-4A1B-8002-A546057A1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13" y="2526069"/>
            <a:ext cx="7335274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1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A981F7-D6D2-4807-A533-38901CC1F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編輯檔案：方法二 </a:t>
            </a:r>
            <a:r>
              <a:rPr lang="en-US" altLang="zh-TW"/>
              <a:t>(leafpad</a:t>
            </a:r>
            <a:r>
              <a:rPr lang="zh-TW" altLang="en-US"/>
              <a:t> 編輯器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3A1A4CF-BBF3-4F36-BFC6-7C8BB54FD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>
            <a:normAutofit/>
          </a:bodyPr>
          <a:lstStyle/>
          <a:p>
            <a:r>
              <a:rPr lang="zh-TW" altLang="en-US"/>
              <a:t>安裝 </a:t>
            </a:r>
            <a:r>
              <a:rPr lang="en-US" altLang="zh-TW"/>
              <a:t>leafpad</a:t>
            </a:r>
          </a:p>
          <a:p>
            <a:pPr indent="0">
              <a:spcBef>
                <a:spcPts val="0"/>
              </a:spcBef>
              <a:buNone/>
            </a:pPr>
            <a:r>
              <a:rPr lang="en-US" altLang="zh-TW"/>
              <a:t>$ </a:t>
            </a:r>
            <a:r>
              <a:rPr lang="en-US" altLang="zh-TW">
                <a:solidFill>
                  <a:srgbClr val="FF0000"/>
                </a:solidFill>
              </a:rPr>
              <a:t>sudo apt-get update</a:t>
            </a:r>
          </a:p>
          <a:p>
            <a:pPr indent="0">
              <a:spcBef>
                <a:spcPts val="0"/>
              </a:spcBef>
              <a:buNone/>
            </a:pPr>
            <a:r>
              <a:rPr lang="en-US" altLang="zh-TW"/>
              <a:t>$ </a:t>
            </a:r>
            <a:r>
              <a:rPr lang="en-US" altLang="zh-TW">
                <a:solidFill>
                  <a:srgbClr val="FF0000"/>
                </a:solidFill>
              </a:rPr>
              <a:t>sudo apt-get install leafpad</a:t>
            </a:r>
          </a:p>
          <a:p>
            <a:r>
              <a:rPr lang="zh-TW" altLang="en-US"/>
              <a:t>在 </a:t>
            </a:r>
            <a:r>
              <a:rPr lang="en-US" altLang="zh-TW"/>
              <a:t>X11 forwarding</a:t>
            </a:r>
            <a:r>
              <a:rPr lang="zh-TW" altLang="en-US"/>
              <a:t> 連線成功下，執行 </a:t>
            </a:r>
            <a:r>
              <a:rPr lang="en-US" altLang="zh-TW"/>
              <a:t>leafpad</a:t>
            </a:r>
            <a:r>
              <a:rPr lang="zh-TW" altLang="en-US"/>
              <a:t>。</a:t>
            </a:r>
            <a:endParaRPr lang="en-US" altLang="zh-TW"/>
          </a:p>
          <a:p>
            <a:pPr indent="0">
              <a:spcBef>
                <a:spcPts val="0"/>
              </a:spcBef>
              <a:buNone/>
            </a:pPr>
            <a:r>
              <a:rPr lang="en-US" altLang="zh-TW"/>
              <a:t>$ </a:t>
            </a:r>
            <a:r>
              <a:rPr lang="en-US" altLang="zh-TW">
                <a:solidFill>
                  <a:srgbClr val="FF0000"/>
                </a:solidFill>
              </a:rPr>
              <a:t>leafpad &amp;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85BA59D-4130-4154-852A-5F2BFD394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13" y="3809674"/>
            <a:ext cx="6572974" cy="290767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0D69FDC-DCF7-4117-B159-A7651BD81E6B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ex3-9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22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EB6A78-98CB-4A3C-BBD7-96808E0B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使用 </a:t>
            </a:r>
            <a:r>
              <a:rPr lang="en-US" altLang="zh-TW"/>
              <a:t>leafpad </a:t>
            </a:r>
            <a:r>
              <a:rPr lang="zh-TW" altLang="en-US"/>
              <a:t>編程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91E012BA-494D-4574-B911-570ED65A0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/>
              <a:t>開檔，輸入程式碼。</a:t>
            </a:r>
            <a:r>
              <a:rPr lang="en-US" altLang="zh-TW"/>
              <a:t>(</a:t>
            </a:r>
            <a:r>
              <a:rPr lang="zh-TW" altLang="en-US"/>
              <a:t>例如：在 </a:t>
            </a:r>
            <a:r>
              <a:rPr lang="en-US" altLang="zh-TW"/>
              <a:t>ex3-8</a:t>
            </a:r>
            <a:r>
              <a:rPr lang="zh-TW" altLang="en-US"/>
              <a:t> 底下</a:t>
            </a:r>
            <a:r>
              <a:rPr lang="en-US" altLang="zh-TW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/>
              <a:t>存檔，例如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r>
              <a:rPr lang="en-US" altLang="zh-TW"/>
              <a:t>Lab3-2-take_photo.py</a:t>
            </a:r>
            <a:r>
              <a:rPr lang="zh-TW" altLang="en-US"/>
              <a:t>。</a:t>
            </a:r>
            <a:endParaRPr lang="en-US" altLang="zh-TW"/>
          </a:p>
          <a:p>
            <a:pPr marL="514350" indent="-514350">
              <a:buFont typeface="+mj-lt"/>
              <a:buAutoNum type="arabicPeriod"/>
            </a:pPr>
            <a:r>
              <a:rPr lang="zh-TW" altLang="en-US"/>
              <a:t>執行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endParaRPr lang="en-US" altLang="zh-TW"/>
          </a:p>
          <a:p>
            <a:pPr indent="0">
              <a:spcBef>
                <a:spcPts val="0"/>
              </a:spcBef>
              <a:buNone/>
            </a:pPr>
            <a:r>
              <a:rPr lang="en-US" altLang="zh-TW"/>
              <a:t>$ python3 Lab3-2-take_photo.py</a:t>
            </a:r>
            <a:endParaRPr lang="zh-TW" altLang="en-US"/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930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789D22-AD29-4C12-9EA7-078A8DCC1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Pi</a:t>
            </a:r>
            <a:r>
              <a:rPr lang="zh-TW" altLang="en-US"/>
              <a:t> 兩種執行 </a:t>
            </a:r>
            <a:r>
              <a:rPr lang="en-US" altLang="zh-TW"/>
              <a:t>Python </a:t>
            </a:r>
            <a:r>
              <a:rPr lang="zh-TW" altLang="en-US"/>
              <a:t>的方法 </a:t>
            </a:r>
            <a:r>
              <a:rPr lang="en-US" altLang="zh-TW" sz="2400"/>
              <a:t>(2/2)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B60A26-2F2C-4B11-A512-0DE220848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使用內建的視窗程式 </a:t>
            </a:r>
            <a:r>
              <a:rPr lang="en-US" altLang="zh-TW"/>
              <a:t>Thonny</a:t>
            </a:r>
          </a:p>
          <a:p>
            <a:pPr marL="457200" lvl="1" indent="0">
              <a:buNone/>
            </a:pPr>
            <a:r>
              <a:rPr lang="en-US" altLang="zh-TW"/>
              <a:t>$ </a:t>
            </a:r>
            <a:r>
              <a:rPr lang="en-US" altLang="zh-TW">
                <a:solidFill>
                  <a:srgbClr val="FF0000"/>
                </a:solidFill>
              </a:rPr>
              <a:t>thonny &amp;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06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>
            <a:extLst>
              <a:ext uri="{FF2B5EF4-FFF2-40B4-BE49-F238E27FC236}">
                <a16:creationId xmlns:a16="http://schemas.microsoft.com/office/drawing/2014/main" id="{236B3EA1-9B3C-4CEB-A15A-03ADE8AA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練習</a:t>
            </a:r>
            <a:r>
              <a:rPr lang="zh-TW" altLang="en-US">
                <a:latin typeface="Noto Sans TC" panose="020B0500000000000000" pitchFamily="34" charset="-120"/>
              </a:rPr>
              <a:t>：操作</a:t>
            </a:r>
            <a:r>
              <a:rPr lang="zh-TW" altLang="en-US"/>
              <a:t>字串物件的方法</a:t>
            </a:r>
            <a:endParaRPr lang="zh-TW" altLang="en-US" sz="240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97955AB-F581-4468-A605-4F8B58EF2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4"/>
            <a:ext cx="11370672" cy="700808"/>
          </a:xfrm>
        </p:spPr>
        <p:txBody>
          <a:bodyPr>
            <a:normAutofit fontScale="92500"/>
          </a:bodyPr>
          <a:lstStyle/>
          <a:p>
            <a:r>
              <a:rPr lang="zh-TW" altLang="en-US"/>
              <a:t>在</a:t>
            </a:r>
            <a:r>
              <a:rPr lang="zh-TW" altLang="en-US" sz="2800"/>
              <a:t>互動模式</a:t>
            </a:r>
            <a:r>
              <a:rPr lang="zh-TW" altLang="en-US"/>
              <a:t>中，輸入下列敘述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r>
              <a:rPr lang="en-US" altLang="zh-TW"/>
              <a:t>(&gt;&gt;&gt;</a:t>
            </a:r>
            <a:r>
              <a:rPr lang="zh-TW" altLang="en-US">
                <a:latin typeface="Arial" panose="020B0604020202020204" pitchFamily="34" charset="0"/>
              </a:rPr>
              <a:t> </a:t>
            </a:r>
            <a:r>
              <a:rPr lang="zh-TW" altLang="en-US"/>
              <a:t>指的是在互動模式中，執行單行敘述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7EA5937-2270-4F64-9894-96845C86CA71}"/>
              </a:ext>
            </a:extLst>
          </p:cNvPr>
          <p:cNvSpPr/>
          <p:nvPr/>
        </p:nvSpPr>
        <p:spPr>
          <a:xfrm>
            <a:off x="636701" y="1839495"/>
            <a:ext cx="10926618" cy="3924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&gt;&gt;&gt; "Hello World!".upper()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'HELLO WORLD!'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&gt;&gt;&gt; "Hello World!".find('r') 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8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&gt;&gt;&gt; "Hello World!".replace('r', 'u') 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'Hello Would!'</a:t>
            </a:r>
          </a:p>
        </p:txBody>
      </p:sp>
      <p:sp>
        <p:nvSpPr>
          <p:cNvPr id="12" name="內容版面配置區 5">
            <a:extLst>
              <a:ext uri="{FF2B5EF4-FFF2-40B4-BE49-F238E27FC236}">
                <a16:creationId xmlns:a16="http://schemas.microsoft.com/office/drawing/2014/main" id="{703EA5D7-F8B4-44A6-9798-D94BA3DCB293}"/>
              </a:ext>
            </a:extLst>
          </p:cNvPr>
          <p:cNvSpPr txBox="1">
            <a:spLocks/>
          </p:cNvSpPr>
          <p:nvPr/>
        </p:nvSpPr>
        <p:spPr>
          <a:xfrm>
            <a:off x="410664" y="5949353"/>
            <a:ext cx="11370672" cy="7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ts val="4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1pPr>
            <a:lvl2pPr marL="896938" indent="-439738" algn="l" defTabSz="914400" rtl="0" eaLnBrk="1" latinLnBrk="0" hangingPunct="1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marR="0" lvl="0" indent="-36195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oto Sans TC" panose="020B0500000000000000" pitchFamily="34" charset="-120"/>
                <a:ea typeface="Noto Sans TC" panose="020B0500000000000000" pitchFamily="34" charset="-120"/>
                <a:cs typeface="Arial" panose="020B0604020202020204" pitchFamily="34" charset="0"/>
              </a:rPr>
              <a:t>不同的物件會有不同的方法。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TC" panose="020B0500000000000000" pitchFamily="34" charset="-120"/>
                <a:ea typeface="Noto Sans TC" panose="020B0500000000000000" pitchFamily="34" charset="-120"/>
                <a:cs typeface="Arial" panose="020B0604020202020204" pitchFamily="34" charset="0"/>
              </a:rPr>
              <a:t>例如：字串物件與整數物件。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Noto Sans TC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918DD92-F2A2-44B6-99B3-5ED07C7DC398}"/>
              </a:ext>
            </a:extLst>
          </p:cNvPr>
          <p:cNvSpPr txBox="1"/>
          <p:nvPr/>
        </p:nvSpPr>
        <p:spPr>
          <a:xfrm>
            <a:off x="6569468" y="2004029"/>
            <a:ext cx="44292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使用字串物件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"Hello World!"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的 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upper()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方法，將字串轉成大寫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0DAE0CA2-F51C-4FED-A7E1-1A4538999C83}"/>
              </a:ext>
            </a:extLst>
          </p:cNvPr>
          <p:cNvCxnSpPr>
            <a:cxnSpLocks/>
          </p:cNvCxnSpPr>
          <p:nvPr/>
        </p:nvCxnSpPr>
        <p:spPr>
          <a:xfrm>
            <a:off x="6009497" y="2346129"/>
            <a:ext cx="559971" cy="0"/>
          </a:xfrm>
          <a:prstGeom prst="line">
            <a:avLst/>
          </a:prstGeom>
          <a:ln w="63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0255CAFC-2DED-4CEB-B826-4FA0583DE865}"/>
              </a:ext>
            </a:extLst>
          </p:cNvPr>
          <p:cNvCxnSpPr>
            <a:cxnSpLocks/>
          </p:cNvCxnSpPr>
          <p:nvPr/>
        </p:nvCxnSpPr>
        <p:spPr>
          <a:xfrm>
            <a:off x="6414343" y="3489383"/>
            <a:ext cx="576000" cy="0"/>
          </a:xfrm>
          <a:prstGeom prst="line">
            <a:avLst/>
          </a:prstGeom>
          <a:ln w="63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C9FB088-2AF6-4877-939D-824A13088E63}"/>
              </a:ext>
            </a:extLst>
          </p:cNvPr>
          <p:cNvSpPr txBox="1"/>
          <p:nvPr/>
        </p:nvSpPr>
        <p:spPr>
          <a:xfrm>
            <a:off x="7016977" y="3126563"/>
            <a:ext cx="3716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find()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方法尋找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'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b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'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的位置 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(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從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0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開始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)</a:t>
            </a: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68EE0DF3-6892-4DED-9FEF-0A314C373665}"/>
              </a:ext>
            </a:extLst>
          </p:cNvPr>
          <p:cNvCxnSpPr>
            <a:cxnSpLocks/>
          </p:cNvCxnSpPr>
          <p:nvPr/>
        </p:nvCxnSpPr>
        <p:spPr>
          <a:xfrm>
            <a:off x="7969415" y="4665184"/>
            <a:ext cx="576000" cy="0"/>
          </a:xfrm>
          <a:prstGeom prst="line">
            <a:avLst/>
          </a:prstGeom>
          <a:ln w="63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129D647-DD57-4394-8CF4-8686328DE674}"/>
              </a:ext>
            </a:extLst>
          </p:cNvPr>
          <p:cNvSpPr txBox="1"/>
          <p:nvPr/>
        </p:nvSpPr>
        <p:spPr>
          <a:xfrm>
            <a:off x="8572049" y="4302364"/>
            <a:ext cx="2781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replace()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方法將所有的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'r'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取代成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'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b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'</a:t>
            </a:r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Consolas" panose="020B0609020204030204" pitchFamily="49" charset="0"/>
              <a:ea typeface="Noto Sans CJK TC Light" panose="020B0300000000000000" pitchFamily="34" charset="-120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9894353-6283-4383-B3C3-E10596C72FCC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ex3-1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25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>
            <a:extLst>
              <a:ext uri="{FF2B5EF4-FFF2-40B4-BE49-F238E27FC236}">
                <a16:creationId xmlns:a16="http://schemas.microsoft.com/office/drawing/2014/main" id="{236B3EA1-9B3C-4CEB-A15A-03ADE8AA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資料型別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80723A1-4DC0-49F1-B8ED-A26F7DF9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4"/>
            <a:ext cx="11370672" cy="1307806"/>
          </a:xfrm>
        </p:spPr>
        <p:txBody>
          <a:bodyPr/>
          <a:lstStyle/>
          <a:p>
            <a:r>
              <a:rPr lang="zh-TW" altLang="en-US"/>
              <a:t>除字串物件以雙引號或單引號來表示，寫程式常有整數與浮點數</a:t>
            </a:r>
            <a:br>
              <a:rPr lang="en-US" altLang="zh-TW"/>
            </a:br>
            <a:r>
              <a:rPr lang="en-US" altLang="zh-TW"/>
              <a:t>(</a:t>
            </a:r>
            <a:r>
              <a:rPr lang="zh-TW" altLang="en-US"/>
              <a:t>小數</a:t>
            </a:r>
            <a:r>
              <a:rPr lang="en-US" altLang="zh-TW"/>
              <a:t>)</a:t>
            </a:r>
            <a:r>
              <a:rPr lang="zh-TW" altLang="en-US">
                <a:latin typeface="Arial" panose="020B0604020202020204" pitchFamily="34" charset="0"/>
              </a:rPr>
              <a:t> </a:t>
            </a:r>
            <a:r>
              <a:rPr lang="zh-TW" altLang="en-US"/>
              <a:t>物件，例如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r>
              <a:rPr lang="en-US" altLang="zh-TW"/>
              <a:t>111</a:t>
            </a:r>
            <a:r>
              <a:rPr lang="en-US" altLang="zh-TW">
                <a:latin typeface="Noto Sans TC" panose="020B0500000000000000" pitchFamily="34" charset="-120"/>
              </a:rPr>
              <a:t> </a:t>
            </a:r>
            <a:r>
              <a:rPr lang="zh-TW" altLang="en-US">
                <a:latin typeface="Noto Sans TC" panose="020B0500000000000000" pitchFamily="34" charset="-120"/>
              </a:rPr>
              <a:t>與 </a:t>
            </a:r>
            <a:r>
              <a:rPr lang="en-US" altLang="zh-TW"/>
              <a:t>11.1</a:t>
            </a:r>
            <a:r>
              <a:rPr lang="zh-TW" altLang="en-US">
                <a:latin typeface="Noto Sans TC" panose="020B0500000000000000" pitchFamily="34" charset="-120"/>
              </a:rPr>
              <a:t>。</a:t>
            </a:r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AA114D-3F8E-49EC-9DF0-6A76F77CF99B}"/>
              </a:ext>
            </a:extLst>
          </p:cNvPr>
          <p:cNvSpPr/>
          <p:nvPr/>
        </p:nvSpPr>
        <p:spPr>
          <a:xfrm>
            <a:off x="977793" y="295582"/>
            <a:ext cx="99292" cy="5357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3DF8C2E-1E88-4D2F-96BB-615D8B68CC6A}"/>
              </a:ext>
            </a:extLst>
          </p:cNvPr>
          <p:cNvSpPr/>
          <p:nvPr/>
        </p:nvSpPr>
        <p:spPr>
          <a:xfrm>
            <a:off x="646540" y="2460596"/>
            <a:ext cx="10926618" cy="259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&gt;&gt;&gt; 111 + 111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222</a:t>
            </a:r>
            <a:endParaRPr kumimoji="0" lang="en-US" altLang="zh-TW" sz="2800" b="0" i="0" u="none" strike="noStrike" kern="1200" cap="none" spc="0" normalizeH="0" baseline="0" noProof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&gt;&gt;&gt; "111" + "111"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'111111'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40F90292-D955-4213-B6AD-946372D30D56}"/>
              </a:ext>
            </a:extLst>
          </p:cNvPr>
          <p:cNvSpPr txBox="1">
            <a:spLocks/>
          </p:cNvSpPr>
          <p:nvPr/>
        </p:nvSpPr>
        <p:spPr>
          <a:xfrm>
            <a:off x="415887" y="5456802"/>
            <a:ext cx="11370672" cy="110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ts val="4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1pPr>
            <a:lvl2pPr marL="896938" indent="-439738" algn="l" defTabSz="914400" rtl="0" eaLnBrk="1" latinLnBrk="0" hangingPunct="1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marR="0" lvl="0" indent="-36195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上述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Noto Sans TC" panose="020B0500000000000000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+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Noto Sans TC" panose="020B0500000000000000" pitchFamily="34" charset="-120"/>
                <a:cs typeface="Arial" panose="020B0604020202020204" pitchFamily="34" charset="0"/>
              </a:rPr>
              <a:t> 的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運算，因物件的資料不同而產生不同的結果。物件的種類，程式語言稱之為</a:t>
            </a: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『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物件型態</a:t>
            </a: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』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或</a:t>
            </a: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『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資料型態</a:t>
            </a: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』</a:t>
            </a: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(data type)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9DA5066-44C7-41AB-A6A9-A5A7FF00AFF9}"/>
              </a:ext>
            </a:extLst>
          </p:cNvPr>
          <p:cNvSpPr txBox="1"/>
          <p:nvPr/>
        </p:nvSpPr>
        <p:spPr>
          <a:xfrm>
            <a:off x="4533631" y="2694140"/>
            <a:ext cx="35665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整數物件相加</a:t>
            </a: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80BE4D65-D934-4CAE-A00A-6F65AEFCB30F}"/>
              </a:ext>
            </a:extLst>
          </p:cNvPr>
          <p:cNvCxnSpPr>
            <a:cxnSpLocks/>
          </p:cNvCxnSpPr>
          <p:nvPr/>
        </p:nvCxnSpPr>
        <p:spPr>
          <a:xfrm>
            <a:off x="3536830" y="2898221"/>
            <a:ext cx="996801" cy="0"/>
          </a:xfrm>
          <a:prstGeom prst="line">
            <a:avLst/>
          </a:prstGeom>
          <a:ln w="63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8656659-3CF2-4E4B-833F-D946786A1C7C}"/>
              </a:ext>
            </a:extLst>
          </p:cNvPr>
          <p:cNvSpPr txBox="1"/>
          <p:nvPr/>
        </p:nvSpPr>
        <p:spPr>
          <a:xfrm>
            <a:off x="5307133" y="3860429"/>
            <a:ext cx="35665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字串物件串聯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10E89641-13F7-404C-9E89-123478D96A43}"/>
              </a:ext>
            </a:extLst>
          </p:cNvPr>
          <p:cNvCxnSpPr>
            <a:cxnSpLocks/>
          </p:cNvCxnSpPr>
          <p:nvPr/>
        </p:nvCxnSpPr>
        <p:spPr>
          <a:xfrm>
            <a:off x="4310332" y="4064510"/>
            <a:ext cx="996801" cy="0"/>
          </a:xfrm>
          <a:prstGeom prst="line">
            <a:avLst/>
          </a:prstGeom>
          <a:ln w="63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6EBA193-79E6-4164-9BBD-B492276202A2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ex3-2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9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>
            <a:extLst>
              <a:ext uri="{FF2B5EF4-FFF2-40B4-BE49-F238E27FC236}">
                <a16:creationId xmlns:a16="http://schemas.microsoft.com/office/drawing/2014/main" id="{236B3EA1-9B3C-4CEB-A15A-03ADE8AA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練習</a:t>
            </a:r>
            <a:r>
              <a:rPr lang="zh-TW" altLang="en-US">
                <a:latin typeface="Noto Sans TC" panose="020B0500000000000000" pitchFamily="34" charset="-120"/>
              </a:rPr>
              <a:t>：要分清楚</a:t>
            </a:r>
            <a:r>
              <a:rPr lang="zh-TW" altLang="en-US"/>
              <a:t>資料型別</a:t>
            </a:r>
            <a:endParaRPr lang="zh-TW" altLang="en-US" sz="240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97955AB-F581-4468-A605-4F8B58EF2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4"/>
            <a:ext cx="11370672" cy="700808"/>
          </a:xfrm>
        </p:spPr>
        <p:txBody>
          <a:bodyPr/>
          <a:lstStyle/>
          <a:p>
            <a:r>
              <a:rPr lang="zh-TW" altLang="en-US"/>
              <a:t>兩個資料型別若不同，可能會導致程式錯誤。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7EA5937-2270-4F64-9894-96845C86CA71}"/>
              </a:ext>
            </a:extLst>
          </p:cNvPr>
          <p:cNvSpPr/>
          <p:nvPr/>
        </p:nvSpPr>
        <p:spPr>
          <a:xfrm>
            <a:off x="646540" y="1960273"/>
            <a:ext cx="10926618" cy="2611727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&gt;&gt;&gt; 111 + "111"</a:t>
            </a:r>
            <a:endParaRPr kumimoji="0" lang="en-US" altLang="zh-TW" sz="2800" b="0" i="0" u="none" strike="noStrike" kern="1200" cap="none" spc="0" normalizeH="0" baseline="0" noProof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Traceback (most recent call last):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  File "&lt;stdin&gt;”, line 1, in &lt;module&gt;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TypeError: unsupported operand type(s) for +: 'int' and 'str'</a:t>
            </a:r>
            <a:endParaRPr kumimoji="0" lang="en-US" altLang="zh-TW" sz="2800" b="0" i="0" u="none" strike="noStrike" kern="1200" cap="none" spc="0" normalizeH="0" baseline="0" noProof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176493E-1568-42E2-A22C-E4C17996091B}"/>
              </a:ext>
            </a:extLst>
          </p:cNvPr>
          <p:cNvSpPr txBox="1"/>
          <p:nvPr/>
        </p:nvSpPr>
        <p:spPr>
          <a:xfrm>
            <a:off x="4568138" y="2193808"/>
            <a:ext cx="3949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不同型別的資料相加，發生錯誤</a:t>
            </a: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66FE30FD-BA70-44FC-BE2A-5D4179205375}"/>
              </a:ext>
            </a:extLst>
          </p:cNvPr>
          <p:cNvCxnSpPr>
            <a:cxnSpLocks/>
          </p:cNvCxnSpPr>
          <p:nvPr/>
        </p:nvCxnSpPr>
        <p:spPr>
          <a:xfrm>
            <a:off x="4008168" y="2397889"/>
            <a:ext cx="559971" cy="0"/>
          </a:xfrm>
          <a:prstGeom prst="line">
            <a:avLst/>
          </a:prstGeom>
          <a:ln w="63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BC266D90-BC8D-4E43-8786-17A1296647E7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ex3-3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98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>
            <a:extLst>
              <a:ext uri="{FF2B5EF4-FFF2-40B4-BE49-F238E27FC236}">
                <a16:creationId xmlns:a16="http://schemas.microsoft.com/office/drawing/2014/main" id="{236B3EA1-9B3C-4CEB-A15A-03ADE8AA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變數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80723A1-4DC0-49F1-B8ED-A26F7DF9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4"/>
            <a:ext cx="11370672" cy="1105616"/>
          </a:xfrm>
        </p:spPr>
        <p:txBody>
          <a:bodyPr/>
          <a:lstStyle/>
          <a:p>
            <a:r>
              <a:rPr lang="en-US" altLang="zh-TW">
                <a:latin typeface="新細明體" panose="02020500000000000000" pitchFamily="18" charset="-120"/>
                <a:ea typeface="新細明體" panose="02020500000000000000" pitchFamily="18" charset="-120"/>
              </a:rPr>
              <a:t>『</a:t>
            </a:r>
            <a:r>
              <a:rPr lang="zh-TW" altLang="en-US">
                <a:solidFill>
                  <a:srgbClr val="FF0000"/>
                </a:solidFill>
              </a:rPr>
              <a:t>變數</a:t>
            </a:r>
            <a:r>
              <a:rPr lang="en-US" altLang="zh-TW"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  <a:r>
              <a:rPr lang="en-US" altLang="zh-TW"/>
              <a:t>(variable)</a:t>
            </a:r>
            <a:r>
              <a:rPr lang="en-US" altLang="zh-TW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/>
              <a:t>就像是掛在物件的名牌，幫物件取名之後，讓我們方便識別物件與操作，其語法為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AA114D-3F8E-49EC-9DF0-6A76F77CF99B}"/>
              </a:ext>
            </a:extLst>
          </p:cNvPr>
          <p:cNvSpPr/>
          <p:nvPr/>
        </p:nvSpPr>
        <p:spPr>
          <a:xfrm>
            <a:off x="977793" y="295582"/>
            <a:ext cx="99292" cy="5357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40F90292-D955-4213-B6AD-946372D30D56}"/>
              </a:ext>
            </a:extLst>
          </p:cNvPr>
          <p:cNvSpPr txBox="1">
            <a:spLocks/>
          </p:cNvSpPr>
          <p:nvPr/>
        </p:nvSpPr>
        <p:spPr>
          <a:xfrm>
            <a:off x="414674" y="3316858"/>
            <a:ext cx="11370672" cy="599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ts val="4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1pPr>
            <a:lvl2pPr marL="896938" indent="-439738" algn="l" defTabSz="914400" rtl="0" eaLnBrk="1" latinLnBrk="0" hangingPunct="1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marR="0" lvl="0" indent="-361950" algn="l" defTabSz="914400" rtl="0" eaLnBrk="1" fontAlgn="auto" latinLnBrk="0" hangingPunct="1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例如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TC" panose="020B0500000000000000" pitchFamily="34" charset="-120"/>
                <a:ea typeface="Noto Sans TC" panose="020B0500000000000000" pitchFamily="34" charset="-120"/>
                <a:cs typeface="Arial" panose="020B0604020202020204" pitchFamily="34" charset="0"/>
              </a:rPr>
              <a:t>：</a:t>
            </a:r>
            <a:endParaRPr kumimoji="0" lang="zh-TW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Noto Sans TC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2952BF5-4D9D-4276-B74E-E05C82EBD2CC}"/>
              </a:ext>
            </a:extLst>
          </p:cNvPr>
          <p:cNvSpPr/>
          <p:nvPr/>
        </p:nvSpPr>
        <p:spPr>
          <a:xfrm>
            <a:off x="805799" y="2348873"/>
            <a:ext cx="10548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+mn-cs"/>
              </a:rPr>
              <a:t>變數名稱 </a:t>
            </a: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+mn-cs"/>
              </a:rPr>
              <a:t>=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+mn-cs"/>
              </a:rPr>
              <a:t> 物件</a:t>
            </a:r>
            <a:endParaRPr kumimoji="0" lang="en-US" altLang="zh-TW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Noto Sans TC" panose="020B0500000000000000" pitchFamily="34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24807D0-BDF5-4F81-94BF-F8FAB60D0923}"/>
              </a:ext>
            </a:extLst>
          </p:cNvPr>
          <p:cNvSpPr/>
          <p:nvPr/>
        </p:nvSpPr>
        <p:spPr>
          <a:xfrm>
            <a:off x="646540" y="4030602"/>
            <a:ext cx="10926618" cy="2592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&gt;&gt;&gt; n1 = 123456789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&gt;&gt;&gt; n2 = 987654321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&gt;&gt;&gt; n1 + n2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1111111110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DBA92FD-8433-426C-9029-863079E6FBDC}"/>
              </a:ext>
            </a:extLst>
          </p:cNvPr>
          <p:cNvSpPr txBox="1"/>
          <p:nvPr/>
        </p:nvSpPr>
        <p:spPr>
          <a:xfrm>
            <a:off x="5284131" y="4230681"/>
            <a:ext cx="540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將整數物件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123456789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指派給變數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n1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Consolas" panose="020B0609020204030204" pitchFamily="49" charset="0"/>
              <a:ea typeface="Noto Sans CJK TC Light" panose="020B0300000000000000" pitchFamily="34" charset="-120"/>
              <a:cs typeface="+mn-cs"/>
            </a:endParaRP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908D52F5-32D7-4FCD-A05A-C55EEFB120F1}"/>
              </a:ext>
            </a:extLst>
          </p:cNvPr>
          <p:cNvCxnSpPr>
            <a:cxnSpLocks/>
          </p:cNvCxnSpPr>
          <p:nvPr/>
        </p:nvCxnSpPr>
        <p:spPr>
          <a:xfrm>
            <a:off x="4580626" y="4461514"/>
            <a:ext cx="703505" cy="0"/>
          </a:xfrm>
          <a:prstGeom prst="line">
            <a:avLst/>
          </a:prstGeom>
          <a:ln w="63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95F3309-929A-4E5F-A29F-F4AB0120DE1C}"/>
              </a:ext>
            </a:extLst>
          </p:cNvPr>
          <p:cNvSpPr txBox="1"/>
          <p:nvPr/>
        </p:nvSpPr>
        <p:spPr>
          <a:xfrm>
            <a:off x="5284131" y="4818499"/>
            <a:ext cx="540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將整數物件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987654321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指派給變數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n2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Consolas" panose="020B0609020204030204" pitchFamily="49" charset="0"/>
              <a:ea typeface="Noto Sans CJK TC Light" panose="020B0300000000000000" pitchFamily="34" charset="-120"/>
              <a:cs typeface="+mn-cs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A0C42C9A-322C-468B-A3AE-702125ED2AD4}"/>
              </a:ext>
            </a:extLst>
          </p:cNvPr>
          <p:cNvCxnSpPr>
            <a:cxnSpLocks/>
          </p:cNvCxnSpPr>
          <p:nvPr/>
        </p:nvCxnSpPr>
        <p:spPr>
          <a:xfrm>
            <a:off x="4580626" y="5049332"/>
            <a:ext cx="703505" cy="0"/>
          </a:xfrm>
          <a:prstGeom prst="line">
            <a:avLst/>
          </a:prstGeom>
          <a:ln w="63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B6F2FE7-8DD0-43C7-BE16-D8D157C03BBE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171643" y="5605135"/>
            <a:ext cx="2112488" cy="0"/>
          </a:xfrm>
          <a:prstGeom prst="line">
            <a:avLst/>
          </a:prstGeom>
          <a:ln w="63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9A8273C-E979-4D06-9603-B294231FC5E8}"/>
              </a:ext>
            </a:extLst>
          </p:cNvPr>
          <p:cNvSpPr txBox="1"/>
          <p:nvPr/>
        </p:nvSpPr>
        <p:spPr>
          <a:xfrm>
            <a:off x="5284131" y="5374302"/>
            <a:ext cx="540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實際上是 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123456789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+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987654321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Consolas" panose="020B0609020204030204" pitchFamily="49" charset="0"/>
              <a:ea typeface="Noto Sans CJK TC Light" panose="020B0300000000000000" pitchFamily="34" charset="-120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DF315E3-83E8-4175-8D74-F6CB10C4B5AF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ex3-4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81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>
            <a:extLst>
              <a:ext uri="{FF2B5EF4-FFF2-40B4-BE49-F238E27FC236}">
                <a16:creationId xmlns:a16="http://schemas.microsoft.com/office/drawing/2014/main" id="{236B3EA1-9B3C-4CEB-A15A-03ADE8AA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內建函式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80723A1-4DC0-49F1-B8ED-A26F7DF9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4"/>
            <a:ext cx="11370672" cy="1873997"/>
          </a:xfrm>
        </p:spPr>
        <p:txBody>
          <a:bodyPr>
            <a:normAutofit/>
          </a:bodyPr>
          <a:lstStyle/>
          <a:p>
            <a:r>
              <a:rPr lang="en-US" altLang="zh-TW">
                <a:latin typeface="新細明體" panose="02020500000000000000" pitchFamily="18" charset="-120"/>
                <a:ea typeface="新細明體" panose="02020500000000000000" pitchFamily="18" charset="-120"/>
              </a:rPr>
              <a:t>『</a:t>
            </a:r>
            <a:r>
              <a:rPr lang="zh-TW" altLang="en-US">
                <a:solidFill>
                  <a:srgbClr val="FF0000"/>
                </a:solidFill>
                <a:latin typeface="Noto Sans TC" panose="020B0500000000000000" pitchFamily="34" charset="-120"/>
              </a:rPr>
              <a:t>函式</a:t>
            </a:r>
            <a:r>
              <a:rPr lang="en-US" altLang="zh-TW"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  <a:r>
              <a:rPr lang="en-US" altLang="zh-TW"/>
              <a:t>(function)</a:t>
            </a:r>
            <a:r>
              <a:rPr lang="en-US" altLang="zh-TW">
                <a:latin typeface="Arial" panose="020B0604020202020204" pitchFamily="34" charset="0"/>
              </a:rPr>
              <a:t> </a:t>
            </a:r>
            <a:r>
              <a:rPr lang="zh-TW" altLang="en-US">
                <a:latin typeface="Noto Sans TC" panose="020B0500000000000000" pitchFamily="34" charset="-120"/>
              </a:rPr>
              <a:t>是一段預先寫好的程式，方便重複使用。而程式先將經常使用到的功能以函式的形式先寫好，稱為</a:t>
            </a:r>
            <a:r>
              <a:rPr lang="en-US" altLang="zh-TW">
                <a:latin typeface="新細明體" panose="02020500000000000000" pitchFamily="18" charset="-120"/>
                <a:ea typeface="新細明體" panose="02020500000000000000" pitchFamily="18" charset="-120"/>
              </a:rPr>
              <a:t>『</a:t>
            </a:r>
            <a:r>
              <a:rPr lang="zh-TW" altLang="en-US">
                <a:solidFill>
                  <a:srgbClr val="FF0000"/>
                </a:solidFill>
                <a:latin typeface="Noto Sans TC" panose="020B0500000000000000" pitchFamily="34" charset="-120"/>
              </a:rPr>
              <a:t>內建函式</a:t>
            </a:r>
            <a:r>
              <a:rPr lang="en-US" altLang="zh-TW"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  <a:r>
              <a:rPr lang="zh-TW" altLang="en-US">
                <a:latin typeface="Noto Sans TC" panose="020B0500000000000000" pitchFamily="34" charset="-120"/>
              </a:rPr>
              <a:t>。</a:t>
            </a:r>
            <a:endParaRPr lang="en-US" altLang="zh-TW">
              <a:latin typeface="Noto Sans TC" panose="020B0500000000000000" pitchFamily="34" charset="-120"/>
            </a:endParaRPr>
          </a:p>
          <a:p>
            <a:r>
              <a:rPr lang="zh-TW" altLang="en-US"/>
              <a:t>例如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r>
              <a:rPr lang="en-US" altLang="zh-TW"/>
              <a:t>print()</a:t>
            </a:r>
            <a:r>
              <a:rPr lang="zh-TW" altLang="en-US">
                <a:latin typeface="Arial" panose="020B0604020202020204" pitchFamily="34" charset="0"/>
              </a:rPr>
              <a:t> </a:t>
            </a:r>
            <a:r>
              <a:rPr lang="zh-TW" altLang="en-US"/>
              <a:t>是最常用的顯示函數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endParaRPr lang="zh-TW" altLang="en-US"/>
          </a:p>
          <a:p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AA114D-3F8E-49EC-9DF0-6A76F77CF99B}"/>
              </a:ext>
            </a:extLst>
          </p:cNvPr>
          <p:cNvSpPr/>
          <p:nvPr/>
        </p:nvSpPr>
        <p:spPr>
          <a:xfrm>
            <a:off x="977793" y="295582"/>
            <a:ext cx="99292" cy="5357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24807D0-BDF5-4F81-94BF-F8FAB60D0923}"/>
              </a:ext>
            </a:extLst>
          </p:cNvPr>
          <p:cNvSpPr/>
          <p:nvPr/>
        </p:nvSpPr>
        <p:spPr>
          <a:xfrm>
            <a:off x="646540" y="2952301"/>
            <a:ext cx="10926618" cy="3750423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&gt;&gt;&gt; print("abc")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abc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&gt;&gt;&gt; print("abc".upper())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ABC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&gt;&gt;&gt; print(111 + 111)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222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B035809-A762-4740-AB9C-3EDCB530C5F4}"/>
              </a:ext>
            </a:extLst>
          </p:cNvPr>
          <p:cNvSpPr txBox="1"/>
          <p:nvPr/>
        </p:nvSpPr>
        <p:spPr>
          <a:xfrm>
            <a:off x="4818306" y="3147558"/>
            <a:ext cx="2134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顯示字串物件</a:t>
            </a: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50CF3EE7-12F9-4A0B-9EA8-D46821713731}"/>
              </a:ext>
            </a:extLst>
          </p:cNvPr>
          <p:cNvCxnSpPr>
            <a:cxnSpLocks/>
          </p:cNvCxnSpPr>
          <p:nvPr/>
        </p:nvCxnSpPr>
        <p:spPr>
          <a:xfrm>
            <a:off x="4114801" y="3378391"/>
            <a:ext cx="703505" cy="0"/>
          </a:xfrm>
          <a:prstGeom prst="line">
            <a:avLst/>
          </a:prstGeom>
          <a:ln w="63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47EEA9D9-E07F-414F-96E6-7923E109899F}"/>
              </a:ext>
            </a:extLst>
          </p:cNvPr>
          <p:cNvSpPr txBox="1"/>
          <p:nvPr/>
        </p:nvSpPr>
        <p:spPr>
          <a:xfrm>
            <a:off x="6368184" y="4303077"/>
            <a:ext cx="44579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顯示字串物件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.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方法的執行結果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43D19DA5-2533-4B30-AE48-7DE0F978CD46}"/>
              </a:ext>
            </a:extLst>
          </p:cNvPr>
          <p:cNvCxnSpPr>
            <a:cxnSpLocks/>
          </p:cNvCxnSpPr>
          <p:nvPr/>
        </p:nvCxnSpPr>
        <p:spPr>
          <a:xfrm>
            <a:off x="5664679" y="4533910"/>
            <a:ext cx="703505" cy="0"/>
          </a:xfrm>
          <a:prstGeom prst="line">
            <a:avLst/>
          </a:prstGeom>
          <a:ln w="63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E5F3734-22B3-4651-B4D0-D3C6D87E4773}"/>
              </a:ext>
            </a:extLst>
          </p:cNvPr>
          <p:cNvSpPr txBox="1"/>
          <p:nvPr/>
        </p:nvSpPr>
        <p:spPr>
          <a:xfrm>
            <a:off x="5571678" y="5458596"/>
            <a:ext cx="44579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顯示整數物件運算的結果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53AD0B8E-804D-4B63-9D93-9CF618EB3C7C}"/>
              </a:ext>
            </a:extLst>
          </p:cNvPr>
          <p:cNvCxnSpPr>
            <a:cxnSpLocks/>
          </p:cNvCxnSpPr>
          <p:nvPr/>
        </p:nvCxnSpPr>
        <p:spPr>
          <a:xfrm>
            <a:off x="4868173" y="5689429"/>
            <a:ext cx="703505" cy="0"/>
          </a:xfrm>
          <a:prstGeom prst="line">
            <a:avLst/>
          </a:prstGeom>
          <a:ln w="63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68A3FF73-95C9-4A13-91CB-F473E9DC6848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ex3-5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>
            <a:extLst>
              <a:ext uri="{FF2B5EF4-FFF2-40B4-BE49-F238E27FC236}">
                <a16:creationId xmlns:a16="http://schemas.microsoft.com/office/drawing/2014/main" id="{236B3EA1-9B3C-4CEB-A15A-03ADE8AA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匯入模組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80723A1-4DC0-49F1-B8ED-A26F7DF9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4"/>
            <a:ext cx="11370672" cy="2216988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zh-TW" altLang="en-US">
                <a:latin typeface="Noto Sans TC" panose="020B0500000000000000" pitchFamily="34" charset="-120"/>
              </a:rPr>
              <a:t>內建函式不就越多越好？若內建函式無限制增加，會導致啟動速度越來越慢，執行時佔用的記憶體越來越多。</a:t>
            </a:r>
            <a:endParaRPr lang="en-US" altLang="zh-TW">
              <a:latin typeface="Noto Sans TC" panose="020B0500000000000000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>
                <a:latin typeface="新細明體" panose="02020500000000000000" pitchFamily="18" charset="-120"/>
                <a:ea typeface="新細明體" panose="02020500000000000000" pitchFamily="18" charset="-120"/>
              </a:rPr>
              <a:t>『</a:t>
            </a:r>
            <a:r>
              <a:rPr lang="zh-TW" altLang="en-US">
                <a:solidFill>
                  <a:srgbClr val="FF0000"/>
                </a:solidFill>
                <a:latin typeface="Noto Sans TC" panose="020B0500000000000000" pitchFamily="34" charset="-120"/>
              </a:rPr>
              <a:t>模組</a:t>
            </a:r>
            <a:r>
              <a:rPr lang="en-US" altLang="zh-TW"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  <a:r>
              <a:rPr lang="en-US" altLang="zh-TW"/>
              <a:t>(module)</a:t>
            </a:r>
            <a:r>
              <a:rPr lang="zh-TW" altLang="en-US">
                <a:latin typeface="Noto Sans TC" panose="020B0500000000000000" pitchFamily="34" charset="-120"/>
              </a:rPr>
              <a:t>，就是將同一類的函式打包成模組，預設不會啟用。需要時，再用</a:t>
            </a:r>
            <a:r>
              <a:rPr lang="zh-TW" altLang="en-US">
                <a:solidFill>
                  <a:srgbClr val="FF0000"/>
                </a:solidFill>
                <a:latin typeface="Noto Sans TC" panose="020B0500000000000000" pitchFamily="34" charset="-120"/>
              </a:rPr>
              <a:t>匯入</a:t>
            </a:r>
            <a:r>
              <a:rPr lang="zh-TW" altLang="en-US">
                <a:latin typeface="Noto Sans TC" panose="020B0500000000000000" pitchFamily="34" charset="-120"/>
              </a:rPr>
              <a:t> </a:t>
            </a:r>
            <a:r>
              <a:rPr lang="en-US" altLang="zh-TW"/>
              <a:t>(import)</a:t>
            </a:r>
            <a:r>
              <a:rPr lang="en-US" altLang="zh-TW">
                <a:latin typeface="Noto Sans TC" panose="020B0500000000000000" pitchFamily="34" charset="-120"/>
              </a:rPr>
              <a:t> </a:t>
            </a:r>
            <a:r>
              <a:rPr lang="zh-TW" altLang="en-US">
                <a:latin typeface="Noto Sans TC" panose="020B0500000000000000" pitchFamily="34" charset="-120"/>
              </a:rPr>
              <a:t>的方式啟用。預先寫好的稱為</a:t>
            </a:r>
            <a:r>
              <a:rPr lang="en-US" altLang="zh-TW">
                <a:latin typeface="新細明體" panose="02020500000000000000" pitchFamily="18" charset="-120"/>
                <a:ea typeface="新細明體" panose="02020500000000000000" pitchFamily="18" charset="-120"/>
              </a:rPr>
              <a:t>『</a:t>
            </a:r>
            <a:r>
              <a:rPr lang="zh-TW" altLang="en-US">
                <a:solidFill>
                  <a:srgbClr val="FF0000"/>
                </a:solidFill>
                <a:latin typeface="Noto Sans TC" panose="020B0500000000000000" pitchFamily="34" charset="-120"/>
              </a:rPr>
              <a:t>內建模組</a:t>
            </a:r>
            <a:r>
              <a:rPr lang="en-US" altLang="zh-TW"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  <a:r>
              <a:rPr lang="zh-TW" altLang="en-US">
                <a:latin typeface="Noto Sans TC" panose="020B0500000000000000" pitchFamily="34" charset="-120"/>
              </a:rPr>
              <a:t>。</a:t>
            </a:r>
            <a:endParaRPr lang="en-US" altLang="zh-TW">
              <a:latin typeface="Noto Sans TC" panose="020B0500000000000000" pitchFamily="34" charset="-120"/>
            </a:endParaRPr>
          </a:p>
          <a:p>
            <a:pPr>
              <a:spcBef>
                <a:spcPts val="600"/>
              </a:spcBef>
            </a:pPr>
            <a:endParaRPr lang="zh-TW" altLang="en-US">
              <a:latin typeface="Noto Sans TC" panose="020B0500000000000000" pitchFamily="34" charset="-120"/>
            </a:endParaRPr>
          </a:p>
          <a:p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AA114D-3F8E-49EC-9DF0-6A76F77CF99B}"/>
              </a:ext>
            </a:extLst>
          </p:cNvPr>
          <p:cNvSpPr/>
          <p:nvPr/>
        </p:nvSpPr>
        <p:spPr>
          <a:xfrm>
            <a:off x="977793" y="295582"/>
            <a:ext cx="99292" cy="5357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24807D0-BDF5-4F81-94BF-F8FAB60D0923}"/>
              </a:ext>
            </a:extLst>
          </p:cNvPr>
          <p:cNvSpPr/>
          <p:nvPr/>
        </p:nvSpPr>
        <p:spPr>
          <a:xfrm>
            <a:off x="646830" y="3467818"/>
            <a:ext cx="10926618" cy="3060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&gt;&gt;&gt;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import time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&gt;&gt;&gt;</a:t>
            </a: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time.sleep(3)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&gt;&gt;&gt; from time import sleep</a:t>
            </a:r>
          </a:p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&gt;&gt;&gt; sleep(5)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3089086-F5E1-4E0C-90F4-B107C86D4C77}"/>
              </a:ext>
            </a:extLst>
          </p:cNvPr>
          <p:cNvSpPr txBox="1"/>
          <p:nvPr/>
        </p:nvSpPr>
        <p:spPr>
          <a:xfrm>
            <a:off x="4576768" y="3648969"/>
            <a:ext cx="33702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匯入時間相關的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time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模組</a:t>
            </a: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A1DA0793-09C7-4420-9765-5FADE90A2AF6}"/>
              </a:ext>
            </a:extLst>
          </p:cNvPr>
          <p:cNvCxnSpPr>
            <a:cxnSpLocks/>
          </p:cNvCxnSpPr>
          <p:nvPr/>
        </p:nvCxnSpPr>
        <p:spPr>
          <a:xfrm>
            <a:off x="4016797" y="3844422"/>
            <a:ext cx="559971" cy="0"/>
          </a:xfrm>
          <a:prstGeom prst="line">
            <a:avLst/>
          </a:prstGeom>
          <a:ln w="63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1F8FE096-582F-4BCF-8378-55DCD6A792F3}"/>
              </a:ext>
            </a:extLst>
          </p:cNvPr>
          <p:cNvSpPr txBox="1"/>
          <p:nvPr/>
        </p:nvSpPr>
        <p:spPr>
          <a:xfrm>
            <a:off x="5220872" y="4220791"/>
            <a:ext cx="57174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執行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time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模組的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sleep()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函式，暫停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3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秒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C4E719BC-2114-4873-8534-18E280F7D03A}"/>
              </a:ext>
            </a:extLst>
          </p:cNvPr>
          <p:cNvCxnSpPr>
            <a:cxnSpLocks/>
          </p:cNvCxnSpPr>
          <p:nvPr/>
        </p:nvCxnSpPr>
        <p:spPr>
          <a:xfrm>
            <a:off x="4660901" y="4416244"/>
            <a:ext cx="559971" cy="0"/>
          </a:xfrm>
          <a:prstGeom prst="line">
            <a:avLst/>
          </a:prstGeom>
          <a:ln w="63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4891A17-4253-4661-BE0D-3F209AF8EDD0}"/>
              </a:ext>
            </a:extLst>
          </p:cNvPr>
          <p:cNvSpPr txBox="1"/>
          <p:nvPr/>
        </p:nvSpPr>
        <p:spPr>
          <a:xfrm>
            <a:off x="6670110" y="5386183"/>
            <a:ext cx="4544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從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time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模組裡匯入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sleep()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函式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3137E9CC-02FB-4FE5-AF6F-80E74896DC18}"/>
              </a:ext>
            </a:extLst>
          </p:cNvPr>
          <p:cNvCxnSpPr>
            <a:cxnSpLocks/>
          </p:cNvCxnSpPr>
          <p:nvPr/>
        </p:nvCxnSpPr>
        <p:spPr>
          <a:xfrm>
            <a:off x="6110139" y="5581636"/>
            <a:ext cx="559971" cy="0"/>
          </a:xfrm>
          <a:prstGeom prst="line">
            <a:avLst/>
          </a:prstGeom>
          <a:ln w="63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95931DE-B94B-45A1-8CCD-8B2F17DFF6A4}"/>
              </a:ext>
            </a:extLst>
          </p:cNvPr>
          <p:cNvSpPr txBox="1"/>
          <p:nvPr/>
        </p:nvSpPr>
        <p:spPr>
          <a:xfrm>
            <a:off x="3863902" y="5944059"/>
            <a:ext cx="4544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執行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sleep()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函式，暫停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5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Arial" panose="020B0604020202020204" pitchFamily="34" charset="0"/>
                <a:ea typeface="Noto Sans CJK TC Light" panose="020B0300000000000000" pitchFamily="34" charset="-120"/>
                <a:cs typeface="Arial" panose="020B0604020202020204" pitchFamily="34" charset="0"/>
              </a:rPr>
              <a:t> 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秒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6CD872AF-614A-488A-B576-B7489AF74FEF}"/>
              </a:ext>
            </a:extLst>
          </p:cNvPr>
          <p:cNvCxnSpPr>
            <a:cxnSpLocks/>
          </p:cNvCxnSpPr>
          <p:nvPr/>
        </p:nvCxnSpPr>
        <p:spPr>
          <a:xfrm>
            <a:off x="3303931" y="6139512"/>
            <a:ext cx="559971" cy="0"/>
          </a:xfrm>
          <a:prstGeom prst="line">
            <a:avLst/>
          </a:prstGeom>
          <a:ln w="635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56E50805-D2C7-4FFC-A196-DFBD4CE92587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ex3-6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6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69854B-B6DF-4F63-AF43-0CC2F4F5EB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74515" y="3225505"/>
            <a:ext cx="4242969" cy="716381"/>
          </a:xfrm>
        </p:spPr>
        <p:txBody>
          <a:bodyPr/>
          <a:lstStyle/>
          <a:p>
            <a:pPr marL="0" indent="0"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200">
                <a:solidFill>
                  <a:srgbClr val="FFFF00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學程式之前的知識</a:t>
            </a:r>
            <a:endParaRPr lang="en-US" altLang="zh-TW" sz="3200">
              <a:solidFill>
                <a:srgbClr val="FFFF00"/>
              </a:solidFill>
              <a:latin typeface="Noto Sans TC" panose="020B0500000000000000" pitchFamily="34" charset="-12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6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A84AA1-A81A-499A-AE7B-49BBF9F9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練習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r>
              <a:rPr lang="zh-TW" altLang="en-US"/>
              <a:t>匯入模組</a:t>
            </a:r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0CFE365A-FEA2-42CF-AB23-CA7AB4791E28}"/>
              </a:ext>
            </a:extLst>
          </p:cNvPr>
          <p:cNvGraphicFramePr>
            <a:graphicFrameLocks noGrp="1"/>
          </p:cNvGraphicFramePr>
          <p:nvPr/>
        </p:nvGraphicFramePr>
        <p:xfrm>
          <a:off x="696000" y="2361260"/>
          <a:ext cx="10800000" cy="33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3312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TW" sz="2800" b="0">
                          <a:solidFill>
                            <a:srgbClr val="A0A0A0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</a:rPr>
                        <a:t>#</a:t>
                      </a:r>
                      <a:r>
                        <a:rPr lang="zh-TW" altLang="en-US" sz="2800" b="0">
                          <a:solidFill>
                            <a:srgbClr val="A0A0A0"/>
                          </a:solidFill>
                          <a:latin typeface="Arial" panose="020B0604020202020204" pitchFamily="34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2800" b="0">
                          <a:solidFill>
                            <a:srgbClr val="A0A0A0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</a:rPr>
                        <a:t>暫停</a:t>
                      </a:r>
                      <a:r>
                        <a:rPr lang="zh-TW" altLang="en-US" sz="2800" b="0">
                          <a:solidFill>
                            <a:srgbClr val="A0A0A0"/>
                          </a:solidFill>
                          <a:latin typeface="Arial" panose="020B0604020202020204" pitchFamily="34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2800" b="0">
                          <a:solidFill>
                            <a:srgbClr val="A0A0A0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</a:rPr>
                        <a:t>5</a:t>
                      </a:r>
                      <a:r>
                        <a:rPr lang="en-US" altLang="zh-TW" sz="2800" b="0">
                          <a:solidFill>
                            <a:srgbClr val="A0A0A0"/>
                          </a:solidFill>
                          <a:latin typeface="Arial" panose="020B0604020202020204" pitchFamily="34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2800" b="0">
                          <a:solidFill>
                            <a:srgbClr val="A0A0A0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</a:rPr>
                        <a:t>秒後，印出</a:t>
                      </a:r>
                      <a:r>
                        <a:rPr lang="zh-TW" altLang="en-US" sz="2800" b="0">
                          <a:solidFill>
                            <a:srgbClr val="A0A0A0"/>
                          </a:solidFill>
                          <a:latin typeface="Arial" panose="020B0604020202020204" pitchFamily="34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2800" b="0">
                          <a:solidFill>
                            <a:srgbClr val="A0A0A0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</a:rPr>
                        <a:t>Hello World!</a:t>
                      </a:r>
                      <a:r>
                        <a:rPr lang="zh-TW" altLang="en-US" sz="2800" b="0">
                          <a:solidFill>
                            <a:srgbClr val="A0A0A0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</a:rPr>
                        <a:t> </a:t>
                      </a:r>
                      <a:endParaRPr lang="en-US" altLang="zh-TW" sz="2800" b="0">
                        <a:solidFill>
                          <a:srgbClr val="A0A0A0"/>
                        </a:solidFill>
                        <a:latin typeface="Consolas" panose="020B0609020204030204" pitchFamily="49" charset="0"/>
                        <a:ea typeface="Noto Sans Mono CJK TC Regular" panose="020B0500000000000000" pitchFamily="34" charset="-120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2800" b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from</a:t>
                      </a:r>
                      <a:r>
                        <a:rPr lang="en-US" altLang="zh-TW" sz="2800" b="0">
                          <a:solidFill>
                            <a:srgbClr val="6E6E6E"/>
                          </a:solidFill>
                          <a:latin typeface="Consolas" panose="020B0609020204030204" pitchFamily="49" charset="0"/>
                        </a:rPr>
                        <a:t> time </a:t>
                      </a:r>
                      <a:r>
                        <a:rPr lang="en-US" altLang="zh-TW" sz="2800" b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import</a:t>
                      </a:r>
                      <a:r>
                        <a:rPr lang="en-US" altLang="zh-TW" sz="2800" b="0">
                          <a:solidFill>
                            <a:srgbClr val="6E6E6E"/>
                          </a:solidFill>
                          <a:latin typeface="Consolas" panose="020B0609020204030204" pitchFamily="49" charset="0"/>
                        </a:rPr>
                        <a:t> sleep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endParaRPr lang="en-US" altLang="zh-TW" sz="2800" b="0">
                        <a:solidFill>
                          <a:srgbClr val="6E6E6E"/>
                        </a:solidFill>
                        <a:latin typeface="Consolas" panose="020B0609020204030204" pitchFamily="49" charset="0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2800" b="0">
                          <a:solidFill>
                            <a:srgbClr val="6E6E6E"/>
                          </a:solidFill>
                          <a:latin typeface="Consolas" panose="020B0609020204030204" pitchFamily="49" charset="0"/>
                        </a:rPr>
                        <a:t>sleep(</a:t>
                      </a:r>
                      <a:r>
                        <a:rPr lang="en-US" altLang="zh-TW" sz="2800" b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  <a:r>
                        <a:rPr lang="en-US" altLang="zh-TW" sz="2800" b="0">
                          <a:solidFill>
                            <a:srgbClr val="6E6E6E"/>
                          </a:solidFill>
                          <a:latin typeface="Consolas" panose="020B0609020204030204" pitchFamily="49" charset="0"/>
                        </a:rPr>
                        <a:t>)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2800" b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print</a:t>
                      </a:r>
                      <a:r>
                        <a:rPr lang="en-US" altLang="zh-TW" sz="2800" b="0">
                          <a:solidFill>
                            <a:srgbClr val="6E6E6E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altLang="zh-TW" sz="2800" b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"Hello World!"</a:t>
                      </a:r>
                      <a:r>
                        <a:rPr lang="en-US" altLang="zh-TW" sz="2800" b="0">
                          <a:solidFill>
                            <a:srgbClr val="6E6E6E"/>
                          </a:solidFill>
                          <a:latin typeface="Consolas" panose="020B0609020204030204" pitchFamily="49" charset="0"/>
                        </a:rPr>
                        <a:t>)</a:t>
                      </a:r>
                      <a:endParaRPr lang="zh-TW" altLang="en-US" sz="2800" b="0">
                        <a:solidFill>
                          <a:srgbClr val="6E6E6E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A8EABACD-B830-4622-9657-A59B070A3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596416"/>
              </p:ext>
            </p:extLst>
          </p:nvPr>
        </p:nvGraphicFramePr>
        <p:xfrm>
          <a:off x="652870" y="1751113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Lab3</a:t>
                      </a:r>
                      <a:r>
                        <a:rPr lang="en-US" altLang="zh-TW" sz="2400" b="0" kern="1200">
                          <a:solidFill>
                            <a:schemeClr val="lt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-1</a:t>
                      </a:r>
                      <a:endParaRPr lang="zh-TW" altLang="en-US" sz="2400"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ts val="36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zh-TW" alt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暫停 </a:t>
                      </a:r>
                      <a:r>
                        <a:rPr lang="en-US" altLang="zh-TW" sz="28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altLang="zh-TW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秒後，印出 </a:t>
                      </a:r>
                      <a:r>
                        <a:rPr lang="en-US" altLang="zh-TW" sz="28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Hello</a:t>
                      </a:r>
                      <a:r>
                        <a:rPr lang="zh-TW" altLang="en-US" sz="28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28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World!</a:t>
                      </a:r>
                      <a:r>
                        <a:rPr lang="en-US" altLang="zh-TW" sz="2800" b="0">
                          <a:solidFill>
                            <a:schemeClr val="tx1"/>
                          </a:solidFill>
                          <a:latin typeface="Abel" panose="02000506030000020004" pitchFamily="50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28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字串物件。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300D32F2-772E-436C-94C8-4788DB339B90}"/>
              </a:ext>
            </a:extLst>
          </p:cNvPr>
          <p:cNvSpPr txBox="1"/>
          <p:nvPr/>
        </p:nvSpPr>
        <p:spPr>
          <a:xfrm>
            <a:off x="3933150" y="6178945"/>
            <a:ext cx="5705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指的是在</a:t>
            </a:r>
            <a:r>
              <a:rPr lang="zh-TW" altLang="en-US" sz="2400">
                <a:solidFill>
                  <a:srgbClr val="FF0000"/>
                </a:solidFill>
                <a:latin typeface="Consolas" panose="020B0609020204030204" pitchFamily="49" charset="0"/>
                <a:ea typeface="Noto Sans CJK TC Light" panose="020B0300000000000000" pitchFamily="34" charset="-120"/>
              </a:rPr>
              <a:t>單獨一個檔案中，編輯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Noto Sans CJK TC Light" panose="020B0300000000000000" pitchFamily="34" charset="-120"/>
                <a:cs typeface="+mn-cs"/>
              </a:rPr>
              <a:t>程式。</a:t>
            </a: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35A7DA0E-122E-48D6-8299-D08C7D59948D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6784579" y="5699129"/>
            <a:ext cx="1531" cy="36000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45E9760B-1218-45D7-A290-9A2FCAFD45AF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ex3-7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12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06A330C1-3C9A-42A9-84AC-4E342B707F70}"/>
              </a:ext>
            </a:extLst>
          </p:cNvPr>
          <p:cNvGraphicFramePr>
            <a:graphicFrameLocks noGrp="1"/>
          </p:cNvGraphicFramePr>
          <p:nvPr/>
        </p:nvGraphicFramePr>
        <p:xfrm>
          <a:off x="0" y="-1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501479084"/>
                    </a:ext>
                  </a:extLst>
                </a:gridCol>
              </a:tblGrid>
              <a:tr h="547352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714594"/>
                  </a:ext>
                </a:extLst>
              </a:tr>
              <a:tr h="103031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結論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79333"/>
                  </a:ext>
                </a:extLst>
              </a:tr>
              <a:tr h="1481070"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各種程式語言的語法邏輯都差不多，就像人類語言的文法。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249438"/>
                  </a:ext>
                </a:extLst>
              </a:tr>
              <a:tr h="3799268">
                <a:tc>
                  <a:txBody>
                    <a:bodyPr/>
                    <a:lstStyle/>
                    <a:p>
                      <a:pPr marL="874713" marR="0" lvl="0" indent="-51435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b="0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程</a:t>
                      </a:r>
                      <a:r>
                        <a:rPr lang="zh-TW" altLang="en-US" sz="28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式的每一個東西都是</a:t>
                      </a:r>
                      <a:r>
                        <a:rPr lang="zh-TW" altLang="en-US" sz="2800" b="0" kern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物件</a:t>
                      </a:r>
                      <a:r>
                        <a:rPr lang="zh-TW" altLang="en-US" sz="28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，有些物件有其特定的操作方法。</a:t>
                      </a:r>
                      <a:endParaRPr lang="en-US" altLang="zh-TW" sz="28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  <a:p>
                      <a:pPr marL="874713" marR="0" lvl="0" indent="-51435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b="0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基</a:t>
                      </a:r>
                      <a:r>
                        <a:rPr lang="zh-TW" altLang="en-US" sz="28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本物件有</a:t>
                      </a:r>
                      <a:r>
                        <a:rPr lang="zh-TW" altLang="en-US" sz="2800" b="0" kern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資料型別</a:t>
                      </a:r>
                      <a:r>
                        <a:rPr lang="zh-TW" altLang="en-US" sz="28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，型別不同，結果不同。甚至有時會錯誤。</a:t>
                      </a:r>
                      <a:endParaRPr lang="en-US" altLang="zh-TW" sz="28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  <a:p>
                      <a:pPr marL="874713" marR="0" lvl="0" indent="-51435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b="0" kern="120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變</a:t>
                      </a:r>
                      <a:r>
                        <a:rPr lang="zh-TW" altLang="en-US" sz="2800" b="0" kern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數</a:t>
                      </a:r>
                      <a:r>
                        <a:rPr lang="zh-TW" altLang="en-US" sz="28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是物件的名牌而已，也方便程式設計師操作。</a:t>
                      </a:r>
                      <a:endParaRPr lang="en-US" altLang="zh-TW" sz="28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  <a:p>
                      <a:pPr marL="874713" marR="0" lvl="0" indent="-51435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b="0" kern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內建函式</a:t>
                      </a:r>
                      <a:r>
                        <a:rPr lang="zh-TW" altLang="en-US" sz="28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是經常用的函式，預先寫好的。</a:t>
                      </a:r>
                      <a:endParaRPr lang="en-US" altLang="zh-TW" sz="28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  <a:p>
                      <a:pPr marL="874713" marR="0" lvl="0" indent="-51435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b="0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適</a:t>
                      </a:r>
                      <a:r>
                        <a:rPr lang="zh-TW" altLang="en-US" sz="28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當的</a:t>
                      </a:r>
                      <a:r>
                        <a:rPr lang="zh-TW" altLang="en-US" sz="2800" b="0" kern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匯入模組</a:t>
                      </a:r>
                      <a:r>
                        <a:rPr lang="zh-TW" altLang="en-US" sz="28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，能精簡效能。 </a:t>
                      </a:r>
                      <a:endParaRPr lang="zh-TW" altLang="en-US" sz="2800" b="0" kern="1200">
                        <a:solidFill>
                          <a:schemeClr val="tx1"/>
                        </a:solidFill>
                        <a:latin typeface="Noto Sans TC" panose="020B0500000000000000" pitchFamily="34" charset="-12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59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044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實驗 </a:t>
            </a:r>
            <a:r>
              <a:rPr lang="en-US" altLang="zh-TW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3-1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寫程式控制 </a:t>
            </a: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Camera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1735328" y="3965601"/>
            <a:ext cx="8721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使用</a:t>
            </a:r>
            <a:r>
              <a:rPr lang="zh-TW" altLang="en-US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</a:t>
            </a:r>
            <a:r>
              <a:rPr lang="en-US" altLang="zh-TW" sz="36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picamera (Python </a:t>
            </a:r>
            <a:r>
              <a:rPr lang="zh-TW" altLang="en-US" sz="36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支援的</a:t>
            </a:r>
            <a:r>
              <a:rPr lang="zh-TW" altLang="en-US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模組</a:t>
            </a:r>
            <a:r>
              <a:rPr lang="en-US" altLang="zh-TW" sz="36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)</a:t>
            </a:r>
            <a:endParaRPr lang="zh-TW" altLang="en-US" sz="3600" b="0" i="0" u="none" strike="noStrike" baseline="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D23C906-4A8C-4FB8-B3E3-8BCD72157FFC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solidFill>
                  <a:schemeClr val="tx1"/>
                </a:solidFill>
                <a:latin typeface="Consolas" panose="020B0609020204030204" pitchFamily="49" charset="0"/>
              </a:rPr>
              <a:t>exper3-1</a:t>
            </a:r>
            <a:endParaRPr lang="zh-TW" altLang="en-US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CC98052-B91D-4D25-A61C-A6146AD3C96B}"/>
              </a:ext>
            </a:extLst>
          </p:cNvPr>
          <p:cNvSpPr txBox="1"/>
          <p:nvPr/>
        </p:nvSpPr>
        <p:spPr>
          <a:xfrm>
            <a:off x="1750644" y="4724693"/>
            <a:ext cx="8690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>
                <a:solidFill>
                  <a:schemeClr val="bg1"/>
                </a:solidFill>
                <a:latin typeface="Consolas" panose="020B0609020204030204" pitchFamily="49" charset="0"/>
              </a:rPr>
              <a:t>https://picamera.readthedocs.io/en/release-1.13/</a:t>
            </a:r>
            <a:endParaRPr lang="zh-TW" altLang="en-US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A5D5F3-872B-4DE7-8389-021B7A71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照相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93DE91B-4575-49F7-B814-16F41BCDA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預設的相片解析度為 </a:t>
            </a:r>
            <a:r>
              <a:rPr lang="en-US" altLang="zh-TW"/>
              <a:t>720</a:t>
            </a:r>
            <a:r>
              <a:rPr lang="zh-TW" altLang="en-US"/>
              <a:t> </a:t>
            </a:r>
            <a:r>
              <a:rPr lang="en-US" altLang="zh-TW"/>
              <a:t>x</a:t>
            </a:r>
            <a:r>
              <a:rPr lang="zh-TW" altLang="en-US"/>
              <a:t> </a:t>
            </a:r>
            <a:r>
              <a:rPr lang="en-US" altLang="zh-TW"/>
              <a:t>480</a:t>
            </a:r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7FCD95A-12A3-4790-B3F5-AFC745502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340678"/>
              </p:ext>
            </p:extLst>
          </p:nvPr>
        </p:nvGraphicFramePr>
        <p:xfrm>
          <a:off x="696000" y="2387071"/>
          <a:ext cx="10800000" cy="41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410400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2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import</a:t>
                      </a:r>
                      <a:r>
                        <a:rPr lang="en-US" altLang="zh-TW" sz="2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picamera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2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import</a:t>
                      </a:r>
                      <a:r>
                        <a:rPr lang="en-US" altLang="zh-TW" sz="2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time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en-US" altLang="zh-TW" sz="28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2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camera = picamera.PiCamera()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en-US" altLang="zh-TW" sz="2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time.sleep(</a:t>
                      </a:r>
                      <a:r>
                        <a:rPr lang="en-US" altLang="zh-TW" sz="2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TW" sz="2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)			</a:t>
                      </a:r>
                      <a:r>
                        <a:rPr lang="en-US" altLang="zh-TW" sz="2800" b="0" kern="1200">
                          <a:solidFill>
                            <a:srgbClr val="B4B4B4"/>
                          </a:solidFill>
                          <a:latin typeface="Noto Sans TC" panose="020B0500000000000000" pitchFamily="34" charset="-120"/>
                          <a:ea typeface="Noto Sans TC" panose="020B0500000000000000" pitchFamily="34" charset="-120"/>
                          <a:cs typeface="+mn-cs"/>
                        </a:rPr>
                        <a:t># </a:t>
                      </a:r>
                      <a:r>
                        <a:rPr lang="zh-TW" altLang="en-US" sz="2800" b="0" kern="1200">
                          <a:solidFill>
                            <a:srgbClr val="B4B4B4"/>
                          </a:solidFill>
                          <a:latin typeface="Noto Sans TC" panose="020B0500000000000000" pitchFamily="34" charset="-120"/>
                          <a:ea typeface="Noto Sans TC" panose="020B0500000000000000" pitchFamily="34" charset="-120"/>
                          <a:cs typeface="+mn-cs"/>
                        </a:rPr>
                        <a:t>暫停  </a:t>
                      </a:r>
                      <a:r>
                        <a:rPr lang="en-US" altLang="zh-TW" sz="2800" b="0" kern="1200">
                          <a:solidFill>
                            <a:srgbClr val="B4B4B4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2</a:t>
                      </a:r>
                      <a:r>
                        <a:rPr lang="en-US" altLang="zh-TW" sz="2800" b="0" kern="1200">
                          <a:solidFill>
                            <a:srgbClr val="B4B4B4"/>
                          </a:solidFill>
                          <a:latin typeface="Noto Sans TC" panose="020B0500000000000000" pitchFamily="34" charset="-120"/>
                          <a:ea typeface="Noto Sans TC" panose="020B0500000000000000" pitchFamily="34" charset="-120"/>
                          <a:cs typeface="+mn-cs"/>
                        </a:rPr>
                        <a:t>  </a:t>
                      </a:r>
                      <a:r>
                        <a:rPr lang="zh-TW" altLang="en-US" sz="2800" b="0" kern="1200">
                          <a:solidFill>
                            <a:srgbClr val="B4B4B4"/>
                          </a:solidFill>
                          <a:latin typeface="Noto Sans TC" panose="020B0500000000000000" pitchFamily="34" charset="-120"/>
                          <a:ea typeface="Noto Sans TC" panose="020B0500000000000000" pitchFamily="34" charset="-120"/>
                          <a:cs typeface="+mn-cs"/>
                        </a:rPr>
                        <a:t>秒</a:t>
                      </a:r>
                      <a:endParaRPr lang="en-US" altLang="zh-TW" sz="2800" b="0" kern="1200">
                        <a:solidFill>
                          <a:srgbClr val="B4B4B4"/>
                        </a:solidFill>
                        <a:latin typeface="Noto Sans TC" panose="020B0500000000000000" pitchFamily="34" charset="-12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en-US" altLang="zh-TW" sz="2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camera.rotation = </a:t>
                      </a:r>
                      <a:r>
                        <a:rPr lang="en-US" altLang="zh-TW" sz="2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180</a:t>
                      </a:r>
                      <a:endParaRPr lang="zh-TW" altLang="en-US" sz="2800" b="0" kern="1200">
                        <a:solidFill>
                          <a:srgbClr val="00B0F0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2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camera.capture(</a:t>
                      </a:r>
                      <a:r>
                        <a:rPr kumimoji="0" lang="en-US" altLang="zh-TW" sz="2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'Lab3-2-take_photo.jpg'</a:t>
                      </a:r>
                      <a:r>
                        <a:rPr lang="en-US" altLang="zh-TW" sz="2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38B93E91-54DE-45BA-85B4-A4B59AEEB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69310"/>
              </p:ext>
            </p:extLst>
          </p:nvPr>
        </p:nvGraphicFramePr>
        <p:xfrm>
          <a:off x="652870" y="1776925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>
                          <a:solidFill>
                            <a:schemeClr val="lt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Lab3-2</a:t>
                      </a:r>
                      <a:r>
                        <a:rPr lang="en-US" altLang="zh-TW" sz="2400"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2400"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8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使用 </a:t>
                      </a:r>
                      <a:r>
                        <a:rPr lang="en-US" altLang="zh-TW" sz="2800" b="0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picamera </a:t>
                      </a:r>
                      <a:r>
                        <a:rPr lang="zh-TW" altLang="en-US" sz="28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函式庫照相。</a:t>
                      </a:r>
                      <a:r>
                        <a:rPr lang="en-US" altLang="zh-TW" sz="20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zh-TW" sz="2000" b="0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Lab3-2-take_photo.py)</a:t>
                      </a:r>
                      <a:endParaRPr lang="zh-TW" altLang="en-US" sz="22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Mono CJK TC Regular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5D24811A-C995-4998-AC81-DBCF64EF6D41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ex3-8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30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Demo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2153920" y="3965601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Lab3-2-take_photo.</a:t>
            </a:r>
            <a:r>
              <a:rPr lang="en-US" altLang="zh-TW" sz="36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py</a:t>
            </a:r>
            <a:endParaRPr lang="zh-TW" altLang="en-US" sz="3600" b="0" i="0" u="none" strike="noStrike" baseline="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248A9F7-E32A-4A6E-86BB-2463A588FCD0}"/>
              </a:ext>
            </a:extLst>
          </p:cNvPr>
          <p:cNvSpPr txBox="1"/>
          <p:nvPr/>
        </p:nvSpPr>
        <p:spPr>
          <a:xfrm>
            <a:off x="613321" y="5421700"/>
            <a:ext cx="10241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cd ~/exper3-1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nano </a:t>
            </a: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Lab3-2-take_photo.py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python3 Lab3-2-take_photo.py </a:t>
            </a:r>
          </a:p>
        </p:txBody>
      </p:sp>
    </p:spTree>
    <p:extLst>
      <p:ext uri="{BB962C8B-B14F-4D97-AF65-F5344CB8AC3E}">
        <p14:creationId xmlns:p14="http://schemas.microsoft.com/office/powerpoint/2010/main" val="26609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A5D5F3-872B-4DE7-8389-021B7A71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低光源拍照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7FCD95A-12A3-4790-B3F5-AFC745502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73812"/>
              </p:ext>
            </p:extLst>
          </p:nvPr>
        </p:nvGraphicFramePr>
        <p:xfrm>
          <a:off x="696000" y="1763924"/>
          <a:ext cx="10800000" cy="4582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458255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4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import</a:t>
                      </a: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picamera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4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import</a:t>
                      </a: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time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4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fractions </a:t>
                      </a:r>
                      <a:r>
                        <a:rPr lang="en-US" altLang="zh-TW" sz="24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import</a:t>
                      </a: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Fraction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camera = picamera.PiCamera()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camera.resolution = (</a:t>
                      </a:r>
                      <a:r>
                        <a:rPr lang="en-US" altLang="zh-TW" sz="24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640</a:t>
                      </a: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zh-TW" sz="24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480</a:t>
                      </a: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camera.framerate = Fraction(</a:t>
                      </a:r>
                      <a:r>
                        <a:rPr lang="en-US" altLang="zh-TW" sz="24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zh-TW" sz="24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camera.shutter_speed = </a:t>
                      </a:r>
                      <a:r>
                        <a:rPr lang="en-US" altLang="zh-TW" sz="24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6000000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camera.iso = </a:t>
                      </a:r>
                      <a:r>
                        <a:rPr lang="en-US" altLang="zh-TW" sz="24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800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time.sleep(</a:t>
                      </a:r>
                      <a:r>
                        <a:rPr lang="en-US" altLang="zh-TW" sz="24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camera.exposure_mode = </a:t>
                      </a:r>
                      <a:r>
                        <a:rPr kumimoji="0" lang="en-US" altLang="zh-TW" sz="2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'off'</a:t>
                      </a:r>
                      <a:endParaRPr lang="en-US" altLang="zh-TW" sz="24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camera.rotation = </a:t>
                      </a:r>
                      <a:r>
                        <a:rPr lang="en-US" altLang="zh-TW" sz="24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180</a:t>
                      </a:r>
                      <a:endParaRPr lang="zh-TW" altLang="en-US" sz="2400" b="0" kern="1200">
                        <a:solidFill>
                          <a:srgbClr val="00B0F0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camera.capture(</a:t>
                      </a:r>
                      <a:r>
                        <a:rPr kumimoji="0" lang="en-US" altLang="zh-TW" sz="2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'Lab3-3-low_light.jpg'</a:t>
                      </a: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38B93E91-54DE-45BA-85B4-A4B59AEEB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220947"/>
              </p:ext>
            </p:extLst>
          </p:nvPr>
        </p:nvGraphicFramePr>
        <p:xfrm>
          <a:off x="652870" y="1153777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>
                          <a:solidFill>
                            <a:schemeClr val="lt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Lab3-3</a:t>
                      </a:r>
                      <a:r>
                        <a:rPr lang="en-US" altLang="zh-TW" sz="2400"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2400"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使用 </a:t>
                      </a:r>
                      <a:r>
                        <a:rPr lang="en-US" altLang="zh-TW" sz="2400" b="0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picamera </a:t>
                      </a: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函式庫，低光源拍照。</a:t>
                      </a:r>
                      <a:r>
                        <a:rPr kumimoji="0" lang="en-US" altLang="zh-TW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(Lab3-3-low_light.py)</a:t>
                      </a:r>
                      <a:endParaRPr lang="zh-TW" altLang="en-US" sz="24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Mono CJK TC Regular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5D24811A-C995-4998-AC81-DBCF64EF6D41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ex3-10</a:t>
            </a:r>
            <a:endParaRPr lang="zh-TW" altLang="en-US">
              <a:latin typeface="Consolas" panose="020B0609020204030204" pitchFamily="49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0A2D4CC-F718-4A81-B499-07DC6D0D1F4D}"/>
              </a:ext>
            </a:extLst>
          </p:cNvPr>
          <p:cNvSpPr txBox="1"/>
          <p:nvPr/>
        </p:nvSpPr>
        <p:spPr>
          <a:xfrm>
            <a:off x="652870" y="6432250"/>
            <a:ext cx="8690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>
                <a:latin typeface="Consolas" panose="020B0609020204030204" pitchFamily="49" charset="0"/>
                <a:hlinkClick r:id="rId2"/>
              </a:rPr>
              <a:t>https://picamera.readthedocs.io/en/release-1.13/recipes1.html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02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Demo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2153920" y="3965601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Lab3-3-low_light.</a:t>
            </a:r>
            <a:r>
              <a:rPr lang="en-US" altLang="zh-TW" sz="36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py</a:t>
            </a:r>
            <a:endParaRPr lang="zh-TW" altLang="en-US" sz="3600" b="0" i="0" u="none" strike="noStrike" baseline="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62D46AC-011D-4AB2-8786-77464C0EFB18}"/>
              </a:ext>
            </a:extLst>
          </p:cNvPr>
          <p:cNvSpPr txBox="1"/>
          <p:nvPr/>
        </p:nvSpPr>
        <p:spPr>
          <a:xfrm>
            <a:off x="613321" y="5421700"/>
            <a:ext cx="10241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cd ~/exper3-1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nano </a:t>
            </a: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Lab3-3-low_light.py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python3 Lab3-3-low_light.py</a:t>
            </a:r>
          </a:p>
        </p:txBody>
      </p:sp>
    </p:spTree>
    <p:extLst>
      <p:ext uri="{BB962C8B-B14F-4D97-AF65-F5344CB8AC3E}">
        <p14:creationId xmlns:p14="http://schemas.microsoft.com/office/powerpoint/2010/main" val="3837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A5D5F3-872B-4DE7-8389-021B7A71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錄影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93DE91B-4575-49F7-B814-16F41BCDA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zh-TW" altLang="en-US"/>
              <a:t>錄 </a:t>
            </a:r>
            <a:r>
              <a:rPr lang="en-US" altLang="zh-TW"/>
              <a:t>3 </a:t>
            </a:r>
            <a:r>
              <a:rPr lang="zh-TW" altLang="en-US"/>
              <a:t>秒鐘影像，儲存到檔案 </a:t>
            </a:r>
            <a:r>
              <a:rPr kumimoji="0" lang="en-US" altLang="zh-TW" sz="2800" b="0" i="0" u="none" strike="noStrike" kern="1200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cs typeface="+mn-cs"/>
              </a:rPr>
              <a:t>Lab3-4-record_video.h264</a:t>
            </a:r>
            <a:endParaRPr lang="en-US" altLang="zh-TW">
              <a:solidFill>
                <a:srgbClr val="00B0F0"/>
              </a:solidFill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zh-TW" altLang="en-US"/>
              <a:t>預設錄影格式為 </a:t>
            </a:r>
            <a:r>
              <a:rPr lang="en-US" altLang="zh-TW"/>
              <a:t>H.264/AVC </a:t>
            </a:r>
            <a:r>
              <a:rPr lang="zh-TW" altLang="en-US"/>
              <a:t>壓縮，解析度 </a:t>
            </a:r>
            <a:r>
              <a:rPr lang="en-US" altLang="zh-TW"/>
              <a:t>1280 x 800</a:t>
            </a:r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7FCD95A-12A3-4790-B3F5-AFC745502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29084"/>
              </p:ext>
            </p:extLst>
          </p:nvPr>
        </p:nvGraphicFramePr>
        <p:xfrm>
          <a:off x="696000" y="2814120"/>
          <a:ext cx="10800000" cy="3468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346898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24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import</a:t>
                      </a: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picamera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en-US" altLang="zh-TW" sz="2400" b="0" kern="120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camera = picamera.PiCamera()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camera.rotation = </a:t>
                      </a:r>
                      <a:r>
                        <a:rPr lang="en-US" altLang="zh-TW" sz="24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180</a:t>
                      </a:r>
                      <a:endParaRPr lang="zh-TW" altLang="en-US" sz="2400" b="0" kern="1200">
                        <a:solidFill>
                          <a:srgbClr val="00B0F0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camera.start_recording(</a:t>
                      </a:r>
                      <a:r>
                        <a:rPr kumimoji="0" lang="en-US" altLang="zh-TW" sz="2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'Lab3-4-record_video.h264'</a:t>
                      </a: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camera.wait_recording(</a:t>
                      </a:r>
                      <a:r>
                        <a:rPr lang="en-US" altLang="zh-TW" sz="24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24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camera.stop_recording()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38B93E91-54DE-45BA-85B4-A4B59AEEB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39119"/>
              </p:ext>
            </p:extLst>
          </p:nvPr>
        </p:nvGraphicFramePr>
        <p:xfrm>
          <a:off x="652870" y="2203973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>
                          <a:solidFill>
                            <a:schemeClr val="lt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Lab3-4</a:t>
                      </a:r>
                      <a:r>
                        <a:rPr lang="en-US" altLang="zh-TW" sz="2400"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2400"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8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使用 </a:t>
                      </a:r>
                      <a:r>
                        <a:rPr lang="en-US" altLang="zh-TW" sz="2800" b="0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picamera </a:t>
                      </a:r>
                      <a:r>
                        <a:rPr lang="zh-TW" altLang="en-US" sz="28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函式庫錄影。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5D24811A-C995-4998-AC81-DBCF64EF6D41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ex3-11</a:t>
            </a:r>
            <a:endParaRPr lang="zh-TW" altLang="en-US">
              <a:latin typeface="Consolas" panose="020B0609020204030204" pitchFamily="49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BC69303-A91E-4CF6-BB56-B9CC0F98A9DE}"/>
              </a:ext>
            </a:extLst>
          </p:cNvPr>
          <p:cNvSpPr txBox="1"/>
          <p:nvPr/>
        </p:nvSpPr>
        <p:spPr>
          <a:xfrm>
            <a:off x="652870" y="6396038"/>
            <a:ext cx="8690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>
                <a:latin typeface="Consolas" panose="020B0609020204030204" pitchFamily="49" charset="0"/>
                <a:hlinkClick r:id="rId2"/>
              </a:rPr>
              <a:t>https://picamera.readthedocs.io/en/release-1.13/recipes1.html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96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Demo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2153920" y="3965601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Lab3-4-record_video.</a:t>
            </a:r>
            <a:r>
              <a:rPr lang="en-US" altLang="zh-TW" sz="36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py</a:t>
            </a:r>
            <a:endParaRPr lang="zh-TW" altLang="en-US" sz="3600" b="0" i="0" u="none" strike="noStrike" baseline="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62D46AC-011D-4AB2-8786-77464C0EFB18}"/>
              </a:ext>
            </a:extLst>
          </p:cNvPr>
          <p:cNvSpPr txBox="1"/>
          <p:nvPr/>
        </p:nvSpPr>
        <p:spPr>
          <a:xfrm>
            <a:off x="613321" y="5421700"/>
            <a:ext cx="10241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cd ~/exper3-1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nano </a:t>
            </a: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Lab3-4-record_video.py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python3 Lab3-4-record_video.py</a:t>
            </a:r>
          </a:p>
        </p:txBody>
      </p:sp>
    </p:spTree>
    <p:extLst>
      <p:ext uri="{BB962C8B-B14F-4D97-AF65-F5344CB8AC3E}">
        <p14:creationId xmlns:p14="http://schemas.microsoft.com/office/powerpoint/2010/main" val="404589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FD1FE2-C734-4562-B1A6-F115AAA5A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練習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0BE4273-FC3C-4D07-9EE6-A5FAD8AD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請查詢網頁文件，在拍照後的圖片疊上文字</a:t>
            </a:r>
          </a:p>
          <a:p>
            <a:pPr lvl="1"/>
            <a:r>
              <a:rPr lang="en-US" altLang="zh-TW">
                <a:hlinkClick r:id="rId2"/>
              </a:rPr>
              <a:t>https://picamera.readthedocs.io/en/release-1.13/recipes1.html</a:t>
            </a:r>
            <a:endParaRPr lang="en-US" altLang="zh-TW"/>
          </a:p>
          <a:p>
            <a:pPr>
              <a:spcBef>
                <a:spcPts val="1200"/>
              </a:spcBef>
            </a:pPr>
            <a:r>
              <a:rPr lang="zh-TW" altLang="en-US"/>
              <a:t>文字包含</a:t>
            </a:r>
            <a:r>
              <a:rPr lang="zh-TW" altLang="en-US" sz="2800" b="0" i="0" u="none" strike="noStrike" baseline="0">
                <a:solidFill>
                  <a:srgbClr val="1A1A1A"/>
                </a:solidFill>
                <a:latin typeface="Noto Sans TC" panose="020B0500000000000000" pitchFamily="34" charset="-120"/>
              </a:rPr>
              <a:t>：日期與時間</a:t>
            </a:r>
            <a:endParaRPr lang="en-US" altLang="zh-TW"/>
          </a:p>
          <a:p>
            <a:pPr lvl="1">
              <a:spcBef>
                <a:spcPts val="1200"/>
              </a:spcBef>
            </a:pPr>
            <a:r>
              <a:rPr lang="zh-TW" altLang="en-US"/>
              <a:t>例如</a:t>
            </a:r>
            <a:r>
              <a:rPr lang="zh-TW" altLang="en-US" b="0" i="0" u="none" strike="noStrike" baseline="0">
                <a:solidFill>
                  <a:srgbClr val="1A1A1A"/>
                </a:solidFill>
                <a:latin typeface="Noto Sans TC" panose="020B0500000000000000" pitchFamily="34" charset="-120"/>
              </a:rPr>
              <a:t>：</a:t>
            </a:r>
            <a:r>
              <a:rPr lang="zh-TW" altLang="en-US"/>
              <a:t>年</a:t>
            </a:r>
            <a:r>
              <a:rPr lang="en-US" altLang="zh-TW"/>
              <a:t>-</a:t>
            </a:r>
            <a:r>
              <a:rPr lang="zh-TW" altLang="en-US"/>
              <a:t>月</a:t>
            </a:r>
            <a:r>
              <a:rPr lang="en-US" altLang="zh-TW"/>
              <a:t>-</a:t>
            </a:r>
            <a:r>
              <a:rPr lang="zh-TW" altLang="en-US"/>
              <a:t>日 時</a:t>
            </a:r>
            <a:r>
              <a:rPr lang="en-US" altLang="zh-TW">
                <a:latin typeface="Noto Sans TC" panose="020B0500000000000000" pitchFamily="34" charset="-120"/>
              </a:rPr>
              <a:t>：</a:t>
            </a:r>
            <a:r>
              <a:rPr lang="zh-TW" altLang="en-US"/>
              <a:t>分</a:t>
            </a:r>
            <a:r>
              <a:rPr lang="en-US" altLang="zh-TW">
                <a:latin typeface="Noto Sans TC" panose="020B0500000000000000" pitchFamily="34" charset="-120"/>
              </a:rPr>
              <a:t>：</a:t>
            </a:r>
            <a:r>
              <a:rPr lang="zh-TW" altLang="en-US"/>
              <a:t>秒</a:t>
            </a:r>
            <a:endParaRPr lang="en-US" altLang="zh-TW"/>
          </a:p>
          <a:p>
            <a:pPr lvl="1">
              <a:spcBef>
                <a:spcPts val="1200"/>
              </a:spcBef>
            </a:pPr>
            <a:r>
              <a:rPr lang="zh-TW" altLang="en-US" sz="2400" b="0" i="0" u="none" strike="noStrike" baseline="0">
                <a:solidFill>
                  <a:srgbClr val="1A1A1A"/>
                </a:solidFill>
                <a:latin typeface="Consolas" panose="020B0609020204030204" pitchFamily="49" charset="0"/>
              </a:rPr>
              <a:t>提示</a:t>
            </a:r>
            <a:r>
              <a:rPr lang="zh-TW" altLang="en-US" sz="2400" b="0" i="0" u="none" strike="noStrike" baseline="0">
                <a:solidFill>
                  <a:srgbClr val="1A1A1A"/>
                </a:solidFill>
                <a:latin typeface="Noto Sans TC" panose="020B0500000000000000" pitchFamily="34" charset="-120"/>
              </a:rPr>
              <a:t>：</a:t>
            </a:r>
            <a:r>
              <a:rPr lang="en-US" altLang="zh-TW">
                <a:solidFill>
                  <a:srgbClr val="1A1A1A"/>
                </a:solidFill>
              </a:rPr>
              <a:t>overlay </a:t>
            </a:r>
            <a:r>
              <a:rPr lang="zh-TW" altLang="en-US">
                <a:solidFill>
                  <a:srgbClr val="1A1A1A"/>
                </a:solidFill>
              </a:rPr>
              <a:t>表示疊 </a:t>
            </a:r>
            <a:r>
              <a:rPr lang="en-US" altLang="zh-TW">
                <a:solidFill>
                  <a:srgbClr val="1A1A1A"/>
                </a:solidFill>
              </a:rPr>
              <a:t>(</a:t>
            </a:r>
            <a:r>
              <a:rPr lang="zh-TW" altLang="en-US">
                <a:solidFill>
                  <a:srgbClr val="1A1A1A"/>
                </a:solidFill>
              </a:rPr>
              <a:t>自己找解答</a:t>
            </a:r>
            <a:r>
              <a:rPr lang="en-US" altLang="zh-TW">
                <a:solidFill>
                  <a:srgbClr val="1A1A1A"/>
                </a:solidFill>
              </a:rPr>
              <a:t>)</a:t>
            </a:r>
            <a:endParaRPr lang="en-US" altLang="zh-TW" sz="2400" b="1" i="0">
              <a:solidFill>
                <a:srgbClr val="40404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57DA0A2-676F-4DCD-831B-298DC0996B94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ex3-12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94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BCE31D-AB24-4276-88BA-1DAA7466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Outline</a:t>
            </a:r>
            <a:endParaRPr lang="zh-TW" altLang="en-US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69854B-B6DF-4F63-AF43-0CC2F4F5E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3200">
                <a:solidFill>
                  <a:srgbClr val="FF0000"/>
                </a:solidFill>
                <a:latin typeface="Consolas" panose="020B0609020204030204" pitchFamily="49" charset="0"/>
              </a:rPr>
              <a:t>Hello, World!</a:t>
            </a:r>
            <a:r>
              <a:rPr lang="zh-TW" altLang="en-US" sz="3200">
                <a:solidFill>
                  <a:srgbClr val="FF0000"/>
                </a:solidFill>
                <a:latin typeface="Consolas" panose="020B0609020204030204" pitchFamily="49" charset="0"/>
              </a:rPr>
              <a:t> 最像英文的</a:t>
            </a:r>
            <a:r>
              <a:rPr lang="zh-TW" altLang="en-US" sz="32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3200">
                <a:solidFill>
                  <a:srgbClr val="FF0000"/>
                </a:solidFill>
                <a:latin typeface="Consolas" panose="020B0609020204030204" pitchFamily="49" charset="0"/>
              </a:rPr>
              <a:t>Python</a:t>
            </a:r>
            <a:endParaRPr lang="en-US" altLang="zh-TW" sz="3200">
              <a:solidFill>
                <a:srgbClr val="FF0000"/>
              </a:solidFill>
            </a:endParaRPr>
          </a:p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>
                <a:latin typeface="Arial" panose="020B0604020202020204" pitchFamily="34" charset="0"/>
              </a:rPr>
              <a:t>物件、資料型別、變數、內建函式、匯入模組 </a:t>
            </a:r>
            <a:endParaRPr lang="zh-TW" altLang="en-US" sz="3200"/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837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CC815A-B803-4588-9BC0-982927FA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小結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42C592-10CC-4EE3-85A4-674953C91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it-IT" altLang="zh-TW"/>
              <a:t>picamera </a:t>
            </a:r>
            <a:r>
              <a:rPr lang="zh-TW" altLang="it-IT"/>
              <a:t>是 </a:t>
            </a:r>
            <a:r>
              <a:rPr lang="it-IT" altLang="zh-TW"/>
              <a:t>Pi Camera </a:t>
            </a:r>
            <a:r>
              <a:rPr lang="zh-TW" altLang="it-IT"/>
              <a:t>的 </a:t>
            </a:r>
            <a:r>
              <a:rPr lang="it-IT" altLang="zh-TW"/>
              <a:t>Python </a:t>
            </a:r>
            <a:r>
              <a:rPr lang="zh-TW" altLang="it-IT"/>
              <a:t>套件</a:t>
            </a:r>
            <a:endParaRPr lang="en-US" altLang="zh-TW"/>
          </a:p>
          <a:p>
            <a:r>
              <a:rPr lang="zh-TW" altLang="en-US"/>
              <a:t>參考網頁文件</a:t>
            </a:r>
            <a:r>
              <a:rPr lang="zh-TW" altLang="en-US" b="0" i="0" u="none" strike="noStrike" baseline="0">
                <a:solidFill>
                  <a:srgbClr val="1A1A1A"/>
                </a:solidFill>
                <a:latin typeface="Noto Sans TC" panose="020B0500000000000000" pitchFamily="34" charset="-120"/>
              </a:rPr>
              <a:t>：</a:t>
            </a:r>
            <a:r>
              <a:rPr lang="en-US" altLang="zh-TW">
                <a:hlinkClick r:id="rId2"/>
              </a:rPr>
              <a:t>https://picamera.readthedocs.io/en/release-1.13/recipes1.html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825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0E1A28-B3D0-4322-AD96-BA2320C2B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若編譯時，發生以下錯誤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A69AE6-E7F6-4CFF-974F-6E1E3FBE0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pPr>
              <a:spcBef>
                <a:spcPts val="1800"/>
              </a:spcBef>
            </a:pPr>
            <a:r>
              <a:rPr lang="zh-TW" altLang="en-US"/>
              <a:t>代表資源被卡在 </a:t>
            </a:r>
            <a:r>
              <a:rPr lang="en-US" altLang="zh-TW"/>
              <a:t>python </a:t>
            </a:r>
            <a:r>
              <a:rPr lang="zh-TW" altLang="en-US"/>
              <a:t>程序裡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endParaRPr lang="en-US" altLang="zh-TW"/>
          </a:p>
          <a:p>
            <a:pPr marL="447675" indent="0">
              <a:buNone/>
            </a:pPr>
            <a:r>
              <a:rPr lang="en-US" altLang="zh-TW"/>
              <a:t>$</a:t>
            </a:r>
            <a:r>
              <a:rPr lang="zh-TW" altLang="en-US"/>
              <a:t> </a:t>
            </a:r>
            <a:r>
              <a:rPr lang="en-US" altLang="zh-TW">
                <a:solidFill>
                  <a:srgbClr val="FF0000"/>
                </a:solidFill>
              </a:rPr>
              <a:t>ps –u </a:t>
            </a:r>
            <a:r>
              <a:rPr lang="en-US" altLang="zh-TW"/>
              <a:t>(</a:t>
            </a:r>
            <a:r>
              <a:rPr lang="zh-TW" altLang="en-US"/>
              <a:t>找出 </a:t>
            </a:r>
            <a:r>
              <a:rPr lang="en-US" altLang="zh-TW"/>
              <a:t>python </a:t>
            </a:r>
            <a:r>
              <a:rPr lang="zh-TW" altLang="en-US"/>
              <a:t>的程序</a:t>
            </a:r>
            <a:r>
              <a:rPr lang="en-US" altLang="zh-TW"/>
              <a:t>)</a:t>
            </a:r>
          </a:p>
          <a:p>
            <a:pPr marL="447675" indent="0">
              <a:buNone/>
            </a:pPr>
            <a:r>
              <a:rPr lang="en-US" altLang="zh-TW"/>
              <a:t>$</a:t>
            </a:r>
            <a:r>
              <a:rPr lang="zh-TW" altLang="en-US"/>
              <a:t> </a:t>
            </a:r>
            <a:r>
              <a:rPr lang="en-US" altLang="zh-TW">
                <a:solidFill>
                  <a:srgbClr val="FF0000"/>
                </a:solidFill>
              </a:rPr>
              <a:t>kill -9</a:t>
            </a:r>
            <a:r>
              <a:rPr lang="zh-TW" altLang="en-US">
                <a:solidFill>
                  <a:srgbClr val="FF0000"/>
                </a:solidFill>
              </a:rPr>
              <a:t> </a:t>
            </a:r>
            <a:r>
              <a:rPr lang="en-US" altLang="zh-TW">
                <a:solidFill>
                  <a:srgbClr val="FF0000"/>
                </a:solidFill>
              </a:rPr>
              <a:t>pid</a:t>
            </a:r>
            <a:r>
              <a:rPr lang="zh-TW" altLang="en-US">
                <a:solidFill>
                  <a:srgbClr val="FF0000"/>
                </a:solidFill>
              </a:rPr>
              <a:t> </a:t>
            </a:r>
            <a:r>
              <a:rPr lang="en-US" altLang="zh-TW"/>
              <a:t>(pid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r>
              <a:rPr lang="en-US" altLang="zh-TW"/>
              <a:t>process id)</a:t>
            </a:r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0687684-F227-4329-8D74-EDBAEFB7C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0" y="987888"/>
            <a:ext cx="6716522" cy="342342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29B6A77-BD17-434A-AB89-B058FF4D8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42" y="1006550"/>
            <a:ext cx="5195988" cy="268731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084FCBB-2D51-427D-87D9-1B5952F50BA7}"/>
              </a:ext>
            </a:extLst>
          </p:cNvPr>
          <p:cNvSpPr/>
          <p:nvPr/>
        </p:nvSpPr>
        <p:spPr>
          <a:xfrm>
            <a:off x="2584580" y="3806889"/>
            <a:ext cx="3256383" cy="1492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6D5A866-15D5-46F0-82A1-02E188EB28E3}"/>
              </a:ext>
            </a:extLst>
          </p:cNvPr>
          <p:cNvSpPr/>
          <p:nvPr/>
        </p:nvSpPr>
        <p:spPr>
          <a:xfrm>
            <a:off x="6963246" y="3147524"/>
            <a:ext cx="4716000" cy="1492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102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實驗 </a:t>
            </a: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3-2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會認東西的 </a:t>
            </a:r>
            <a:r>
              <a:rPr lang="en-US" altLang="zh-TW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Camera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2153920" y="3965601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目的</a:t>
            </a:r>
            <a:r>
              <a:rPr lang="zh-TW" altLang="en-US" sz="3600" b="0" i="0" u="none" strike="noStrike" baseline="0">
                <a:solidFill>
                  <a:schemeClr val="bg1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：</a:t>
            </a:r>
            <a:r>
              <a:rPr lang="zh-TW" altLang="en-US" sz="36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串接網路服務</a:t>
            </a:r>
            <a:endParaRPr lang="zh-TW" altLang="en-US" sz="480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F7E1C7B-218B-4599-9760-CE766BBFC1B9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solidFill>
                  <a:schemeClr val="tx1"/>
                </a:solidFill>
                <a:latin typeface="Consolas" panose="020B0609020204030204" pitchFamily="49" charset="0"/>
              </a:rPr>
              <a:t>exper3-2</a:t>
            </a:r>
            <a:endParaRPr lang="zh-TW" altLang="en-US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CC815A-B803-4588-9BC0-982927FA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影像辨識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8A15CB0-474E-474F-BF1D-F0AF79A11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93" y="1593729"/>
            <a:ext cx="9635613" cy="406072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5EC4434-DAED-4D4D-AE50-90B483396787}"/>
              </a:ext>
            </a:extLst>
          </p:cNvPr>
          <p:cNvSpPr txBox="1"/>
          <p:nvPr/>
        </p:nvSpPr>
        <p:spPr>
          <a:xfrm>
            <a:off x="983003" y="5961472"/>
            <a:ext cx="10077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>
                <a:latin typeface="Consolas" panose="020B0609020204030204" pitchFamily="49" charset="0"/>
                <a:hlinkClick r:id="rId3"/>
              </a:rPr>
              <a:t>https://ai.googleblog.com/2014/09/building-deeper-understanding-of-images.html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15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5EC695-C229-47C0-B204-59C46BAB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更強大的看圖說故事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4149AA2-938F-495D-B95D-14F41B338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67" y="1324897"/>
            <a:ext cx="10382865" cy="420820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D0C830F-0F65-48CB-8DAE-D0EDE19423BE}"/>
              </a:ext>
            </a:extLst>
          </p:cNvPr>
          <p:cNvSpPr txBox="1"/>
          <p:nvPr/>
        </p:nvSpPr>
        <p:spPr>
          <a:xfrm>
            <a:off x="2760791" y="5628371"/>
            <a:ext cx="6670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TW" sz="1800" b="0" i="0" u="none" strike="noStrike" baseline="0">
                <a:solidFill>
                  <a:srgbClr val="1A1A1A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CNN</a:t>
            </a:r>
            <a:r>
              <a:rPr lang="zh-TW" altLang="en-US" b="0" i="0" u="none" strike="noStrike" baseline="0">
                <a:solidFill>
                  <a:srgbClr val="1A1A1A"/>
                </a:solidFill>
                <a:latin typeface="Noto Sans TC" panose="020B0500000000000000" pitchFamily="34" charset="-120"/>
              </a:rPr>
              <a:t>：</a:t>
            </a:r>
            <a:r>
              <a:rPr lang="en-US" altLang="zh-TW" sz="1800" b="0" i="0" u="none" strike="noStrike" baseline="0">
                <a:solidFill>
                  <a:srgbClr val="1A1A1A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Convolutional Neural Network (</a:t>
            </a:r>
            <a:r>
              <a:rPr lang="zh-TW" altLang="en-US" sz="1800" b="0" i="0" u="none" strike="noStrike" baseline="0">
                <a:solidFill>
                  <a:srgbClr val="1A1A1A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捲積式類神經網路</a:t>
            </a:r>
            <a:r>
              <a:rPr lang="en-US" altLang="zh-TW" sz="1800" b="0" i="0" u="none" strike="noStrike" baseline="0">
                <a:solidFill>
                  <a:srgbClr val="1A1A1A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)</a:t>
            </a:r>
          </a:p>
          <a:p>
            <a:pPr algn="l"/>
            <a:r>
              <a:rPr lang="en-US" altLang="zh-TW" sz="1800" b="0" i="0" u="none" strike="noStrike" baseline="0">
                <a:solidFill>
                  <a:srgbClr val="1A1A1A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RNN</a:t>
            </a:r>
            <a:r>
              <a:rPr lang="zh-TW" altLang="en-US" b="0" i="0" u="none" strike="noStrike" baseline="0">
                <a:solidFill>
                  <a:srgbClr val="1A1A1A"/>
                </a:solidFill>
                <a:latin typeface="Noto Sans TC" panose="020B0500000000000000" pitchFamily="34" charset="-120"/>
              </a:rPr>
              <a:t>：</a:t>
            </a:r>
            <a:r>
              <a:rPr lang="en-US" altLang="zh-TW" sz="1800" b="0" i="0" u="none" strike="noStrike" baseline="0">
                <a:solidFill>
                  <a:srgbClr val="1A1A1A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Recurrent Neural Network (</a:t>
            </a:r>
            <a:r>
              <a:rPr lang="zh-TW" altLang="en-US" sz="1800" b="0" i="0" u="none" strike="noStrike" baseline="0">
                <a:solidFill>
                  <a:srgbClr val="1A1A1A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遞迴式類神經網路</a:t>
            </a:r>
            <a:r>
              <a:rPr lang="en-US" altLang="zh-TW" sz="1800" b="0" i="0" u="none" strike="noStrike" baseline="0">
                <a:solidFill>
                  <a:srgbClr val="1A1A1A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)</a:t>
            </a:r>
            <a:endParaRPr lang="zh-TW" altLang="en-US"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43DF6F4-8ADC-42FC-A85D-919B33F965B9}"/>
              </a:ext>
            </a:extLst>
          </p:cNvPr>
          <p:cNvSpPr txBox="1"/>
          <p:nvPr/>
        </p:nvSpPr>
        <p:spPr>
          <a:xfrm>
            <a:off x="983003" y="6296445"/>
            <a:ext cx="10077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>
                <a:latin typeface="Consolas" panose="020B0609020204030204" pitchFamily="49" charset="0"/>
                <a:hlinkClick r:id="rId3"/>
              </a:rPr>
              <a:t>https://ai.googleblog.com/2014/11/a-picture-is-worth-thousand-coherent.html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92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9A8051-3F40-457E-AF0D-88A4A107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影像分類服務</a:t>
            </a: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B2713C16-DE58-420A-BC34-831EB94A6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4" y="1077913"/>
            <a:ext cx="10330550" cy="5318125"/>
          </a:xfr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DADABEA2-4D67-4E12-B608-65A930A2A293}"/>
              </a:ext>
            </a:extLst>
          </p:cNvPr>
          <p:cNvSpPr txBox="1"/>
          <p:nvPr/>
        </p:nvSpPr>
        <p:spPr>
          <a:xfrm>
            <a:off x="3042719" y="6396038"/>
            <a:ext cx="6106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000">
                <a:latin typeface="Consolas" panose="020B0609020204030204" pitchFamily="49" charset="0"/>
                <a:hlinkClick r:id="rId3"/>
              </a:rPr>
              <a:t>https://imagga.com/</a:t>
            </a:r>
            <a:endParaRPr lang="zh-TW" altLang="en-US" sz="200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92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4DA9AE-0882-4576-AA7B-CE0D0FDA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看 </a:t>
            </a:r>
            <a:r>
              <a:rPr lang="en-US" altLang="zh-TW"/>
              <a:t>DEMO</a:t>
            </a:r>
            <a:r>
              <a:rPr lang="zh-TW" altLang="en-US"/>
              <a:t> </a:t>
            </a:r>
            <a:r>
              <a:rPr lang="en-US" altLang="zh-TW"/>
              <a:t>(Auto-Tagging)</a:t>
            </a:r>
            <a:endParaRPr lang="zh-TW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1CA18D5-99EB-4E0A-8B3E-889307ECB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4" y="1077913"/>
            <a:ext cx="10330550" cy="5318125"/>
          </a:xfr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4C48E7B-680C-4369-A266-F2D30EFBCC91}"/>
              </a:ext>
            </a:extLst>
          </p:cNvPr>
          <p:cNvSpPr txBox="1"/>
          <p:nvPr/>
        </p:nvSpPr>
        <p:spPr>
          <a:xfrm>
            <a:off x="3042719" y="6396038"/>
            <a:ext cx="6106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000">
                <a:latin typeface="Consolas" panose="020B0609020204030204" pitchFamily="49" charset="0"/>
                <a:hlinkClick r:id="rId3"/>
              </a:rPr>
              <a:t>https://imagga.com/auto-tagging-demo</a:t>
            </a:r>
            <a:endParaRPr lang="zh-TW" altLang="en-US" sz="2000">
              <a:latin typeface="Consolas" panose="020B0609020204030204" pitchFamily="49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E506719-6738-4F6F-9727-46FA04DB5868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ex3-13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BF28909-79B6-461F-AEA3-351ACC286695}"/>
              </a:ext>
            </a:extLst>
          </p:cNvPr>
          <p:cNvSpPr/>
          <p:nvPr/>
        </p:nvSpPr>
        <p:spPr>
          <a:xfrm>
            <a:off x="1119673" y="4348066"/>
            <a:ext cx="3181739" cy="1772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7B93256-9101-47E9-9E54-77C6F14BDBF4}"/>
              </a:ext>
            </a:extLst>
          </p:cNvPr>
          <p:cNvSpPr/>
          <p:nvPr/>
        </p:nvSpPr>
        <p:spPr>
          <a:xfrm>
            <a:off x="2345094" y="3831322"/>
            <a:ext cx="697626" cy="1772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4A514FE0-93E4-47D1-87A8-C622471BF56C}"/>
              </a:ext>
            </a:extLst>
          </p:cNvPr>
          <p:cNvSpPr/>
          <p:nvPr/>
        </p:nvSpPr>
        <p:spPr>
          <a:xfrm>
            <a:off x="1158596" y="384427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>
                <a:latin typeface="Consolas" panose="020B0609020204030204" pitchFamily="49" charset="0"/>
                <a:cs typeface="Arial" panose="020B0604020202020204" pitchFamily="34" charset="0"/>
              </a:rPr>
              <a:t>1</a:t>
            </a:r>
            <a:endParaRPr lang="zh-TW" altLang="en-US" sz="240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7C7F0AC4-BF6A-4244-8ED8-FE41E764DD20}"/>
              </a:ext>
            </a:extLst>
          </p:cNvPr>
          <p:cNvSpPr/>
          <p:nvPr/>
        </p:nvSpPr>
        <p:spPr>
          <a:xfrm>
            <a:off x="3832923" y="499140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>
                <a:latin typeface="Consolas" panose="020B0609020204030204" pitchFamily="49" charset="0"/>
                <a:cs typeface="Arial" panose="020B0604020202020204" pitchFamily="34" charset="0"/>
              </a:rPr>
              <a:t>2</a:t>
            </a:r>
            <a:endParaRPr lang="zh-TW" altLang="en-US" sz="240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46A57B4-DC46-445B-B062-AD1F05F54A16}"/>
              </a:ext>
            </a:extLst>
          </p:cNvPr>
          <p:cNvSpPr txBox="1"/>
          <p:nvPr/>
        </p:nvSpPr>
        <p:spPr>
          <a:xfrm>
            <a:off x="5627443" y="310632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rgbClr val="FF0000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影像辨識結果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CD9AC6C-FC41-450C-8E36-B112B2C0A04E}"/>
              </a:ext>
            </a:extLst>
          </p:cNvPr>
          <p:cNvSpPr/>
          <p:nvPr/>
        </p:nvSpPr>
        <p:spPr>
          <a:xfrm>
            <a:off x="4376057" y="1505339"/>
            <a:ext cx="3256384" cy="21056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F392F66-FE01-488D-8483-79B6D2794CF6}"/>
              </a:ext>
            </a:extLst>
          </p:cNvPr>
          <p:cNvSpPr txBox="1"/>
          <p:nvPr/>
        </p:nvSpPr>
        <p:spPr>
          <a:xfrm>
            <a:off x="1459769" y="401873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rgbClr val="FF0000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上傳圖檔或貼上圖片網址</a:t>
            </a:r>
          </a:p>
        </p:txBody>
      </p:sp>
    </p:spTree>
    <p:extLst>
      <p:ext uri="{BB962C8B-B14F-4D97-AF65-F5344CB8AC3E}">
        <p14:creationId xmlns:p14="http://schemas.microsoft.com/office/powerpoint/2010/main" val="3380868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C2188B-654A-4FE8-8456-97E20006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如何開始使用服務？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38502EA-BC23-4527-A510-860D2A3B6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>
                <a:solidFill>
                  <a:srgbClr val="FF0000"/>
                </a:solidFill>
              </a:rPr>
              <a:t>註冊與認證</a:t>
            </a:r>
          </a:p>
          <a:p>
            <a:pPr lvl="1"/>
            <a:r>
              <a:rPr lang="en-US" altLang="zh-TW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https://imagga.com/auth/signup</a:t>
            </a:r>
            <a:endParaRPr lang="en-US" altLang="zh-TW">
              <a:solidFill>
                <a:srgbClr val="FF0000"/>
              </a:solidFill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zh-TW" altLang="en-US">
                <a:solidFill>
                  <a:srgbClr val="FF0000"/>
                </a:solidFill>
              </a:rPr>
              <a:t>取得 </a:t>
            </a:r>
            <a:r>
              <a:rPr lang="en-US" altLang="zh-TW">
                <a:solidFill>
                  <a:srgbClr val="FF0000"/>
                </a:solidFill>
              </a:rPr>
              <a:t>Authorization</a:t>
            </a:r>
          </a:p>
          <a:p>
            <a:pPr lvl="1"/>
            <a:r>
              <a:rPr lang="en-US" altLang="zh-TW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https://imagga.com/profile/dashboard</a:t>
            </a:r>
            <a:endParaRPr lang="en-US" altLang="zh-TW">
              <a:solidFill>
                <a:srgbClr val="FF0000"/>
              </a:solidFill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zh-TW" altLang="en-US"/>
              <a:t>串接</a:t>
            </a:r>
          </a:p>
          <a:p>
            <a:pPr lvl="1"/>
            <a:r>
              <a:rPr lang="en-US" altLang="zh-TW"/>
              <a:t>input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r>
              <a:rPr lang="zh-TW" altLang="en-US"/>
              <a:t>程式指定圖片的 </a:t>
            </a:r>
            <a:r>
              <a:rPr lang="en-US" altLang="zh-TW"/>
              <a:t>URL </a:t>
            </a:r>
            <a:r>
              <a:rPr lang="zh-TW" altLang="en-US"/>
              <a:t>或是上傳圖檔，進行影像辨識。</a:t>
            </a:r>
          </a:p>
          <a:p>
            <a:pPr lvl="1"/>
            <a:r>
              <a:rPr lang="en-US" altLang="zh-TW"/>
              <a:t>output</a:t>
            </a:r>
            <a:r>
              <a:rPr lang="zh-TW" altLang="en-US">
                <a:latin typeface="Noto Sans TC" panose="020B0500000000000000" pitchFamily="34" charset="-120"/>
              </a:rPr>
              <a:t>：從</a:t>
            </a:r>
            <a:r>
              <a:rPr lang="zh-TW" altLang="en-US"/>
              <a:t>傳回的 </a:t>
            </a:r>
            <a:r>
              <a:rPr lang="en-US" altLang="zh-TW"/>
              <a:t>JSON </a:t>
            </a:r>
            <a:r>
              <a:rPr lang="zh-TW" altLang="en-US"/>
              <a:t>字串，擷取必要的資訊。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3077A51-5B03-4DC9-891D-6FA28F923135}"/>
              </a:ext>
            </a:extLst>
          </p:cNvPr>
          <p:cNvSpPr txBox="1"/>
          <p:nvPr/>
        </p:nvSpPr>
        <p:spPr>
          <a:xfrm>
            <a:off x="4393027" y="6012613"/>
            <a:ext cx="3405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>
                <a:latin typeface="Consolas" panose="020B0609020204030204" pitchFamily="49" charset="0"/>
                <a:hlinkClick r:id="rId4"/>
              </a:rPr>
              <a:t>https://docs.imagga.com/</a:t>
            </a:r>
            <a:endParaRPr lang="zh-TW" altLang="en-US">
              <a:latin typeface="Consolas" panose="020B0609020204030204" pitchFamily="49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D634370-A648-4B84-ADBB-ED16A7432142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ex3-14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842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3C8C7D-6007-4A4A-A556-39B9DF20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Dashboard</a:t>
            </a:r>
            <a:endParaRPr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4B30B8BD-C3D0-4737-8852-FBAC8677A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en-US" altLang="zh-TW"/>
              <a:t>API</a:t>
            </a:r>
            <a:r>
              <a:rPr lang="zh-TW" altLang="en-US"/>
              <a:t> 所需要的資料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B470259-A7AF-42FF-BCEA-9A4679A88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8243" y="1575089"/>
            <a:ext cx="9295513" cy="497499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4D1EB17-71F4-4DDB-92DE-32C6D74733BA}"/>
              </a:ext>
            </a:extLst>
          </p:cNvPr>
          <p:cNvSpPr/>
          <p:nvPr/>
        </p:nvSpPr>
        <p:spPr>
          <a:xfrm>
            <a:off x="5038532" y="3968990"/>
            <a:ext cx="3172408" cy="1458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DE74354-27D3-4DE5-9F91-6D86316AB390}"/>
              </a:ext>
            </a:extLst>
          </p:cNvPr>
          <p:cNvSpPr txBox="1"/>
          <p:nvPr/>
        </p:nvSpPr>
        <p:spPr>
          <a:xfrm>
            <a:off x="3042719" y="6396038"/>
            <a:ext cx="6106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000">
                <a:latin typeface="Consolas" panose="020B0609020204030204" pitchFamily="49" charset="0"/>
                <a:hlinkClick r:id="rId3"/>
              </a:rPr>
              <a:t>https://imagga.com/profile/dashboard</a:t>
            </a:r>
            <a:endParaRPr lang="zh-TW" altLang="en-US" sz="2000">
              <a:latin typeface="Consolas" panose="020B0609020204030204" pitchFamily="49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3DF5252-A101-40B5-82F5-843FAD65991A}"/>
              </a:ext>
            </a:extLst>
          </p:cNvPr>
          <p:cNvSpPr txBox="1"/>
          <p:nvPr/>
        </p:nvSpPr>
        <p:spPr>
          <a:xfrm>
            <a:off x="5037247" y="4119464"/>
            <a:ext cx="315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>
                <a:solidFill>
                  <a:srgbClr val="FF0000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你的 </a:t>
            </a:r>
            <a:r>
              <a:rPr kumimoji="0" lang="en-US" altLang="zh-TW" sz="1800" b="0" i="0" u="none" strike="noStrike" kern="120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+mn-cs"/>
              </a:rPr>
              <a:t>Authorization value</a:t>
            </a:r>
            <a:r>
              <a:rPr lang="zh-TW" altLang="en-US">
                <a:solidFill>
                  <a:srgbClr val="FF0000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8771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C2188B-654A-4FE8-8456-97E20006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如何開始使用服務？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38502EA-BC23-4527-A510-860D2A3B6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/>
              <a:t>註冊與認證</a:t>
            </a:r>
          </a:p>
          <a:p>
            <a:pPr lvl="1"/>
            <a:r>
              <a:rPr lang="en-US" altLang="zh-TW">
                <a:hlinkClick r:id="rId2"/>
              </a:rPr>
              <a:t>https://imagga.com/auth/signup</a:t>
            </a:r>
            <a:endParaRPr lang="en-US" altLang="zh-TW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zh-TW" altLang="en-US"/>
              <a:t>取得 </a:t>
            </a:r>
            <a:r>
              <a:rPr lang="en-US" altLang="zh-TW"/>
              <a:t>Authorization</a:t>
            </a:r>
          </a:p>
          <a:p>
            <a:pPr lvl="1"/>
            <a:r>
              <a:rPr lang="en-US" altLang="zh-TW">
                <a:hlinkClick r:id="rId3"/>
              </a:rPr>
              <a:t>https://imagga.com/profile/dashboard</a:t>
            </a:r>
            <a:endParaRPr lang="en-US" altLang="zh-TW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zh-TW" altLang="en-US">
                <a:solidFill>
                  <a:srgbClr val="FF0000"/>
                </a:solidFill>
              </a:rPr>
              <a:t>串接</a:t>
            </a:r>
          </a:p>
          <a:p>
            <a:pPr lvl="1"/>
            <a:r>
              <a:rPr lang="en-US" altLang="zh-TW">
                <a:solidFill>
                  <a:srgbClr val="FF0000"/>
                </a:solidFill>
              </a:rPr>
              <a:t>input</a:t>
            </a:r>
            <a:r>
              <a:rPr lang="zh-TW" altLang="en-US">
                <a:solidFill>
                  <a:srgbClr val="FF0000"/>
                </a:solidFill>
                <a:latin typeface="Noto Sans TC" panose="020B0500000000000000" pitchFamily="34" charset="-120"/>
              </a:rPr>
              <a:t>：</a:t>
            </a:r>
            <a:r>
              <a:rPr lang="zh-TW" altLang="en-US">
                <a:solidFill>
                  <a:srgbClr val="FF0000"/>
                </a:solidFill>
              </a:rPr>
              <a:t>程式指定圖片的 </a:t>
            </a:r>
            <a:r>
              <a:rPr lang="en-US" altLang="zh-TW">
                <a:solidFill>
                  <a:srgbClr val="FF0000"/>
                </a:solidFill>
              </a:rPr>
              <a:t>URL </a:t>
            </a:r>
            <a:r>
              <a:rPr lang="zh-TW" altLang="en-US">
                <a:solidFill>
                  <a:srgbClr val="FF0000"/>
                </a:solidFill>
              </a:rPr>
              <a:t>或是上傳圖檔，進行影像辨識。</a:t>
            </a:r>
          </a:p>
          <a:p>
            <a:pPr lvl="1"/>
            <a:r>
              <a:rPr lang="en-US" altLang="zh-TW"/>
              <a:t>output</a:t>
            </a:r>
            <a:r>
              <a:rPr lang="zh-TW" altLang="en-US">
                <a:latin typeface="Noto Sans TC" panose="020B0500000000000000" pitchFamily="34" charset="-120"/>
              </a:rPr>
              <a:t>：從</a:t>
            </a:r>
            <a:r>
              <a:rPr lang="zh-TW" altLang="en-US"/>
              <a:t>傳回的 </a:t>
            </a:r>
            <a:r>
              <a:rPr lang="en-US" altLang="zh-TW"/>
              <a:t>JSON </a:t>
            </a:r>
            <a:r>
              <a:rPr lang="zh-TW" altLang="en-US"/>
              <a:t>字串，分析並擷取必要的資訊。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3077A51-5B03-4DC9-891D-6FA28F923135}"/>
              </a:ext>
            </a:extLst>
          </p:cNvPr>
          <p:cNvSpPr txBox="1"/>
          <p:nvPr/>
        </p:nvSpPr>
        <p:spPr>
          <a:xfrm>
            <a:off x="4393027" y="6012613"/>
            <a:ext cx="3405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>
                <a:latin typeface="Consolas" panose="020B0609020204030204" pitchFamily="49" charset="0"/>
                <a:hlinkClick r:id="rId4"/>
              </a:rPr>
              <a:t>https://docs.imagga.com/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5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F89F130-6B47-4A05-B1AA-8315B595D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263"/>
            <a:ext cx="12192000" cy="5133474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69854B-B6DF-4F63-AF43-0CC2F4F5EB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68050" y="3182760"/>
            <a:ext cx="8452659" cy="716381"/>
          </a:xfrm>
        </p:spPr>
        <p:txBody>
          <a:bodyPr/>
          <a:lstStyle/>
          <a:p>
            <a:pPr marL="0" indent="0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3200">
                <a:solidFill>
                  <a:schemeClr val="bg1"/>
                </a:solidFill>
                <a:latin typeface="Consolas" panose="020B0609020204030204" pitchFamily="49" charset="0"/>
              </a:rPr>
              <a:t>Hello, World!</a:t>
            </a:r>
            <a:r>
              <a:rPr lang="zh-TW" altLang="en-US" sz="3200">
                <a:solidFill>
                  <a:schemeClr val="bg1"/>
                </a:solidFill>
                <a:latin typeface="Consolas" panose="020B0609020204030204" pitchFamily="49" charset="0"/>
              </a:rPr>
              <a:t> 最像英文的</a:t>
            </a:r>
            <a:r>
              <a:rPr lang="zh-TW" altLang="en-US" sz="32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TW" sz="6000" b="1">
                <a:solidFill>
                  <a:srgbClr val="FFFF00"/>
                </a:solidFill>
                <a:latin typeface="Consolas" panose="020B0609020204030204" pitchFamily="49" charset="0"/>
              </a:rPr>
              <a:t>Python</a:t>
            </a:r>
            <a:endParaRPr lang="en-US" altLang="zh-TW" sz="32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HTTP </a:t>
            </a:r>
            <a:r>
              <a:rPr lang="zh-TW" altLang="en-US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兩三件事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05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3C8C7D-6007-4A4A-A556-39B9DF20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GET &amp; POST Method</a:t>
            </a:r>
            <a:endParaRPr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4B30B8BD-C3D0-4737-8852-FBAC8677A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pt-BR" altLang="zh-TW"/>
              <a:t>RFC 2616 / Hypertext Transfer Protocol - HTTP/1.1</a:t>
            </a:r>
          </a:p>
          <a:p>
            <a:pPr>
              <a:spcBef>
                <a:spcPts val="1200"/>
              </a:spcBef>
            </a:pPr>
            <a:r>
              <a:rPr lang="en-US" altLang="zh-TW"/>
              <a:t>HTTP method</a:t>
            </a:r>
          </a:p>
          <a:p>
            <a:pPr lvl="1"/>
            <a:r>
              <a:rPr lang="en-US" altLang="zh-TW"/>
              <a:t>OPTIONS, </a:t>
            </a:r>
            <a:r>
              <a:rPr lang="en-US" altLang="zh-TW">
                <a:solidFill>
                  <a:srgbClr val="FF0000"/>
                </a:solidFill>
              </a:rPr>
              <a:t>GET</a:t>
            </a:r>
            <a:r>
              <a:rPr lang="en-US" altLang="zh-TW"/>
              <a:t>, HEAD, </a:t>
            </a:r>
            <a:r>
              <a:rPr lang="en-US" altLang="zh-TW">
                <a:solidFill>
                  <a:srgbClr val="FF0000"/>
                </a:solidFill>
              </a:rPr>
              <a:t>POST</a:t>
            </a:r>
            <a:r>
              <a:rPr lang="en-US" altLang="zh-TW"/>
              <a:t>, PUT, DELETE, TRACE, CONNECT</a:t>
            </a:r>
          </a:p>
          <a:p>
            <a:pPr>
              <a:spcBef>
                <a:spcPts val="1200"/>
              </a:spcBef>
            </a:pPr>
            <a:r>
              <a:rPr lang="en-US" altLang="zh-TW"/>
              <a:t>GET </a:t>
            </a:r>
            <a:r>
              <a:rPr lang="zh-TW" altLang="en-US"/>
              <a:t>像明信片 </a:t>
            </a:r>
            <a:r>
              <a:rPr lang="en-US" altLang="zh-TW"/>
              <a:t>(</a:t>
            </a:r>
            <a:r>
              <a:rPr lang="zh-TW" altLang="en-US"/>
              <a:t>瀏覽網頁</a:t>
            </a:r>
            <a:r>
              <a:rPr lang="en-US" altLang="zh-TW"/>
              <a:t>)</a:t>
            </a:r>
          </a:p>
          <a:p>
            <a:pPr lvl="1"/>
            <a:r>
              <a:rPr lang="zh-TW" altLang="en-US"/>
              <a:t>資料 </a:t>
            </a:r>
            <a:r>
              <a:rPr lang="en-US" altLang="zh-TW"/>
              <a:t>(query string) </a:t>
            </a:r>
            <a:r>
              <a:rPr lang="zh-TW" altLang="en-US"/>
              <a:t>在 </a:t>
            </a:r>
            <a:r>
              <a:rPr lang="en-US" altLang="zh-TW"/>
              <a:t>URL </a:t>
            </a:r>
            <a:r>
              <a:rPr lang="zh-TW" altLang="en-US"/>
              <a:t>傳送</a:t>
            </a:r>
            <a:endParaRPr lang="en-US" altLang="zh-TW"/>
          </a:p>
          <a:p>
            <a:pPr>
              <a:spcBef>
                <a:spcPts val="1200"/>
              </a:spcBef>
            </a:pPr>
            <a:r>
              <a:rPr lang="en-US" altLang="zh-TW"/>
              <a:t>POST </a:t>
            </a:r>
            <a:r>
              <a:rPr lang="zh-TW" altLang="en-US"/>
              <a:t>像信紙 </a:t>
            </a:r>
            <a:r>
              <a:rPr lang="en-US" altLang="zh-TW"/>
              <a:t>+ </a:t>
            </a:r>
            <a:r>
              <a:rPr lang="zh-TW" altLang="en-US"/>
              <a:t>信封 </a:t>
            </a:r>
            <a:r>
              <a:rPr lang="en-US" altLang="zh-TW"/>
              <a:t>(</a:t>
            </a:r>
            <a:r>
              <a:rPr lang="zh-TW" altLang="en-US"/>
              <a:t>收發 </a:t>
            </a:r>
            <a:r>
              <a:rPr lang="en-US" altLang="zh-TW"/>
              <a:t>email)</a:t>
            </a:r>
            <a:endParaRPr lang="zh-TW" altLang="en-US"/>
          </a:p>
          <a:p>
            <a:pPr lvl="1"/>
            <a:r>
              <a:rPr lang="zh-TW" altLang="en-US"/>
              <a:t>資料可以在 </a:t>
            </a:r>
            <a:r>
              <a:rPr lang="en-US" altLang="zh-TW"/>
              <a:t>message-header</a:t>
            </a:r>
          </a:p>
          <a:p>
            <a:pPr lvl="1"/>
            <a:r>
              <a:rPr lang="zh-TW" altLang="en-US"/>
              <a:t>也可以在 </a:t>
            </a:r>
            <a:r>
              <a:rPr lang="en-US" altLang="zh-TW"/>
              <a:t>message-body</a:t>
            </a:r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C8C6663B-4207-4E0D-A7FC-3E6F0A36D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885" y="4432042"/>
            <a:ext cx="2389569" cy="242595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A48A121F-D884-474F-B460-58D30CE24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532" y="2940389"/>
            <a:ext cx="2235787" cy="14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98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CA61BB-207B-46EB-B095-D1398C1A3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使用官網的 </a:t>
            </a:r>
            <a:r>
              <a:rPr lang="en-US" altLang="zh-TW"/>
              <a:t>Python for imagga API</a:t>
            </a:r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D82DB20-B269-46F0-B44B-582EE9D9A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4" y="1077913"/>
            <a:ext cx="10330550" cy="5318125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AD53CC0-6653-47D6-A57E-848B636D83DE}"/>
              </a:ext>
            </a:extLst>
          </p:cNvPr>
          <p:cNvSpPr/>
          <p:nvPr/>
        </p:nvSpPr>
        <p:spPr>
          <a:xfrm>
            <a:off x="7847045" y="2503714"/>
            <a:ext cx="3051110" cy="93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0D2086F7-031C-44C2-83E2-063C64256E91}"/>
              </a:ext>
            </a:extLst>
          </p:cNvPr>
          <p:cNvSpPr/>
          <p:nvPr/>
        </p:nvSpPr>
        <p:spPr>
          <a:xfrm rot="8320049">
            <a:off x="9162661" y="2095196"/>
            <a:ext cx="270587" cy="1679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5631E7B-0F5D-478A-A18E-1AE7AAE526C0}"/>
              </a:ext>
            </a:extLst>
          </p:cNvPr>
          <p:cNvSpPr txBox="1"/>
          <p:nvPr/>
        </p:nvSpPr>
        <p:spPr>
          <a:xfrm>
            <a:off x="9549884" y="25130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rgbClr val="FF0000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複製程式碼</a:t>
            </a:r>
          </a:p>
        </p:txBody>
      </p:sp>
    </p:spTree>
    <p:extLst>
      <p:ext uri="{BB962C8B-B14F-4D97-AF65-F5344CB8AC3E}">
        <p14:creationId xmlns:p14="http://schemas.microsoft.com/office/powerpoint/2010/main" val="694357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98DE51-F7F1-42F6-84CB-C38B9295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Python </a:t>
            </a:r>
            <a:r>
              <a:rPr lang="zh-TW" altLang="en-US"/>
              <a:t>程式串接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AE9917B-48B7-44E2-940A-F052785A9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21684"/>
              </p:ext>
            </p:extLst>
          </p:nvPr>
        </p:nvGraphicFramePr>
        <p:xfrm>
          <a:off x="696000" y="1763924"/>
          <a:ext cx="108000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458255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import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requests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url =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"https://api.imagga.com/v2/tags"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querystring = {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"image_url"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"http://playground.imagga.com/static/img/example_photo.jpg"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"version"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"2"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headers = {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'accept': "application/json"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'authorization': "Basic YWNjXzA4NmFhNDhlNmU1ODY0YTpmZjk1MTYwYzA5MDA2MzI0MjEwNzcxMTBhZmI0MzkxNQ=="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}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response = requests.request(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"GET"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, url, headers=headers, params=querystring)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33CCFF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(response.text)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0B733DB-0CE4-4C5D-8747-2A54A622D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546485"/>
              </p:ext>
            </p:extLst>
          </p:nvPr>
        </p:nvGraphicFramePr>
        <p:xfrm>
          <a:off x="652870" y="1153777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>
                          <a:solidFill>
                            <a:schemeClr val="lt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Lab3-5</a:t>
                      </a:r>
                      <a:r>
                        <a:rPr lang="en-US" altLang="zh-TW" sz="2400"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2400"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imagga API </a:t>
                      </a: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的程式。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sv-SE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Lab3-5-imagga_tag_file_url.py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sv-SE" altLang="zh-TW" sz="24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Mono CJK TC Regular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C88739F5-B9DC-46E1-86C4-B6F323545990}"/>
              </a:ext>
            </a:extLst>
          </p:cNvPr>
          <p:cNvSpPr/>
          <p:nvPr/>
        </p:nvSpPr>
        <p:spPr>
          <a:xfrm>
            <a:off x="2715208" y="3306145"/>
            <a:ext cx="7996334" cy="36078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6BBF2E-4519-41FD-802D-619148E59DAF}"/>
              </a:ext>
            </a:extLst>
          </p:cNvPr>
          <p:cNvSpPr/>
          <p:nvPr/>
        </p:nvSpPr>
        <p:spPr>
          <a:xfrm>
            <a:off x="774440" y="5128727"/>
            <a:ext cx="10077061" cy="36078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5F77A4B-CD91-428F-8776-F76A8FEAF7CB}"/>
              </a:ext>
            </a:extLst>
          </p:cNvPr>
          <p:cNvSpPr txBox="1"/>
          <p:nvPr/>
        </p:nvSpPr>
        <p:spPr>
          <a:xfrm>
            <a:off x="8593805" y="293681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rgbClr val="00B0F0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置換有效的圖片網址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AA55285-A157-43B8-8519-04B73E0BA28E}"/>
              </a:ext>
            </a:extLst>
          </p:cNvPr>
          <p:cNvSpPr txBox="1"/>
          <p:nvPr/>
        </p:nvSpPr>
        <p:spPr>
          <a:xfrm>
            <a:off x="7206138" y="4759395"/>
            <a:ext cx="384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rgbClr val="00B0F0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置換有效的 </a:t>
            </a:r>
            <a:r>
              <a:rPr kumimoji="0" lang="en-US" altLang="zh-TW" sz="1800" b="0" i="0" u="none" strike="noStrike" kern="1200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+mn-cs"/>
              </a:rPr>
              <a:t>Authorization value</a:t>
            </a:r>
            <a:r>
              <a:rPr lang="zh-TW" altLang="en-US">
                <a:solidFill>
                  <a:srgbClr val="00B0F0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 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F641E9D-CC66-45B7-B90D-EF1B7978A037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ex3-15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574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F9C9EC-9729-4D8F-B1D2-4DBF0726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Demo</a:t>
            </a:r>
            <a:endParaRPr lang="zh-TW" altLang="en-US"/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F78450FA-02E7-408A-A76B-1211F07B5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00" y="1252383"/>
            <a:ext cx="9437799" cy="5318125"/>
          </a:xfr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D30574D1-3B0A-4BCD-8A2E-70543742D4FC}"/>
              </a:ext>
            </a:extLst>
          </p:cNvPr>
          <p:cNvSpPr/>
          <p:nvPr/>
        </p:nvSpPr>
        <p:spPr>
          <a:xfrm>
            <a:off x="1560213" y="2492568"/>
            <a:ext cx="6089965" cy="37543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186416E-0F8A-4FE6-8CA5-05278FAA7BF6}"/>
              </a:ext>
            </a:extLst>
          </p:cNvPr>
          <p:cNvSpPr txBox="1"/>
          <p:nvPr/>
        </p:nvSpPr>
        <p:spPr>
          <a:xfrm>
            <a:off x="6485435" y="2123236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JSON</a:t>
            </a:r>
            <a:r>
              <a:rPr lang="zh-TW" altLang="en-US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資料</a:t>
            </a:r>
          </a:p>
        </p:txBody>
      </p:sp>
    </p:spTree>
    <p:extLst>
      <p:ext uri="{BB962C8B-B14F-4D97-AF65-F5344CB8AC3E}">
        <p14:creationId xmlns:p14="http://schemas.microsoft.com/office/powerpoint/2010/main" val="11618048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F9C9EC-9729-4D8F-B1D2-4DBF0726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Demo</a:t>
            </a:r>
            <a:r>
              <a:rPr lang="zh-TW" altLang="en-US"/>
              <a:t> </a:t>
            </a:r>
            <a:r>
              <a:rPr lang="en-US" altLang="zh-TW"/>
              <a:t>(</a:t>
            </a:r>
            <a:r>
              <a:rPr lang="zh-TW" altLang="en-US"/>
              <a:t>使用 </a:t>
            </a:r>
            <a:r>
              <a:rPr lang="en-US" altLang="zh-TW"/>
              <a:t>Spyder</a:t>
            </a:r>
            <a:r>
              <a:rPr lang="zh-TW" altLang="en-US"/>
              <a:t> </a:t>
            </a:r>
            <a:r>
              <a:rPr lang="en-US" altLang="zh-TW"/>
              <a:t>IDE 5 </a:t>
            </a:r>
            <a:r>
              <a:rPr lang="zh-TW" altLang="en-US"/>
              <a:t>執行看看</a:t>
            </a:r>
            <a:r>
              <a:rPr lang="en-US" altLang="zh-TW"/>
              <a:t>)</a:t>
            </a:r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406B2BA8-8EDC-4180-9E02-D5EEC62C0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6225" y="1077913"/>
            <a:ext cx="9619549" cy="5318125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DAB89A0-C4FB-4B69-8E9D-4D0045555E9E}"/>
              </a:ext>
            </a:extLst>
          </p:cNvPr>
          <p:cNvSpPr/>
          <p:nvPr/>
        </p:nvSpPr>
        <p:spPr>
          <a:xfrm>
            <a:off x="6096000" y="4058815"/>
            <a:ext cx="4652865" cy="1996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6B1EA35A-78C3-40F6-9790-F76BD68BC15D}"/>
              </a:ext>
            </a:extLst>
          </p:cNvPr>
          <p:cNvSpPr/>
          <p:nvPr/>
        </p:nvSpPr>
        <p:spPr>
          <a:xfrm>
            <a:off x="2100985" y="1651586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>
                <a:latin typeface="Consolas" panose="020B0609020204030204" pitchFamily="49" charset="0"/>
                <a:cs typeface="Arial" panose="020B0604020202020204" pitchFamily="34" charset="0"/>
              </a:rPr>
              <a:t>1</a:t>
            </a:r>
            <a:endParaRPr lang="zh-TW" altLang="en-US" sz="240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EDA187B-810E-4050-A5EA-49AEF81C9D0D}"/>
              </a:ext>
            </a:extLst>
          </p:cNvPr>
          <p:cNvSpPr/>
          <p:nvPr/>
        </p:nvSpPr>
        <p:spPr>
          <a:xfrm>
            <a:off x="7686466" y="4788406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>
                <a:latin typeface="Consolas" panose="020B0609020204030204" pitchFamily="49" charset="0"/>
                <a:cs typeface="Arial" panose="020B0604020202020204" pitchFamily="34" charset="0"/>
              </a:rPr>
              <a:t>2</a:t>
            </a:r>
            <a:endParaRPr lang="zh-TW" altLang="en-US" sz="240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1CA0A19-19E8-4F12-AF3C-8326987A24F7}"/>
              </a:ext>
            </a:extLst>
          </p:cNvPr>
          <p:cNvSpPr/>
          <p:nvPr/>
        </p:nvSpPr>
        <p:spPr>
          <a:xfrm>
            <a:off x="2202022" y="1426031"/>
            <a:ext cx="149289" cy="169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803D131-572B-4E98-937B-FC82BBDCA7F0}"/>
              </a:ext>
            </a:extLst>
          </p:cNvPr>
          <p:cNvSpPr txBox="1"/>
          <p:nvPr/>
        </p:nvSpPr>
        <p:spPr>
          <a:xfrm>
            <a:off x="2488978" y="167031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Run</a:t>
            </a:r>
            <a:endParaRPr lang="zh-TW" altLang="en-US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8124D8F-5DF5-4F4E-8CCD-B6E78C5D5534}"/>
              </a:ext>
            </a:extLst>
          </p:cNvPr>
          <p:cNvSpPr txBox="1"/>
          <p:nvPr/>
        </p:nvSpPr>
        <p:spPr>
          <a:xfrm>
            <a:off x="8106006" y="4797736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JSON</a:t>
            </a:r>
            <a:r>
              <a:rPr lang="zh-TW" altLang="en-US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資料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56FB4FF-3A69-4B31-A428-04D1546BF3F2}"/>
              </a:ext>
            </a:extLst>
          </p:cNvPr>
          <p:cNvSpPr txBox="1"/>
          <p:nvPr/>
        </p:nvSpPr>
        <p:spPr>
          <a:xfrm>
            <a:off x="3042719" y="6396038"/>
            <a:ext cx="6106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000">
                <a:latin typeface="Consolas" panose="020B0609020204030204" pitchFamily="49" charset="0"/>
                <a:hlinkClick r:id="rId3"/>
              </a:rPr>
              <a:t>https://www.spyder-ide.org/</a:t>
            </a:r>
            <a:endParaRPr lang="zh-TW" altLang="en-US" sz="200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97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Python </a:t>
            </a:r>
            <a:r>
              <a:rPr lang="zh-TW" altLang="en-US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的資料結構 </a:t>
            </a:r>
            <a:r>
              <a:rPr lang="en-US" altLang="zh-TW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(</a:t>
            </a:r>
            <a:r>
              <a:rPr lang="zh-TW" altLang="en-US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容器</a:t>
            </a:r>
            <a:r>
              <a:rPr lang="en-US" altLang="zh-TW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)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652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7D9EE5-FFB6-4523-984C-7363B1922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Python </a:t>
            </a:r>
            <a:r>
              <a:rPr lang="zh-TW" altLang="en-US"/>
              <a:t>的資料結構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7F0D42-591F-40CB-A9BF-DA8B4C875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字串容器：由字元組成。</a:t>
            </a:r>
            <a:r>
              <a:rPr lang="zh-TW" altLang="en-US">
                <a:solidFill>
                  <a:srgbClr val="00B0F0"/>
                </a:solidFill>
              </a:rPr>
              <a:t>例如：</a:t>
            </a:r>
            <a:r>
              <a:rPr lang="en-US" altLang="zh-TW">
                <a:solidFill>
                  <a:srgbClr val="00B0F0"/>
                </a:solidFill>
              </a:rPr>
              <a:t>string = "52python"</a:t>
            </a:r>
            <a:r>
              <a:rPr lang="zh-TW" altLang="en-US">
                <a:solidFill>
                  <a:srgbClr val="00B0F0"/>
                </a:solidFill>
              </a:rPr>
              <a:t>。</a:t>
            </a:r>
            <a:endParaRPr lang="en-US" altLang="zh-TW">
              <a:solidFill>
                <a:srgbClr val="00B0F0"/>
              </a:solidFill>
            </a:endParaRPr>
          </a:p>
          <a:p>
            <a:r>
              <a:rPr lang="en-US" altLang="zh-TW"/>
              <a:t>tuple </a:t>
            </a:r>
            <a:r>
              <a:rPr lang="zh-TW" altLang="en-US"/>
              <a:t>容器：由資料物件組成。</a:t>
            </a:r>
            <a:r>
              <a:rPr lang="zh-TW" altLang="en-US">
                <a:solidFill>
                  <a:srgbClr val="00B0F0"/>
                </a:solidFill>
              </a:rPr>
              <a:t>例如：</a:t>
            </a:r>
            <a:r>
              <a:rPr lang="en-US" altLang="zh-TW">
                <a:solidFill>
                  <a:srgbClr val="00B0F0"/>
                </a:solidFill>
              </a:rPr>
              <a:t>tuple = (1, '2',</a:t>
            </a:r>
            <a:r>
              <a:rPr lang="zh-TW" altLang="en-US">
                <a:solidFill>
                  <a:srgbClr val="00B0F0"/>
                </a:solidFill>
              </a:rPr>
              <a:t> </a:t>
            </a:r>
            <a:r>
              <a:rPr lang="en-US" altLang="zh-TW">
                <a:solidFill>
                  <a:srgbClr val="00B0F0"/>
                </a:solidFill>
              </a:rPr>
              <a:t>3)</a:t>
            </a:r>
            <a:r>
              <a:rPr lang="zh-TW" altLang="en-US">
                <a:solidFill>
                  <a:srgbClr val="00B0F0"/>
                </a:solidFill>
              </a:rPr>
              <a:t>。</a:t>
            </a:r>
            <a:endParaRPr lang="en-US" altLang="zh-TW">
              <a:solidFill>
                <a:srgbClr val="00B0F0"/>
              </a:solidFill>
            </a:endParaRPr>
          </a:p>
          <a:p>
            <a:r>
              <a:rPr lang="zh-TW" altLang="en-US"/>
              <a:t>串列容器：由資料物件組成。</a:t>
            </a:r>
            <a:r>
              <a:rPr lang="zh-TW" altLang="en-US">
                <a:solidFill>
                  <a:srgbClr val="00B0F0"/>
                </a:solidFill>
              </a:rPr>
              <a:t>例如：</a:t>
            </a:r>
            <a:r>
              <a:rPr lang="en-US" altLang="zh-TW">
                <a:solidFill>
                  <a:srgbClr val="00B0F0"/>
                </a:solidFill>
              </a:rPr>
              <a:t>list = [1, '2',</a:t>
            </a:r>
            <a:r>
              <a:rPr lang="zh-TW" altLang="en-US">
                <a:solidFill>
                  <a:srgbClr val="00B0F0"/>
                </a:solidFill>
              </a:rPr>
              <a:t> </a:t>
            </a:r>
            <a:r>
              <a:rPr lang="en-US" altLang="zh-TW">
                <a:solidFill>
                  <a:srgbClr val="00B0F0"/>
                </a:solidFill>
              </a:rPr>
              <a:t>3]</a:t>
            </a:r>
            <a:r>
              <a:rPr lang="zh-TW" altLang="en-US">
                <a:solidFill>
                  <a:srgbClr val="00B0F0"/>
                </a:solidFill>
              </a:rPr>
              <a:t>。</a:t>
            </a:r>
            <a:endParaRPr lang="en-US" altLang="zh-TW">
              <a:solidFill>
                <a:srgbClr val="00B0F0"/>
              </a:solidFill>
            </a:endParaRPr>
          </a:p>
          <a:p>
            <a:r>
              <a:rPr lang="zh-TW" altLang="en-US"/>
              <a:t>集合容器：由資料物件組成。</a:t>
            </a:r>
            <a:r>
              <a:rPr lang="zh-TW" altLang="en-US">
                <a:solidFill>
                  <a:srgbClr val="00B0F0"/>
                </a:solidFill>
              </a:rPr>
              <a:t>例如：</a:t>
            </a:r>
            <a:r>
              <a:rPr lang="en-US" altLang="zh-TW">
                <a:solidFill>
                  <a:srgbClr val="00B0F0"/>
                </a:solidFill>
              </a:rPr>
              <a:t>set = {1, '2',</a:t>
            </a:r>
            <a:r>
              <a:rPr lang="zh-TW" altLang="en-US">
                <a:solidFill>
                  <a:srgbClr val="00B0F0"/>
                </a:solidFill>
              </a:rPr>
              <a:t> </a:t>
            </a:r>
            <a:r>
              <a:rPr lang="en-US" altLang="zh-TW">
                <a:solidFill>
                  <a:srgbClr val="00B0F0"/>
                </a:solidFill>
              </a:rPr>
              <a:t>3}</a:t>
            </a:r>
            <a:r>
              <a:rPr lang="zh-TW" altLang="en-US">
                <a:solidFill>
                  <a:srgbClr val="00B0F0"/>
                </a:solidFill>
              </a:rPr>
              <a:t>。</a:t>
            </a:r>
            <a:endParaRPr lang="en-US" altLang="zh-TW">
              <a:solidFill>
                <a:srgbClr val="00B0F0"/>
              </a:solidFill>
            </a:endParaRPr>
          </a:p>
          <a:p>
            <a:r>
              <a:rPr lang="zh-TW" altLang="en-US"/>
              <a:t>字典容器：由資料物件組成，以鍵：值表示。</a:t>
            </a:r>
            <a:r>
              <a:rPr lang="zh-TW" altLang="en-US">
                <a:solidFill>
                  <a:srgbClr val="00B0F0"/>
                </a:solidFill>
              </a:rPr>
              <a:t>例如：</a:t>
            </a:r>
            <a:r>
              <a:rPr lang="en-US" altLang="zh-TW">
                <a:solidFill>
                  <a:srgbClr val="00B0F0"/>
                </a:solidFill>
              </a:rPr>
              <a:t>dick = {'A':1, 'B':'2',</a:t>
            </a:r>
            <a:r>
              <a:rPr lang="zh-TW" altLang="en-US">
                <a:solidFill>
                  <a:srgbClr val="00B0F0"/>
                </a:solidFill>
              </a:rPr>
              <a:t> </a:t>
            </a:r>
            <a:r>
              <a:rPr lang="en-US" altLang="zh-TW">
                <a:solidFill>
                  <a:srgbClr val="00B0F0"/>
                </a:solidFill>
              </a:rPr>
              <a:t>'C':3}</a:t>
            </a:r>
            <a:r>
              <a:rPr lang="zh-TW" altLang="en-US">
                <a:solidFill>
                  <a:srgbClr val="00B0F0"/>
                </a:solidFill>
              </a:rPr>
              <a:t>。</a:t>
            </a:r>
            <a:endParaRPr lang="en-US" altLang="zh-TW">
              <a:solidFill>
                <a:srgbClr val="00B0F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142A69B-1921-4B58-9F0F-614EE6383EF2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ex3-16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1582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C6A15B-2A7A-4B2E-9B17-EEC6E54F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287338"/>
            <a:ext cx="10077450" cy="619125"/>
          </a:xfrm>
        </p:spPr>
        <p:txBody>
          <a:bodyPr/>
          <a:lstStyle/>
          <a:p>
            <a:r>
              <a:rPr lang="zh-TW" altLang="en-US"/>
              <a:t> </a:t>
            </a:r>
            <a:r>
              <a:rPr lang="en-US" altLang="zh-TW"/>
              <a:t>JSON </a:t>
            </a:r>
            <a:r>
              <a:rPr lang="zh-TW" altLang="en-US"/>
              <a:t>資料格式解析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F4EF185-BBE9-4788-A90F-A12D176C3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en-US" altLang="zh-TW"/>
              <a:t>JSON</a:t>
            </a:r>
            <a:r>
              <a:rPr lang="zh-TW" altLang="en-US"/>
              <a:t> </a:t>
            </a:r>
            <a:r>
              <a:rPr lang="en-US" altLang="zh-TW"/>
              <a:t>(JavaScript Object Notation)</a:t>
            </a:r>
            <a:r>
              <a:rPr lang="zh-TW" altLang="en-US"/>
              <a:t> 是一種資料結構。</a:t>
            </a:r>
            <a:endParaRPr lang="en-US" altLang="zh-TW"/>
          </a:p>
          <a:p>
            <a:pPr lvl="1"/>
            <a:r>
              <a:rPr lang="zh-TW" altLang="en-US"/>
              <a:t>原本是 </a:t>
            </a:r>
            <a:r>
              <a:rPr lang="en-US" altLang="zh-TW"/>
              <a:t>JavaScript </a:t>
            </a:r>
            <a:r>
              <a:rPr lang="zh-TW" altLang="en-US"/>
              <a:t>中，以文字形式描述物件內容的格式。</a:t>
            </a:r>
            <a:endParaRPr lang="en-US" altLang="zh-TW"/>
          </a:p>
          <a:p>
            <a:pPr lvl="1"/>
            <a:r>
              <a:rPr lang="zh-TW" altLang="en-US"/>
              <a:t>由於簡單易用，現在變成多層結構資料的常見格式。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87164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7D9EE5-FFB6-4523-984C-7363B192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Online JSON Viewer </a:t>
            </a:r>
            <a:r>
              <a:rPr lang="en-US" altLang="zh-TW" sz="2400"/>
              <a:t>(1/2)</a:t>
            </a:r>
            <a:endParaRPr lang="zh-TW" altLang="en-US" sz="240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1BC3EBB-500E-4B89-A954-17DC6C2DF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63" y="1077913"/>
            <a:ext cx="9651411" cy="5318125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142A69B-1921-4B58-9F0F-614EE6383EF2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ex3-17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CC1DFE1-1100-4B92-92E7-4ABE436DBC8A}"/>
              </a:ext>
            </a:extLst>
          </p:cNvPr>
          <p:cNvSpPr txBox="1"/>
          <p:nvPr/>
        </p:nvSpPr>
        <p:spPr>
          <a:xfrm>
            <a:off x="3042719" y="6396038"/>
            <a:ext cx="6106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000">
                <a:latin typeface="Consolas" panose="020B0609020204030204" pitchFamily="49" charset="0"/>
                <a:hlinkClick r:id="rId3"/>
              </a:rPr>
              <a:t>http://jsonviewer.stack.hu/</a:t>
            </a:r>
            <a:endParaRPr lang="zh-TW" altLang="en-US" sz="2000">
              <a:latin typeface="Consolas" panose="020B06090202040302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B14D4F9-52D5-4858-834C-D01B44F50927}"/>
              </a:ext>
            </a:extLst>
          </p:cNvPr>
          <p:cNvSpPr/>
          <p:nvPr/>
        </p:nvSpPr>
        <p:spPr>
          <a:xfrm>
            <a:off x="1371600" y="1803916"/>
            <a:ext cx="9451910" cy="1144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931373D-999A-48A0-8B2C-CDA88FFFD237}"/>
              </a:ext>
            </a:extLst>
          </p:cNvPr>
          <p:cNvSpPr txBox="1"/>
          <p:nvPr/>
        </p:nvSpPr>
        <p:spPr>
          <a:xfrm>
            <a:off x="5063949" y="3059668"/>
            <a:ext cx="256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貼上雜亂的 </a:t>
            </a:r>
            <a:r>
              <a:rPr lang="en-US" altLang="zh-TW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JSON</a:t>
            </a:r>
            <a:r>
              <a:rPr lang="zh-TW" altLang="en-US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文字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E3DCDCC1-8B90-4B93-A41F-CFE617E4394E}"/>
              </a:ext>
            </a:extLst>
          </p:cNvPr>
          <p:cNvSpPr/>
          <p:nvPr/>
        </p:nvSpPr>
        <p:spPr>
          <a:xfrm>
            <a:off x="4703949" y="305966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>
                <a:latin typeface="Consolas" panose="020B0609020204030204" pitchFamily="49" charset="0"/>
                <a:cs typeface="Arial" panose="020B0604020202020204" pitchFamily="34" charset="0"/>
              </a:rPr>
              <a:t>1</a:t>
            </a:r>
            <a:endParaRPr lang="zh-TW" altLang="en-US" sz="240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7C536E9A-B010-4DEA-A493-27BB024F920E}"/>
              </a:ext>
            </a:extLst>
          </p:cNvPr>
          <p:cNvSpPr/>
          <p:nvPr/>
        </p:nvSpPr>
        <p:spPr>
          <a:xfrm>
            <a:off x="2312033" y="1271781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>
                <a:latin typeface="Consolas" panose="020B0609020204030204" pitchFamily="49" charset="0"/>
                <a:cs typeface="Arial" panose="020B0604020202020204" pitchFamily="34" charset="0"/>
              </a:rPr>
              <a:t>2</a:t>
            </a:r>
            <a:endParaRPr lang="zh-TW" altLang="en-US" sz="240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A77FDD5-A2BD-48FA-AC96-957A0DC1C004}"/>
              </a:ext>
            </a:extLst>
          </p:cNvPr>
          <p:cNvSpPr txBox="1"/>
          <p:nvPr/>
        </p:nvSpPr>
        <p:spPr>
          <a:xfrm>
            <a:off x="2762398" y="1271781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按下 </a:t>
            </a:r>
            <a:r>
              <a:rPr lang="en-US" altLang="zh-TW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Format</a:t>
            </a:r>
            <a:endParaRPr lang="zh-TW" altLang="en-US">
              <a:solidFill>
                <a:srgbClr val="FF00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371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B9605C55-40DC-4464-8ABF-B8646F5A32F5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58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9313">
                  <a:extLst>
                    <a:ext uri="{9D8B030D-6E8A-4147-A177-3AD203B41FA5}">
                      <a16:colId xmlns:a16="http://schemas.microsoft.com/office/drawing/2014/main" val="1439561975"/>
                    </a:ext>
                  </a:extLst>
                </a:gridCol>
                <a:gridCol w="6472687">
                  <a:extLst>
                    <a:ext uri="{9D8B030D-6E8A-4147-A177-3AD203B41FA5}">
                      <a16:colId xmlns:a16="http://schemas.microsoft.com/office/drawing/2014/main" val="87362981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Python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C</a:t>
                      </a:r>
                      <a:endParaRPr lang="zh-TW" altLang="en-US" sz="3200">
                        <a:solidFill>
                          <a:srgbClr val="FF0000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333284"/>
                  </a:ext>
                </a:extLst>
              </a:tr>
              <a:tr h="2543459">
                <a:tc>
                  <a:txBody>
                    <a:bodyPr/>
                    <a:lstStyle/>
                    <a:p>
                      <a:pPr marL="180975" indent="0"/>
                      <a:r>
                        <a:rPr lang="en-US" altLang="zh-TW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#</a:t>
                      </a:r>
                      <a:r>
                        <a:rPr lang="zh-TW" alt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　</a:t>
                      </a:r>
                      <a:r>
                        <a:rPr lang="zh-TW" altLang="en-US" sz="2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印出 </a:t>
                      </a:r>
                      <a:r>
                        <a:rPr lang="en-US" altLang="zh-TW" sz="2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Hello World!</a:t>
                      </a:r>
                      <a:r>
                        <a:rPr lang="zh-TW" altLang="en-US" sz="2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字串物件</a:t>
                      </a:r>
                      <a:endParaRPr lang="en-US" altLang="zh-TW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</a:endParaRPr>
                    </a:p>
                    <a:p>
                      <a:pPr marL="180975" indent="0"/>
                      <a:r>
                        <a:rPr lang="en-US" altLang="zh-TW" sz="20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print("Hello World!")</a:t>
                      </a:r>
                      <a:endParaRPr lang="zh-TW" altLang="en-US" sz="2000">
                        <a:solidFill>
                          <a:srgbClr val="00B0F0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/*</a:t>
                      </a:r>
                      <a:r>
                        <a:rPr lang="zh-TW" altLang="en-US" sz="2000" b="0" i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　</a:t>
                      </a:r>
                      <a:r>
                        <a:rPr lang="zh-TW" altLang="en-US" sz="2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印出 </a:t>
                      </a:r>
                      <a:r>
                        <a:rPr lang="en-US" altLang="zh-TW" sz="2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Hello World!</a:t>
                      </a:r>
                      <a:r>
                        <a:rPr lang="zh-TW" altLang="en-US" sz="2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字串物件</a:t>
                      </a:r>
                      <a:r>
                        <a:rPr lang="en-US" altLang="zh-TW" sz="2000" b="0" i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*/</a:t>
                      </a:r>
                      <a:endParaRPr lang="en-US" altLang="zh-TW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</a:endParaRPr>
                    </a:p>
                    <a:p>
                      <a:r>
                        <a:rPr lang="en-US" altLang="zh-TW" sz="20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#</a:t>
                      </a:r>
                      <a:r>
                        <a:rPr lang="en-US" altLang="zh-TW" sz="200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include &lt;stdio.h&gt;</a:t>
                      </a:r>
                    </a:p>
                    <a:p>
                      <a:endParaRPr lang="en-US" altLang="zh-TW" sz="200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</a:endParaRPr>
                    </a:p>
                    <a:p>
                      <a:r>
                        <a:rPr lang="en-US" altLang="zh-TW" sz="200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int main()</a:t>
                      </a:r>
                    </a:p>
                    <a:p>
                      <a:r>
                        <a:rPr lang="en-US" altLang="zh-TW" sz="200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{</a:t>
                      </a:r>
                    </a:p>
                    <a:p>
                      <a:r>
                        <a:rPr lang="en-US" altLang="zh-TW" sz="20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    printf("Hello, World!\n");</a:t>
                      </a:r>
                    </a:p>
                    <a:p>
                      <a:r>
                        <a:rPr lang="en-US" altLang="zh-TW" sz="200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    return 0;</a:t>
                      </a:r>
                    </a:p>
                    <a:p>
                      <a:r>
                        <a:rPr lang="en-US" altLang="zh-TW" sz="200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}</a:t>
                      </a:r>
                      <a:endParaRPr lang="zh-TW" altLang="en-US" sz="200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78122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C++</a:t>
                      </a:r>
                      <a:endParaRPr lang="zh-TW" altLang="en-US" sz="3200" b="1">
                        <a:solidFill>
                          <a:srgbClr val="FF0000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Java</a:t>
                      </a:r>
                      <a:endParaRPr lang="zh-TW" altLang="en-US" sz="3200" b="1">
                        <a:solidFill>
                          <a:srgbClr val="FF0000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2705"/>
                  </a:ext>
                </a:extLst>
              </a:tr>
              <a:tr h="3156340">
                <a:tc>
                  <a:txBody>
                    <a:bodyPr/>
                    <a:lstStyle/>
                    <a:p>
                      <a:pPr marL="180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//</a:t>
                      </a:r>
                      <a:r>
                        <a:rPr lang="zh-TW" altLang="en-US" sz="2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印出 </a:t>
                      </a:r>
                      <a:r>
                        <a:rPr lang="en-US" altLang="zh-TW" sz="2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Hello World!</a:t>
                      </a:r>
                      <a:r>
                        <a:rPr lang="zh-TW" altLang="en-US" sz="2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字串物件</a:t>
                      </a:r>
                    </a:p>
                    <a:p>
                      <a:pPr marL="180975" indent="0"/>
                      <a:r>
                        <a:rPr lang="en-US" altLang="zh-TW" sz="200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#include &lt;iostream&gt;</a:t>
                      </a:r>
                    </a:p>
                    <a:p>
                      <a:pPr marL="180975" indent="0"/>
                      <a:endParaRPr lang="en-US" altLang="zh-TW" sz="200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</a:endParaRPr>
                    </a:p>
                    <a:p>
                      <a:pPr marL="180975" indent="0"/>
                      <a:r>
                        <a:rPr lang="en-US" altLang="zh-TW" sz="200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using namespace std;</a:t>
                      </a:r>
                    </a:p>
                    <a:p>
                      <a:pPr marL="180975" indent="0"/>
                      <a:endParaRPr lang="en-US" altLang="zh-TW" sz="200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</a:endParaRPr>
                    </a:p>
                    <a:p>
                      <a:pPr marL="180975" indent="0"/>
                      <a:r>
                        <a:rPr lang="en-US" altLang="zh-TW" sz="200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int main()</a:t>
                      </a:r>
                    </a:p>
                    <a:p>
                      <a:pPr marL="180975" indent="0"/>
                      <a:r>
                        <a:rPr lang="en-US" altLang="zh-TW" sz="200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{</a:t>
                      </a:r>
                    </a:p>
                    <a:p>
                      <a:pPr marL="180975" indent="0"/>
                      <a:r>
                        <a:rPr lang="en-US" altLang="zh-TW" sz="20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   cout &lt;&lt; "Hello World" &lt;&lt; endl; </a:t>
                      </a:r>
                    </a:p>
                    <a:p>
                      <a:pPr marL="180975" indent="0"/>
                      <a:r>
                        <a:rPr lang="en-US" altLang="zh-TW" sz="200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   return 0;</a:t>
                      </a:r>
                    </a:p>
                    <a:p>
                      <a:pPr marL="180975" indent="0"/>
                      <a:r>
                        <a:rPr lang="en-US" altLang="zh-TW" sz="20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}</a:t>
                      </a:r>
                      <a:endParaRPr lang="zh-TW" altLang="en-US" sz="200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//</a:t>
                      </a:r>
                      <a:r>
                        <a:rPr lang="zh-TW" altLang="en-US" sz="2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印出 </a:t>
                      </a:r>
                      <a:r>
                        <a:rPr lang="en-US" altLang="zh-TW" sz="2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Hello World!</a:t>
                      </a:r>
                      <a:r>
                        <a:rPr lang="zh-TW" altLang="en-US" sz="2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字串物件</a:t>
                      </a:r>
                    </a:p>
                    <a:p>
                      <a:r>
                        <a:rPr lang="en-US" altLang="zh-TW" sz="200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public class HelloWorld{</a:t>
                      </a:r>
                    </a:p>
                    <a:p>
                      <a:endParaRPr lang="en-US" altLang="zh-TW" sz="200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</a:endParaRPr>
                    </a:p>
                    <a:p>
                      <a:r>
                        <a:rPr lang="en-US" altLang="zh-TW" sz="200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     public static void main(String []args){</a:t>
                      </a:r>
                    </a:p>
                    <a:p>
                      <a:r>
                        <a:rPr lang="en-US" altLang="zh-TW" sz="20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        System.out.println("Hello World");</a:t>
                      </a:r>
                    </a:p>
                    <a:p>
                      <a:r>
                        <a:rPr lang="en-US" altLang="zh-TW" sz="200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     }</a:t>
                      </a:r>
                    </a:p>
                    <a:p>
                      <a:r>
                        <a:rPr lang="en-US" altLang="zh-TW" sz="200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}</a:t>
                      </a:r>
                      <a:endParaRPr lang="zh-TW" altLang="en-US" sz="2000">
                        <a:solidFill>
                          <a:schemeClr val="bg1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120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9498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7D9EE5-FFB6-4523-984C-7363B192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Online JSON Viewer </a:t>
            </a:r>
            <a:r>
              <a:rPr lang="en-US" altLang="zh-TW" sz="2400"/>
              <a:t>(2/2)</a:t>
            </a:r>
            <a:endParaRPr lang="zh-TW" altLang="en-US" sz="240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1BC3EBB-500E-4B89-A954-17DC6C2DF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4263" y="1077913"/>
            <a:ext cx="9651411" cy="5318124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142A69B-1921-4B58-9F0F-614EE6383EF2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ex3-18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CC1DFE1-1100-4B92-92E7-4ABE436DBC8A}"/>
              </a:ext>
            </a:extLst>
          </p:cNvPr>
          <p:cNvSpPr txBox="1"/>
          <p:nvPr/>
        </p:nvSpPr>
        <p:spPr>
          <a:xfrm>
            <a:off x="3042719" y="6396038"/>
            <a:ext cx="6106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000">
                <a:latin typeface="Consolas" panose="020B0609020204030204" pitchFamily="49" charset="0"/>
                <a:hlinkClick r:id="rId3"/>
              </a:rPr>
              <a:t>http://jsonviewer.stack.hu/</a:t>
            </a:r>
            <a:endParaRPr lang="zh-TW" altLang="en-US" sz="2000">
              <a:latin typeface="Consolas" panose="020B06090202040302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B14D4F9-52D5-4858-834C-D01B44F50927}"/>
              </a:ext>
            </a:extLst>
          </p:cNvPr>
          <p:cNvSpPr/>
          <p:nvPr/>
        </p:nvSpPr>
        <p:spPr>
          <a:xfrm>
            <a:off x="1371600" y="1803916"/>
            <a:ext cx="1671119" cy="44662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931373D-999A-48A0-8B2C-CDA88FFFD237}"/>
              </a:ext>
            </a:extLst>
          </p:cNvPr>
          <p:cNvSpPr txBox="1"/>
          <p:nvPr/>
        </p:nvSpPr>
        <p:spPr>
          <a:xfrm>
            <a:off x="3143722" y="3852377"/>
            <a:ext cx="514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正規化後的 </a:t>
            </a:r>
            <a:r>
              <a:rPr lang="en-US" altLang="zh-TW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JSON</a:t>
            </a:r>
            <a:r>
              <a:rPr lang="zh-TW" altLang="en-US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</a:t>
            </a:r>
            <a:r>
              <a:rPr lang="en-US" altLang="zh-TW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清楚的展現資料層級結構</a:t>
            </a:r>
            <a:r>
              <a:rPr lang="en-US" altLang="zh-TW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)</a:t>
            </a:r>
            <a:r>
              <a:rPr lang="zh-TW" altLang="en-US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90425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98DE51-F7F1-42F6-84CB-C38B9295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Python </a:t>
            </a:r>
            <a:r>
              <a:rPr lang="zh-TW" altLang="en-US"/>
              <a:t>程式串接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AE9917B-48B7-44E2-940A-F052785A9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14284"/>
              </p:ext>
            </p:extLst>
          </p:nvPr>
        </p:nvGraphicFramePr>
        <p:xfrm>
          <a:off x="696000" y="1763924"/>
          <a:ext cx="10800000" cy="491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458255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import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requests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import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json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lang="en-US" altLang="zh-TW" sz="18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url = 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"https://api.imagga.com/v2/tags"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lang="en-US" altLang="zh-TW" sz="18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querystring = {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"image_url"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"https://images.theconversation.com/files/227374/original/file-20180712-27021-7iamol.jpg?ixlib=rb-1.1.0&amp;q=45&amp;auto=format&amp;w=1200&amp;h=900.0&amp;fit=crop"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"version"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"2"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lang="en-US" altLang="zh-TW" sz="18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headers =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'accept'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"application/json"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'authorization'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"Basic YWNjXzA4NmFhNDhlNmU1ODY0YTpmZjk1MTYwYzA5MDA2MzI0MjEwNzcxMTBhZmI0MzkxNQ=="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}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lang="en-US" altLang="zh-TW" sz="18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response = requests.request(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"GET"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, url, headers=headers, params=querystring)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data = json.loads(response.text)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33CCFF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(data)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0B733DB-0CE4-4C5D-8747-2A54A622D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52648"/>
              </p:ext>
            </p:extLst>
          </p:nvPr>
        </p:nvGraphicFramePr>
        <p:xfrm>
          <a:off x="652870" y="1153777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>
                          <a:solidFill>
                            <a:schemeClr val="lt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Lab3-6</a:t>
                      </a:r>
                      <a:r>
                        <a:rPr lang="en-US" altLang="zh-TW" sz="2400"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2400"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imagga API </a:t>
                      </a: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的程式 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轉成 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JSON)</a:t>
                      </a: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。</a:t>
                      </a:r>
                      <a:endParaRPr lang="sv-SE" altLang="zh-TW" sz="24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Mono CJK TC Regular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2F641E9D-CC66-45B7-B90D-EF1B7978A037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ex3-19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DC14F9-675C-49AF-B87A-8C6DA0A57283}"/>
              </a:ext>
            </a:extLst>
          </p:cNvPr>
          <p:cNvSpPr/>
          <p:nvPr/>
        </p:nvSpPr>
        <p:spPr>
          <a:xfrm>
            <a:off x="696000" y="6130823"/>
            <a:ext cx="4165711" cy="5505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4315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C6A15B-2A7A-4B2E-9B17-EEC6E54F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索引 </a:t>
            </a:r>
            <a:r>
              <a:rPr lang="en-US" altLang="zh-TW"/>
              <a:t>JSON</a:t>
            </a:r>
            <a:r>
              <a:rPr lang="zh-TW" altLang="en-US"/>
              <a:t> </a:t>
            </a:r>
            <a:r>
              <a:rPr lang="en-US" altLang="zh-TW" sz="2400"/>
              <a:t>(1/6)</a:t>
            </a:r>
            <a:endParaRPr lang="zh-TW" altLang="en-US" sz="240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2C6FEED-E05D-46BC-8713-991F0ADA4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64082"/>
              </p:ext>
            </p:extLst>
          </p:nvPr>
        </p:nvGraphicFramePr>
        <p:xfrm>
          <a:off x="696000" y="1238823"/>
          <a:ext cx="10800000" cy="419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419325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'result':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'tags': [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'confidence': 100,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'tag':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  'en': 'banana'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}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},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'confidence': 70.7407455444336,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'tag':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  'en': 'edible fruit'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}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},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36D20D4-A039-4BDA-A1B9-253E8CE9C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75108"/>
              </p:ext>
            </p:extLst>
          </p:nvPr>
        </p:nvGraphicFramePr>
        <p:xfrm>
          <a:off x="696000" y="5656480"/>
          <a:ext cx="10800000" cy="907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907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data = json.loads(response.text)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33CCFF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(data)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E0C0DE4A-965B-4DEF-8EAE-8EE84E972B44}"/>
              </a:ext>
            </a:extLst>
          </p:cNvPr>
          <p:cNvSpPr/>
          <p:nvPr/>
        </p:nvSpPr>
        <p:spPr>
          <a:xfrm>
            <a:off x="696000" y="1238823"/>
            <a:ext cx="10800000" cy="41932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56502D-6D5A-436D-9A0C-30E6AA0DB36C}"/>
              </a:ext>
            </a:extLst>
          </p:cNvPr>
          <p:cNvSpPr txBox="1"/>
          <p:nvPr/>
        </p:nvSpPr>
        <p:spPr>
          <a:xfrm>
            <a:off x="5685577" y="1484764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latin typeface="Consolas" panose="020B0609020204030204" pitchFamily="49" charset="0"/>
              </a:rPr>
              <a:t>data</a:t>
            </a:r>
            <a:endParaRPr lang="zh-TW" altLang="en-US" sz="200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579CEFA-CF0C-4407-AED6-8B394BA7140F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ex3-20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100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C6A15B-2A7A-4B2E-9B17-EEC6E54F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索引 </a:t>
            </a:r>
            <a:r>
              <a:rPr lang="en-US" altLang="zh-TW"/>
              <a:t>JSON</a:t>
            </a:r>
            <a:r>
              <a:rPr lang="zh-TW" altLang="en-US"/>
              <a:t> </a:t>
            </a:r>
            <a:r>
              <a:rPr lang="en-US" altLang="zh-TW" sz="2400"/>
              <a:t>(2/6)</a:t>
            </a:r>
            <a:endParaRPr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2C6FEED-E05D-46BC-8713-991F0ADA4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451398"/>
              </p:ext>
            </p:extLst>
          </p:nvPr>
        </p:nvGraphicFramePr>
        <p:xfrm>
          <a:off x="696000" y="1238823"/>
          <a:ext cx="10800000" cy="419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419325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'result':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'tags': [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'confidence': 100,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'tag':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  'en': 'banana'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}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},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'confidence': 70.7407455444336,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'tag':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  'en': 'edible fruit'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}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},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36D20D4-A039-4BDA-A1B9-253E8CE9C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463520"/>
              </p:ext>
            </p:extLst>
          </p:nvPr>
        </p:nvGraphicFramePr>
        <p:xfrm>
          <a:off x="696000" y="5656480"/>
          <a:ext cx="10800000" cy="907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907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data = json.loads(response.text)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33CCFF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(data[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"result"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E0C0DE4A-965B-4DEF-8EAE-8EE84E972B44}"/>
              </a:ext>
            </a:extLst>
          </p:cNvPr>
          <p:cNvSpPr/>
          <p:nvPr/>
        </p:nvSpPr>
        <p:spPr>
          <a:xfrm>
            <a:off x="696000" y="1919335"/>
            <a:ext cx="10800000" cy="3367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E52BD66-F124-4FDE-A2A2-FC89CB4AE299}"/>
              </a:ext>
            </a:extLst>
          </p:cNvPr>
          <p:cNvSpPr txBox="1"/>
          <p:nvPr/>
        </p:nvSpPr>
        <p:spPr>
          <a:xfrm>
            <a:off x="5685577" y="1484764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latin typeface="Consolas" panose="020B0609020204030204" pitchFamily="49" charset="0"/>
              </a:rPr>
              <a:t>data["result"]</a:t>
            </a:r>
            <a:endParaRPr lang="zh-TW" altLang="en-US" sz="200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A358B98-FCC8-4D2C-8A2B-A908A6551E0F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ex3-20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1248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C6A15B-2A7A-4B2E-9B17-EEC6E54F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索引 </a:t>
            </a:r>
            <a:r>
              <a:rPr lang="en-US" altLang="zh-TW"/>
              <a:t>JSON</a:t>
            </a:r>
            <a:r>
              <a:rPr lang="zh-TW" altLang="en-US"/>
              <a:t> </a:t>
            </a:r>
            <a:r>
              <a:rPr lang="en-US" altLang="zh-TW" sz="2400"/>
              <a:t>(3/6)</a:t>
            </a:r>
            <a:endParaRPr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2C6FEED-E05D-46BC-8713-991F0ADA4A0A}"/>
              </a:ext>
            </a:extLst>
          </p:cNvPr>
          <p:cNvGraphicFramePr>
            <a:graphicFrameLocks noGrp="1"/>
          </p:cNvGraphicFramePr>
          <p:nvPr/>
        </p:nvGraphicFramePr>
        <p:xfrm>
          <a:off x="696000" y="1238823"/>
          <a:ext cx="10800000" cy="419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419325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'result':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'tags': [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'confidence': 100,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'tag':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  'en': 'banana'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}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},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'confidence': 70.7407455444336,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'tag':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  'en': 'edible fruit'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}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},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36D20D4-A039-4BDA-A1B9-253E8CE9C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68866"/>
              </p:ext>
            </p:extLst>
          </p:nvPr>
        </p:nvGraphicFramePr>
        <p:xfrm>
          <a:off x="696000" y="5656480"/>
          <a:ext cx="10800000" cy="907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907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data = json.loads(response.text)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33CCFF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(data[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"result"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][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"tags"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E0C0DE4A-965B-4DEF-8EAE-8EE84E972B44}"/>
              </a:ext>
            </a:extLst>
          </p:cNvPr>
          <p:cNvSpPr/>
          <p:nvPr/>
        </p:nvSpPr>
        <p:spPr>
          <a:xfrm>
            <a:off x="696000" y="2190939"/>
            <a:ext cx="10800000" cy="30962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7D9CFBA-A954-4F09-93B9-3AA78E9F4C7E}"/>
              </a:ext>
            </a:extLst>
          </p:cNvPr>
          <p:cNvSpPr txBox="1"/>
          <p:nvPr/>
        </p:nvSpPr>
        <p:spPr>
          <a:xfrm>
            <a:off x="5685577" y="1484764"/>
            <a:ext cx="328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latin typeface="Consolas" panose="020B0609020204030204" pitchFamily="49" charset="0"/>
              </a:rPr>
              <a:t>data["result"]["tags"]</a:t>
            </a:r>
            <a:endParaRPr lang="zh-TW" altLang="en-US" sz="200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71A3F74-B04B-49B6-8E78-8362AE80A6A3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ex3-20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4770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C6A15B-2A7A-4B2E-9B17-EEC6E54F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索引 </a:t>
            </a:r>
            <a:r>
              <a:rPr lang="en-US" altLang="zh-TW"/>
              <a:t>JSON</a:t>
            </a:r>
            <a:r>
              <a:rPr lang="zh-TW" altLang="en-US"/>
              <a:t> </a:t>
            </a:r>
            <a:r>
              <a:rPr lang="en-US" altLang="zh-TW" sz="2400"/>
              <a:t>(4/6)</a:t>
            </a:r>
            <a:endParaRPr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2C6FEED-E05D-46BC-8713-991F0ADA4A0A}"/>
              </a:ext>
            </a:extLst>
          </p:cNvPr>
          <p:cNvGraphicFramePr>
            <a:graphicFrameLocks noGrp="1"/>
          </p:cNvGraphicFramePr>
          <p:nvPr/>
        </p:nvGraphicFramePr>
        <p:xfrm>
          <a:off x="696000" y="1238823"/>
          <a:ext cx="10800000" cy="419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419325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'result':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'tags': [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'confidence': 100,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'tag':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  'en': 'banana'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}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},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'confidence': 70.7407455444336,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'tag':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  'en': 'edible fruit'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}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},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36D20D4-A039-4BDA-A1B9-253E8CE9C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690799"/>
              </p:ext>
            </p:extLst>
          </p:nvPr>
        </p:nvGraphicFramePr>
        <p:xfrm>
          <a:off x="696000" y="5656480"/>
          <a:ext cx="10800000" cy="907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907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data = json.loads(response.text)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33CCFF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(data[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"result"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][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"tags"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][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E0C0DE4A-965B-4DEF-8EAE-8EE84E972B44}"/>
              </a:ext>
            </a:extLst>
          </p:cNvPr>
          <p:cNvSpPr/>
          <p:nvPr/>
        </p:nvSpPr>
        <p:spPr>
          <a:xfrm>
            <a:off x="696000" y="2190939"/>
            <a:ext cx="10800000" cy="12380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38C86BD-453A-48D4-ADA7-BD6EEABDE023}"/>
              </a:ext>
            </a:extLst>
          </p:cNvPr>
          <p:cNvSpPr txBox="1"/>
          <p:nvPr/>
        </p:nvSpPr>
        <p:spPr>
          <a:xfrm>
            <a:off x="5685577" y="1484764"/>
            <a:ext cx="3852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latin typeface="Consolas" panose="020B0609020204030204" pitchFamily="49" charset="0"/>
              </a:rPr>
              <a:t>data["result"]["tags"]</a:t>
            </a:r>
            <a:r>
              <a:rPr lang="en-US" altLang="zh-TW" sz="2000" b="0" kern="1200">
                <a:solidFill>
                  <a:srgbClr val="FF0000"/>
                </a:solidFill>
                <a:latin typeface="Consolas" panose="020B0609020204030204" pitchFamily="49" charset="0"/>
                <a:ea typeface="+mn-ea"/>
                <a:cs typeface="+mn-cs"/>
              </a:rPr>
              <a:t>[0]</a:t>
            </a:r>
            <a:endParaRPr lang="zh-TW" altLang="en-US" sz="200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B3B6E93-EA3F-45F1-9423-64B387427FF8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ex3-20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9244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C6A15B-2A7A-4B2E-9B17-EEC6E54F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索引 </a:t>
            </a:r>
            <a:r>
              <a:rPr lang="en-US" altLang="zh-TW"/>
              <a:t>JSON</a:t>
            </a:r>
            <a:r>
              <a:rPr lang="zh-TW" altLang="en-US"/>
              <a:t> </a:t>
            </a:r>
            <a:r>
              <a:rPr lang="en-US" altLang="zh-TW" sz="2400"/>
              <a:t>(5/6)</a:t>
            </a:r>
            <a:endParaRPr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2C6FEED-E05D-46BC-8713-991F0ADA4A0A}"/>
              </a:ext>
            </a:extLst>
          </p:cNvPr>
          <p:cNvGraphicFramePr>
            <a:graphicFrameLocks noGrp="1"/>
          </p:cNvGraphicFramePr>
          <p:nvPr/>
        </p:nvGraphicFramePr>
        <p:xfrm>
          <a:off x="696000" y="1238823"/>
          <a:ext cx="10800000" cy="419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419325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'result':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'tags': [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'confidence': 100,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'tag':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  'en': 'banana'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}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},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'confidence': 70.7407455444336,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'tag':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  'en': 'edible fruit'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}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},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36D20D4-A039-4BDA-A1B9-253E8CE9C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011536"/>
              </p:ext>
            </p:extLst>
          </p:nvPr>
        </p:nvGraphicFramePr>
        <p:xfrm>
          <a:off x="696000" y="5656480"/>
          <a:ext cx="10800000" cy="907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907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data = json.loads(response.text)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33CCFF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(data[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"result"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][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"tags"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][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][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"tag"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E0C0DE4A-965B-4DEF-8EAE-8EE84E972B44}"/>
              </a:ext>
            </a:extLst>
          </p:cNvPr>
          <p:cNvSpPr/>
          <p:nvPr/>
        </p:nvSpPr>
        <p:spPr>
          <a:xfrm>
            <a:off x="696000" y="2924269"/>
            <a:ext cx="10800000" cy="5047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C8D7A12-7978-4D57-80AF-E1A89AEB3285}"/>
              </a:ext>
            </a:extLst>
          </p:cNvPr>
          <p:cNvSpPr txBox="1"/>
          <p:nvPr/>
        </p:nvSpPr>
        <p:spPr>
          <a:xfrm>
            <a:off x="5685577" y="1484764"/>
            <a:ext cx="4698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latin typeface="Consolas" panose="020B0609020204030204" pitchFamily="49" charset="0"/>
              </a:rPr>
              <a:t>data["result"]["tags"]</a:t>
            </a:r>
            <a:r>
              <a:rPr lang="en-US" altLang="zh-TW" sz="2000" b="0" kern="1200">
                <a:solidFill>
                  <a:srgbClr val="FF0000"/>
                </a:solidFill>
                <a:latin typeface="Consolas" panose="020B0609020204030204" pitchFamily="49" charset="0"/>
                <a:ea typeface="+mn-ea"/>
                <a:cs typeface="+mn-cs"/>
              </a:rPr>
              <a:t>[0][</a:t>
            </a:r>
            <a:r>
              <a:rPr kumimoji="0" lang="en-US" altLang="zh-TW" sz="2000" b="0" i="0" u="none" strike="noStrike" kern="120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+mn-cs"/>
              </a:rPr>
              <a:t>"tag"</a:t>
            </a:r>
            <a:r>
              <a:rPr lang="en-US" altLang="zh-TW" sz="2000" b="0" kern="1200">
                <a:solidFill>
                  <a:srgbClr val="FF0000"/>
                </a:solidFill>
                <a:latin typeface="Consolas" panose="020B0609020204030204" pitchFamily="49" charset="0"/>
                <a:ea typeface="+mn-ea"/>
                <a:cs typeface="+mn-cs"/>
              </a:rPr>
              <a:t>]</a:t>
            </a:r>
            <a:endParaRPr lang="zh-TW" altLang="en-US" sz="200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E5562C-B6FE-43B1-817F-10673D5F378D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ex3-20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0988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C6A15B-2A7A-4B2E-9B17-EEC6E54F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索引 </a:t>
            </a:r>
            <a:r>
              <a:rPr lang="en-US" altLang="zh-TW"/>
              <a:t>JSON</a:t>
            </a:r>
            <a:r>
              <a:rPr lang="zh-TW" altLang="en-US"/>
              <a:t> </a:t>
            </a:r>
            <a:r>
              <a:rPr lang="en-US" altLang="zh-TW" sz="2400"/>
              <a:t>(6/6)</a:t>
            </a:r>
            <a:endParaRPr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2C6FEED-E05D-46BC-8713-991F0ADA4A0A}"/>
              </a:ext>
            </a:extLst>
          </p:cNvPr>
          <p:cNvGraphicFramePr>
            <a:graphicFrameLocks noGrp="1"/>
          </p:cNvGraphicFramePr>
          <p:nvPr/>
        </p:nvGraphicFramePr>
        <p:xfrm>
          <a:off x="696000" y="1238823"/>
          <a:ext cx="10800000" cy="419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419325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'result':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'tags': [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'confidence': 100,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'tag':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  'en': 'banana'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}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},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'confidence': 70.7407455444336,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'tag': {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  'en': 'edible fruit'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  }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  },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36D20D4-A039-4BDA-A1B9-253E8CE9C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440699"/>
              </p:ext>
            </p:extLst>
          </p:nvPr>
        </p:nvGraphicFramePr>
        <p:xfrm>
          <a:off x="696000" y="5656480"/>
          <a:ext cx="10800000" cy="907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907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data = json.loads(response.text)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33CCFF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(data[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"result"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][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"tags"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][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][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"tag"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][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"en"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E0C0DE4A-965B-4DEF-8EAE-8EE84E972B44}"/>
              </a:ext>
            </a:extLst>
          </p:cNvPr>
          <p:cNvSpPr/>
          <p:nvPr/>
        </p:nvSpPr>
        <p:spPr>
          <a:xfrm>
            <a:off x="2996697" y="2924270"/>
            <a:ext cx="1176952" cy="280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C875C7A-2CE2-4BFE-AF1A-5C598A60D534}"/>
              </a:ext>
            </a:extLst>
          </p:cNvPr>
          <p:cNvSpPr txBox="1"/>
          <p:nvPr/>
        </p:nvSpPr>
        <p:spPr>
          <a:xfrm>
            <a:off x="5685577" y="1484764"/>
            <a:ext cx="5545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latin typeface="Consolas" panose="020B0609020204030204" pitchFamily="49" charset="0"/>
              </a:rPr>
              <a:t>data["result"]["tags"]</a:t>
            </a:r>
            <a:r>
              <a:rPr lang="en-US" altLang="zh-TW" sz="2000" b="0" kern="1200">
                <a:solidFill>
                  <a:srgbClr val="FF0000"/>
                </a:solidFill>
                <a:latin typeface="Consolas" panose="020B0609020204030204" pitchFamily="49" charset="0"/>
                <a:ea typeface="+mn-ea"/>
                <a:cs typeface="+mn-cs"/>
              </a:rPr>
              <a:t>[0][</a:t>
            </a:r>
            <a:r>
              <a:rPr kumimoji="0" lang="en-US" altLang="zh-TW" sz="2000" b="0" i="0" u="none" strike="noStrike" kern="120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+mn-cs"/>
              </a:rPr>
              <a:t>"tag"</a:t>
            </a:r>
            <a:r>
              <a:rPr lang="en-US" altLang="zh-TW" sz="2000" b="0" kern="1200">
                <a:solidFill>
                  <a:srgbClr val="FF0000"/>
                </a:solidFill>
                <a:latin typeface="Consolas" panose="020B0609020204030204" pitchFamily="49" charset="0"/>
                <a:ea typeface="+mn-ea"/>
                <a:cs typeface="+mn-cs"/>
              </a:rPr>
              <a:t>][</a:t>
            </a:r>
            <a:r>
              <a:rPr kumimoji="0" lang="en-US" altLang="zh-TW" sz="2000" b="0" i="0" u="none" strike="noStrike" kern="120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+mn-cs"/>
              </a:rPr>
              <a:t>"en"</a:t>
            </a:r>
            <a:r>
              <a:rPr lang="en-US" altLang="zh-TW" sz="2000" b="0" kern="1200">
                <a:solidFill>
                  <a:srgbClr val="FF0000"/>
                </a:solidFill>
                <a:latin typeface="Consolas" panose="020B0609020204030204" pitchFamily="49" charset="0"/>
                <a:ea typeface="+mn-ea"/>
                <a:cs typeface="+mn-cs"/>
              </a:rPr>
              <a:t>]</a:t>
            </a:r>
            <a:endParaRPr lang="zh-TW" altLang="en-US" sz="200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724457A-3751-451F-B45F-0637B193CA3D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ex3-20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8482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98DE51-F7F1-42F6-84CB-C38B9295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Python </a:t>
            </a:r>
            <a:r>
              <a:rPr lang="zh-TW" altLang="en-US"/>
              <a:t>程式串接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AE9917B-48B7-44E2-940A-F052785A9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88062"/>
              </p:ext>
            </p:extLst>
          </p:nvPr>
        </p:nvGraphicFramePr>
        <p:xfrm>
          <a:off x="696000" y="1642623"/>
          <a:ext cx="10800000" cy="515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511200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import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requests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import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json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endParaRPr lang="en-US" altLang="zh-TW" sz="18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url = 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"https://api.imagga.com/v2/tags"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endParaRPr lang="en-US" altLang="zh-TW" sz="18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querystring = {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"image_url"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"https://images.theconversation.com/files/227374/original/file-20180712-27021-7iamol.jpg?ixlib=rb-1.1.0&amp;q=45&amp;auto=format&amp;w=1200&amp;h=900.0&amp;fit=crop"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"version"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"2"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endParaRPr lang="en-US" altLang="zh-TW" sz="18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headers = {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'accept'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"application/json"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'authorization'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"Basic YWNjXzA4NmFhNDhlNmU1ODY0YTpmZjk1MTYwYzA5MDA2MzI0MjEwNzcxMTBhZmI0MzkxNQ=="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}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endParaRPr lang="en-US" altLang="zh-TW" sz="18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response = requests.request(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"GET"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, url, headers=headers, params=querystring)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sv-SE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data = json.loads(response.text)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sv-SE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tag = data[</a:t>
                      </a:r>
                      <a:r>
                        <a:rPr kumimoji="0" lang="sv-SE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"result"</a:t>
                      </a:r>
                      <a:r>
                        <a:rPr lang="sv-SE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][</a:t>
                      </a:r>
                      <a:r>
                        <a:rPr kumimoji="0" lang="sv-SE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"tags"</a:t>
                      </a:r>
                      <a:r>
                        <a:rPr lang="sv-SE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][</a:t>
                      </a:r>
                      <a:r>
                        <a:rPr lang="sv-SE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sv-SE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][</a:t>
                      </a:r>
                      <a:r>
                        <a:rPr kumimoji="0" lang="sv-SE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"tag"</a:t>
                      </a:r>
                      <a:r>
                        <a:rPr lang="sv-SE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][</a:t>
                      </a:r>
                      <a:r>
                        <a:rPr kumimoji="0" lang="sv-SE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"en"</a:t>
                      </a:r>
                      <a:r>
                        <a:rPr lang="sv-SE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sv-SE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sv-SE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sv-SE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"Get</a:t>
                      </a:r>
                      <a:r>
                        <a:rPr lang="sv-SE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tag...</a:t>
                      </a:r>
                      <a:r>
                        <a:rPr lang="sv-SE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</a:t>
                      </a:r>
                      <a:r>
                        <a:rPr lang="sv-SE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ts val="1900"/>
                        </a:lnSpc>
                        <a:spcBef>
                          <a:spcPts val="0"/>
                        </a:spcBef>
                      </a:pPr>
                      <a:r>
                        <a:rPr lang="sv-SE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sv-SE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sv-SE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"&lt;&lt;</a:t>
                      </a:r>
                      <a:r>
                        <a:rPr lang="sv-SE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</a:t>
                      </a:r>
                      <a:r>
                        <a:rPr lang="sv-SE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+ tag + </a:t>
                      </a:r>
                      <a:r>
                        <a:rPr kumimoji="0" lang="sv-SE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 &gt;&gt;"</a:t>
                      </a:r>
                      <a:r>
                        <a:rPr lang="sv-SE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)</a:t>
                      </a:r>
                      <a:endParaRPr lang="en-US" altLang="zh-TW" sz="18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0B733DB-0CE4-4C5D-8747-2A54A622D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661650"/>
              </p:ext>
            </p:extLst>
          </p:nvPr>
        </p:nvGraphicFramePr>
        <p:xfrm>
          <a:off x="652870" y="1032476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>
                          <a:solidFill>
                            <a:schemeClr val="lt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Lab3-7</a:t>
                      </a:r>
                      <a:r>
                        <a:rPr lang="en-US" altLang="zh-TW" sz="2400"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2400"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imagga API </a:t>
                      </a: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的程式 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擷取 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JSON</a:t>
                      </a: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 結果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。</a:t>
                      </a:r>
                      <a:endParaRPr lang="sv-SE" altLang="zh-TW" sz="24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Mono CJK TC Regular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2F641E9D-CC66-45B7-B90D-EF1B7978A037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ex3-21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1218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Demo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2153920" y="3965601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Lab3-7-</a:t>
            </a:r>
            <a:r>
              <a:rPr lang="sv-SE" altLang="zh-TW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imagga_tag_file_url.py</a:t>
            </a:r>
            <a:endParaRPr lang="zh-TW" altLang="en-US" sz="3600" b="0" i="0" u="none" strike="noStrike" baseline="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02CD678-4450-4BCB-A3AF-2E30FB922B75}"/>
              </a:ext>
            </a:extLst>
          </p:cNvPr>
          <p:cNvSpPr txBox="1"/>
          <p:nvPr/>
        </p:nvSpPr>
        <p:spPr>
          <a:xfrm>
            <a:off x="613321" y="5421700"/>
            <a:ext cx="10241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cd ~/exper3-2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nano </a:t>
            </a:r>
            <a:r>
              <a:rPr lang="sv-SE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Lab3-</a:t>
            </a: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7</a:t>
            </a:r>
            <a:r>
              <a:rPr lang="sv-SE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-imagga_tag_file_url.py</a:t>
            </a:r>
            <a:endParaRPr lang="en-US" altLang="zh-TW" sz="2400" b="0" i="0" u="none" strike="noStrike" baseline="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python3 </a:t>
            </a:r>
            <a:r>
              <a:rPr lang="sv-SE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Lab3-</a:t>
            </a: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7</a:t>
            </a:r>
            <a:r>
              <a:rPr lang="sv-SE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-imagga_tag_file_url.py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635B29B-A6E0-4281-9CA3-0693D67D3541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solidFill>
                  <a:schemeClr val="tx1"/>
                </a:solidFill>
                <a:latin typeface="Consolas" panose="020B0609020204030204" pitchFamily="49" charset="0"/>
              </a:rPr>
              <a:t>exper3-2</a:t>
            </a:r>
            <a:endParaRPr lang="zh-TW" altLang="en-US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6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36D0D66-D3A7-4DD7-BB6E-14321F6E3A8E}"/>
              </a:ext>
            </a:extLst>
          </p:cNvPr>
          <p:cNvSpPr/>
          <p:nvPr/>
        </p:nvSpPr>
        <p:spPr>
          <a:xfrm>
            <a:off x="1276350" y="1293141"/>
            <a:ext cx="10077450" cy="5306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5832E28-1A3C-438F-A8CC-2D5469C2A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378" y="1299509"/>
            <a:ext cx="5591408" cy="224163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59D477E-3826-422E-88FB-E7BCB33EF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376" y="4060683"/>
            <a:ext cx="4271802" cy="198786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F952217-6EC3-45B1-8F85-A810BB13EEB7}"/>
              </a:ext>
            </a:extLst>
          </p:cNvPr>
          <p:cNvSpPr/>
          <p:nvPr/>
        </p:nvSpPr>
        <p:spPr>
          <a:xfrm>
            <a:off x="3132765" y="357565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循序執行</a:t>
            </a:r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Noto Sans TC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CF8EDAB-C9D6-4469-8876-EBA9895C2637}"/>
              </a:ext>
            </a:extLst>
          </p:cNvPr>
          <p:cNvSpPr/>
          <p:nvPr/>
        </p:nvSpPr>
        <p:spPr>
          <a:xfrm>
            <a:off x="5257786" y="3575652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if 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判斷式</a:t>
            </a:r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Noto Sans TC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A2A583E-5DEC-4D3C-A717-F45ACEDA8C17}"/>
              </a:ext>
            </a:extLst>
          </p:cNvPr>
          <p:cNvSpPr/>
          <p:nvPr/>
        </p:nvSpPr>
        <p:spPr>
          <a:xfrm>
            <a:off x="7480524" y="357565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迴圈</a:t>
            </a:r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Noto Sans TC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1C6AA7-5F27-4C85-ADA9-74D6594CC158}"/>
              </a:ext>
            </a:extLst>
          </p:cNvPr>
          <p:cNvSpPr/>
          <p:nvPr/>
        </p:nvSpPr>
        <p:spPr>
          <a:xfrm>
            <a:off x="3949409" y="6217802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輸入</a:t>
            </a:r>
            <a:r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/</a:t>
            </a: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輸出</a:t>
            </a:r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Noto Sans TC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E06868F-754A-41F5-B273-D81C8494D5A4}"/>
              </a:ext>
            </a:extLst>
          </p:cNvPr>
          <p:cNvSpPr/>
          <p:nvPr/>
        </p:nvSpPr>
        <p:spPr>
          <a:xfrm>
            <a:off x="6773167" y="621780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rPr>
              <a:t>函數</a:t>
            </a:r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Noto Sans TC" panose="020B05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89E6B7D-8CD1-4CE4-B9AF-9B10A1F7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/>
              <a:t>程式語言</a:t>
            </a:r>
            <a:r>
              <a:rPr lang="zh-TW" altLang="en-US" sz="3600">
                <a:ea typeface="PMingLiU" panose="02020500000000000000" pitchFamily="18" charset="-120"/>
              </a:rPr>
              <a:t>：</a:t>
            </a:r>
            <a:r>
              <a:rPr lang="zh-TW" altLang="en-US" sz="3600"/>
              <a:t>五大語法結構</a:t>
            </a:r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CF81CD-99AE-4B0F-86E7-7E4CDECDB764}"/>
              </a:ext>
            </a:extLst>
          </p:cNvPr>
          <p:cNvSpPr/>
          <p:nvPr/>
        </p:nvSpPr>
        <p:spPr>
          <a:xfrm>
            <a:off x="977793" y="295582"/>
            <a:ext cx="99292" cy="5357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56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C6A15B-2A7A-4B2E-9B17-EEC6E54F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Python </a:t>
            </a:r>
            <a:r>
              <a:rPr lang="zh-TW" altLang="en-US"/>
              <a:t>程式串接 </a:t>
            </a:r>
            <a:r>
              <a:rPr lang="en-US" altLang="zh-TW"/>
              <a:t>(Upload File)</a:t>
            </a:r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F347967-8CE9-4896-A542-2CAFF0387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先拍張照片</a:t>
            </a:r>
          </a:p>
          <a:p>
            <a:r>
              <a:rPr lang="zh-TW" altLang="en-US"/>
              <a:t>根據文件得知查詢上傳的檔案，需要兩個步驟</a:t>
            </a:r>
          </a:p>
          <a:p>
            <a:pPr lvl="1"/>
            <a:r>
              <a:rPr lang="zh-TW" altLang="en-US"/>
              <a:t>上傳檔案後取得檔案 </a:t>
            </a:r>
            <a:r>
              <a:rPr lang="en-US" altLang="zh-TW"/>
              <a:t>uid</a:t>
            </a:r>
          </a:p>
          <a:p>
            <a:pPr lvl="1"/>
            <a:r>
              <a:rPr lang="zh-TW" altLang="en-US"/>
              <a:t>將 </a:t>
            </a:r>
            <a:r>
              <a:rPr lang="en-US" altLang="zh-TW"/>
              <a:t>uid </a:t>
            </a:r>
            <a:r>
              <a:rPr lang="zh-TW" altLang="en-US"/>
              <a:t>以參數方式送出查詢</a:t>
            </a:r>
          </a:p>
        </p:txBody>
      </p:sp>
    </p:spTree>
    <p:extLst>
      <p:ext uri="{BB962C8B-B14F-4D97-AF65-F5344CB8AC3E}">
        <p14:creationId xmlns:p14="http://schemas.microsoft.com/office/powerpoint/2010/main" val="31789691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0C6670-142E-4453-A20D-D950DF08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上傳檔案取得檔案 </a:t>
            </a:r>
            <a:r>
              <a:rPr lang="en-US" altLang="zh-TW"/>
              <a:t>uid</a:t>
            </a:r>
            <a:endParaRPr lang="zh-TW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C56DAB8-B999-4120-8EEC-3A847AE6E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532043"/>
              </p:ext>
            </p:extLst>
          </p:nvPr>
        </p:nvGraphicFramePr>
        <p:xfrm>
          <a:off x="696000" y="1642623"/>
          <a:ext cx="10800000" cy="51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511200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import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requests</a:t>
                      </a: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import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json</a:t>
                      </a: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api_key =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</a:t>
                      </a:r>
                      <a:r>
                        <a:rPr kumimoji="0" lang="zh-TW" altLang="en-US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你的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api_key'</a:t>
                      </a: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api_secret =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</a:t>
                      </a:r>
                      <a:r>
                        <a:rPr kumimoji="0" lang="zh-TW" altLang="en-US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你的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api_secret'</a:t>
                      </a: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image_path =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</a:t>
                      </a:r>
                      <a:r>
                        <a:rPr kumimoji="0" lang="zh-TW" altLang="en-US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照片檔的路徑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</a:t>
                      </a: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response_post = requests.post(</a:t>
                      </a: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'https://api.imagga.com/v2/uploads'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auth = (api_key, api_secret),</a:t>
                      </a: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 files = {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'image'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open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(image_path,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'rb'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)})</a:t>
                      </a: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data_post = response_post.json()</a:t>
                      </a: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querystring = data_post[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"result"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][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"upload_id"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(querystring)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BAB3058-993F-4E89-A21A-17CFA6DF6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222281"/>
              </p:ext>
            </p:extLst>
          </p:nvPr>
        </p:nvGraphicFramePr>
        <p:xfrm>
          <a:off x="652870" y="1032476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>
                          <a:solidFill>
                            <a:schemeClr val="lt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Lab3-8</a:t>
                      </a:r>
                      <a:r>
                        <a:rPr lang="en-US" altLang="zh-TW" sz="2400"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2400"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取得上傳檔案的 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uid</a:t>
                      </a: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。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(Lab3-8-</a:t>
                      </a:r>
                      <a:r>
                        <a:rPr lang="sv-SE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imagga_tag_upload_file.py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sv-SE" altLang="zh-TW" sz="24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Mono CJK TC Regular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3759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490416-77E5-44D1-999A-64D55814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將 </a:t>
            </a:r>
            <a:r>
              <a:rPr lang="en-US" altLang="zh-TW"/>
              <a:t>uid </a:t>
            </a:r>
            <a:r>
              <a:rPr lang="zh-TW" altLang="en-US"/>
              <a:t>以參數方式送出查詢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4D71FA4-69B0-4AB7-868F-D9053044B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266629"/>
              </p:ext>
            </p:extLst>
          </p:nvPr>
        </p:nvGraphicFramePr>
        <p:xfrm>
          <a:off x="696000" y="2004763"/>
          <a:ext cx="10800000" cy="3653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3653651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#</a:t>
                      </a:r>
                      <a:r>
                        <a:rPr lang="zh-TW" altLang="en-US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Noto Sans TC" panose="020B0500000000000000" pitchFamily="34" charset="-120"/>
                          <a:ea typeface="Noto Sans TC" panose="020B0500000000000000" pitchFamily="34" charset="-120"/>
                          <a:cs typeface="+mn-cs"/>
                        </a:rPr>
                        <a:t>… </a:t>
                      </a:r>
                      <a:r>
                        <a:rPr lang="zh-TW" altLang="en-US" sz="2000" b="0" kern="1200">
                          <a:solidFill>
                            <a:srgbClr val="6E6E6E"/>
                          </a:solidFill>
                          <a:latin typeface="Noto Sans TC" panose="020B0500000000000000" pitchFamily="34" charset="-120"/>
                          <a:ea typeface="Noto Sans TC" panose="020B0500000000000000" pitchFamily="34" charset="-120"/>
                          <a:cs typeface="+mn-cs"/>
                        </a:rPr>
                        <a:t>接前頁</a:t>
                      </a:r>
                      <a:endParaRPr lang="en-US" altLang="zh-TW" sz="2000" b="0" kern="1200">
                        <a:solidFill>
                          <a:srgbClr val="6E6E6E"/>
                        </a:solidFill>
                        <a:latin typeface="Noto Sans TC" panose="020B0500000000000000" pitchFamily="34" charset="-12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response_get = requests.get(</a:t>
                      </a: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'https://api.imagga.com/v2/tags?image_upload_id='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+ querystring,</a:t>
                      </a: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 auth=(api_key, api_secret))</a:t>
                      </a: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data_get = json.loads(response_get.text)</a:t>
                      </a: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tag = data_get[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"result"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][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"tags"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][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][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"tag"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][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"en"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"Get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tag...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"&lt;&lt;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+ tag +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&gt;&gt;")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0712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Demo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2153920" y="3965601"/>
            <a:ext cx="7884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v-SE" altLang="zh-TW" sz="32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Lab3-8-imagga_tag_upload_file.py</a:t>
            </a:r>
            <a:endParaRPr lang="zh-TW" altLang="en-US" sz="3200" b="0" i="0" u="none" strike="noStrike" baseline="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BF7EB38-12F8-4295-BE46-EC1A2CEBCCA6}"/>
              </a:ext>
            </a:extLst>
          </p:cNvPr>
          <p:cNvSpPr txBox="1"/>
          <p:nvPr/>
        </p:nvSpPr>
        <p:spPr>
          <a:xfrm>
            <a:off x="613321" y="5421700"/>
            <a:ext cx="10241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cd ~/exper3-2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nano </a:t>
            </a:r>
            <a:r>
              <a:rPr lang="sv-SE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Lab3-8-imagga_tag_upload_file.py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python3 </a:t>
            </a:r>
            <a:r>
              <a:rPr lang="sv-SE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Lab3-8-imagga_tag_upload_file.py</a:t>
            </a:r>
          </a:p>
        </p:txBody>
      </p:sp>
    </p:spTree>
    <p:extLst>
      <p:ext uri="{BB962C8B-B14F-4D97-AF65-F5344CB8AC3E}">
        <p14:creationId xmlns:p14="http://schemas.microsoft.com/office/powerpoint/2010/main" val="401519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96B53-0654-403C-B1DA-F4A94E1A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小結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89DFA07-7764-46CB-8281-D4FD82BB7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en-US" altLang="zh-TW"/>
              <a:t>Python </a:t>
            </a:r>
            <a:r>
              <a:rPr lang="zh-TW" altLang="en-US"/>
              <a:t>的 </a:t>
            </a:r>
            <a:r>
              <a:rPr lang="en-US" altLang="zh-TW"/>
              <a:t>request </a:t>
            </a:r>
            <a:r>
              <a:rPr lang="zh-TW" altLang="en-US"/>
              <a:t>套件可提供 </a:t>
            </a:r>
            <a:r>
              <a:rPr lang="en-US" altLang="zh-TW"/>
              <a:t>get </a:t>
            </a:r>
            <a:r>
              <a:rPr lang="zh-TW" altLang="en-US"/>
              <a:t>和 </a:t>
            </a:r>
            <a:r>
              <a:rPr lang="en-US" altLang="zh-TW"/>
              <a:t>post </a:t>
            </a:r>
            <a:r>
              <a:rPr lang="zh-TW" altLang="en-US"/>
              <a:t>方法</a:t>
            </a:r>
          </a:p>
          <a:p>
            <a:r>
              <a:rPr lang="zh-TW" altLang="en-US"/>
              <a:t>網路 </a:t>
            </a:r>
            <a:r>
              <a:rPr lang="en-US" altLang="zh-TW"/>
              <a:t>RESTful API </a:t>
            </a:r>
            <a:r>
              <a:rPr lang="zh-TW" altLang="en-US"/>
              <a:t>回傳結果通常為 </a:t>
            </a:r>
            <a:r>
              <a:rPr lang="en-US" altLang="zh-TW"/>
              <a:t>JSON </a:t>
            </a:r>
            <a:r>
              <a:rPr lang="zh-TW" altLang="en-US"/>
              <a:t>格式</a:t>
            </a:r>
          </a:p>
        </p:txBody>
      </p:sp>
    </p:spTree>
    <p:extLst>
      <p:ext uri="{BB962C8B-B14F-4D97-AF65-F5344CB8AC3E}">
        <p14:creationId xmlns:p14="http://schemas.microsoft.com/office/powerpoint/2010/main" val="26629761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競賽題目一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：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實做雲端相機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897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FD1FE2-C734-4562-B1A6-F115AAA5A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實做雲端相機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0BE4273-FC3C-4D07-9EE6-A5FAD8AD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實做能自動辨識物體的相機，可在拍照後的圖片疊上</a:t>
            </a:r>
            <a:br>
              <a:rPr lang="en-US" altLang="zh-TW"/>
            </a:br>
            <a:r>
              <a:rPr lang="zh-TW" altLang="en-US"/>
              <a:t>第一個 </a:t>
            </a:r>
            <a:r>
              <a:rPr lang="en-US" altLang="zh-TW"/>
              <a:t>tag (</a:t>
            </a:r>
            <a:r>
              <a:rPr lang="zh-TW" altLang="en-US"/>
              <a:t>文字</a:t>
            </a:r>
            <a:r>
              <a:rPr lang="en-US" altLang="zh-TW"/>
              <a:t>) + </a:t>
            </a:r>
            <a:r>
              <a:rPr lang="zh-TW" altLang="en-US"/>
              <a:t>第一個信心水準 </a:t>
            </a:r>
            <a:r>
              <a:rPr lang="en-US" altLang="zh-TW"/>
              <a:t>(confidence)</a:t>
            </a:r>
          </a:p>
          <a:p>
            <a:r>
              <a:rPr lang="zh-TW" altLang="en-US"/>
              <a:t>拆解功能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endParaRPr lang="zh-TW" altLang="en-US"/>
          </a:p>
          <a:p>
            <a:pPr lvl="1"/>
            <a:r>
              <a:rPr lang="zh-TW" altLang="en-US"/>
              <a:t>拍照 </a:t>
            </a:r>
            <a:r>
              <a:rPr lang="en-US" altLang="zh-TW"/>
              <a:t>&amp; </a:t>
            </a:r>
            <a:r>
              <a:rPr lang="zh-TW" altLang="en-US"/>
              <a:t>存檔</a:t>
            </a:r>
          </a:p>
          <a:p>
            <a:pPr lvl="1"/>
            <a:r>
              <a:rPr lang="zh-TW" altLang="en-US"/>
              <a:t>將檔案上傳後取得 </a:t>
            </a:r>
            <a:r>
              <a:rPr lang="en-US" altLang="zh-TW"/>
              <a:t>uid</a:t>
            </a:r>
          </a:p>
          <a:p>
            <a:pPr lvl="1"/>
            <a:r>
              <a:rPr lang="zh-TW" altLang="en-US"/>
              <a:t>再將 </a:t>
            </a:r>
            <a:r>
              <a:rPr lang="en-US" altLang="zh-TW"/>
              <a:t>uid </a:t>
            </a:r>
            <a:r>
              <a:rPr lang="zh-TW" altLang="en-US"/>
              <a:t>以參數方式送出查詢</a:t>
            </a:r>
          </a:p>
          <a:p>
            <a:pPr lvl="1"/>
            <a:r>
              <a:rPr lang="zh-TW" altLang="en-US"/>
              <a:t>將文字疊在照片上，信心水準型態為 </a:t>
            </a:r>
            <a:r>
              <a:rPr lang="en-US" altLang="zh-TW"/>
              <a:t>float </a:t>
            </a:r>
            <a:r>
              <a:rPr lang="zh-TW" altLang="en-US"/>
              <a:t>需轉型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041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BCE31D-AB24-4276-88BA-1DAA7466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Outline</a:t>
            </a:r>
            <a:endParaRPr lang="zh-TW" altLang="en-US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69854B-B6DF-4F63-AF43-0CC2F4F5E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3200">
                <a:latin typeface="Consolas" panose="020B0609020204030204" pitchFamily="49" charset="0"/>
              </a:rPr>
              <a:t>Hello, World!</a:t>
            </a:r>
            <a:r>
              <a:rPr lang="zh-TW" altLang="en-US" sz="3200">
                <a:latin typeface="Consolas" panose="020B0609020204030204" pitchFamily="49" charset="0"/>
              </a:rPr>
              <a:t> 最像英文的</a:t>
            </a:r>
            <a:r>
              <a:rPr lang="zh-TW" altLang="en-US" sz="3200">
                <a:latin typeface="Arial" panose="020B0604020202020204" pitchFamily="34" charset="0"/>
              </a:rPr>
              <a:t> </a:t>
            </a:r>
            <a:r>
              <a:rPr lang="en-US" altLang="zh-TW" sz="3200">
                <a:latin typeface="Consolas" panose="020B0609020204030204" pitchFamily="49" charset="0"/>
              </a:rPr>
              <a:t>Python</a:t>
            </a:r>
            <a:endParaRPr lang="en-US" altLang="zh-TW" sz="3200"/>
          </a:p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>
                <a:solidFill>
                  <a:srgbClr val="FF0000"/>
                </a:solidFill>
                <a:latin typeface="Arial" panose="020B0604020202020204" pitchFamily="34" charset="0"/>
              </a:rPr>
              <a:t>物件、資料型別、變數、內建函式、匯入模組 </a:t>
            </a:r>
            <a:endParaRPr lang="zh-TW" altLang="en-US" sz="3200">
              <a:solidFill>
                <a:srgbClr val="FF0000"/>
              </a:solidFill>
            </a:endParaRP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4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>
            <a:extLst>
              <a:ext uri="{FF2B5EF4-FFF2-40B4-BE49-F238E27FC236}">
                <a16:creationId xmlns:a16="http://schemas.microsoft.com/office/drawing/2014/main" id="{236B3EA1-9B3C-4CEB-A15A-03ADE8AA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物件</a:t>
            </a:r>
          </a:p>
        </p:txBody>
      </p:sp>
      <p:sp>
        <p:nvSpPr>
          <p:cNvPr id="4099" name="內容版面配置區 2">
            <a:extLst>
              <a:ext uri="{FF2B5EF4-FFF2-40B4-BE49-F238E27FC236}">
                <a16:creationId xmlns:a16="http://schemas.microsoft.com/office/drawing/2014/main" id="{3E786766-0A49-4B35-91B1-E557A67E9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658927"/>
          </a:xfrm>
        </p:spPr>
        <p:txBody>
          <a:bodyPr>
            <a:normAutofit/>
          </a:bodyPr>
          <a:lstStyle/>
          <a:p>
            <a:r>
              <a:rPr lang="zh-TW" altLang="en-US"/>
              <a:t>一般寫英文句子時，會以</a:t>
            </a:r>
            <a:r>
              <a:rPr lang="zh-TW" altLang="en-US">
                <a:solidFill>
                  <a:srgbClr val="FF0000"/>
                </a:solidFill>
              </a:rPr>
              <a:t>名詞</a:t>
            </a:r>
            <a:r>
              <a:rPr lang="zh-TW" altLang="en-US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>
                <a:solidFill>
                  <a:srgbClr val="FF0000"/>
                </a:solidFill>
              </a:rPr>
              <a:t>+</a:t>
            </a:r>
            <a:r>
              <a:rPr lang="zh-TW" altLang="en-US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zh-TW" altLang="en-US">
                <a:solidFill>
                  <a:srgbClr val="FF0000"/>
                </a:solidFill>
              </a:rPr>
              <a:t>動詞</a:t>
            </a:r>
            <a:r>
              <a:rPr lang="zh-TW" altLang="en-US"/>
              <a:t>。</a:t>
            </a:r>
            <a:r>
              <a:rPr lang="en-US" altLang="zh-TW"/>
              <a:t>Python</a:t>
            </a:r>
            <a:r>
              <a:rPr lang="en-US" altLang="zh-TW">
                <a:latin typeface="Arial" panose="020B0604020202020204" pitchFamily="34" charset="0"/>
              </a:rPr>
              <a:t> </a:t>
            </a:r>
            <a:r>
              <a:rPr lang="zh-TW" altLang="en-US"/>
              <a:t>是以</a:t>
            </a:r>
            <a:r>
              <a:rPr lang="zh-TW" altLang="en-US">
                <a:solidFill>
                  <a:srgbClr val="FF0000"/>
                </a:solidFill>
              </a:rPr>
              <a:t>物件</a:t>
            </a:r>
            <a:r>
              <a:rPr lang="en-US" altLang="zh-TW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zh-TW" altLang="en-US">
                <a:solidFill>
                  <a:srgbClr val="FF0000"/>
                </a:solidFill>
              </a:rPr>
              <a:t>方法</a:t>
            </a:r>
            <a:r>
              <a:rPr lang="zh-TW" altLang="en-US"/>
              <a:t>來描述。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pPr>
              <a:spcBef>
                <a:spcPts val="0"/>
              </a:spcBef>
            </a:pPr>
            <a:r>
              <a:rPr lang="zh-TW" altLang="en-US"/>
              <a:t>方法後面會加上括號</a:t>
            </a:r>
            <a:r>
              <a:rPr lang="en-US" altLang="zh-TW"/>
              <a:t>()</a:t>
            </a:r>
            <a:r>
              <a:rPr lang="zh-TW" altLang="en-US"/>
              <a:t>，有些方法需要加入額外的參數。</a:t>
            </a:r>
            <a:endParaRPr lang="en-US" altLang="zh-TW"/>
          </a:p>
          <a:p>
            <a:pPr lvl="1"/>
            <a:r>
              <a:rPr lang="zh-TW" altLang="en-US"/>
              <a:t>例如：</a:t>
            </a:r>
            <a:r>
              <a:rPr lang="en-US" altLang="zh-TW"/>
              <a:t>car.go(100)</a:t>
            </a:r>
            <a:r>
              <a:rPr lang="zh-TW" altLang="en-US"/>
              <a:t>，車子加速到</a:t>
            </a:r>
            <a:r>
              <a:rPr lang="zh-TW" altLang="en-US">
                <a:latin typeface="Arial" panose="020B0604020202020204" pitchFamily="34" charset="0"/>
              </a:rPr>
              <a:t> </a:t>
            </a:r>
            <a:r>
              <a:rPr lang="en-US" altLang="zh-TW"/>
              <a:t>100</a:t>
            </a:r>
            <a:r>
              <a:rPr lang="zh-TW" altLang="en-US"/>
              <a:t>。</a:t>
            </a:r>
            <a:endParaRPr lang="en-US" altLang="zh-TW"/>
          </a:p>
          <a:p>
            <a:r>
              <a:rPr lang="zh-TW" altLang="en-US"/>
              <a:t>若方法有多個參數，以逗點分隔。</a:t>
            </a:r>
            <a:endParaRPr lang="en-US" altLang="zh-TW"/>
          </a:p>
          <a:p>
            <a:pPr lvl="1"/>
            <a:r>
              <a:rPr lang="zh-TW" altLang="en-US"/>
              <a:t>例如：</a:t>
            </a:r>
            <a:r>
              <a:rPr lang="en-US" altLang="zh-TW"/>
              <a:t>car.left(50, 30)</a:t>
            </a:r>
            <a:r>
              <a:rPr lang="zh-TW" altLang="en-US"/>
              <a:t>，以</a:t>
            </a:r>
            <a:r>
              <a:rPr lang="zh-TW" altLang="en-US">
                <a:latin typeface="Arial" panose="020B0604020202020204" pitchFamily="34" charset="0"/>
              </a:rPr>
              <a:t> </a:t>
            </a:r>
            <a:r>
              <a:rPr lang="en-US" altLang="zh-TW"/>
              <a:t>50</a:t>
            </a:r>
            <a:r>
              <a:rPr lang="zh-TW" altLang="en-US">
                <a:latin typeface="Arial" panose="020B0604020202020204" pitchFamily="34" charset="0"/>
              </a:rPr>
              <a:t> </a:t>
            </a:r>
            <a:r>
              <a:rPr lang="zh-TW" altLang="en-US"/>
              <a:t>的速度，向左轉</a:t>
            </a:r>
            <a:r>
              <a:rPr lang="zh-TW" altLang="en-US">
                <a:latin typeface="Arial" panose="020B0604020202020204" pitchFamily="34" charset="0"/>
              </a:rPr>
              <a:t> </a:t>
            </a:r>
            <a:r>
              <a:rPr lang="en-US" altLang="zh-TW"/>
              <a:t>30</a:t>
            </a:r>
            <a:r>
              <a:rPr lang="zh-TW" altLang="en-US">
                <a:latin typeface="Arial" panose="020B0604020202020204" pitchFamily="34" charset="0"/>
              </a:rPr>
              <a:t> </a:t>
            </a:r>
            <a:r>
              <a:rPr lang="zh-TW" altLang="en-US"/>
              <a:t>度。</a:t>
            </a:r>
          </a:p>
          <a:p>
            <a:pPr lvl="1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AA114D-3F8E-49EC-9DF0-6A76F77CF99B}"/>
              </a:ext>
            </a:extLst>
          </p:cNvPr>
          <p:cNvSpPr/>
          <p:nvPr/>
        </p:nvSpPr>
        <p:spPr>
          <a:xfrm>
            <a:off x="977793" y="295582"/>
            <a:ext cx="99292" cy="5357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7" name="表格 8">
            <a:extLst>
              <a:ext uri="{FF2B5EF4-FFF2-40B4-BE49-F238E27FC236}">
                <a16:creationId xmlns:a16="http://schemas.microsoft.com/office/drawing/2014/main" id="{E07C589F-F335-4A86-9BF5-BA5644697E60}"/>
              </a:ext>
            </a:extLst>
          </p:cNvPr>
          <p:cNvGraphicFramePr>
            <a:graphicFrameLocks noGrp="1"/>
          </p:cNvGraphicFramePr>
          <p:nvPr/>
        </p:nvGraphicFramePr>
        <p:xfrm>
          <a:off x="1363803" y="2281687"/>
          <a:ext cx="946439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031">
                  <a:extLst>
                    <a:ext uri="{9D8B030D-6E8A-4147-A177-3AD203B41FA5}">
                      <a16:colId xmlns:a16="http://schemas.microsoft.com/office/drawing/2014/main" val="3140657777"/>
                    </a:ext>
                  </a:extLst>
                </a:gridCol>
                <a:gridCol w="3140015">
                  <a:extLst>
                    <a:ext uri="{9D8B030D-6E8A-4147-A177-3AD203B41FA5}">
                      <a16:colId xmlns:a16="http://schemas.microsoft.com/office/drawing/2014/main" val="2367743217"/>
                    </a:ext>
                  </a:extLst>
                </a:gridCol>
                <a:gridCol w="3568348">
                  <a:extLst>
                    <a:ext uri="{9D8B030D-6E8A-4147-A177-3AD203B41FA5}">
                      <a16:colId xmlns:a16="http://schemas.microsoft.com/office/drawing/2014/main" val="71449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文章寫作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Python</a:t>
                      </a:r>
                      <a:r>
                        <a:rPr lang="en-US" altLang="zh-TW" sz="2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2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編</a:t>
                      </a:r>
                      <a:r>
                        <a:rPr lang="zh-TW" altLang="en-US" sz="2400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程式的解釋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0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車子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car</a:t>
                      </a:r>
                      <a:endParaRPr lang="zh-TW" altLang="en-US" sz="2400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car</a:t>
                      </a:r>
                      <a:r>
                        <a:rPr lang="en-US" altLang="zh-TW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24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物件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839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車子向前進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car.start()</a:t>
                      </a:r>
                      <a:endParaRPr lang="zh-TW" altLang="en-US" sz="2400" b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car</a:t>
                      </a:r>
                      <a:r>
                        <a:rPr lang="en-US" altLang="zh-TW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24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物件的</a:t>
                      </a:r>
                      <a:r>
                        <a:rPr lang="zh-TW" altLang="en-US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24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start</a:t>
                      </a:r>
                      <a:r>
                        <a:rPr lang="en-US" altLang="zh-TW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2400" b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</a:rPr>
                        <a:t>方法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651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18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1F2B0A-1BC3-4740-8138-40F2DA35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進入互動模式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CD1B57-E5E3-4B56-A7F9-34767FE07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492205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Bef>
                <a:spcPts val="2400"/>
              </a:spcBef>
            </a:pPr>
            <a:r>
              <a:rPr lang="zh-TW" altLang="en-US"/>
              <a:t>進到互動模式，撰寫程式碼直接看輸出結果 </a:t>
            </a:r>
            <a:r>
              <a:rPr lang="en-US" altLang="zh-TW"/>
              <a:t>(</a:t>
            </a:r>
            <a:r>
              <a:rPr lang="zh-TW" altLang="en-US"/>
              <a:t>若執行 </a:t>
            </a:r>
            <a:r>
              <a:rPr lang="en-US" altLang="zh-TW">
                <a:solidFill>
                  <a:srgbClr val="FF0000"/>
                </a:solidFill>
              </a:rPr>
              <a:t>python</a:t>
            </a:r>
            <a:r>
              <a:rPr lang="zh-TW" altLang="en-US"/>
              <a:t>，</a:t>
            </a:r>
            <a:r>
              <a:rPr lang="zh-TW" altLang="en-US">
                <a:latin typeface="Noto Sans TC" panose="020B0500000000000000" pitchFamily="34" charset="-120"/>
              </a:rPr>
              <a:t>為 </a:t>
            </a:r>
            <a:r>
              <a:rPr lang="en-US" altLang="zh-TW"/>
              <a:t>Python 2</a:t>
            </a:r>
            <a:r>
              <a:rPr lang="zh-TW" altLang="en-US"/>
              <a:t> 的版本</a:t>
            </a:r>
            <a:r>
              <a:rPr lang="en-US" altLang="zh-TW"/>
              <a:t>)</a:t>
            </a:r>
            <a:endParaRPr lang="zh-TW" altLang="en-US"/>
          </a:p>
          <a:p>
            <a:pPr marL="357188" lvl="1" indent="0">
              <a:buNone/>
            </a:pPr>
            <a:r>
              <a:rPr lang="en-US" altLang="zh-TW" sz="2800"/>
              <a:t>&gt;&gt;&gt; </a:t>
            </a:r>
            <a:r>
              <a:rPr lang="en-US" altLang="zh-TW" sz="2800">
                <a:solidFill>
                  <a:srgbClr val="FF0000"/>
                </a:solidFill>
              </a:rPr>
              <a:t>python3 </a:t>
            </a:r>
            <a:r>
              <a:rPr lang="en-US" altLang="zh-TW" sz="2800"/>
              <a:t>(&gt;&gt;&gt;</a:t>
            </a:r>
            <a:r>
              <a:rPr lang="zh-TW" altLang="en-US" sz="2800"/>
              <a:t> 是進入到互動模式</a:t>
            </a:r>
            <a:r>
              <a:rPr lang="en-US" altLang="zh-TW" sz="2800"/>
              <a:t>)</a:t>
            </a:r>
          </a:p>
          <a:p>
            <a:pPr marL="534988" lvl="1" indent="0">
              <a:buNone/>
            </a:pPr>
            <a:endParaRPr lang="en-US" altLang="zh-TW" sz="2800"/>
          </a:p>
          <a:p>
            <a:pPr marL="534988" lvl="1" indent="0">
              <a:buNone/>
            </a:pPr>
            <a:endParaRPr lang="en-US" altLang="zh-TW" sz="2800"/>
          </a:p>
          <a:p>
            <a:pPr marL="534988" lvl="1" indent="0">
              <a:buNone/>
            </a:pPr>
            <a:endParaRPr lang="en-US" altLang="zh-TW" sz="2800"/>
          </a:p>
          <a:p>
            <a:pPr marL="534988" lvl="1" indent="0">
              <a:buNone/>
            </a:pPr>
            <a:endParaRPr lang="en-US" altLang="zh-TW" sz="280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841C942-2221-4AD1-8DFC-3A312A030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72" y="2730611"/>
            <a:ext cx="8649856" cy="275009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83041C2-0647-46F2-ACCE-DF8912D69F54}"/>
              </a:ext>
            </a:extLst>
          </p:cNvPr>
          <p:cNvSpPr/>
          <p:nvPr/>
        </p:nvSpPr>
        <p:spPr>
          <a:xfrm>
            <a:off x="1920240" y="4078224"/>
            <a:ext cx="649224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095637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13451</TotalTime>
  <Words>3726</Words>
  <Application>Microsoft Office PowerPoint</Application>
  <PresentationFormat>寬螢幕</PresentationFormat>
  <Paragraphs>585</Paragraphs>
  <Slides>66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66</vt:i4>
      </vt:variant>
    </vt:vector>
  </HeadingPairs>
  <TitlesOfParts>
    <vt:vector size="83" baseType="lpstr">
      <vt:lpstr>Abel</vt:lpstr>
      <vt:lpstr>Noto Sans TC</vt:lpstr>
      <vt:lpstr>微軟正黑體</vt:lpstr>
      <vt:lpstr>PMingLiU</vt:lpstr>
      <vt:lpstr>PMingLiU</vt:lpstr>
      <vt:lpstr>標楷體</vt:lpstr>
      <vt:lpstr>Arial</vt:lpstr>
      <vt:lpstr>Arial Rounded MT Bold</vt:lpstr>
      <vt:lpstr>Calibri</vt:lpstr>
      <vt:lpstr>Calibri Light</vt:lpstr>
      <vt:lpstr>Consolas</vt:lpstr>
      <vt:lpstr>Raleway</vt:lpstr>
      <vt:lpstr>Wingdings</vt:lpstr>
      <vt:lpstr>2_Office 佈景主題</vt:lpstr>
      <vt:lpstr>Office 佈景主題</vt:lpstr>
      <vt:lpstr>3_Office 佈景主題</vt:lpstr>
      <vt:lpstr>1_Office 佈景主題</vt:lpstr>
      <vt:lpstr>PowerPoint 簡報</vt:lpstr>
      <vt:lpstr>PowerPoint 簡報</vt:lpstr>
      <vt:lpstr>Outline</vt:lpstr>
      <vt:lpstr>PowerPoint 簡報</vt:lpstr>
      <vt:lpstr>PowerPoint 簡報</vt:lpstr>
      <vt:lpstr>程式語言：五大語法結構</vt:lpstr>
      <vt:lpstr>Outline</vt:lpstr>
      <vt:lpstr>物件</vt:lpstr>
      <vt:lpstr>進入互動模式</vt:lpstr>
      <vt:lpstr>編輯檔案：方法一 (使用 nano)</vt:lpstr>
      <vt:lpstr>編輯檔案：方法二 (leafpad 編輯器)</vt:lpstr>
      <vt:lpstr>使用 leafpad 編程</vt:lpstr>
      <vt:lpstr>Pi 兩種執行 Python 的方法 (2/2)</vt:lpstr>
      <vt:lpstr>練習：操作字串物件的方法</vt:lpstr>
      <vt:lpstr>資料型別</vt:lpstr>
      <vt:lpstr>練習：要分清楚資料型別</vt:lpstr>
      <vt:lpstr>變數</vt:lpstr>
      <vt:lpstr>內建函式</vt:lpstr>
      <vt:lpstr>匯入模組</vt:lpstr>
      <vt:lpstr>練習：匯入模組</vt:lpstr>
      <vt:lpstr>PowerPoint 簡報</vt:lpstr>
      <vt:lpstr>PowerPoint 簡報</vt:lpstr>
      <vt:lpstr>照相</vt:lpstr>
      <vt:lpstr>PowerPoint 簡報</vt:lpstr>
      <vt:lpstr>低光源拍照</vt:lpstr>
      <vt:lpstr>PowerPoint 簡報</vt:lpstr>
      <vt:lpstr>錄影</vt:lpstr>
      <vt:lpstr>PowerPoint 簡報</vt:lpstr>
      <vt:lpstr>練習</vt:lpstr>
      <vt:lpstr>小結</vt:lpstr>
      <vt:lpstr>若編譯時，發生以下錯誤</vt:lpstr>
      <vt:lpstr>PowerPoint 簡報</vt:lpstr>
      <vt:lpstr>影像辨識</vt:lpstr>
      <vt:lpstr>更強大的看圖說故事</vt:lpstr>
      <vt:lpstr>影像分類服務</vt:lpstr>
      <vt:lpstr>看 DEMO (Auto-Tagging)</vt:lpstr>
      <vt:lpstr>如何開始使用服務？</vt:lpstr>
      <vt:lpstr>Dashboard</vt:lpstr>
      <vt:lpstr>如何開始使用服務？</vt:lpstr>
      <vt:lpstr>PowerPoint 簡報</vt:lpstr>
      <vt:lpstr>GET &amp; POST Method</vt:lpstr>
      <vt:lpstr>使用官網的 Python for imagga API</vt:lpstr>
      <vt:lpstr>Python 程式串接</vt:lpstr>
      <vt:lpstr>Demo</vt:lpstr>
      <vt:lpstr>Demo (使用 Spyder IDE 5 執行看看)</vt:lpstr>
      <vt:lpstr>PowerPoint 簡報</vt:lpstr>
      <vt:lpstr>Python 的資料結構</vt:lpstr>
      <vt:lpstr> JSON 資料格式解析</vt:lpstr>
      <vt:lpstr>Online JSON Viewer (1/2)</vt:lpstr>
      <vt:lpstr>Online JSON Viewer (2/2)</vt:lpstr>
      <vt:lpstr>Python 程式串接</vt:lpstr>
      <vt:lpstr>索引 JSON (1/6)</vt:lpstr>
      <vt:lpstr>索引 JSON (2/6)</vt:lpstr>
      <vt:lpstr>索引 JSON (3/6)</vt:lpstr>
      <vt:lpstr>索引 JSON (4/6)</vt:lpstr>
      <vt:lpstr>索引 JSON (5/6)</vt:lpstr>
      <vt:lpstr>索引 JSON (6/6)</vt:lpstr>
      <vt:lpstr>Python 程式串接</vt:lpstr>
      <vt:lpstr>PowerPoint 簡報</vt:lpstr>
      <vt:lpstr>Python 程式串接 (Upload File)</vt:lpstr>
      <vt:lpstr>上傳檔案取得檔案 uid</vt:lpstr>
      <vt:lpstr>將 uid 以參數方式送出查詢</vt:lpstr>
      <vt:lpstr>PowerPoint 簡報</vt:lpstr>
      <vt:lpstr>小結</vt:lpstr>
      <vt:lpstr>PowerPoint 簡報</vt:lpstr>
      <vt:lpstr>實做雲端相機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邱裕雄</dc:creator>
  <cp:lastModifiedBy>allwow</cp:lastModifiedBy>
  <cp:revision>2094</cp:revision>
  <dcterms:created xsi:type="dcterms:W3CDTF">2016-10-10T14:48:34Z</dcterms:created>
  <dcterms:modified xsi:type="dcterms:W3CDTF">2022-03-04T11:50:56Z</dcterms:modified>
</cp:coreProperties>
</file>