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99"/>
  </p:notesMasterIdLst>
  <p:handoutMasterIdLst>
    <p:handoutMasterId r:id="rId100"/>
  </p:handoutMasterIdLst>
  <p:sldIdLst>
    <p:sldId id="1046" r:id="rId2"/>
    <p:sldId id="997" r:id="rId3"/>
    <p:sldId id="998" r:id="rId4"/>
    <p:sldId id="999" r:id="rId5"/>
    <p:sldId id="1000" r:id="rId6"/>
    <p:sldId id="1001" r:id="rId7"/>
    <p:sldId id="1003" r:id="rId8"/>
    <p:sldId id="1002" r:id="rId9"/>
    <p:sldId id="1004" r:id="rId10"/>
    <p:sldId id="1005" r:id="rId11"/>
    <p:sldId id="1006" r:id="rId12"/>
    <p:sldId id="1021" r:id="rId13"/>
    <p:sldId id="366" r:id="rId14"/>
    <p:sldId id="369" r:id="rId15"/>
    <p:sldId id="1032" r:id="rId16"/>
    <p:sldId id="370" r:id="rId17"/>
    <p:sldId id="1019" r:id="rId18"/>
    <p:sldId id="372" r:id="rId19"/>
    <p:sldId id="1008" r:id="rId20"/>
    <p:sldId id="1020" r:id="rId21"/>
    <p:sldId id="1028" r:id="rId22"/>
    <p:sldId id="376" r:id="rId23"/>
    <p:sldId id="375" r:id="rId24"/>
    <p:sldId id="1022" r:id="rId25"/>
    <p:sldId id="1023" r:id="rId26"/>
    <p:sldId id="1024" r:id="rId27"/>
    <p:sldId id="1025" r:id="rId28"/>
    <p:sldId id="1030" r:id="rId29"/>
    <p:sldId id="1031" r:id="rId30"/>
    <p:sldId id="1027" r:id="rId31"/>
    <p:sldId id="1029" r:id="rId32"/>
    <p:sldId id="949" r:id="rId33"/>
    <p:sldId id="955" r:id="rId34"/>
    <p:sldId id="1033" r:id="rId35"/>
    <p:sldId id="1034" r:id="rId36"/>
    <p:sldId id="950" r:id="rId37"/>
    <p:sldId id="957" r:id="rId38"/>
    <p:sldId id="958" r:id="rId39"/>
    <p:sldId id="959" r:id="rId40"/>
    <p:sldId id="951" r:id="rId41"/>
    <p:sldId id="960" r:id="rId42"/>
    <p:sldId id="961" r:id="rId43"/>
    <p:sldId id="1035" r:id="rId44"/>
    <p:sldId id="1036" r:id="rId45"/>
    <p:sldId id="962" r:id="rId46"/>
    <p:sldId id="1037" r:id="rId47"/>
    <p:sldId id="952" r:id="rId48"/>
    <p:sldId id="964" r:id="rId49"/>
    <p:sldId id="953" r:id="rId50"/>
    <p:sldId id="965" r:id="rId51"/>
    <p:sldId id="954" r:id="rId52"/>
    <p:sldId id="1039" r:id="rId53"/>
    <p:sldId id="1038" r:id="rId54"/>
    <p:sldId id="367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6" r:id="rId64"/>
    <p:sldId id="388" r:id="rId65"/>
    <p:sldId id="1040" r:id="rId66"/>
    <p:sldId id="389" r:id="rId67"/>
    <p:sldId id="390" r:id="rId68"/>
    <p:sldId id="391" r:id="rId69"/>
    <p:sldId id="392" r:id="rId70"/>
    <p:sldId id="394" r:id="rId71"/>
    <p:sldId id="395" r:id="rId72"/>
    <p:sldId id="396" r:id="rId73"/>
    <p:sldId id="972" r:id="rId74"/>
    <p:sldId id="973" r:id="rId75"/>
    <p:sldId id="974" r:id="rId76"/>
    <p:sldId id="975" r:id="rId77"/>
    <p:sldId id="976" r:id="rId78"/>
    <p:sldId id="977" r:id="rId79"/>
    <p:sldId id="1043" r:id="rId80"/>
    <p:sldId id="1045" r:id="rId81"/>
    <p:sldId id="1041" r:id="rId82"/>
    <p:sldId id="1044" r:id="rId83"/>
    <p:sldId id="980" r:id="rId84"/>
    <p:sldId id="1042" r:id="rId85"/>
    <p:sldId id="942" r:id="rId86"/>
    <p:sldId id="943" r:id="rId87"/>
    <p:sldId id="981" r:id="rId88"/>
    <p:sldId id="1009" r:id="rId89"/>
    <p:sldId id="982" r:id="rId90"/>
    <p:sldId id="983" r:id="rId91"/>
    <p:sldId id="1048" r:id="rId92"/>
    <p:sldId id="1010" r:id="rId93"/>
    <p:sldId id="984" r:id="rId94"/>
    <p:sldId id="1011" r:id="rId95"/>
    <p:sldId id="985" r:id="rId96"/>
    <p:sldId id="986" r:id="rId97"/>
    <p:sldId id="1016" r:id="rId98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0000"/>
    <a:srgbClr val="FF00FF"/>
    <a:srgbClr val="6E6E6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70" autoAdjust="0"/>
  </p:normalViewPr>
  <p:slideViewPr>
    <p:cSldViewPr snapToGrid="0">
      <p:cViewPr varScale="1">
        <p:scale>
          <a:sx n="109" d="100"/>
          <a:sy n="109" d="100"/>
        </p:scale>
        <p:origin x="41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-18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29/03/2022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29/03/2022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9F58E9-F467-403B-8C6D-9A8C789358E8}" type="slidenum">
              <a:rPr lang="zh-TW" altLang="id-ID" smtClean="0"/>
              <a:pPr>
                <a:defRPr/>
              </a:pPr>
              <a:t>1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97813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defRPr sz="24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20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10938"/>
      </p:ext>
    </p:extLst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DC862E-BDD5-4770-AC85-FE165DF2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1398A-63F9-4EF1-8D51-2FE81F42B73B}" type="datetimeFigureOut">
              <a:rPr lang="en-US" altLang="zh-TW"/>
              <a:pPr>
                <a:defRPr/>
              </a:pPr>
              <a:t>3/29/2022</a:t>
            </a:fld>
            <a:endParaRPr lang="en-US" altLang="zh-TW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A1837CB-7C0F-44D2-84C7-E36A5A7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A5232C7-CE1E-4E28-8711-CF1D781C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786F5-DB03-46B8-9122-B320DEC1C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103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600"/>
              </a:spcBef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70387139"/>
      </p:ext>
    </p:extLst>
  </p:cSld>
  <p:clrMapOvr>
    <a:masterClrMapping/>
  </p:clrMapOvr>
  <p:transition spd="slow" advClick="0" advTm="1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7" r:id="rId4"/>
    <p:sldLayoutId id="2147483868" r:id="rId5"/>
    <p:sldLayoutId id="2147483869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TC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x543.com/debugge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odeproject.com/Articles/665518/Raspberry-Pi-as-low-cost-HD-surveillance-camera" TargetMode="Externa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earn/webcam-pulse-detector" TargetMode="Externa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hyperlink" Target="https://learn.adafruit.com/diy-wifi-raspberry-pi-touch-ca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earn.adafruit.com/diy-wifi-raspberry-pi-touch-cam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4.bin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1789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標題 2">
            <a:extLst>
              <a:ext uri="{FF2B5EF4-FFF2-40B4-BE49-F238E27FC236}">
                <a16:creationId xmlns:a16="http://schemas.microsoft.com/office/drawing/2014/main" id="{EF9E8F46-BAAE-49A9-84A0-EC215ED32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1080" y="3265945"/>
            <a:ext cx="6974011" cy="685284"/>
          </a:xfrm>
        </p:spPr>
        <p:txBody>
          <a:bodyPr anchor="ctr">
            <a:normAutofit fontScale="92500"/>
          </a:bodyPr>
          <a:lstStyle/>
          <a:p>
            <a:r>
              <a:rPr lang="en-US" altLang="zh-TW">
                <a:latin typeface="Consolas" panose="020B0609020204030204" pitchFamily="49" charset="0"/>
              </a:rPr>
              <a:t>Chapter 4</a:t>
            </a:r>
            <a:r>
              <a:rPr lang="zh-TW" altLang="en-US">
                <a:latin typeface="Consolas" panose="020B0609020204030204" pitchFamily="49" charset="0"/>
              </a:rPr>
              <a:t>：</a:t>
            </a:r>
            <a:r>
              <a:rPr lang="en-US" altLang="zh-TW">
                <a:latin typeface="Consolas" panose="020B0609020204030204" pitchFamily="49" charset="0"/>
              </a:rPr>
              <a:t>OpenCV X </a:t>
            </a:r>
            <a:r>
              <a:rPr lang="zh-TW" altLang="en-US">
                <a:latin typeface="Consolas" panose="020B0609020204030204" pitchFamily="49" charset="0"/>
              </a:rPr>
              <a:t>人臉辨識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65DCD057-61C9-4B99-ADEE-F8DFE8077E55}"/>
              </a:ext>
            </a:extLst>
          </p:cNvPr>
          <p:cNvSpPr txBox="1">
            <a:spLocks/>
          </p:cNvSpPr>
          <p:nvPr/>
        </p:nvSpPr>
        <p:spPr bwMode="auto">
          <a:xfrm>
            <a:off x="3562709" y="2131070"/>
            <a:ext cx="7867291" cy="10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altLang="en-US" sz="5400" b="1" i="0" kern="120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7F7F7F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r>
              <a:rPr lang="en-US" altLang="zh-TW" sz="3600" b="0">
                <a:latin typeface="Consolas" panose="020B0609020204030204" pitchFamily="49" charset="0"/>
                <a:ea typeface="Noto Sans TC" panose="020B0500000000000000" pitchFamily="34" charset="-120"/>
              </a:rPr>
              <a:t>AIoT</a:t>
            </a:r>
            <a:r>
              <a:rPr lang="zh-TW" altLang="en-US" sz="3600" b="0">
                <a:latin typeface="Noto Sans TC" panose="020B0500000000000000" pitchFamily="34" charset="-120"/>
                <a:ea typeface="Noto Sans TC" panose="020B0500000000000000" pitchFamily="34" charset="-120"/>
              </a:rPr>
              <a:t>：樹莓派應用</a:t>
            </a:r>
            <a:endParaRPr lang="en-US" sz="3600" b="0" dirty="0"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1C1AB3-8FA4-4639-AC49-F1D4D4760A87}"/>
              </a:ext>
            </a:extLst>
          </p:cNvPr>
          <p:cNvSpPr/>
          <p:nvPr/>
        </p:nvSpPr>
        <p:spPr>
          <a:xfrm>
            <a:off x="5984823" y="4374695"/>
            <a:ext cx="3098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spc="30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賴秉樑 </a:t>
            </a:r>
            <a:r>
              <a:rPr lang="en-US" altLang="zh-TW" sz="2400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debugger</a:t>
            </a:r>
            <a:endParaRPr lang="zh-TW" altLang="en-US" sz="2400" spc="300">
              <a:solidFill>
                <a:srgbClr val="FFFFFF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977104A-AB7C-40F2-846A-8FF2D3F8227A}"/>
              </a:ext>
            </a:extLst>
          </p:cNvPr>
          <p:cNvSpPr/>
          <p:nvPr/>
        </p:nvSpPr>
        <p:spPr>
          <a:xfrm>
            <a:off x="6832811" y="481718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spc="3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學院創辦人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D0F66CE-D8F2-4A18-8B05-15587E70302C}"/>
              </a:ext>
            </a:extLst>
          </p:cNvPr>
          <p:cNvGrpSpPr/>
          <p:nvPr/>
        </p:nvGrpSpPr>
        <p:grpSpPr>
          <a:xfrm>
            <a:off x="4516805" y="6043481"/>
            <a:ext cx="3262432" cy="694179"/>
            <a:chOff x="4516805" y="5988065"/>
            <a:chExt cx="3262432" cy="69417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2324F59-174E-4E1B-A340-B7E19852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805" y="5988065"/>
              <a:ext cx="1051340" cy="402936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5C8D174-2812-468C-AFF5-CAD513062017}"/>
                </a:ext>
              </a:extLst>
            </p:cNvPr>
            <p:cNvSpPr/>
            <p:nvPr/>
          </p:nvSpPr>
          <p:spPr>
            <a:xfrm>
              <a:off x="5566925" y="6052003"/>
              <a:ext cx="21082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200" spc="3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極限翻轉學院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E7BAEBB-A9CB-4F8B-AB1E-3D6669A3FC57}"/>
                </a:ext>
              </a:extLst>
            </p:cNvPr>
            <p:cNvSpPr/>
            <p:nvPr/>
          </p:nvSpPr>
          <p:spPr>
            <a:xfrm>
              <a:off x="4516805" y="6374467"/>
              <a:ext cx="3262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spc="1000">
                  <a:solidFill>
                    <a:srgbClr val="FFFFFF"/>
                  </a:solidFill>
                  <a:latin typeface="Consolas" panose="020B0609020204030204" pitchFamily="49" charset="0"/>
                  <a:ea typeface="Noto Sans TC" panose="020B0500000000000000" pitchFamily="34" charset="-120"/>
                </a:rPr>
                <a:t>青少年與兒童程式教育</a:t>
              </a:r>
              <a:endParaRPr lang="en-US" altLang="zh-TW" sz="1400" spc="1000" dirty="0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24576A66-77C9-48BF-8336-468472044D5E}"/>
              </a:ext>
            </a:extLst>
          </p:cNvPr>
          <p:cNvSpPr/>
          <p:nvPr/>
        </p:nvSpPr>
        <p:spPr>
          <a:xfrm>
            <a:off x="5080728" y="5219672"/>
            <a:ext cx="4907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>
                <a:solidFill>
                  <a:srgbClr val="FFFF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課程網址  </a:t>
            </a:r>
            <a:r>
              <a:rPr lang="en-US" altLang="zh-TW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763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F1CA88-9422-4826-ADFE-8E1464DE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IP Camera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網路攝影機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5C85DE-B7A9-4CAE-A6DB-5560F35B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2" y="1470189"/>
            <a:ext cx="3816000" cy="28327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E0DA48-1169-4FB6-A5AC-8E85E18F4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62" y="1470189"/>
            <a:ext cx="3816000" cy="297606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0A3280-7BC2-438E-A6AF-BA4CAFFE3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962" y="1470189"/>
            <a:ext cx="3816000" cy="275388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A7AA75-79BE-4BCA-BA71-51272C7D9564}"/>
              </a:ext>
            </a:extLst>
          </p:cNvPr>
          <p:cNvSpPr txBox="1"/>
          <p:nvPr/>
        </p:nvSpPr>
        <p:spPr>
          <a:xfrm>
            <a:off x="233582" y="6221617"/>
            <a:ext cx="1170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https://www.codeproject.com/Articles/665518/Raspberry-Pi-as-low-cost-HD-surveillance-camera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34C1B-C0E0-48CC-A946-975BCC66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脈博辨識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AB1651B-AD1A-45F4-A3E9-F74E2EE7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24" y="1352279"/>
            <a:ext cx="11122552" cy="485453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BCC6D55-50AD-4624-8551-259F7BEFD283}"/>
              </a:ext>
            </a:extLst>
          </p:cNvPr>
          <p:cNvSpPr txBox="1"/>
          <p:nvPr/>
        </p:nvSpPr>
        <p:spPr>
          <a:xfrm>
            <a:off x="233582" y="6221617"/>
            <a:ext cx="613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https://github.com/thearn/webcam-pulse-detector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1301377" y="3105834"/>
            <a:ext cx="9589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Linux 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套件有版本相依性，先安裝虛擬環境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3265C2-0485-4B54-A635-061A8FC50079}"/>
              </a:ext>
            </a:extLst>
          </p:cNvPr>
          <p:cNvSpPr txBox="1"/>
          <p:nvPr/>
        </p:nvSpPr>
        <p:spPr>
          <a:xfrm>
            <a:off x="1515207" y="3965601"/>
            <a:ext cx="9161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目的：解決 </a:t>
            </a: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Python </a:t>
            </a: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模組版本不相容的問題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64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BC83B81-7776-430D-91D7-6B0DD73A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4-1  </a:t>
            </a:r>
            <a:r>
              <a:rPr lang="zh-TW" altLang="en-US"/>
              <a:t>建立與管理 </a:t>
            </a:r>
            <a:r>
              <a:rPr lang="en-US" altLang="zh-TW"/>
              <a:t>Python</a:t>
            </a:r>
            <a:r>
              <a:rPr lang="zh-TW" altLang="en-US"/>
              <a:t> 虛擬環境</a:t>
            </a:r>
          </a:p>
        </p:txBody>
      </p:sp>
      <p:sp>
        <p:nvSpPr>
          <p:cNvPr id="9219" name="Rectangle 6">
            <a:extLst>
              <a:ext uri="{FF2B5EF4-FFF2-40B4-BE49-F238E27FC236}">
                <a16:creationId xmlns:a16="http://schemas.microsoft.com/office/drawing/2014/main" id="{90DFD6AB-0197-4095-8C11-4B102CA58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虛擬環境可以針對不同 </a:t>
            </a:r>
            <a:r>
              <a:rPr lang="en-US" altLang="zh-TW"/>
              <a:t>Python </a:t>
            </a:r>
            <a:r>
              <a:rPr lang="zh-TW" altLang="en-US"/>
              <a:t>專案建立專屬的開發環境。</a:t>
            </a:r>
            <a:endParaRPr lang="en-US" altLang="zh-TW"/>
          </a:p>
          <a:p>
            <a:pPr lvl="1"/>
            <a:r>
              <a:rPr lang="zh-TW" altLang="en-US"/>
              <a:t>例如：特定 </a:t>
            </a:r>
            <a:r>
              <a:rPr lang="en-US" altLang="zh-TW"/>
              <a:t>Python </a:t>
            </a:r>
            <a:r>
              <a:rPr lang="zh-TW" altLang="en-US"/>
              <a:t>版本和不同套件安裝的需求，特別是哪些需要特定版本套件的 </a:t>
            </a:r>
            <a:r>
              <a:rPr lang="en-US" altLang="zh-TW"/>
              <a:t>Python</a:t>
            </a:r>
            <a:r>
              <a:rPr lang="zh-TW" altLang="en-US"/>
              <a:t>專案，我們可以針對此專案建立專屬的虛擬環境，而不會因為套件版本的相容性問題，而影響到其他 </a:t>
            </a:r>
            <a:r>
              <a:rPr lang="en-US" altLang="zh-TW"/>
              <a:t>Python </a:t>
            </a:r>
            <a:r>
              <a:rPr lang="zh-TW" altLang="en-US"/>
              <a:t>專案的開發環境。</a:t>
            </a:r>
          </a:p>
          <a:p>
            <a:r>
              <a:rPr lang="en-US" altLang="zh-TW"/>
              <a:t>Raspberry Pi OS </a:t>
            </a:r>
            <a:r>
              <a:rPr lang="zh-TW" altLang="en-US"/>
              <a:t>可以使用 </a:t>
            </a:r>
            <a:r>
              <a:rPr lang="en-US" altLang="zh-TW"/>
              <a:t>venv </a:t>
            </a:r>
            <a:r>
              <a:rPr lang="zh-TW" altLang="en-US"/>
              <a:t>或 </a:t>
            </a:r>
            <a:r>
              <a:rPr lang="en-US" altLang="zh-TW"/>
              <a:t>virtualenv </a:t>
            </a:r>
            <a:r>
              <a:rPr lang="zh-TW" altLang="en-US"/>
              <a:t>來建立、啟動、刪除與管理 </a:t>
            </a:r>
            <a:r>
              <a:rPr lang="en-US" altLang="zh-TW"/>
              <a:t>Python </a:t>
            </a:r>
            <a:r>
              <a:rPr lang="zh-TW" altLang="en-US"/>
              <a:t>虛擬環境。</a:t>
            </a:r>
            <a:endParaRPr lang="en-US" altLang="zh-TW"/>
          </a:p>
          <a:p>
            <a:r>
              <a:rPr lang="zh-TW" altLang="en-US"/>
              <a:t>在本課程是使用 </a:t>
            </a:r>
            <a:r>
              <a:rPr lang="en-US" altLang="zh-TW"/>
              <a:t>virtualenv</a:t>
            </a:r>
            <a:r>
              <a:rPr lang="zh-TW" altLang="en-US"/>
              <a:t> </a:t>
            </a:r>
            <a:r>
              <a:rPr lang="en-US" altLang="zh-TW"/>
              <a:t>+</a:t>
            </a:r>
            <a:r>
              <a:rPr lang="zh-TW" altLang="en-US"/>
              <a:t> </a:t>
            </a:r>
            <a:r>
              <a:rPr lang="en-US" altLang="zh-TW"/>
              <a:t>virtualenvwrapper </a:t>
            </a:r>
            <a:r>
              <a:rPr lang="zh-TW" altLang="en-US"/>
              <a:t>套件。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pip3 install virtualenv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pip3 install virtualenvwrapper</a:t>
            </a:r>
          </a:p>
          <a:p>
            <a:pPr lvl="1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F01194B-958E-4931-A0F9-9FA2549D2E7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>
            <a:extLst>
              <a:ext uri="{FF2B5EF4-FFF2-40B4-BE49-F238E27FC236}">
                <a16:creationId xmlns:a16="http://schemas.microsoft.com/office/drawing/2014/main" id="{24DF4BF5-405E-4DFC-B0A7-36832469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確認使否安裝成功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7A728C-C735-4271-8A9A-753209A78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Raspberry Pi OS</a:t>
            </a:r>
            <a:r>
              <a:rPr lang="zh-TW" altLang="en-US"/>
              <a:t> 支援 </a:t>
            </a:r>
            <a:r>
              <a:rPr lang="en-US" altLang="zh-TW"/>
              <a:t>Python 2 </a:t>
            </a:r>
            <a:r>
              <a:rPr lang="zh-TW" altLang="en-US"/>
              <a:t>和 </a:t>
            </a:r>
            <a:r>
              <a:rPr lang="en-US" altLang="zh-TW"/>
              <a:t>Python 3</a:t>
            </a:r>
            <a:r>
              <a:rPr lang="zh-TW" altLang="en-US"/>
              <a:t>，所以使用 </a:t>
            </a:r>
            <a:r>
              <a:rPr lang="en-US" altLang="zh-TW"/>
              <a:t>pip3 </a:t>
            </a:r>
            <a:r>
              <a:rPr lang="zh-TW" altLang="en-US"/>
              <a:t>執行檢查目前的 </a:t>
            </a:r>
            <a:r>
              <a:rPr lang="en-US" altLang="zh-TW"/>
              <a:t>Python </a:t>
            </a:r>
            <a:r>
              <a:rPr lang="zh-TW" altLang="en-US"/>
              <a:t>模組，確認有安裝 </a:t>
            </a:r>
            <a:r>
              <a:rPr lang="en-US" altLang="zh-TW"/>
              <a:t>virtualenv</a:t>
            </a:r>
            <a:r>
              <a:rPr lang="zh-TW" altLang="en-US"/>
              <a:t> 和 </a:t>
            </a:r>
            <a:r>
              <a:rPr lang="en-US" altLang="zh-TW"/>
              <a:t>virtualenvwrapper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pip3 list</a:t>
            </a:r>
          </a:p>
          <a:p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3F42F98-84EF-441A-B15E-6C0DB85D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7" y="2505809"/>
            <a:ext cx="7077446" cy="3960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D719179-00EA-46C5-8E10-20F160B1AE12}"/>
              </a:ext>
            </a:extLst>
          </p:cNvPr>
          <p:cNvSpPr/>
          <p:nvPr/>
        </p:nvSpPr>
        <p:spPr>
          <a:xfrm>
            <a:off x="2687515" y="5260536"/>
            <a:ext cx="1576753" cy="340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6E9A5A-5104-4B2A-86F6-F82ADB3E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編輯 </a:t>
            </a:r>
            <a:r>
              <a:rPr lang="en-US" altLang="zh-TW"/>
              <a:t>.bashrc </a:t>
            </a:r>
            <a:r>
              <a:rPr lang="zh-TW" altLang="en-US"/>
              <a:t>檔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9FEDE6-436F-49BC-A300-DC6ECD269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 </a:t>
            </a:r>
            <a:r>
              <a:rPr lang="en-US" altLang="zh-TW"/>
              <a:t>.bashrc </a:t>
            </a:r>
            <a:r>
              <a:rPr lang="zh-TW" altLang="en-US"/>
              <a:t>檔，新增路徑設定，以便可以執行 </a:t>
            </a:r>
            <a:r>
              <a:rPr lang="en-US" altLang="zh-TW"/>
              <a:t>virtualenvwrapper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nano ~/.bashrc</a:t>
            </a:r>
          </a:p>
          <a:p>
            <a:pPr marL="457200" lvl="1" indent="0">
              <a:buNone/>
            </a:pPr>
            <a:endParaRPr lang="en-US" altLang="zh-TW"/>
          </a:p>
          <a:p>
            <a:pPr marL="457200" lvl="1" indent="0">
              <a:buNone/>
            </a:pPr>
            <a:r>
              <a:rPr lang="zh-TW" altLang="en-US"/>
              <a:t>加入下列三行到 </a:t>
            </a:r>
            <a:r>
              <a:rPr lang="en-US" altLang="zh-TW"/>
              <a:t>.bashrc</a:t>
            </a:r>
          </a:p>
          <a:p>
            <a:pPr marL="457200" lvl="1" indent="0">
              <a:buNone/>
            </a:pP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export WORKON_HOME=$HOME/.virtualenvs</a:t>
            </a:r>
          </a:p>
          <a:p>
            <a:pPr marL="457200" lvl="1" indent="0">
              <a:buNone/>
            </a:pP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export VIRTUALENVWRAPPER_PYTHON=/usr/bin/python3</a:t>
            </a:r>
          </a:p>
          <a:p>
            <a:pPr marL="457200" lvl="1" indent="0">
              <a:buNone/>
            </a:pP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source /usr/local/bin/virtualenvwrapper.sh</a:t>
            </a:r>
          </a:p>
          <a:p>
            <a:pPr marL="457200" lvl="1" indent="0">
              <a:buNone/>
            </a:pPr>
            <a:endParaRPr lang="en-US" altLang="zh-TW"/>
          </a:p>
          <a:p>
            <a:pPr marL="457200" lvl="1" indent="0">
              <a:buNone/>
            </a:pPr>
            <a:r>
              <a:rPr lang="zh-TW" altLang="en-US"/>
              <a:t>重新載入更新的路徑設定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source ~/.bashrc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7035690-D657-4B52-865A-C0EAC36EBFE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08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>
            <a:extLst>
              <a:ext uri="{FF2B5EF4-FFF2-40B4-BE49-F238E27FC236}">
                <a16:creationId xmlns:a16="http://schemas.microsoft.com/office/drawing/2014/main" id="{01385CDA-B0B0-4528-AB90-3630A99C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建立 </a:t>
            </a:r>
            <a:r>
              <a:rPr lang="en-US" altLang="zh-TW"/>
              <a:t>Python</a:t>
            </a:r>
            <a:r>
              <a:rPr lang="zh-TW" altLang="en-US"/>
              <a:t> </a:t>
            </a:r>
            <a:r>
              <a:rPr lang="en-US" altLang="zh-TW"/>
              <a:t>3</a:t>
            </a:r>
            <a:r>
              <a:rPr lang="zh-TW" altLang="en-US"/>
              <a:t> 的虛擬環境</a:t>
            </a:r>
          </a:p>
        </p:txBody>
      </p:sp>
      <p:sp>
        <p:nvSpPr>
          <p:cNvPr id="11267" name="內容版面配置區 2">
            <a:extLst>
              <a:ext uri="{FF2B5EF4-FFF2-40B4-BE49-F238E27FC236}">
                <a16:creationId xmlns:a16="http://schemas.microsoft.com/office/drawing/2014/main" id="{939AC708-0701-49E7-8432-D7DF146FD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完成相關套件的安裝和設定後，準備新增名為 </a:t>
            </a:r>
            <a:r>
              <a:rPr lang="en-US" altLang="zh-TW"/>
              <a:t>test</a:t>
            </a:r>
            <a:r>
              <a:rPr lang="zh-TW" altLang="en-US"/>
              <a:t> 的 </a:t>
            </a:r>
            <a:r>
              <a:rPr lang="en-US" altLang="zh-TW"/>
              <a:t>Python</a:t>
            </a:r>
            <a:r>
              <a:rPr lang="zh-TW" altLang="en-US"/>
              <a:t> 虛擬環境。在 </a:t>
            </a:r>
            <a:r>
              <a:rPr lang="en-US" altLang="zh-TW"/>
              <a:t>Raspberry Pi OS</a:t>
            </a:r>
            <a:r>
              <a:rPr lang="zh-TW" altLang="en-US"/>
              <a:t> 建立 </a:t>
            </a:r>
            <a:r>
              <a:rPr lang="en-US" altLang="zh-TW"/>
              <a:t>Python</a:t>
            </a:r>
            <a:r>
              <a:rPr lang="zh-TW" altLang="en-US"/>
              <a:t> 虛擬環境的指令是 </a:t>
            </a:r>
            <a:r>
              <a:rPr lang="en-US" altLang="zh-TW"/>
              <a:t>mkvirtualenv</a:t>
            </a:r>
            <a:r>
              <a:rPr lang="zh-TW" altLang="en-US"/>
              <a:t>，參數 </a:t>
            </a:r>
            <a:r>
              <a:rPr lang="en-US" altLang="zh-TW"/>
              <a:t>–p</a:t>
            </a:r>
            <a:r>
              <a:rPr lang="zh-TW" altLang="en-US"/>
              <a:t> 指定 </a:t>
            </a:r>
            <a:r>
              <a:rPr lang="en-US" altLang="zh-TW"/>
              <a:t>Python</a:t>
            </a:r>
            <a:r>
              <a:rPr lang="zh-TW" altLang="en-US"/>
              <a:t> 版本是 </a:t>
            </a:r>
            <a:r>
              <a:rPr lang="en-US" altLang="zh-TW"/>
              <a:t>Python 3</a:t>
            </a:r>
            <a:r>
              <a:rPr lang="zh-TW" altLang="en-US"/>
              <a:t> 版，如下所示：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mkvirtualenv test -p python3</a:t>
            </a:r>
          </a:p>
        </p:txBody>
      </p:sp>
      <p:sp>
        <p:nvSpPr>
          <p:cNvPr id="11268" name="投影片編號版面配置區 3">
            <a:extLst>
              <a:ext uri="{FF2B5EF4-FFF2-40B4-BE49-F238E27FC236}">
                <a16:creationId xmlns:a16="http://schemas.microsoft.com/office/drawing/2014/main" id="{FF4DC4BA-1A6E-4AAF-9B9C-24D2288F553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058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64D088BC-D29A-48C9-9A6D-01E6F635689A}" type="slidenum">
              <a:rPr lang="zh-TW" altLang="en-US" smtClean="0"/>
              <a:pPr>
                <a:defRPr/>
              </a:pPr>
              <a:t>16</a:t>
            </a:fld>
            <a:endParaRPr lang="en-US" altLang="zh-TW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A4A9BF0-348A-4FB6-B955-9C815C8E5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7" y="2898000"/>
            <a:ext cx="7077446" cy="396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2E329AC-7382-4875-99C8-019FBDFE9FD8}"/>
              </a:ext>
            </a:extLst>
          </p:cNvPr>
          <p:cNvSpPr/>
          <p:nvPr/>
        </p:nvSpPr>
        <p:spPr>
          <a:xfrm>
            <a:off x="2705100" y="4618699"/>
            <a:ext cx="407377" cy="1731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D3CFCF9-6F4B-4AA9-9FF1-E7AD2FB47EB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267E40-33FB-4B4D-BA8D-DF2048DE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虛擬環境管理指令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1A54AD-0B3C-42FC-8AB5-6387AC739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關閉目前虛擬環境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</a:t>
            </a:r>
            <a:r>
              <a:rPr lang="zh-TW" altLang="en-US"/>
              <a:t> </a:t>
            </a:r>
            <a:r>
              <a:rPr lang="en-US" altLang="zh-TW">
                <a:solidFill>
                  <a:srgbClr val="FF0000"/>
                </a:solidFill>
              </a:rPr>
              <a:t>deactivate</a:t>
            </a:r>
          </a:p>
          <a:p>
            <a:r>
              <a:rPr lang="zh-TW" altLang="en-US"/>
              <a:t>顯示已建立的虛擬環境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</a:t>
            </a:r>
            <a:r>
              <a:rPr lang="zh-TW" altLang="en-US"/>
              <a:t> </a:t>
            </a:r>
            <a:r>
              <a:rPr lang="en-US" altLang="zh-TW">
                <a:solidFill>
                  <a:srgbClr val="FF0000"/>
                </a:solidFill>
              </a:rPr>
              <a:t>lsvirtualenv</a:t>
            </a:r>
          </a:p>
          <a:p>
            <a:r>
              <a:rPr lang="zh-TW" altLang="en-US"/>
              <a:t>啟動虛擬環境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當成功新增 </a:t>
            </a:r>
            <a:r>
              <a:rPr lang="en-US" altLang="zh-TW"/>
              <a:t>test </a:t>
            </a:r>
            <a:r>
              <a:rPr lang="zh-TW" altLang="en-US"/>
              <a:t>虛擬環境後，我們可以使用 </a:t>
            </a:r>
            <a:r>
              <a:rPr lang="en-US" altLang="zh-TW"/>
              <a:t>workon </a:t>
            </a:r>
            <a:r>
              <a:rPr lang="zh-TW" altLang="en-US"/>
              <a:t>指令來啟動 </a:t>
            </a:r>
            <a:r>
              <a:rPr lang="en-US" altLang="zh-TW"/>
              <a:t>Python </a:t>
            </a:r>
            <a:r>
              <a:rPr lang="zh-TW" altLang="en-US"/>
              <a:t>虛擬環境，如下所示：</a:t>
            </a:r>
          </a:p>
          <a:p>
            <a:pPr marL="457200" lvl="1" indent="0">
              <a:buNone/>
            </a:pPr>
            <a:r>
              <a:rPr lang="en-US" altLang="zh-TW"/>
              <a:t>$</a:t>
            </a:r>
            <a:r>
              <a:rPr lang="zh-TW" altLang="en-US"/>
              <a:t> </a:t>
            </a:r>
            <a:r>
              <a:rPr lang="en-US" altLang="zh-TW">
                <a:solidFill>
                  <a:srgbClr val="FF0000"/>
                </a:solidFill>
              </a:rPr>
              <a:t>workon test</a:t>
            </a:r>
          </a:p>
          <a:p>
            <a:r>
              <a:rPr lang="zh-TW" altLang="en-US"/>
              <a:t>移除虛擬環境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</a:t>
            </a:r>
            <a:r>
              <a:rPr lang="zh-TW" altLang="en-US"/>
              <a:t> </a:t>
            </a:r>
            <a:r>
              <a:rPr lang="en-US" altLang="zh-TW">
                <a:solidFill>
                  <a:srgbClr val="FF0000"/>
                </a:solidFill>
              </a:rPr>
              <a:t>rmvirtualenv test</a:t>
            </a:r>
          </a:p>
          <a:p>
            <a:r>
              <a:rPr lang="zh-TW" altLang="en-US"/>
              <a:t>複製虛擬環境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</a:t>
            </a:r>
            <a:r>
              <a:rPr lang="zh-TW" altLang="en-US"/>
              <a:t> </a:t>
            </a:r>
            <a:r>
              <a:rPr lang="en-US" altLang="zh-TW">
                <a:solidFill>
                  <a:srgbClr val="FF0000"/>
                </a:solidFill>
              </a:rPr>
              <a:t>cpvirtualenv test (</a:t>
            </a:r>
            <a:r>
              <a:rPr lang="zh-TW" altLang="en-US">
                <a:solidFill>
                  <a:srgbClr val="FF0000"/>
                </a:solidFill>
              </a:rPr>
              <a:t>來源</a:t>
            </a:r>
            <a:r>
              <a:rPr lang="en-US" altLang="zh-TW">
                <a:solidFill>
                  <a:srgbClr val="FF0000"/>
                </a:solidFill>
              </a:rPr>
              <a:t>)</a:t>
            </a:r>
            <a:r>
              <a:rPr lang="zh-TW" altLang="en-US">
                <a:solidFill>
                  <a:srgbClr val="FF0000"/>
                </a:solidFill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test1</a:t>
            </a:r>
            <a:r>
              <a:rPr lang="zh-TW" altLang="en-US">
                <a:solidFill>
                  <a:srgbClr val="FF0000"/>
                </a:solidFill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(</a:t>
            </a:r>
            <a:r>
              <a:rPr lang="zh-TW" altLang="en-US">
                <a:solidFill>
                  <a:srgbClr val="FF0000"/>
                </a:solidFill>
              </a:rPr>
              <a:t>目的</a:t>
            </a:r>
            <a:r>
              <a:rPr lang="en-US" altLang="zh-TW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buNone/>
            </a:pPr>
            <a:endParaRPr lang="en-US" altLang="zh-TW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altLang="zh-TW">
              <a:solidFill>
                <a:srgbClr val="FF0000"/>
              </a:solidFill>
            </a:endParaRP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96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>
            <a:extLst>
              <a:ext uri="{FF2B5EF4-FFF2-40B4-BE49-F238E27FC236}">
                <a16:creationId xmlns:a16="http://schemas.microsoft.com/office/drawing/2014/main" id="{581C854B-9FEF-437C-A73D-806B55E3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檢視虛擬環境安裝的 </a:t>
            </a:r>
            <a:r>
              <a:rPr lang="en-US" altLang="zh-TW"/>
              <a:t>Python </a:t>
            </a:r>
            <a:r>
              <a:rPr lang="zh-TW" altLang="en-US"/>
              <a:t>套件清單</a:t>
            </a:r>
          </a:p>
        </p:txBody>
      </p:sp>
      <p:sp>
        <p:nvSpPr>
          <p:cNvPr id="13315" name="內容版面配置區 2">
            <a:extLst>
              <a:ext uri="{FF2B5EF4-FFF2-40B4-BE49-F238E27FC236}">
                <a16:creationId xmlns:a16="http://schemas.microsoft.com/office/drawing/2014/main" id="{BD1D3AAB-6A16-4AF1-8F1E-4947D3D83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在成功啟動 </a:t>
            </a:r>
            <a:r>
              <a:rPr lang="en-US" altLang="zh-TW"/>
              <a:t>test </a:t>
            </a:r>
            <a:r>
              <a:rPr lang="zh-TW" altLang="en-US"/>
              <a:t>虛擬環境後，可以看到前方改成虛擬環境名稱 </a:t>
            </a:r>
            <a:r>
              <a:rPr lang="en-US" altLang="zh-TW"/>
              <a:t>(test)</a:t>
            </a:r>
            <a:r>
              <a:rPr lang="zh-TW" altLang="en-US"/>
              <a:t>，然後，請輸入下列指令來檢視虛擬環境安裝的 </a:t>
            </a:r>
            <a:r>
              <a:rPr lang="en-US" altLang="zh-TW"/>
              <a:t>Python </a:t>
            </a:r>
            <a:r>
              <a:rPr lang="zh-TW" altLang="en-US"/>
              <a:t>套件清單，如下所示：</a:t>
            </a:r>
          </a:p>
          <a:p>
            <a:pPr marL="457200" lvl="1" indent="0">
              <a:buNone/>
            </a:pPr>
            <a:r>
              <a:rPr lang="en-US" altLang="zh-TW"/>
              <a:t>(test) $ </a:t>
            </a:r>
            <a:r>
              <a:rPr lang="en-US" altLang="zh-TW">
                <a:solidFill>
                  <a:srgbClr val="FF0000"/>
                </a:solidFill>
              </a:rPr>
              <a:t>pip list</a:t>
            </a:r>
          </a:p>
          <a:p>
            <a:endParaRPr lang="zh-TW" altLang="en-US"/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8BFF937B-7E8B-457A-98EC-97DFADBBFD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058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64D088BC-D29A-48C9-9A6D-01E6F635689A}" type="slidenum">
              <a:rPr lang="zh-TW" altLang="en-US" smtClean="0"/>
              <a:pPr>
                <a:defRPr/>
              </a:pPr>
              <a:t>18</a:t>
            </a:fld>
            <a:endParaRPr lang="en-US" altLang="zh-TW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3D66BD-5BA1-40BF-B5DE-A2DAD35E7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7" y="2607995"/>
            <a:ext cx="7077446" cy="3960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F84856A-77A4-4825-8CFB-DA65EF28C08B}"/>
              </a:ext>
            </a:extLst>
          </p:cNvPr>
          <p:cNvSpPr/>
          <p:nvPr/>
        </p:nvSpPr>
        <p:spPr>
          <a:xfrm>
            <a:off x="2705100" y="3115214"/>
            <a:ext cx="1910862" cy="5863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16D193-4FB6-443C-9960-F8A612EC485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強大的 </a:t>
            </a: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127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何謂 </a:t>
            </a:r>
            <a:r>
              <a:rPr kumimoji="1" lang="en-US" altLang="zh-TW" dirty="0" err="1">
                <a:solidFill>
                  <a:schemeClr val="bg1"/>
                </a:solidFill>
              </a:rPr>
              <a:t>AI</a:t>
            </a:r>
            <a:r>
              <a:rPr kumimoji="1" lang="en-US" altLang="zh-TW" dirty="0" err="1"/>
              <a:t>oT</a:t>
            </a:r>
            <a:r>
              <a:rPr kumimoji="1"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進擊的AI！人工智慧的前景與威脅——《和AI 一起生活一起工作》 - PanX ...">
            <a:extLst>
              <a:ext uri="{FF2B5EF4-FFF2-40B4-BE49-F238E27FC236}">
                <a16:creationId xmlns:a16="http://schemas.microsoft.com/office/drawing/2014/main" id="{8A410B10-15F6-48AA-BD1F-88747009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96" y="2736522"/>
            <a:ext cx="30099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DC01189-FABC-4ADA-9F8C-56FBAC2E608D}"/>
              </a:ext>
            </a:extLst>
          </p:cNvPr>
          <p:cNvSpPr txBox="1"/>
          <p:nvPr/>
        </p:nvSpPr>
        <p:spPr>
          <a:xfrm>
            <a:off x="3664588" y="5019143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>
                    <a:lumMod val="85000"/>
                  </a:schemeClr>
                </a:solidFill>
              </a:rPr>
              <a:t>If…then…</a:t>
            </a:r>
            <a:endParaRPr lang="zh-TW" alt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C93BFB-5EC9-4E93-B940-FE75BC798D6F}"/>
              </a:ext>
            </a:extLst>
          </p:cNvPr>
          <p:cNvSpPr txBox="1"/>
          <p:nvPr/>
        </p:nvSpPr>
        <p:spPr>
          <a:xfrm>
            <a:off x="6647480" y="5019143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>
                    <a:lumMod val="85000"/>
                  </a:schemeClr>
                </a:solidFill>
              </a:rPr>
              <a:t>learn...</a:t>
            </a:r>
            <a:endParaRPr lang="zh-TW" alt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8627351-05E8-4B6D-BBB4-DCF95D68AFCE}"/>
              </a:ext>
            </a:extLst>
          </p:cNvPr>
          <p:cNvSpPr txBox="1"/>
          <p:nvPr/>
        </p:nvSpPr>
        <p:spPr>
          <a:xfrm>
            <a:off x="4001360" y="1963081"/>
            <a:ext cx="4244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altLang="zh-TW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rtificial </a:t>
            </a:r>
            <a:r>
              <a:rPr lang="en-US" altLang="zh-TW" sz="4800" dirty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en-US" altLang="zh-TW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ntelligence</a:t>
            </a:r>
            <a:r>
              <a:rPr lang="en-US" altLang="zh-TW" dirty="0"/>
              <a:t>  </a:t>
            </a:r>
            <a:endParaRPr lang="zh-TW" alt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>
            <a:extLst>
              <a:ext uri="{FF2B5EF4-FFF2-40B4-BE49-F238E27FC236}">
                <a16:creationId xmlns:a16="http://schemas.microsoft.com/office/drawing/2014/main" id="{717A186A-2704-4E56-BEC3-DD5A8A96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4-2  </a:t>
            </a:r>
            <a:r>
              <a:rPr lang="zh-TW" altLang="en-US"/>
              <a:t>在樹莓派安裝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(1/2)</a:t>
            </a:r>
            <a:endParaRPr lang="zh-TW" altLang="en-US"/>
          </a:p>
        </p:txBody>
      </p:sp>
      <p:sp>
        <p:nvSpPr>
          <p:cNvPr id="15363" name="內容版面配置區 2">
            <a:extLst>
              <a:ext uri="{FF2B5EF4-FFF2-40B4-BE49-F238E27FC236}">
                <a16:creationId xmlns:a16="http://schemas.microsoft.com/office/drawing/2014/main" id="{3BD003DF-27CD-4C5C-98DF-C71E6955D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/>
              <a:t>(Open Source Computer Vision Library)</a:t>
            </a:r>
            <a:r>
              <a:rPr lang="zh-TW" altLang="en-US"/>
              <a:t> 是跨平台 </a:t>
            </a:r>
            <a:r>
              <a:rPr lang="en-US" altLang="zh-TW"/>
              <a:t>BSD </a:t>
            </a:r>
            <a:r>
              <a:rPr lang="zh-TW" altLang="en-US"/>
              <a:t>授權的一套著名的電腦視覺函式庫，這是 </a:t>
            </a:r>
            <a:r>
              <a:rPr lang="en-US" altLang="zh-TW"/>
              <a:t>Intel </a:t>
            </a:r>
            <a:r>
              <a:rPr lang="zh-TW" altLang="en-US"/>
              <a:t>發起並參與開發，幫助開發圖片處理、影片處理、電腦視覺的人臉辨識和物體辨識等人工智慧的相關應用。</a:t>
            </a:r>
            <a:endParaRPr lang="en-US" altLang="zh-TW"/>
          </a:p>
          <a:p>
            <a:pPr lvl="1"/>
            <a:r>
              <a:rPr lang="en-US" altLang="zh-TW"/>
              <a:t>OpenCV</a:t>
            </a:r>
            <a:r>
              <a:rPr lang="zh-TW" altLang="en-US"/>
              <a:t> 可以在 </a:t>
            </a:r>
            <a:r>
              <a:rPr lang="en-US" altLang="zh-TW"/>
              <a:t>Android</a:t>
            </a:r>
            <a:r>
              <a:rPr lang="zh-TW" altLang="en-US"/>
              <a:t>、</a:t>
            </a:r>
            <a:r>
              <a:rPr lang="en-US" altLang="zh-TW"/>
              <a:t>iOS</a:t>
            </a:r>
            <a:r>
              <a:rPr lang="zh-TW" altLang="en-US"/>
              <a:t> 上開發，支援的程式語言也有 </a:t>
            </a:r>
            <a:r>
              <a:rPr lang="en-US" altLang="zh-TW"/>
              <a:t>C/C++</a:t>
            </a:r>
            <a:r>
              <a:rPr lang="zh-TW" altLang="en-US"/>
              <a:t>、</a:t>
            </a:r>
            <a:r>
              <a:rPr lang="en-US" altLang="zh-TW"/>
              <a:t>Java</a:t>
            </a:r>
            <a:r>
              <a:rPr lang="zh-TW" altLang="en-US"/>
              <a:t>、</a:t>
            </a:r>
            <a:r>
              <a:rPr lang="en-US" altLang="zh-TW"/>
              <a:t>Python</a:t>
            </a:r>
            <a:r>
              <a:rPr lang="zh-TW" altLang="en-US"/>
              <a:t>，重點是免費的。</a:t>
            </a:r>
            <a:endParaRPr lang="en-US" altLang="zh-TW"/>
          </a:p>
          <a:p>
            <a:r>
              <a:rPr lang="zh-TW" altLang="en-US"/>
              <a:t>基本上，安裝 </a:t>
            </a:r>
            <a:r>
              <a:rPr lang="en-US" altLang="zh-TW"/>
              <a:t>OpenCV </a:t>
            </a:r>
            <a:r>
              <a:rPr lang="zh-TW" altLang="en-US"/>
              <a:t>有兩種方式，如下所示：</a:t>
            </a:r>
          </a:p>
          <a:p>
            <a:pPr lvl="1"/>
            <a:r>
              <a:rPr lang="zh-TW" altLang="en-US"/>
              <a:t>使用 </a:t>
            </a:r>
            <a:r>
              <a:rPr lang="en-US" altLang="zh-TW"/>
              <a:t>pip </a:t>
            </a:r>
            <a:r>
              <a:rPr lang="zh-TW" altLang="en-US"/>
              <a:t>指令：使用 </a:t>
            </a:r>
            <a:r>
              <a:rPr lang="en-US" altLang="zh-TW"/>
              <a:t>Python </a:t>
            </a:r>
            <a:r>
              <a:rPr lang="zh-TW" altLang="en-US"/>
              <a:t>套件管理 </a:t>
            </a:r>
            <a:r>
              <a:rPr lang="en-US" altLang="zh-TW"/>
              <a:t>pip </a:t>
            </a:r>
            <a:r>
              <a:rPr lang="zh-TW" altLang="en-US"/>
              <a:t>安裝 </a:t>
            </a:r>
            <a:r>
              <a:rPr lang="en-US" altLang="zh-TW"/>
              <a:t>OpenCV</a:t>
            </a:r>
            <a:r>
              <a:rPr lang="zh-TW" altLang="en-US"/>
              <a:t>，安裝過程比較簡單，但是不會優化 </a:t>
            </a:r>
            <a:r>
              <a:rPr lang="en-US" altLang="zh-TW"/>
              <a:t>OpenCV </a:t>
            </a:r>
            <a:r>
              <a:rPr lang="zh-TW" altLang="en-US"/>
              <a:t>的執行效能。</a:t>
            </a:r>
          </a:p>
          <a:p>
            <a:pPr lvl="1"/>
            <a:r>
              <a:rPr lang="zh-TW" altLang="en-US"/>
              <a:t>自行編譯 </a:t>
            </a:r>
            <a:r>
              <a:rPr lang="en-US" altLang="zh-TW"/>
              <a:t>OpenCV </a:t>
            </a:r>
            <a:r>
              <a:rPr lang="zh-TW" altLang="en-US"/>
              <a:t>程式碼進行安裝：如果有特殊 </a:t>
            </a:r>
            <a:r>
              <a:rPr lang="en-US" altLang="zh-TW"/>
              <a:t>OpenCV </a:t>
            </a:r>
            <a:r>
              <a:rPr lang="zh-TW" altLang="en-US"/>
              <a:t>版本和優化需求，我們需要自行編譯 </a:t>
            </a:r>
            <a:r>
              <a:rPr lang="en-US" altLang="zh-TW"/>
              <a:t>OpenCV </a:t>
            </a:r>
            <a:r>
              <a:rPr lang="zh-TW" altLang="en-US"/>
              <a:t>程式碼。</a:t>
            </a:r>
          </a:p>
        </p:txBody>
      </p:sp>
    </p:spTree>
    <p:extLst>
      <p:ext uri="{BB962C8B-B14F-4D97-AF65-F5344CB8AC3E}">
        <p14:creationId xmlns:p14="http://schemas.microsoft.com/office/powerpoint/2010/main" val="117086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1301377" y="3105834"/>
            <a:ext cx="9589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方法一</a:t>
            </a:r>
            <a:r>
              <a:rPr lang="zh-TW" altLang="en-US" sz="360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以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pip 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安裝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套件</a:t>
            </a:r>
          </a:p>
        </p:txBody>
      </p:sp>
    </p:spTree>
    <p:extLst>
      <p:ext uri="{BB962C8B-B14F-4D97-AF65-F5344CB8AC3E}">
        <p14:creationId xmlns:p14="http://schemas.microsoft.com/office/powerpoint/2010/main" val="11853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>
            <a:extLst>
              <a:ext uri="{FF2B5EF4-FFF2-40B4-BE49-F238E27FC236}">
                <a16:creationId xmlns:a16="http://schemas.microsoft.com/office/drawing/2014/main" id="{363EC776-1549-4B0A-B0D9-D0F5AAA8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4-2  </a:t>
            </a:r>
            <a:r>
              <a:rPr lang="zh-TW" altLang="en-US"/>
              <a:t>在樹莓派安裝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(2/2)</a:t>
            </a:r>
            <a:endParaRPr lang="zh-TW" altLang="en-US"/>
          </a:p>
        </p:txBody>
      </p:sp>
      <p:sp>
        <p:nvSpPr>
          <p:cNvPr id="17411" name="內容版面配置區 2">
            <a:extLst>
              <a:ext uri="{FF2B5EF4-FFF2-40B4-BE49-F238E27FC236}">
                <a16:creationId xmlns:a16="http://schemas.microsoft.com/office/drawing/2014/main" id="{D69C0AFE-1DE3-4292-822B-F6A48DB36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步驟一：更新與升級作業系統</a:t>
            </a:r>
          </a:p>
          <a:p>
            <a:r>
              <a:rPr lang="zh-TW" altLang="en-US"/>
              <a:t>步驟二：安裝 </a:t>
            </a:r>
            <a:r>
              <a:rPr lang="en-US" altLang="zh-TW"/>
              <a:t>OpenCV</a:t>
            </a:r>
            <a:r>
              <a:rPr lang="zh-TW" altLang="en-US"/>
              <a:t> 的相關支援套件</a:t>
            </a:r>
          </a:p>
          <a:p>
            <a:r>
              <a:rPr lang="zh-TW" altLang="en-US"/>
              <a:t>步驟三：建立 </a:t>
            </a:r>
            <a:r>
              <a:rPr lang="en-US" altLang="zh-TW"/>
              <a:t>Python</a:t>
            </a:r>
            <a:r>
              <a:rPr lang="zh-TW" altLang="en-US"/>
              <a:t> 虛擬環境 </a:t>
            </a:r>
            <a:r>
              <a:rPr lang="en-US" altLang="zh-TW"/>
              <a:t>OpenCV</a:t>
            </a:r>
          </a:p>
          <a:p>
            <a:r>
              <a:rPr lang="zh-TW" altLang="en-US"/>
              <a:t>步驟四：在虛擬環境安裝支援的 </a:t>
            </a:r>
            <a:r>
              <a:rPr lang="en-US" altLang="zh-TW"/>
              <a:t>Python</a:t>
            </a:r>
            <a:r>
              <a:rPr lang="zh-TW" altLang="en-US"/>
              <a:t> 套件</a:t>
            </a:r>
          </a:p>
          <a:p>
            <a:r>
              <a:rPr lang="zh-TW" altLang="en-US"/>
              <a:t>步驟五：在 </a:t>
            </a:r>
            <a:r>
              <a:rPr lang="en-US" altLang="zh-TW"/>
              <a:t>Python</a:t>
            </a:r>
            <a:r>
              <a:rPr lang="zh-TW" altLang="en-US"/>
              <a:t> 虛擬環境安裝 </a:t>
            </a:r>
            <a:r>
              <a:rPr lang="en-US" altLang="zh-TW"/>
              <a:t>OpenCV</a:t>
            </a:r>
          </a:p>
          <a:p>
            <a:r>
              <a:rPr lang="zh-TW" altLang="en-US"/>
              <a:t>步驟六：檢查 </a:t>
            </a:r>
            <a:r>
              <a:rPr lang="en-US" altLang="zh-TW"/>
              <a:t>OpenCV</a:t>
            </a:r>
            <a:r>
              <a:rPr lang="zh-TW" altLang="en-US"/>
              <a:t> 是否成功安裝</a:t>
            </a:r>
          </a:p>
        </p:txBody>
      </p:sp>
      <p:sp>
        <p:nvSpPr>
          <p:cNvPr id="17412" name="投影片編號版面配置區 3">
            <a:extLst>
              <a:ext uri="{FF2B5EF4-FFF2-40B4-BE49-F238E27FC236}">
                <a16:creationId xmlns:a16="http://schemas.microsoft.com/office/drawing/2014/main" id="{D4EFC660-B3B4-469B-B85B-332EABEFE2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058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64D088BC-D29A-48C9-9A6D-01E6F635689A}" type="slidenum">
              <a:rPr lang="zh-TW" altLang="en-US" smtClean="0"/>
              <a:pPr>
                <a:defRPr/>
              </a:pPr>
              <a:t>22</a:t>
            </a:fld>
            <a:endParaRPr lang="en-US" altLang="zh-TW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>
            <a:extLst>
              <a:ext uri="{FF2B5EF4-FFF2-40B4-BE49-F238E27FC236}">
                <a16:creationId xmlns:a16="http://schemas.microsoft.com/office/drawing/2014/main" id="{0EEF81BA-4190-4604-8E81-6ED38DC0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步驟一</a:t>
            </a:r>
            <a:r>
              <a:rPr lang="zh-TW" altLang="en-US">
                <a:latin typeface="Noto Sans TC" panose="020B0500000000000000" pitchFamily="34" charset="-120"/>
              </a:rPr>
              <a:t>：更新與升級已安裝的套件</a:t>
            </a:r>
            <a:endParaRPr lang="zh-TW" altLang="en-US"/>
          </a:p>
        </p:txBody>
      </p:sp>
      <p:sp>
        <p:nvSpPr>
          <p:cNvPr id="16387" name="內容版面配置區 2">
            <a:extLst>
              <a:ext uri="{FF2B5EF4-FFF2-40B4-BE49-F238E27FC236}">
                <a16:creationId xmlns:a16="http://schemas.microsoft.com/office/drawing/2014/main" id="{F9D319BC-FC6F-4CED-A005-F8086E65C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在了解如何建立和管理 </a:t>
            </a:r>
            <a:r>
              <a:rPr lang="en-US" altLang="zh-TW"/>
              <a:t>Python</a:t>
            </a:r>
            <a:r>
              <a:rPr lang="zh-TW" altLang="en-US"/>
              <a:t> 虛擬環境後，我們準備新增名為 </a:t>
            </a:r>
            <a:r>
              <a:rPr lang="en-US" altLang="zh-TW"/>
              <a:t>opencv</a:t>
            </a:r>
            <a:r>
              <a:rPr lang="zh-TW" altLang="en-US"/>
              <a:t> 的</a:t>
            </a:r>
            <a:r>
              <a:rPr lang="en-US" altLang="zh-TW"/>
              <a:t>Python </a:t>
            </a:r>
            <a:r>
              <a:rPr lang="zh-TW" altLang="en-US"/>
              <a:t>虛擬環境後，在此 </a:t>
            </a:r>
            <a:r>
              <a:rPr lang="en-US" altLang="zh-TW"/>
              <a:t>Python</a:t>
            </a:r>
            <a:r>
              <a:rPr lang="zh-TW" altLang="en-US"/>
              <a:t> 虛擬環境安裝 </a:t>
            </a:r>
            <a:r>
              <a:rPr lang="en-US" altLang="zh-TW"/>
              <a:t>OpenCV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先更新當前安裝的套件：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update</a:t>
            </a:r>
            <a:r>
              <a:rPr lang="en-US" altLang="zh-TW"/>
              <a:t>		# </a:t>
            </a:r>
            <a:r>
              <a:rPr lang="zh-TW" altLang="en-US"/>
              <a:t>軟體資料庫同步，升級前都先做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upgrade</a:t>
            </a:r>
            <a:r>
              <a:rPr lang="en-US" altLang="zh-TW"/>
              <a:t>		# </a:t>
            </a:r>
            <a:r>
              <a:rPr lang="zh-TW" altLang="en-US"/>
              <a:t>升級已安裝的軟體</a:t>
            </a:r>
          </a:p>
          <a:p>
            <a:endParaRPr lang="zh-TW" altLang="en-US"/>
          </a:p>
        </p:txBody>
      </p:sp>
      <p:sp>
        <p:nvSpPr>
          <p:cNvPr id="16388" name="投影片編號版面配置區 3">
            <a:extLst>
              <a:ext uri="{FF2B5EF4-FFF2-40B4-BE49-F238E27FC236}">
                <a16:creationId xmlns:a16="http://schemas.microsoft.com/office/drawing/2014/main" id="{5E87F01F-7454-4EF4-B346-B224B413B2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058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64D088BC-D29A-48C9-9A6D-01E6F635689A}" type="slidenum">
              <a:rPr lang="zh-TW" altLang="en-US" smtClean="0"/>
              <a:pPr>
                <a:defRPr/>
              </a:pPr>
              <a:t>23</a:t>
            </a:fld>
            <a:endParaRPr lang="en-US" altLang="zh-TW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FE2833E-4D21-4649-B76F-1EB3825B4A2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A18423-A5A7-4370-9AA6-32582624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步驟二：安裝 </a:t>
            </a:r>
            <a:r>
              <a:rPr lang="en-US" altLang="zh-TW"/>
              <a:t>OpenCV </a:t>
            </a:r>
            <a:r>
              <a:rPr lang="zh-TW" altLang="en-US"/>
              <a:t>的相關支援套件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BAC5187-5BA7-41AE-AA22-B88819E39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HDF (Hierarchical Data Format version 5) </a:t>
            </a:r>
            <a:r>
              <a:rPr lang="zh-TW" altLang="en-US"/>
              <a:t>資料集的套件，這是支援大型、複雜和異質資料的開源檔案格式，可以用來儲存大量的圖片資料：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install -y libhdf5-dev</a:t>
            </a:r>
          </a:p>
          <a:p>
            <a:r>
              <a:rPr lang="zh-TW" altLang="en-US"/>
              <a:t>安裝矩陣運算和 </a:t>
            </a:r>
            <a:r>
              <a:rPr lang="en-US" altLang="zh-TW"/>
              <a:t>JPEG-2000 </a:t>
            </a:r>
            <a:r>
              <a:rPr lang="zh-TW" altLang="en-US"/>
              <a:t>圖片函式庫：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install -y libatlas-base-dev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install -y libjasper-dev</a:t>
            </a:r>
          </a:p>
          <a:p>
            <a:r>
              <a:rPr lang="zh-TW" altLang="en-US"/>
              <a:t>安裝 </a:t>
            </a:r>
            <a:r>
              <a:rPr lang="en-US" altLang="zh-TW"/>
              <a:t>QT GUI </a:t>
            </a:r>
            <a:r>
              <a:rPr lang="zh-TW" altLang="en-US"/>
              <a:t>圖形介面的套件：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install -y libqtgui4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install -y libqt4-test</a:t>
            </a:r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sudo apt-get install -y python3-pyqt5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CCD39B3-902D-4E29-8206-382C7952820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ex4-6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0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63858C-2C6C-46AB-8D38-92A38523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步驟三：建立 </a:t>
            </a:r>
            <a:r>
              <a:rPr lang="en-US" altLang="zh-TW"/>
              <a:t>Python </a:t>
            </a:r>
            <a:r>
              <a:rPr lang="zh-TW" altLang="en-US"/>
              <a:t>虛擬環境 </a:t>
            </a:r>
            <a:r>
              <a:rPr lang="en-US" altLang="zh-TW"/>
              <a:t>OpenCV</a:t>
            </a:r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8FC29F0-7546-42D6-9EA4-4F6FD4DB5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新增名為 </a:t>
            </a:r>
            <a:r>
              <a:rPr lang="en-US" altLang="zh-TW"/>
              <a:t>opencv</a:t>
            </a:r>
            <a:r>
              <a:rPr lang="zh-TW" altLang="en-US"/>
              <a:t> 的 </a:t>
            </a:r>
            <a:r>
              <a:rPr lang="en-US" altLang="zh-TW"/>
              <a:t>Python 3</a:t>
            </a:r>
            <a:r>
              <a:rPr lang="zh-TW" altLang="en-US"/>
              <a:t> 虛擬環境：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mkvirtualenv opencv -p python3</a:t>
            </a:r>
          </a:p>
          <a:p>
            <a:r>
              <a:rPr lang="zh-TW" altLang="en-US"/>
              <a:t>檢查目前安裝的 </a:t>
            </a:r>
            <a:r>
              <a:rPr lang="en-US" altLang="zh-TW"/>
              <a:t>Python</a:t>
            </a:r>
            <a:r>
              <a:rPr lang="zh-TW" altLang="en-US"/>
              <a:t> 模組：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list</a:t>
            </a:r>
          </a:p>
          <a:p>
            <a:pPr marL="457200" lvl="1" indent="0">
              <a:buNone/>
            </a:pP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FA4742-84FD-477F-BB0D-2C612057C0A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ex4-7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05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498BEB-CD4F-421C-B43B-2D5F0338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步驟四：在虛擬環境安裝支援的 </a:t>
            </a:r>
            <a:r>
              <a:rPr lang="en-US" altLang="zh-TW"/>
              <a:t>Python </a:t>
            </a:r>
            <a:r>
              <a:rPr lang="zh-TW" altLang="en-US"/>
              <a:t>套件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05C0B02-039A-4BDC-BC56-D66FA278F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在虛擬環境安裝支援的 </a:t>
            </a:r>
            <a:r>
              <a:rPr lang="en-US" altLang="zh-TW"/>
              <a:t>Python </a:t>
            </a:r>
            <a:r>
              <a:rPr lang="zh-TW" altLang="en-US"/>
              <a:t>套件，</a:t>
            </a:r>
            <a:r>
              <a:rPr lang="en-US" altLang="zh-TW"/>
              <a:t>numpy </a:t>
            </a:r>
            <a:r>
              <a:rPr lang="zh-TW" altLang="en-US"/>
              <a:t>為陣列容器、</a:t>
            </a:r>
            <a:r>
              <a:rPr lang="en-US" altLang="zh-TW"/>
              <a:t>matplotlib </a:t>
            </a:r>
            <a:r>
              <a:rPr lang="zh-TW" altLang="en-US"/>
              <a:t>為 </a:t>
            </a:r>
            <a:r>
              <a:rPr lang="en-US" altLang="zh-TW"/>
              <a:t>Python</a:t>
            </a:r>
            <a:r>
              <a:rPr lang="zh-TW" altLang="en-US"/>
              <a:t> 及其數值計算庫 </a:t>
            </a:r>
            <a:r>
              <a:rPr lang="en-US" altLang="zh-TW"/>
              <a:t>numpy</a:t>
            </a:r>
            <a:r>
              <a:rPr lang="zh-TW" altLang="en-US"/>
              <a:t> 的繪圖庫、</a:t>
            </a:r>
            <a:r>
              <a:rPr lang="en-US" altLang="zh-TW"/>
              <a:t>imutils </a:t>
            </a:r>
            <a:r>
              <a:rPr lang="zh-TW" altLang="en-US"/>
              <a:t>可以讓我們更容易使用 </a:t>
            </a:r>
            <a:r>
              <a:rPr lang="en-US" altLang="zh-TW"/>
              <a:t>OpenCV </a:t>
            </a:r>
            <a:r>
              <a:rPr lang="zh-TW" altLang="en-US"/>
              <a:t>圖片處理：</a:t>
            </a:r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install numpy==1.21.4</a:t>
            </a:r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install matplotlib</a:t>
            </a:r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install imutils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BC48C0-3C37-4798-9262-429C746F34B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ex4-8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208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63D396-41A5-4669-B97C-C7217E75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步驟五：在 </a:t>
            </a:r>
            <a:r>
              <a:rPr lang="en-US" altLang="zh-TW"/>
              <a:t>Python </a:t>
            </a:r>
            <a:r>
              <a:rPr lang="zh-TW" altLang="en-US"/>
              <a:t>虛擬環境安裝 </a:t>
            </a:r>
            <a:r>
              <a:rPr lang="en-US" altLang="zh-TW"/>
              <a:t>OpenCV</a:t>
            </a:r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FDFBED7-1A73-4AB6-8818-CCE3E7F6B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使用 </a:t>
            </a:r>
            <a:r>
              <a:rPr lang="en-US" altLang="zh-TW"/>
              <a:t>pip </a:t>
            </a:r>
            <a:r>
              <a:rPr lang="zh-TW" altLang="en-US"/>
              <a:t>安裝 </a:t>
            </a:r>
            <a:r>
              <a:rPr lang="en-US" altLang="zh-TW"/>
              <a:t>OpenCV</a:t>
            </a:r>
            <a:r>
              <a:rPr lang="zh-TW" altLang="en-US"/>
              <a:t>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install opencv-python==4.5.4.60</a:t>
            </a:r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install opencv-contrib-python==4.5.4.60</a:t>
            </a:r>
          </a:p>
          <a:p>
            <a:r>
              <a:rPr lang="zh-TW" altLang="en-US"/>
              <a:t>輸入指令來檢視虛擬環境安裝的套件清單：</a:t>
            </a:r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list</a:t>
            </a:r>
          </a:p>
          <a:p>
            <a:pPr marL="457200" lvl="1" indent="0">
              <a:buNone/>
            </a:pPr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0B8D38E-CCB6-4905-991A-6B5244C78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731" y="2898001"/>
            <a:ext cx="7077446" cy="3959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7681221-997F-4587-A102-3563FA0276B6}"/>
              </a:ext>
            </a:extLst>
          </p:cNvPr>
          <p:cNvSpPr/>
          <p:nvPr/>
        </p:nvSpPr>
        <p:spPr>
          <a:xfrm>
            <a:off x="4255477" y="3871353"/>
            <a:ext cx="1840523" cy="939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2D3DCD-3C20-41D4-ADF9-E5849637CBFC}"/>
              </a:ext>
            </a:extLst>
          </p:cNvPr>
          <p:cNvSpPr/>
          <p:nvPr/>
        </p:nvSpPr>
        <p:spPr>
          <a:xfrm>
            <a:off x="4255477" y="4085295"/>
            <a:ext cx="1840523" cy="4691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BAF6BA-8CDF-44BD-96B2-5988F3A85B8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ex4-9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2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450057-378D-4759-8D38-5242DA819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補充</a:t>
            </a:r>
            <a:r>
              <a:rPr lang="zh-TW" altLang="en-US">
                <a:latin typeface="Noto Sans TC" panose="020B0500000000000000" pitchFamily="34" charset="-120"/>
              </a:rPr>
              <a:t>：套件有相依性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E063BE-68FC-43F3-8C9C-355B1DC71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例如：不指定 </a:t>
            </a:r>
            <a:r>
              <a:rPr lang="en-US" altLang="zh-TW"/>
              <a:t>numpy </a:t>
            </a:r>
            <a:r>
              <a:rPr lang="zh-TW" altLang="en-US"/>
              <a:t>的版本，發生錯誤。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pip install numpy</a:t>
            </a:r>
            <a:r>
              <a:rPr lang="zh-TW" altLang="en-US">
                <a:solidFill>
                  <a:srgbClr val="FF0000"/>
                </a:solidFill>
              </a:rPr>
              <a:t> </a:t>
            </a:r>
            <a:r>
              <a:rPr lang="en-US" altLang="zh-TW"/>
              <a:t>(</a:t>
            </a:r>
            <a:r>
              <a:rPr lang="zh-TW" altLang="en-US"/>
              <a:t>會安裝最新的 </a:t>
            </a:r>
            <a:r>
              <a:rPr lang="en-US" altLang="zh-TW"/>
              <a:t>1.22.2)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A41C28-9B3F-41A3-AAB9-2AFDEF23A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7" y="2386740"/>
            <a:ext cx="7077446" cy="396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349ABB7-19B4-4973-B586-D2F5F01D0906}"/>
              </a:ext>
            </a:extLst>
          </p:cNvPr>
          <p:cNvSpPr/>
          <p:nvPr/>
        </p:nvSpPr>
        <p:spPr>
          <a:xfrm>
            <a:off x="2708030" y="5366046"/>
            <a:ext cx="6717324" cy="68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211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856413-E760-4BE0-A755-F2C0C4C9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補充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原因是 </a:t>
            </a:r>
            <a:r>
              <a:rPr lang="en-US" altLang="zh-TW"/>
              <a:t>numpy</a:t>
            </a:r>
            <a:r>
              <a:rPr lang="zh-TW" altLang="en-US"/>
              <a:t> 有 </a:t>
            </a:r>
            <a:r>
              <a:rPr lang="en-US" altLang="zh-TW"/>
              <a:t>Python</a:t>
            </a:r>
            <a:r>
              <a:rPr lang="zh-TW" altLang="en-US"/>
              <a:t> 版本問題</a:t>
            </a:r>
            <a:r>
              <a:rPr lang="en-US" altLang="zh-TW"/>
              <a:t> 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73DF7A-222F-4E37-BC7B-A1799985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/>
              <a:t>幾件你應該要會的系統管理</a:t>
            </a:r>
            <a:endParaRPr lang="en-US" altLang="zh-TW"/>
          </a:p>
          <a:p>
            <a:r>
              <a:rPr lang="zh-TW" altLang="en-US"/>
              <a:t>檢查 </a:t>
            </a:r>
            <a:r>
              <a:rPr lang="en-US" altLang="zh-TW"/>
              <a:t>Python 3 </a:t>
            </a:r>
            <a:r>
              <a:rPr lang="zh-TW" altLang="en-US"/>
              <a:t>的版本：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python3 –-version</a:t>
            </a:r>
          </a:p>
          <a:p>
            <a:pPr marL="457200" lvl="1" indent="0">
              <a:buNone/>
            </a:pPr>
            <a:r>
              <a:rPr lang="en-US" altLang="zh-TW"/>
              <a:t>Python 3.7.3	#</a:t>
            </a:r>
            <a:r>
              <a:rPr lang="zh-TW" altLang="en-US"/>
              <a:t> 顯示目前 </a:t>
            </a:r>
            <a:r>
              <a:rPr lang="en-US" altLang="zh-TW"/>
              <a:t>Python 3 </a:t>
            </a:r>
            <a:r>
              <a:rPr lang="zh-TW" altLang="en-US"/>
              <a:t>的版本</a:t>
            </a:r>
            <a:endParaRPr lang="en-US" altLang="zh-TW"/>
          </a:p>
          <a:p>
            <a:r>
              <a:rPr lang="zh-TW" altLang="en-US"/>
              <a:t>檢查 </a:t>
            </a:r>
            <a:r>
              <a:rPr lang="en-US" altLang="zh-TW"/>
              <a:t>Python 3 </a:t>
            </a:r>
            <a:r>
              <a:rPr lang="zh-TW" altLang="en-US"/>
              <a:t>安裝的模組：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pip3 list</a:t>
            </a:r>
          </a:p>
          <a:p>
            <a:r>
              <a:rPr lang="zh-TW" altLang="en-US">
                <a:solidFill>
                  <a:schemeClr val="bg1">
                    <a:lumMod val="75000"/>
                  </a:schemeClr>
                </a:solidFill>
              </a:rPr>
              <a:t>檢查 </a:t>
            </a:r>
            <a:r>
              <a:rPr lang="en-US" altLang="zh-TW">
                <a:solidFill>
                  <a:schemeClr val="bg1">
                    <a:lumMod val="75000"/>
                  </a:schemeClr>
                </a:solidFill>
              </a:rPr>
              <a:t>Python 2 </a:t>
            </a:r>
            <a:r>
              <a:rPr lang="zh-TW" altLang="en-US">
                <a:solidFill>
                  <a:schemeClr val="bg1">
                    <a:lumMod val="75000"/>
                  </a:schemeClr>
                </a:solidFill>
              </a:rPr>
              <a:t>的版本：</a:t>
            </a:r>
            <a:endParaRPr lang="en-US" altLang="zh-TW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altLang="zh-TW">
                <a:solidFill>
                  <a:schemeClr val="bg1">
                    <a:lumMod val="75000"/>
                  </a:schemeClr>
                </a:solidFill>
              </a:rPr>
              <a:t>$ python --version</a:t>
            </a:r>
          </a:p>
          <a:p>
            <a:pPr marL="457200" lvl="1" indent="0">
              <a:buNone/>
            </a:pPr>
            <a:r>
              <a:rPr lang="en-US" altLang="zh-TW">
                <a:solidFill>
                  <a:schemeClr val="bg1">
                    <a:lumMod val="75000"/>
                  </a:schemeClr>
                </a:solidFill>
              </a:rPr>
              <a:t>Python 2.7.16	#</a:t>
            </a:r>
            <a:r>
              <a:rPr lang="zh-TW" altLang="en-US">
                <a:solidFill>
                  <a:schemeClr val="bg1">
                    <a:lumMod val="75000"/>
                  </a:schemeClr>
                </a:solidFill>
              </a:rPr>
              <a:t> 顯示目前 </a:t>
            </a:r>
            <a:r>
              <a:rPr lang="en-US" altLang="zh-TW">
                <a:solidFill>
                  <a:schemeClr val="bg1">
                    <a:lumMod val="75000"/>
                  </a:schemeClr>
                </a:solidFill>
              </a:rPr>
              <a:t>Python 2 </a:t>
            </a:r>
            <a:r>
              <a:rPr lang="zh-TW" altLang="en-US">
                <a:solidFill>
                  <a:schemeClr val="bg1">
                    <a:lumMod val="75000"/>
                  </a:schemeClr>
                </a:solidFill>
              </a:rPr>
              <a:t>的版本</a:t>
            </a:r>
            <a:endParaRPr lang="en-US" altLang="zh-TW">
              <a:solidFill>
                <a:schemeClr val="bg1">
                  <a:lumMod val="75000"/>
                </a:schemeClr>
              </a:solidFill>
            </a:endParaRPr>
          </a:p>
          <a:p>
            <a:r>
              <a:rPr lang="zh-TW" altLang="en-US">
                <a:solidFill>
                  <a:schemeClr val="bg1">
                    <a:lumMod val="75000"/>
                  </a:schemeClr>
                </a:solidFill>
              </a:rPr>
              <a:t>檢查 </a:t>
            </a:r>
            <a:r>
              <a:rPr lang="en-US" altLang="zh-TW">
                <a:solidFill>
                  <a:schemeClr val="bg1">
                    <a:lumMod val="75000"/>
                  </a:schemeClr>
                </a:solidFill>
              </a:rPr>
              <a:t>Python 2 </a:t>
            </a:r>
            <a:r>
              <a:rPr lang="zh-TW" altLang="en-US">
                <a:solidFill>
                  <a:schemeClr val="bg1">
                    <a:lumMod val="75000"/>
                  </a:schemeClr>
                </a:solidFill>
              </a:rPr>
              <a:t>安裝的模組：</a:t>
            </a:r>
            <a:endParaRPr lang="en-US" altLang="zh-TW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altLang="zh-TW">
                <a:solidFill>
                  <a:schemeClr val="bg1">
                    <a:lumMod val="75000"/>
                  </a:schemeClr>
                </a:solidFill>
              </a:rPr>
              <a:t>$ pip list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27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 的主流技術：機器學習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早期的技術：將問題以人工分析後，轉成程式語言的規則法 </a:t>
            </a:r>
            <a:r>
              <a:rPr lang="en-US" altLang="zh-TW" dirty="0"/>
              <a:t>(rule-based)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現在的技術：</a:t>
            </a:r>
            <a:r>
              <a:rPr lang="zh-TW" altLang="en-US"/>
              <a:t>機器學習，準備</a:t>
            </a:r>
            <a:r>
              <a:rPr lang="zh-TW" altLang="en-US" dirty="0"/>
              <a:t>一些問題與對應的答案給電腦後，讓它自行找出其中的規則，並且有能力針對類似的問題給出正確的答案。</a:t>
            </a:r>
            <a:endParaRPr lang="en-US" altLang="zh-TW" dirty="0"/>
          </a:p>
          <a:p>
            <a:pPr lvl="1"/>
            <a:r>
              <a:rPr lang="zh-TW" altLang="en-US" dirty="0"/>
              <a:t>歸功於網路龐大的資訊量，或各式感測器收集的資料。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3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A19E53-134C-4C7E-87E1-CEEE771E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步驟六：檢查 </a:t>
            </a:r>
            <a:r>
              <a:rPr lang="en-US" altLang="zh-TW"/>
              <a:t>OpenCV </a:t>
            </a:r>
            <a:r>
              <a:rPr lang="zh-TW" altLang="en-US"/>
              <a:t>是否成功安裝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968AEBA-A905-4A81-B390-314DF51CA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檢查 </a:t>
            </a:r>
            <a:r>
              <a:rPr lang="en-US" altLang="zh-TW"/>
              <a:t>Python 3 </a:t>
            </a:r>
            <a:r>
              <a:rPr lang="zh-TW" altLang="en-US"/>
              <a:t>是否安裝好 </a:t>
            </a:r>
            <a:r>
              <a:rPr lang="en-US" altLang="zh-TW"/>
              <a:t>OpenCV</a:t>
            </a:r>
            <a:r>
              <a:rPr lang="zh-TW" altLang="en-US"/>
              <a:t>。</a:t>
            </a:r>
            <a:endParaRPr lang="en-US" altLang="zh-TW"/>
          </a:p>
          <a:p>
            <a:pPr marL="457200" lvl="1" indent="0">
              <a:buNone/>
            </a:pPr>
            <a:r>
              <a:rPr lang="en-US" altLang="zh-TW"/>
              <a:t>(opencv) $ </a:t>
            </a:r>
            <a:r>
              <a:rPr lang="en-US" altLang="zh-TW">
                <a:solidFill>
                  <a:srgbClr val="FF0000"/>
                </a:solidFill>
              </a:rPr>
              <a:t>python –version</a:t>
            </a:r>
          </a:p>
          <a:p>
            <a:pPr marL="457200" lvl="1" indent="0">
              <a:buNone/>
            </a:pPr>
            <a:r>
              <a:rPr lang="en-US" altLang="zh-TW"/>
              <a:t>&gt;&gt;&gt;</a:t>
            </a:r>
            <a:r>
              <a:rPr lang="en-US" altLang="zh-TW">
                <a:solidFill>
                  <a:srgbClr val="FF0000"/>
                </a:solidFill>
              </a:rPr>
              <a:t> import cv2</a:t>
            </a:r>
          </a:p>
          <a:p>
            <a:pPr marL="457200" lvl="1" indent="0">
              <a:buNone/>
            </a:pPr>
            <a:r>
              <a:rPr lang="en-US" altLang="zh-TW"/>
              <a:t>&gt;&gt;&gt;</a:t>
            </a:r>
            <a:r>
              <a:rPr lang="en-US" altLang="zh-TW">
                <a:solidFill>
                  <a:srgbClr val="FF0000"/>
                </a:solidFill>
              </a:rPr>
              <a:t> cv2.__version__</a:t>
            </a:r>
          </a:p>
          <a:p>
            <a:pPr marL="457200" lvl="1" indent="0">
              <a:buNone/>
            </a:pPr>
            <a:r>
              <a:rPr lang="en-US" altLang="zh-TW"/>
              <a:t>'4.5.4'	 #</a:t>
            </a:r>
            <a:r>
              <a:rPr lang="zh-TW" altLang="en-US"/>
              <a:t> 顯示目前 </a:t>
            </a:r>
            <a:r>
              <a:rPr lang="en-US" altLang="zh-TW"/>
              <a:t>OpenCV </a:t>
            </a:r>
            <a:r>
              <a:rPr lang="zh-TW" altLang="en-US"/>
              <a:t>的版本</a:t>
            </a:r>
          </a:p>
        </p:txBody>
      </p:sp>
    </p:spTree>
    <p:extLst>
      <p:ext uri="{BB962C8B-B14F-4D97-AF65-F5344CB8AC3E}">
        <p14:creationId xmlns:p14="http://schemas.microsoft.com/office/powerpoint/2010/main" val="1418701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1301377" y="3105834"/>
            <a:ext cx="9589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方法二</a:t>
            </a:r>
            <a:r>
              <a:rPr lang="zh-TW" altLang="en-US" sz="3600">
                <a:solidFill>
                  <a:srgbClr val="FFFF00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自行編譯 </a:t>
            </a:r>
            <a:r>
              <a:rPr lang="en-US" altLang="zh-TW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程式碼進行安裝</a:t>
            </a:r>
          </a:p>
        </p:txBody>
      </p:sp>
    </p:spTree>
    <p:extLst>
      <p:ext uri="{BB962C8B-B14F-4D97-AF65-F5344CB8AC3E}">
        <p14:creationId xmlns:p14="http://schemas.microsoft.com/office/powerpoint/2010/main" val="35719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532981-4062-4DE3-A387-C8CBE372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F2C64C-00DC-4AC7-90BD-9EBD6142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步驟</a:t>
            </a:r>
            <a:endParaRPr lang="en-US" altLang="zh-TW"/>
          </a:p>
          <a:p>
            <a:pPr lvl="1"/>
            <a:r>
              <a:rPr lang="zh-TW" altLang="en-US">
                <a:solidFill>
                  <a:srgbClr val="FF0000"/>
                </a:solidFill>
              </a:rPr>
              <a:t>安裝 </a:t>
            </a:r>
            <a:r>
              <a:rPr lang="en-US" altLang="zh-TW">
                <a:solidFill>
                  <a:srgbClr val="FF0000"/>
                </a:solidFill>
              </a:rPr>
              <a:t>OpenCV </a:t>
            </a:r>
            <a:r>
              <a:rPr lang="zh-TW" altLang="en-US">
                <a:solidFill>
                  <a:srgbClr val="FF0000"/>
                </a:solidFill>
              </a:rPr>
              <a:t>軟件包</a:t>
            </a:r>
          </a:p>
          <a:p>
            <a:pPr lvl="1"/>
            <a:r>
              <a:rPr lang="zh-TW" altLang="en-US"/>
              <a:t>準備編譯 </a:t>
            </a:r>
            <a:r>
              <a:rPr lang="en-US" altLang="zh-TW"/>
              <a:t>OpenCV</a:t>
            </a:r>
          </a:p>
          <a:p>
            <a:pPr lvl="1"/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 編譯 </a:t>
            </a:r>
            <a:r>
              <a:rPr lang="en-US" altLang="zh-TW"/>
              <a:t>OpenCV</a:t>
            </a:r>
          </a:p>
          <a:p>
            <a:pPr lvl="1"/>
            <a:r>
              <a:rPr lang="zh-TW" altLang="en-US"/>
              <a:t>編譯後的清理</a:t>
            </a:r>
          </a:p>
          <a:p>
            <a:pPr lvl="1"/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 測試 </a:t>
            </a:r>
            <a:r>
              <a:rPr lang="en-US" altLang="zh-TW"/>
              <a:t>OpenCV</a:t>
            </a:r>
          </a:p>
          <a:p>
            <a:pPr lvl="1"/>
            <a:r>
              <a:rPr lang="zh-TW" altLang="en-US"/>
              <a:t>常見問題</a:t>
            </a:r>
          </a:p>
          <a:p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787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C5BB96D-01F2-42F5-A1F2-898E7EFB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相關套件 </a:t>
            </a:r>
            <a:r>
              <a:rPr lang="en-US" altLang="zh-TW" sz="2400"/>
              <a:t>(1/2)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9272AC-A4BD-4BDC-8E34-FB9B88F2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400"/>
              <a:t>更新當前安裝的軟件包</a:t>
            </a:r>
            <a:endParaRPr lang="en-US" altLang="zh-TW" sz="2400"/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200"/>
              <a:t>$ </a:t>
            </a:r>
            <a:r>
              <a:rPr lang="en-US" altLang="zh-TW" sz="2200">
                <a:solidFill>
                  <a:srgbClr val="FF0000"/>
                </a:solidFill>
              </a:rPr>
              <a:t>sudo apt-get update </a:t>
            </a:r>
          </a:p>
          <a:p>
            <a:pPr marL="541338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200"/>
              <a:t>$ </a:t>
            </a:r>
            <a:r>
              <a:rPr lang="en-US" altLang="zh-TW" sz="2200">
                <a:solidFill>
                  <a:srgbClr val="FF0000"/>
                </a:solidFill>
              </a:rPr>
              <a:t>sudo apt-get upgrade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2"/>
            </a:pPr>
            <a:r>
              <a:rPr lang="zh-TW" altLang="en-US" sz="2400"/>
              <a:t>安裝編譯套件</a:t>
            </a:r>
            <a:endParaRPr lang="en-US" altLang="zh-TW"/>
          </a:p>
          <a:p>
            <a:pPr marL="541338" lvl="1" indent="0">
              <a:spcBef>
                <a:spcPts val="600"/>
              </a:spcBef>
              <a:buNone/>
            </a:pPr>
            <a:r>
              <a:rPr lang="en-US" altLang="zh-TW" sz="2200"/>
              <a:t>$ </a:t>
            </a:r>
            <a:r>
              <a:rPr lang="en-US" altLang="zh-TW" sz="2200">
                <a:solidFill>
                  <a:srgbClr val="FF0000"/>
                </a:solidFill>
              </a:rPr>
              <a:t>sudo apt-get install build-essential cmake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3"/>
            </a:pPr>
            <a:r>
              <a:rPr lang="zh-TW" altLang="en-US" sz="2400"/>
              <a:t>安裝圖片套件</a:t>
            </a:r>
            <a:endParaRPr lang="en-US" altLang="zh-TW" sz="2400"/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200"/>
              <a:t>$ </a:t>
            </a:r>
            <a:r>
              <a:rPr lang="en-US" altLang="zh-TW" sz="2200">
                <a:solidFill>
                  <a:srgbClr val="FF0000"/>
                </a:solidFill>
              </a:rPr>
              <a:t>sudo apt-get install libjpeg-dev libpng-dev libtiff5-dev libjasper-dev</a:t>
            </a:r>
            <a:endParaRPr lang="zh-TW" altLang="en-US"/>
          </a:p>
          <a:p>
            <a:pPr marL="541338" indent="0">
              <a:buNone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86D8E5-D04D-4521-A1C3-7C9FA561E0A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ex4-10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75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C5BB96D-01F2-42F5-A1F2-898E7EFB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相關套件 </a:t>
            </a:r>
            <a:r>
              <a:rPr lang="en-US" altLang="zh-TW" sz="2400"/>
              <a:t>(1/2)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9272AC-A4BD-4BDC-8E34-FB9B88F2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eriod" startAt="4"/>
            </a:pPr>
            <a:r>
              <a:rPr lang="zh-TW" altLang="en-US"/>
              <a:t>安裝影片套件</a:t>
            </a:r>
            <a:endParaRPr lang="en-US" altLang="zh-TW"/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200"/>
              <a:t>$ </a:t>
            </a:r>
            <a:r>
              <a:rPr lang="en-US" altLang="zh-TW" sz="2200">
                <a:solidFill>
                  <a:srgbClr val="FF0000"/>
                </a:solidFill>
              </a:rPr>
              <a:t>sudo apt-get install libavcodec-dev libavformat-dev libswscale-dev libv4l-dev</a:t>
            </a:r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200"/>
              <a:t>$ </a:t>
            </a:r>
            <a:r>
              <a:rPr lang="en-US" altLang="zh-TW" sz="2200">
                <a:solidFill>
                  <a:srgbClr val="FF0000"/>
                </a:solidFill>
              </a:rPr>
              <a:t>sudo apt-get install libxvidcore-dev libx264-dev</a:t>
            </a:r>
            <a:endParaRPr lang="zh-TW" altLang="en-US">
              <a:solidFill>
                <a:srgbClr val="FF0000"/>
              </a:solidFill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 startAt="5"/>
            </a:pPr>
            <a:r>
              <a:rPr lang="zh-TW" altLang="en-US"/>
              <a:t>安裝 </a:t>
            </a:r>
            <a:r>
              <a:rPr lang="en-US" altLang="zh-TW"/>
              <a:t>GTK </a:t>
            </a:r>
            <a:r>
              <a:rPr lang="zh-TW" altLang="en-US"/>
              <a:t>套件</a:t>
            </a:r>
            <a:endParaRPr lang="en-US" altLang="zh-TW"/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400"/>
              <a:t>$ </a:t>
            </a:r>
            <a:r>
              <a:rPr lang="en-US" altLang="zh-TW" sz="2400">
                <a:solidFill>
                  <a:srgbClr val="FF0000"/>
                </a:solidFill>
              </a:rPr>
              <a:t>sudo apt-get install libgtk-3-dev libcanberra-gtk*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6"/>
            </a:pPr>
            <a:r>
              <a:rPr lang="zh-TW" altLang="en-US"/>
              <a:t>最佳化套件</a:t>
            </a:r>
            <a:endParaRPr lang="en-US" altLang="zh-TW"/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400"/>
              <a:t>$ </a:t>
            </a:r>
            <a:r>
              <a:rPr lang="en-US" altLang="zh-TW" sz="2400">
                <a:solidFill>
                  <a:srgbClr val="FF0000"/>
                </a:solidFill>
              </a:rPr>
              <a:t>sudo apt-get install libatlas-base-dev gfortran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7"/>
            </a:pPr>
            <a:r>
              <a:rPr lang="zh-TW" altLang="en-US"/>
              <a:t>樹莓派加裝</a:t>
            </a:r>
            <a:endParaRPr lang="en-US" altLang="zh-TW"/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400"/>
              <a:t>$ </a:t>
            </a:r>
            <a:r>
              <a:rPr lang="en-US" altLang="zh-TW" sz="2400">
                <a:solidFill>
                  <a:srgbClr val="FF0000"/>
                </a:solidFill>
              </a:rPr>
              <a:t>apt-get install at-spi2-core</a:t>
            </a:r>
          </a:p>
          <a:p>
            <a:pPr marL="541338" indent="0">
              <a:lnSpc>
                <a:spcPts val="3200"/>
              </a:lnSpc>
              <a:buNone/>
            </a:pPr>
            <a:endParaRPr lang="en-US" altLang="zh-TW" sz="240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86D8E5-D04D-4521-A1C3-7C9FA561E0A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ex4-10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0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EC5BB96D-01F2-42F5-A1F2-898E7EFB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相關套件 </a:t>
            </a:r>
            <a:r>
              <a:rPr lang="en-US" altLang="zh-TW" sz="2400"/>
              <a:t>(1/2)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9272AC-A4BD-4BDC-8E34-FB9B88F2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buFont typeface="+mj-lt"/>
              <a:buAutoNum type="arabicPeriod" startAt="8"/>
            </a:pP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開發套件</a:t>
            </a:r>
            <a:endParaRPr lang="en-US" altLang="zh-TW"/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200"/>
              <a:t>$ </a:t>
            </a:r>
            <a:r>
              <a:rPr lang="en-US" altLang="zh-TW" sz="2200">
                <a:solidFill>
                  <a:srgbClr val="FF0000"/>
                </a:solidFill>
              </a:rPr>
              <a:t>sudo apt-get install python-dev python3-dev</a:t>
            </a:r>
            <a:endParaRPr lang="en-US" altLang="zh-TW"/>
          </a:p>
          <a:p>
            <a:pPr marL="514350" indent="-514350">
              <a:spcBef>
                <a:spcPts val="1200"/>
              </a:spcBef>
              <a:buFont typeface="+mj-lt"/>
              <a:buAutoNum type="arabicPeriod" startAt="9"/>
            </a:pPr>
            <a:r>
              <a:rPr lang="zh-TW" altLang="en-US"/>
              <a:t>安裝 </a:t>
            </a:r>
            <a:r>
              <a:rPr lang="en-US" altLang="zh-TW"/>
              <a:t>numpy </a:t>
            </a:r>
            <a:r>
              <a:rPr lang="zh-TW" altLang="en-US"/>
              <a:t>函式庫 </a:t>
            </a:r>
            <a:r>
              <a:rPr lang="en-US" altLang="zh-TW"/>
              <a:t>(</a:t>
            </a:r>
            <a:r>
              <a:rPr lang="zh-TW" altLang="en-US"/>
              <a:t>預設已有安裝</a:t>
            </a:r>
            <a:r>
              <a:rPr lang="en-US" altLang="zh-TW"/>
              <a:t>)</a:t>
            </a:r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400"/>
              <a:t>$ </a:t>
            </a:r>
            <a:r>
              <a:rPr lang="en-US" altLang="zh-TW" sz="2400">
                <a:solidFill>
                  <a:srgbClr val="FF0000"/>
                </a:solidFill>
              </a:rPr>
              <a:t>pip install numpy</a:t>
            </a:r>
            <a:r>
              <a:rPr lang="en-US" altLang="zh-TW" sz="2400"/>
              <a:t>		</a:t>
            </a:r>
            <a:r>
              <a:rPr lang="en-US" altLang="zh-TW" sz="2400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 sz="2400">
                <a:solidFill>
                  <a:schemeClr val="bg1">
                    <a:lumMod val="65000"/>
                  </a:schemeClr>
                </a:solidFill>
              </a:rPr>
              <a:t>安裝 </a:t>
            </a:r>
            <a:r>
              <a:rPr lang="en-US" altLang="zh-TW" sz="2400">
                <a:solidFill>
                  <a:schemeClr val="bg1">
                    <a:lumMod val="65000"/>
                  </a:schemeClr>
                </a:solidFill>
              </a:rPr>
              <a:t>python2 </a:t>
            </a:r>
            <a:r>
              <a:rPr lang="zh-TW" altLang="en-US" sz="2400">
                <a:solidFill>
                  <a:schemeClr val="bg1">
                    <a:lumMod val="65000"/>
                  </a:schemeClr>
                </a:solidFill>
              </a:rPr>
              <a:t>的 </a:t>
            </a:r>
            <a:r>
              <a:rPr lang="en-US" altLang="zh-TW" sz="2400">
                <a:solidFill>
                  <a:schemeClr val="bg1">
                    <a:lumMod val="65000"/>
                  </a:schemeClr>
                </a:solidFill>
              </a:rPr>
              <a:t>numpy</a:t>
            </a:r>
          </a:p>
          <a:p>
            <a:pPr marL="541338" indent="0">
              <a:lnSpc>
                <a:spcPts val="3200"/>
              </a:lnSpc>
              <a:buNone/>
            </a:pPr>
            <a:r>
              <a:rPr lang="en-US" altLang="zh-TW" sz="2400"/>
              <a:t>$ </a:t>
            </a:r>
            <a:r>
              <a:rPr lang="en-US" altLang="zh-TW" sz="2400">
                <a:solidFill>
                  <a:srgbClr val="FF0000"/>
                </a:solidFill>
              </a:rPr>
              <a:t>pip3 install numpy</a:t>
            </a:r>
            <a:r>
              <a:rPr lang="en-US" altLang="zh-TW" sz="2400"/>
              <a:t>		</a:t>
            </a:r>
            <a:r>
              <a:rPr lang="en-US" altLang="zh-TW" sz="2400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 sz="2400">
                <a:solidFill>
                  <a:schemeClr val="bg1">
                    <a:lumMod val="65000"/>
                  </a:schemeClr>
                </a:solidFill>
              </a:rPr>
              <a:t>安裝 </a:t>
            </a:r>
            <a:r>
              <a:rPr lang="en-US" altLang="zh-TW" sz="2400">
                <a:solidFill>
                  <a:schemeClr val="bg1">
                    <a:lumMod val="65000"/>
                  </a:schemeClr>
                </a:solidFill>
              </a:rPr>
              <a:t>python3  </a:t>
            </a:r>
            <a:r>
              <a:rPr lang="zh-TW" altLang="en-US" sz="2400">
                <a:solidFill>
                  <a:schemeClr val="bg1">
                    <a:lumMod val="65000"/>
                  </a:schemeClr>
                </a:solidFill>
              </a:rPr>
              <a:t>的 </a:t>
            </a:r>
            <a:r>
              <a:rPr lang="en-US" altLang="zh-TW" sz="2400">
                <a:solidFill>
                  <a:schemeClr val="bg1">
                    <a:lumMod val="65000"/>
                  </a:schemeClr>
                </a:solidFill>
              </a:rPr>
              <a:t>numpy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86D8E5-D04D-4521-A1C3-7C9FA561E0A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ex4-10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79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532981-4062-4DE3-A387-C8CBE372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F2C64C-00DC-4AC7-90BD-9EBD6142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軟件包</a:t>
            </a:r>
          </a:p>
          <a:p>
            <a:r>
              <a:rPr lang="zh-TW" altLang="en-US">
                <a:solidFill>
                  <a:srgbClr val="FF0000"/>
                </a:solidFill>
              </a:rPr>
              <a:t>準備編譯 </a:t>
            </a:r>
            <a:r>
              <a:rPr lang="en-US" altLang="zh-TW">
                <a:solidFill>
                  <a:srgbClr val="FF0000"/>
                </a:solidFill>
              </a:rPr>
              <a:t>OpenCV</a:t>
            </a:r>
          </a:p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 上 編譯 </a:t>
            </a:r>
            <a:r>
              <a:rPr lang="en-US" altLang="zh-TW"/>
              <a:t>OpenCV</a:t>
            </a:r>
          </a:p>
          <a:p>
            <a:r>
              <a:rPr lang="zh-TW" altLang="en-US"/>
              <a:t>編譯後的清理</a:t>
            </a:r>
          </a:p>
          <a:p>
            <a:r>
              <a:rPr lang="zh-TW" altLang="en-US"/>
              <a:t>在 </a:t>
            </a:r>
            <a:r>
              <a:rPr lang="en-US" altLang="zh-TW"/>
              <a:t>Raspberry Pi </a:t>
            </a:r>
            <a:r>
              <a:rPr lang="zh-TW" altLang="en-US"/>
              <a:t>上測試 </a:t>
            </a:r>
            <a:r>
              <a:rPr lang="en-US" altLang="zh-TW"/>
              <a:t>OpenCV</a:t>
            </a:r>
          </a:p>
          <a:p>
            <a:r>
              <a:rPr lang="zh-TW" altLang="en-US"/>
              <a:t>常見問題</a:t>
            </a:r>
          </a:p>
          <a:p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938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C10F70B-0D07-4185-91AC-E74AC0C9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準備編譯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(1/3)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1775C1-DFC0-4EB4-B318-498F39107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現在已經安裝好所有 </a:t>
            </a:r>
            <a:r>
              <a:rPr lang="en-US" altLang="zh-TW"/>
              <a:t>OpenCV </a:t>
            </a:r>
            <a:r>
              <a:rPr lang="zh-TW" altLang="en-US"/>
              <a:t>所需要的軟件包，但我們需要做一些前置作業，讓我們可以加快我們的編譯過程。</a:t>
            </a:r>
          </a:p>
          <a:p>
            <a:r>
              <a:rPr lang="zh-TW" altLang="en-US"/>
              <a:t>我們需要暫時增加交換空間 </a:t>
            </a:r>
            <a:r>
              <a:rPr lang="en-US" altLang="zh-TW"/>
              <a:t>(swap) </a:t>
            </a:r>
            <a:r>
              <a:rPr lang="zh-TW" altLang="en-US"/>
              <a:t>的大小，以加快我們在 </a:t>
            </a:r>
            <a:r>
              <a:rPr lang="en-US" altLang="zh-TW"/>
              <a:t>Raspberry Pi </a:t>
            </a:r>
            <a:r>
              <a:rPr lang="zh-TW" altLang="en-US"/>
              <a:t>上編譯 </a:t>
            </a:r>
            <a:r>
              <a:rPr lang="en-US" altLang="zh-TW"/>
              <a:t>OpenCV </a:t>
            </a:r>
            <a:r>
              <a:rPr lang="zh-TW" altLang="en-US"/>
              <a:t>的過程。</a:t>
            </a:r>
          </a:p>
          <a:p>
            <a:r>
              <a:rPr lang="zh-TW" altLang="en-US"/>
              <a:t>當設備的 </a:t>
            </a:r>
            <a:r>
              <a:rPr lang="en-US" altLang="zh-TW"/>
              <a:t>RAM </a:t>
            </a:r>
            <a:r>
              <a:rPr lang="zh-TW" altLang="en-US"/>
              <a:t>用完時，作業系統將使用 </a:t>
            </a:r>
            <a:r>
              <a:rPr lang="en-US" altLang="zh-TW"/>
              <a:t>swap</a:t>
            </a:r>
            <a:r>
              <a:rPr lang="zh-TW" altLang="en-US"/>
              <a:t>。儘管 </a:t>
            </a:r>
            <a:r>
              <a:rPr lang="en-US" altLang="zh-TW"/>
              <a:t>swap </a:t>
            </a:r>
            <a:r>
              <a:rPr lang="zh-TW" altLang="en-US"/>
              <a:t>比 </a:t>
            </a:r>
            <a:r>
              <a:rPr lang="en-US" altLang="zh-TW"/>
              <a:t>RAM </a:t>
            </a:r>
            <a:r>
              <a:rPr lang="zh-TW" altLang="en-US"/>
              <a:t>慢很多，但在某些情況下它仍然很有用。</a:t>
            </a:r>
          </a:p>
        </p:txBody>
      </p:sp>
    </p:spTree>
    <p:extLst>
      <p:ext uri="{BB962C8B-B14F-4D97-AF65-F5344CB8AC3E}">
        <p14:creationId xmlns:p14="http://schemas.microsoft.com/office/powerpoint/2010/main" val="1614458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C10F70B-0D07-4185-91AC-E74AC0C9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準備編譯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(2/3)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1775C1-DFC0-4EB4-B318-498F39107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/>
              <a:t>通過運行以下指令開始修改交換文件配置。</a:t>
            </a:r>
            <a:endParaRPr lang="en-US" altLang="zh-TW"/>
          </a:p>
          <a:p>
            <a:pPr marL="541338" indent="0">
              <a:buNone/>
            </a:pPr>
            <a:r>
              <a:rPr lang="en-US" altLang="zh-TW" sz="2800"/>
              <a:t>$ </a:t>
            </a:r>
            <a:r>
              <a:rPr lang="en-US" altLang="zh-TW" sz="2800">
                <a:solidFill>
                  <a:srgbClr val="FF0000"/>
                </a:solidFill>
              </a:rPr>
              <a:t>sudo nano /etc/dphys-swapfile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r>
              <a:rPr lang="zh-TW" altLang="en-US"/>
              <a:t>在此文件中，找到下面這行，加大 </a:t>
            </a:r>
            <a:r>
              <a:rPr lang="en-US" altLang="zh-TW"/>
              <a:t>swap</a:t>
            </a:r>
            <a:r>
              <a:rPr lang="zh-TW" altLang="en-US"/>
              <a:t>，並存檔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>
              <a:latin typeface="Noto Sans TC" panose="020B0500000000000000" pitchFamily="34" charset="-12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endParaRPr lang="en-US" altLang="zh-TW" sz="2800">
              <a:solidFill>
                <a:srgbClr val="FF0000"/>
              </a:solidFill>
              <a:latin typeface="Noto Sans TC" panose="020B0500000000000000" pitchFamily="34" charset="-12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endParaRPr lang="en-US" altLang="zh-TW">
              <a:solidFill>
                <a:srgbClr val="FF0000"/>
              </a:solidFill>
              <a:latin typeface="Noto Sans TC" panose="020B0500000000000000" pitchFamily="34" charset="-12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endParaRPr lang="en-US" altLang="zh-TW" sz="2800">
              <a:solidFill>
                <a:srgbClr val="FF0000"/>
              </a:solidFill>
              <a:latin typeface="Noto Sans TC" panose="020B0500000000000000" pitchFamily="34" charset="-12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zh-TW" altLang="en-US"/>
              <a:t>更改 </a:t>
            </a:r>
            <a:r>
              <a:rPr lang="en-US" altLang="zh-TW"/>
              <a:t>swap </a:t>
            </a:r>
            <a:r>
              <a:rPr lang="zh-TW" altLang="en-US"/>
              <a:t>文件配置後，我們需要使用以下指令重新啟動其服務。</a:t>
            </a:r>
            <a:endParaRPr lang="en-US" altLang="zh-TW"/>
          </a:p>
          <a:p>
            <a:pPr marL="541338" indent="0">
              <a:buNone/>
            </a:pPr>
            <a:r>
              <a:rPr lang="en-US" altLang="zh-TW" sz="2800"/>
              <a:t>$ </a:t>
            </a:r>
            <a:r>
              <a:rPr lang="en-US" altLang="zh-TW" sz="2800">
                <a:solidFill>
                  <a:srgbClr val="FF0000"/>
                </a:solidFill>
              </a:rPr>
              <a:t>sudo systemctl restart dphys-swapfile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57183E-57B2-41FA-A06C-C0ED0604D4F6}"/>
              </a:ext>
            </a:extLst>
          </p:cNvPr>
          <p:cNvSpPr txBox="1"/>
          <p:nvPr/>
        </p:nvSpPr>
        <p:spPr>
          <a:xfrm>
            <a:off x="1043215" y="3084320"/>
            <a:ext cx="10310585" cy="468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CONF_SWAPSIZE=100</a:t>
            </a:r>
            <a:endParaRPr lang="zh-TW" altLang="en-US" sz="2000">
              <a:solidFill>
                <a:schemeClr val="bg1"/>
              </a:solidFill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6A7744-C0A7-4A09-970A-EAC202E15149}"/>
              </a:ext>
            </a:extLst>
          </p:cNvPr>
          <p:cNvSpPr txBox="1"/>
          <p:nvPr/>
        </p:nvSpPr>
        <p:spPr>
          <a:xfrm>
            <a:off x="1043214" y="4060170"/>
            <a:ext cx="10310585" cy="468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CONF_SWAPSIZE=2048</a:t>
            </a:r>
            <a:endParaRPr lang="zh-TW" altLang="en-US" sz="2000">
              <a:solidFill>
                <a:schemeClr val="bg1"/>
              </a:solidFill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74C40AFA-2D1F-496D-8B36-9790433273C7}"/>
              </a:ext>
            </a:extLst>
          </p:cNvPr>
          <p:cNvSpPr/>
          <p:nvPr/>
        </p:nvSpPr>
        <p:spPr>
          <a:xfrm>
            <a:off x="5999453" y="3642283"/>
            <a:ext cx="199053" cy="36524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10653B-0F97-49D9-AD70-9695A98C310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C10F70B-0D07-4185-91AC-E74AC0C9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準備編譯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(3/3)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1775C1-DFC0-4EB4-B318-498F39107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/>
              <a:t>讓我們將所需的兩個 </a:t>
            </a:r>
            <a:r>
              <a:rPr lang="en-US" altLang="zh-TW"/>
              <a:t>OpenCV </a:t>
            </a:r>
            <a:r>
              <a:rPr lang="zh-TW" altLang="en-US"/>
              <a:t>儲存到 </a:t>
            </a:r>
            <a:r>
              <a:rPr lang="en-US" altLang="zh-TW"/>
              <a:t>Raspberry Pi </a:t>
            </a:r>
            <a:r>
              <a:rPr lang="zh-TW" altLang="en-US"/>
              <a:t>中</a:t>
            </a:r>
          </a:p>
          <a:p>
            <a:pPr marL="534988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mkdir opencv	</a:t>
            </a:r>
            <a:r>
              <a:rPr lang="en-US" altLang="zh-TW"/>
              <a:t>			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建立一個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opencv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資料夾擺放檔案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534988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cd opencv</a:t>
            </a:r>
            <a:r>
              <a:rPr lang="en-US" altLang="zh-TW"/>
              <a:t>			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 進入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opencv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資料夾</a:t>
            </a:r>
            <a:endParaRPr lang="en-US" altLang="zh-TW"/>
          </a:p>
          <a:p>
            <a:pPr marL="534988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wget https://github.com/opencv/opencv/archive/master.zip</a:t>
            </a:r>
          </a:p>
          <a:p>
            <a:pPr marL="534988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unzip master.zip &amp;&amp; rm master.zip	</a:t>
            </a:r>
            <a:r>
              <a:rPr lang="en-US" altLang="zh-TW"/>
              <a:t>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解壓縮並刪除檔案</a:t>
            </a:r>
          </a:p>
          <a:p>
            <a:pPr marL="534988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wget https://github.com/opencv/opencv_contrib/archive/master.zip</a:t>
            </a:r>
          </a:p>
          <a:p>
            <a:pPr marL="534988" lvl="1" indent="0">
              <a:buNone/>
            </a:pPr>
            <a:r>
              <a:rPr lang="en-US" altLang="zh-TW"/>
              <a:t>$ </a:t>
            </a:r>
            <a:r>
              <a:rPr lang="en-US" altLang="zh-TW">
                <a:solidFill>
                  <a:srgbClr val="FF0000"/>
                </a:solidFill>
              </a:rPr>
              <a:t>unzip master.zip &amp;&amp; rm master.zip	</a:t>
            </a:r>
            <a:r>
              <a:rPr lang="en-US" altLang="zh-TW"/>
              <a:t>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解壓縮並刪除檔案</a:t>
            </a:r>
            <a:endParaRPr lang="en-US" altLang="zh-TW" sz="2200">
              <a:solidFill>
                <a:schemeClr val="bg1">
                  <a:lumMod val="65000"/>
                </a:schemeClr>
              </a:solidFill>
            </a:endParaRPr>
          </a:p>
          <a:p>
            <a:pPr marL="541338" indent="0">
              <a:buNone/>
            </a:pPr>
            <a:endParaRPr lang="en-US" altLang="zh-TW" sz="260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3229B23-B0CF-4F1B-BAD5-14B397526BA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9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何謂 </a:t>
            </a:r>
            <a:r>
              <a:rPr kumimoji="1" lang="en-US" altLang="zh-TW" dirty="0" err="1"/>
              <a:t>A</a:t>
            </a:r>
            <a:r>
              <a:rPr kumimoji="1" lang="en-US" altLang="zh-TW" dirty="0" err="1">
                <a:solidFill>
                  <a:schemeClr val="bg1"/>
                </a:solidFill>
              </a:rPr>
              <a:t>IoT</a:t>
            </a:r>
            <a:r>
              <a:rPr kumimoji="1"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1E8A6E2-CF71-4A16-9AEB-30DD05050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458" y="1728202"/>
            <a:ext cx="5851103" cy="4243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0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532981-4062-4DE3-A387-C8CBE372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F2C64C-00DC-4AC7-90BD-9EBD6142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軟件包</a:t>
            </a:r>
          </a:p>
          <a:p>
            <a:r>
              <a:rPr lang="zh-TW" altLang="en-US"/>
              <a:t>準備編譯 </a:t>
            </a:r>
            <a:r>
              <a:rPr lang="en-US" altLang="zh-TW"/>
              <a:t>OpenCV</a:t>
            </a:r>
          </a:p>
          <a:p>
            <a:r>
              <a:rPr lang="zh-TW" altLang="en-US">
                <a:solidFill>
                  <a:srgbClr val="FF0000"/>
                </a:solidFill>
              </a:rPr>
              <a:t>在 </a:t>
            </a:r>
            <a:r>
              <a:rPr lang="en-US" altLang="zh-TW">
                <a:solidFill>
                  <a:srgbClr val="FF0000"/>
                </a:solidFill>
              </a:rPr>
              <a:t>Raspberry Pi</a:t>
            </a:r>
            <a:r>
              <a:rPr lang="zh-TW" altLang="en-US">
                <a:solidFill>
                  <a:srgbClr val="FF0000"/>
                </a:solidFill>
              </a:rPr>
              <a:t> 上 編譯 </a:t>
            </a:r>
            <a:r>
              <a:rPr lang="en-US" altLang="zh-TW">
                <a:solidFill>
                  <a:srgbClr val="FF0000"/>
                </a:solidFill>
              </a:rPr>
              <a:t>OpenCV</a:t>
            </a:r>
          </a:p>
          <a:p>
            <a:r>
              <a:rPr lang="zh-TW" altLang="en-US"/>
              <a:t>編譯後的清理</a:t>
            </a:r>
          </a:p>
          <a:p>
            <a:r>
              <a:rPr lang="zh-TW" altLang="en-US"/>
              <a:t>在 </a:t>
            </a:r>
            <a:r>
              <a:rPr lang="en-US" altLang="zh-TW"/>
              <a:t>Raspberry Pi </a:t>
            </a:r>
            <a:r>
              <a:rPr lang="zh-TW" altLang="en-US"/>
              <a:t>上測試 </a:t>
            </a:r>
            <a:r>
              <a:rPr lang="en-US" altLang="zh-TW"/>
              <a:t>OpenCV</a:t>
            </a:r>
          </a:p>
          <a:p>
            <a:r>
              <a:rPr lang="zh-TW" altLang="en-US"/>
              <a:t>常見問題</a:t>
            </a:r>
          </a:p>
          <a:p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85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931D2D-5E68-4B9E-8199-61A23D94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上 編譯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(1/4)</a:t>
            </a:r>
            <a:endParaRPr lang="zh-TW" altLang="en-US" sz="240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8DD887F-F205-47DF-9BF0-DEB166C40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首先，在剛剛解壓縮的檔案，在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opencv-master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資料夾中，創建一個名為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"build"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的目錄，然後將工作目錄更改為該目錄。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marL="534988" lvl="1" indent="0">
              <a:buNone/>
              <a:defRPr/>
            </a:pP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 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cd opencv-master</a:t>
            </a:r>
          </a:p>
          <a:p>
            <a:pPr marL="534988" lvl="1" indent="0">
              <a:buNone/>
              <a:defRPr/>
            </a:pP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 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mkdir build</a:t>
            </a:r>
          </a:p>
          <a:p>
            <a:pPr marL="534988" lvl="1" indent="0">
              <a:buNone/>
              <a:defRPr/>
            </a:pP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 </a:t>
            </a:r>
            <a:r>
              <a:rPr kumimoji="0" lang="en-US" altLang="zh-TW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cd build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A3F4645-2D1E-49B6-9F56-832ADC96145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302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931D2D-5E68-4B9E-8199-61A23D94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上 編譯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(2/4)</a:t>
            </a:r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8DD887F-F205-47DF-9BF0-DEB166C40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zh-TW" altLang="en-US" sz="2400">
                <a:solidFill>
                  <a:prstClr val="black"/>
                </a:solidFill>
              </a:rPr>
              <a:t>在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build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中，以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cmake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用來準備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OpenCV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，以便在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Pi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上進行編譯，</a:t>
            </a:r>
            <a:r>
              <a:rPr lang="zh-TW" altLang="en-US" sz="2400">
                <a:solidFill>
                  <a:prstClr val="black"/>
                </a:solidFill>
              </a:rPr>
              <a:t>運行以下指令以生成所需的 </a:t>
            </a:r>
            <a:r>
              <a:rPr lang="en-US" altLang="zh-TW" sz="2400">
                <a:solidFill>
                  <a:prstClr val="black"/>
                </a:solidFill>
              </a:rPr>
              <a:t>makefile</a:t>
            </a:r>
            <a:r>
              <a:rPr lang="zh-TW" altLang="en-US" sz="2400">
                <a:solidFill>
                  <a:prstClr val="black"/>
                </a:solidFill>
              </a:rPr>
              <a:t>。</a:t>
            </a:r>
            <a:endParaRPr lang="en-US" altLang="zh-TW" sz="2400">
              <a:solidFill>
                <a:prstClr val="black"/>
              </a:solidFill>
            </a:endParaRP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cmake -D CMAKE_BUILD_TYPE=RELEASE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CMAKE_INSTALL_PREFIX=/usr/local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OPENCV_EXTRA_MODULES_PATH=../../opencv_contrib-master/modules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ENABLE_NEON=ON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ENABLE_VFPV3=ON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WITH_TBB=ON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WITH_OPENMP=ON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BUILD_TESTS=OFF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OPENCV_ENABLE_NONFREE=ON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INSTALL_PYTHON_EXAMPLES=OFF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BUILD_EXAMPLES=OFF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OPENCV_EXTRA_EXE_LINKER_FLAGS=-latomic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PYTHON3_EXECUTABLE=/usr/bin/python3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-D PYTHON_EXECUTABLE=/usr/bin/python \</a:t>
            </a:r>
          </a:p>
          <a:p>
            <a:pPr marL="541338" marR="0" lvl="0" indent="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    ..</a:t>
            </a:r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5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F1ED1F-DFDE-484F-9D7E-BEFEC1C4B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solidFill>
                  <a:prstClr val="black"/>
                </a:solidFill>
              </a:rPr>
              <a:t>生成</a:t>
            </a:r>
            <a:r>
              <a:rPr lang="zh-TW" altLang="en-US">
                <a:solidFill>
                  <a:prstClr val="black"/>
                </a:solidFill>
              </a:rPr>
              <a:t>後的檢查 </a:t>
            </a:r>
            <a:r>
              <a:rPr lang="en-US" altLang="zh-TW" sz="2400">
                <a:solidFill>
                  <a:prstClr val="black"/>
                </a:solidFill>
              </a:rPr>
              <a:t>(1/2)</a:t>
            </a:r>
            <a:r>
              <a:rPr lang="zh-TW" altLang="en-US" sz="2400">
                <a:solidFill>
                  <a:prstClr val="black"/>
                </a:solidFill>
              </a:rPr>
              <a:t> 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97C342-2013-4A19-B759-1E12471FC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Cmake </a:t>
            </a:r>
            <a:r>
              <a:rPr lang="zh-TW" altLang="en-US"/>
              <a:t>執行後，需檢查兩個地方，首先檢查 </a:t>
            </a:r>
            <a:r>
              <a:rPr lang="en-US" altLang="zh-TW"/>
              <a:t>Non-free algorithms </a:t>
            </a:r>
            <a:r>
              <a:rPr lang="zh-TW" altLang="en-US"/>
              <a:t>是否為 </a:t>
            </a:r>
            <a:r>
              <a:rPr lang="en-US" altLang="zh-TW"/>
              <a:t>YES</a:t>
            </a:r>
            <a:r>
              <a:rPr lang="zh-TW" altLang="en-US"/>
              <a:t>。</a:t>
            </a:r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E3B4AB-ACBA-4254-8C65-21E68C3FA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7277" y="2228475"/>
            <a:ext cx="7077446" cy="3959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0F081DB-0BBA-4F56-8EB8-47DA8F3EE1BE}"/>
              </a:ext>
            </a:extLst>
          </p:cNvPr>
          <p:cNvSpPr/>
          <p:nvPr/>
        </p:nvSpPr>
        <p:spPr>
          <a:xfrm>
            <a:off x="2716823" y="4058922"/>
            <a:ext cx="2558562" cy="143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7181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F1ED1F-DFDE-484F-9D7E-BEFEC1C4B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>
                <a:solidFill>
                  <a:prstClr val="black"/>
                </a:solidFill>
              </a:rPr>
              <a:t>生成</a:t>
            </a:r>
            <a:r>
              <a:rPr lang="zh-TW" altLang="en-US">
                <a:solidFill>
                  <a:prstClr val="black"/>
                </a:solidFill>
              </a:rPr>
              <a:t>後的檢查 </a:t>
            </a:r>
            <a:r>
              <a:rPr lang="en-US" altLang="zh-TW" sz="2400">
                <a:solidFill>
                  <a:prstClr val="black"/>
                </a:solidFill>
              </a:rPr>
              <a:t>(2/2)</a:t>
            </a:r>
            <a:r>
              <a:rPr lang="zh-TW" altLang="en-US" sz="2400">
                <a:solidFill>
                  <a:prstClr val="black"/>
                </a:solidFill>
              </a:rPr>
              <a:t> </a:t>
            </a:r>
            <a:endParaRPr lang="zh-TW" altLang="en-US" sz="24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97C342-2013-4A19-B759-1E12471FC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再來確認 </a:t>
            </a:r>
            <a:r>
              <a:rPr lang="en-US" altLang="zh-TW"/>
              <a:t>Python 2 </a:t>
            </a:r>
            <a:r>
              <a:rPr lang="zh-TW" altLang="en-US"/>
              <a:t>與 </a:t>
            </a:r>
            <a:r>
              <a:rPr lang="en-US" altLang="zh-TW"/>
              <a:t>Python 3 </a:t>
            </a:r>
            <a:r>
              <a:rPr lang="zh-TW" altLang="en-US"/>
              <a:t>這兩個區段是否存在，以及最後的生成結果訊息，看看是否有錯誤訊息。</a:t>
            </a:r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E3B4AB-ACBA-4254-8C65-21E68C3FA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7278" y="2228475"/>
            <a:ext cx="7077444" cy="3959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0F081DB-0BBA-4F56-8EB8-47DA8F3EE1BE}"/>
              </a:ext>
            </a:extLst>
          </p:cNvPr>
          <p:cNvSpPr/>
          <p:nvPr/>
        </p:nvSpPr>
        <p:spPr>
          <a:xfrm>
            <a:off x="2971799" y="2951175"/>
            <a:ext cx="5583115" cy="583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6807755-8CF2-4D82-B4F0-140040C850C4}"/>
              </a:ext>
            </a:extLst>
          </p:cNvPr>
          <p:cNvSpPr/>
          <p:nvPr/>
        </p:nvSpPr>
        <p:spPr>
          <a:xfrm>
            <a:off x="2971798" y="3622318"/>
            <a:ext cx="5583115" cy="583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33D5A5-9824-49E2-851D-108DB69931FA}"/>
              </a:ext>
            </a:extLst>
          </p:cNvPr>
          <p:cNvSpPr/>
          <p:nvPr/>
        </p:nvSpPr>
        <p:spPr>
          <a:xfrm>
            <a:off x="2702167" y="5416973"/>
            <a:ext cx="5852746" cy="473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471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931D2D-5E68-4B9E-8199-61A23D94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上 編譯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(3/4)</a:t>
            </a:r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8DD887F-F205-47DF-9BF0-DEB166C40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spcBef>
                <a:spcPts val="1200"/>
              </a:spcBef>
              <a:buFont typeface="+mj-lt"/>
              <a:buAutoNum type="arabicPeriod" startAt="3"/>
              <a:defRPr/>
            </a:pPr>
            <a:r>
              <a:rPr lang="zh-TW" altLang="en-US" sz="2400">
                <a:solidFill>
                  <a:prstClr val="black"/>
                </a:solidFill>
              </a:rPr>
              <a:t>所需的編譯文件生成後，繼續編譯 </a:t>
            </a:r>
            <a:r>
              <a:rPr lang="en-US" altLang="zh-TW" sz="2400">
                <a:solidFill>
                  <a:prstClr val="black"/>
                </a:solidFill>
              </a:rPr>
              <a:t>OpenCV</a:t>
            </a:r>
            <a:r>
              <a:rPr lang="zh-TW" altLang="en-US" sz="2400">
                <a:solidFill>
                  <a:prstClr val="black"/>
                </a:solidFill>
              </a:rPr>
              <a:t>。使用參數 </a:t>
            </a:r>
            <a:r>
              <a:rPr lang="en-US" altLang="zh-TW" sz="2400">
                <a:solidFill>
                  <a:prstClr val="black"/>
                </a:solidFill>
              </a:rPr>
              <a:t>-j4 </a:t>
            </a:r>
            <a:r>
              <a:rPr lang="zh-TW" altLang="en-US" sz="2400">
                <a:solidFill>
                  <a:prstClr val="black"/>
                </a:solidFill>
              </a:rPr>
              <a:t>使 </a:t>
            </a:r>
            <a:r>
              <a:rPr lang="en-US" altLang="zh-TW" sz="2400">
                <a:solidFill>
                  <a:prstClr val="black"/>
                </a:solidFill>
              </a:rPr>
              <a:t>Pi </a:t>
            </a:r>
            <a:r>
              <a:rPr lang="zh-TW" altLang="en-US" sz="2400">
                <a:solidFill>
                  <a:prstClr val="black"/>
                </a:solidFill>
              </a:rPr>
              <a:t>上的每個內核都可以編譯 </a:t>
            </a:r>
            <a:r>
              <a:rPr lang="en-US" altLang="zh-TW" sz="2400">
                <a:solidFill>
                  <a:prstClr val="black"/>
                </a:solidFill>
              </a:rPr>
              <a:t>OpenCV</a:t>
            </a:r>
            <a:r>
              <a:rPr lang="zh-TW" altLang="en-US" sz="2400">
                <a:solidFill>
                  <a:prstClr val="black"/>
                </a:solidFill>
              </a:rPr>
              <a:t>，加快編譯過程。</a:t>
            </a:r>
            <a:endParaRPr lang="en-US" altLang="zh-TW" sz="2400">
              <a:solidFill>
                <a:prstClr val="black"/>
              </a:solidFill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make –j</a:t>
            </a:r>
            <a:r>
              <a:rPr lang="en-US" altLang="zh-TW">
                <a:solidFill>
                  <a:srgbClr val="FF0000"/>
                </a:solidFill>
              </a:rPr>
              <a:t>4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AD6EA50-6660-42B7-BECE-89BD137C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7" y="2520072"/>
            <a:ext cx="7077446" cy="3960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C20E22-E96B-4876-B127-422102913243}"/>
              </a:ext>
            </a:extLst>
          </p:cNvPr>
          <p:cNvSpPr txBox="1"/>
          <p:nvPr/>
        </p:nvSpPr>
        <p:spPr>
          <a:xfrm>
            <a:off x="1476741" y="6338701"/>
            <a:ext cx="8651997" cy="45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indent="0" algn="ctr" fontAlgn="base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1800">
                <a:solidFill>
                  <a:srgbClr val="FF00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### </a:t>
            </a:r>
            <a:r>
              <a:rPr lang="zh-TW" altLang="en-US" sz="1800">
                <a:solidFill>
                  <a:srgbClr val="FF00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編譯會花費大量時間。在我的 </a:t>
            </a:r>
            <a:r>
              <a:rPr lang="en-US" altLang="zh-TW" sz="1800">
                <a:solidFill>
                  <a:srgbClr val="FF00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Pi 4 </a:t>
            </a:r>
            <a:r>
              <a:rPr lang="zh-TW" altLang="en-US" sz="1800">
                <a:solidFill>
                  <a:srgbClr val="FF00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上，此過程耗時約 </a:t>
            </a:r>
            <a:r>
              <a:rPr lang="en-US" altLang="zh-TW" sz="1800">
                <a:solidFill>
                  <a:srgbClr val="FF00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 </a:t>
            </a:r>
            <a:r>
              <a:rPr lang="zh-TW" altLang="en-US" sz="1800">
                <a:solidFill>
                  <a:srgbClr val="FF00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個小時 </a:t>
            </a:r>
            <a:r>
              <a:rPr lang="en-US" altLang="zh-TW" sz="1800">
                <a:solidFill>
                  <a:srgbClr val="FF00FF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###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E8FD36C-BDD1-4B3C-A74D-5B1FD0A3FF8A}"/>
              </a:ext>
            </a:extLst>
          </p:cNvPr>
          <p:cNvSpPr/>
          <p:nvPr/>
        </p:nvSpPr>
        <p:spPr>
          <a:xfrm>
            <a:off x="2702166" y="5708738"/>
            <a:ext cx="6714395" cy="473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819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931D2D-5E68-4B9E-8199-61A23D94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上 編譯 </a:t>
            </a:r>
            <a:r>
              <a:rPr lang="en-US" altLang="zh-TW"/>
              <a:t>OpenCV</a:t>
            </a:r>
            <a:r>
              <a:rPr lang="zh-TW" altLang="en-US"/>
              <a:t> </a:t>
            </a:r>
            <a:r>
              <a:rPr lang="en-US" altLang="zh-TW" sz="2400"/>
              <a:t>(4/4)</a:t>
            </a:r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8DD887F-F205-47DF-9BF0-DEB166C40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ts val="36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若編譯結果沒有錯誤發生，就可以安裝了。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sudo make install</a:t>
            </a:r>
          </a:p>
          <a:p>
            <a:pPr marL="514350" marR="0" lvl="0" indent="-514350" algn="l" defTabSz="914400" rtl="0" eaLnBrk="0" fontAlgn="base" latinLnBrk="0" hangingPunct="0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我們還需要重新</a:t>
            </a:r>
            <a:r>
              <a:rPr lang="zh-TW" altLang="en-US" sz="2400">
                <a:solidFill>
                  <a:prstClr val="black"/>
                </a:solidFill>
              </a:rPr>
              <a:t>設定作業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系統。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</a:t>
            </a:r>
            <a:r>
              <a:rPr kumimoji="0" lang="en-US" altLang="zh-TW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sudo ldconfig</a:t>
            </a:r>
            <a:endParaRPr lang="zh-TW" altLang="en-US" sz="2000"/>
          </a:p>
          <a:p>
            <a:pPr marL="514350" lvl="0" indent="-514350">
              <a:spcBef>
                <a:spcPts val="1200"/>
              </a:spcBef>
              <a:buFont typeface="+mj-lt"/>
              <a:buAutoNum type="arabicPeriod" startAt="6"/>
              <a:defRPr/>
            </a:pPr>
            <a:r>
              <a:rPr lang="zh-TW" altLang="en-US" sz="2400">
                <a:solidFill>
                  <a:prstClr val="black"/>
                </a:solidFill>
              </a:rPr>
              <a:t>進入 </a:t>
            </a:r>
            <a:r>
              <a:rPr lang="en-US" altLang="zh-TW" sz="2400">
                <a:solidFill>
                  <a:prstClr val="black"/>
                </a:solidFill>
              </a:rPr>
              <a:t>python_loader</a:t>
            </a:r>
          </a:p>
          <a:p>
            <a:pPr marL="534988" lvl="1" indent="0">
              <a:spcBef>
                <a:spcPts val="600"/>
              </a:spcBef>
              <a:buNone/>
              <a:defRPr/>
            </a:pPr>
            <a:r>
              <a:rPr lang="en-US" altLang="zh-TW">
                <a:solidFill>
                  <a:prstClr val="black"/>
                </a:solidFill>
              </a:rPr>
              <a:t>$ </a:t>
            </a:r>
            <a:r>
              <a:rPr lang="en-US" altLang="zh-TW">
                <a:solidFill>
                  <a:srgbClr val="FF0000"/>
                </a:solidFill>
              </a:rPr>
              <a:t>cd python_loader</a:t>
            </a:r>
            <a:endParaRPr lang="en-US" altLang="zh-TW" sz="2400">
              <a:solidFill>
                <a:srgbClr val="FF0000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 startAt="6"/>
              <a:defRPr/>
            </a:pPr>
            <a:r>
              <a:rPr lang="zh-TW" altLang="en-US" sz="2400">
                <a:solidFill>
                  <a:prstClr val="black"/>
                </a:solidFill>
              </a:rPr>
              <a:t>設定 </a:t>
            </a:r>
            <a:r>
              <a:rPr lang="en-US" altLang="zh-TW" sz="2400">
                <a:solidFill>
                  <a:prstClr val="black"/>
                </a:solidFill>
              </a:rPr>
              <a:t>python (python2) </a:t>
            </a:r>
            <a:r>
              <a:rPr lang="zh-TW" altLang="en-US" sz="2400">
                <a:solidFill>
                  <a:prstClr val="black"/>
                </a:solidFill>
              </a:rPr>
              <a:t>的執行環境 </a:t>
            </a:r>
            <a:r>
              <a:rPr lang="en-US" altLang="zh-TW" sz="2400">
                <a:solidFill>
                  <a:prstClr val="black"/>
                </a:solidFill>
              </a:rPr>
              <a:t>(setup.py </a:t>
            </a:r>
            <a:r>
              <a:rPr lang="zh-TW" altLang="en-US" sz="2400">
                <a:solidFill>
                  <a:prstClr val="black"/>
                </a:solidFill>
              </a:rPr>
              <a:t>是幫你寫好的設定檔</a:t>
            </a:r>
            <a:r>
              <a:rPr lang="en-US" altLang="zh-TW" sz="2400">
                <a:solidFill>
                  <a:prstClr val="black"/>
                </a:solidFill>
              </a:rPr>
              <a:t>)</a:t>
            </a:r>
            <a:endParaRPr lang="zh-TW" altLang="en-US" sz="2400">
              <a:solidFill>
                <a:prstClr val="black"/>
              </a:solidFill>
            </a:endParaRPr>
          </a:p>
          <a:p>
            <a:pPr marL="534988" lvl="1" indent="0">
              <a:spcBef>
                <a:spcPts val="600"/>
              </a:spcBef>
              <a:buNone/>
              <a:defRPr/>
            </a:pPr>
            <a:r>
              <a:rPr lang="en-US" altLang="zh-TW">
                <a:solidFill>
                  <a:prstClr val="black"/>
                </a:solidFill>
              </a:rPr>
              <a:t>$ </a:t>
            </a:r>
            <a:r>
              <a:rPr lang="en-US" altLang="zh-TW">
                <a:solidFill>
                  <a:srgbClr val="FF0000"/>
                </a:solidFill>
              </a:rPr>
              <a:t>sudo python setup.py install</a:t>
            </a:r>
            <a:endParaRPr lang="en-US" altLang="zh-TW" sz="2400">
              <a:solidFill>
                <a:srgbClr val="FF0000"/>
              </a:solidFill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 startAt="6"/>
              <a:defRPr/>
            </a:pPr>
            <a:r>
              <a:rPr lang="zh-TW" altLang="en-US" sz="2400">
                <a:solidFill>
                  <a:prstClr val="black"/>
                </a:solidFill>
              </a:rPr>
              <a:t>設定 </a:t>
            </a:r>
            <a:r>
              <a:rPr lang="en-US" altLang="zh-TW" sz="2400">
                <a:solidFill>
                  <a:prstClr val="black"/>
                </a:solidFill>
              </a:rPr>
              <a:t>python3 </a:t>
            </a:r>
            <a:r>
              <a:rPr lang="zh-TW" altLang="en-US" sz="2400">
                <a:solidFill>
                  <a:prstClr val="black"/>
                </a:solidFill>
              </a:rPr>
              <a:t>的執行環境</a:t>
            </a:r>
            <a:r>
              <a:rPr lang="zh-TW" altLang="en-US">
                <a:solidFill>
                  <a:prstClr val="black"/>
                </a:solidFill>
              </a:rPr>
              <a:t> </a:t>
            </a:r>
            <a:r>
              <a:rPr lang="en-US" altLang="zh-TW" sz="2400">
                <a:solidFill>
                  <a:prstClr val="black"/>
                </a:solidFill>
              </a:rPr>
              <a:t>(setup.py </a:t>
            </a:r>
            <a:r>
              <a:rPr lang="zh-TW" altLang="en-US" sz="2400">
                <a:solidFill>
                  <a:prstClr val="black"/>
                </a:solidFill>
              </a:rPr>
              <a:t>是幫你寫好的設定檔</a:t>
            </a:r>
            <a:r>
              <a:rPr lang="en-US" altLang="zh-TW" sz="2400">
                <a:solidFill>
                  <a:prstClr val="black"/>
                </a:solidFill>
              </a:rPr>
              <a:t>)</a:t>
            </a:r>
            <a:endParaRPr lang="zh-TW" altLang="en-US" sz="2400">
              <a:solidFill>
                <a:prstClr val="black"/>
              </a:solidFill>
            </a:endParaRPr>
          </a:p>
          <a:p>
            <a:pPr marL="534988" lvl="1" indent="0">
              <a:spcBef>
                <a:spcPts val="600"/>
              </a:spcBef>
              <a:buNone/>
              <a:defRPr/>
            </a:pPr>
            <a:r>
              <a:rPr lang="en-US" altLang="zh-TW">
                <a:solidFill>
                  <a:prstClr val="black"/>
                </a:solidFill>
              </a:rPr>
              <a:t>$ </a:t>
            </a:r>
            <a:r>
              <a:rPr lang="en-US" altLang="zh-TW">
                <a:solidFill>
                  <a:srgbClr val="FF0000"/>
                </a:solidFill>
              </a:rPr>
              <a:t>sudo python3 setup.py install</a:t>
            </a:r>
            <a:endParaRPr lang="zh-TW" alt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73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532981-4062-4DE3-A387-C8CBE372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F2C64C-00DC-4AC7-90BD-9EBD6142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軟件包</a:t>
            </a:r>
          </a:p>
          <a:p>
            <a:r>
              <a:rPr lang="zh-TW" altLang="en-US"/>
              <a:t>準備編譯 </a:t>
            </a:r>
            <a:r>
              <a:rPr lang="en-US" altLang="zh-TW"/>
              <a:t>OpenCV</a:t>
            </a:r>
          </a:p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 上 編譯 </a:t>
            </a:r>
            <a:r>
              <a:rPr lang="en-US" altLang="zh-TW"/>
              <a:t>OpenCV</a:t>
            </a:r>
          </a:p>
          <a:p>
            <a:r>
              <a:rPr lang="zh-TW" altLang="en-US">
                <a:solidFill>
                  <a:srgbClr val="FF0000"/>
                </a:solidFill>
              </a:rPr>
              <a:t>編譯後的清理</a:t>
            </a:r>
          </a:p>
          <a:p>
            <a:r>
              <a:rPr lang="zh-TW" altLang="en-US"/>
              <a:t>在 </a:t>
            </a:r>
            <a:r>
              <a:rPr lang="en-US" altLang="zh-TW"/>
              <a:t>Raspberry Pi </a:t>
            </a:r>
            <a:r>
              <a:rPr lang="zh-TW" altLang="en-US"/>
              <a:t>上測試 </a:t>
            </a:r>
            <a:r>
              <a:rPr lang="en-US" altLang="zh-TW"/>
              <a:t>OpenCV</a:t>
            </a:r>
          </a:p>
          <a:p>
            <a:r>
              <a:rPr lang="zh-TW" altLang="en-US"/>
              <a:t>常見問題</a:t>
            </a:r>
          </a:p>
          <a:p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782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C10F70B-0D07-4185-91AC-E74AC0C9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編譯後的清理 </a:t>
            </a:r>
            <a:r>
              <a:rPr lang="en-US" altLang="zh-TW"/>
              <a:t>(</a:t>
            </a:r>
            <a:r>
              <a:rPr lang="zh-TW" altLang="en-US"/>
              <a:t>若 </a:t>
            </a:r>
            <a:r>
              <a:rPr lang="en-US" altLang="zh-TW"/>
              <a:t>SD</a:t>
            </a:r>
            <a:r>
              <a:rPr lang="zh-TW" altLang="en-US"/>
              <a:t> 卡夠大，不用改回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1775C1-DFC0-4EB4-B318-498F39107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/>
              <a:t>現在我們已經完成了 </a:t>
            </a:r>
            <a:r>
              <a:rPr lang="en-US" altLang="zh-TW"/>
              <a:t>OpenCV </a:t>
            </a:r>
            <a:r>
              <a:rPr lang="zh-TW" altLang="en-US"/>
              <a:t>的編譯，不再需要這麼大的 </a:t>
            </a:r>
            <a:r>
              <a:rPr lang="en-US" altLang="zh-TW"/>
              <a:t>swap </a:t>
            </a:r>
            <a:r>
              <a:rPr lang="zh-TW" altLang="en-US"/>
              <a:t>。</a:t>
            </a:r>
            <a:endParaRPr lang="en-US" altLang="zh-TW"/>
          </a:p>
          <a:p>
            <a:pPr marL="541338" indent="0">
              <a:buNone/>
            </a:pPr>
            <a:r>
              <a:rPr lang="en-US" altLang="zh-TW" sz="2800"/>
              <a:t>$ </a:t>
            </a:r>
            <a:r>
              <a:rPr lang="en-US" altLang="zh-TW" sz="2800">
                <a:solidFill>
                  <a:srgbClr val="FF0000"/>
                </a:solidFill>
              </a:rPr>
              <a:t>sudo nano /etc/dphys-swapfile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r>
              <a:rPr lang="zh-TW" altLang="en-US"/>
              <a:t>再次更改 </a:t>
            </a:r>
            <a:r>
              <a:rPr lang="en-US" altLang="zh-TW"/>
              <a:t>swap</a:t>
            </a:r>
            <a:r>
              <a:rPr lang="zh-TW" altLang="en-US"/>
              <a:t> 大小，並存檔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>
              <a:latin typeface="Noto Sans TC" panose="020B0500000000000000" pitchFamily="34" charset="-12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endParaRPr lang="en-US" altLang="zh-TW" sz="2800">
              <a:solidFill>
                <a:srgbClr val="FF0000"/>
              </a:solidFill>
              <a:latin typeface="Noto Sans TC" panose="020B0500000000000000" pitchFamily="34" charset="-12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endParaRPr lang="en-US" altLang="zh-TW">
              <a:solidFill>
                <a:srgbClr val="FF0000"/>
              </a:solidFill>
              <a:latin typeface="Noto Sans TC" panose="020B0500000000000000" pitchFamily="34" charset="-120"/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 startAt="2"/>
            </a:pPr>
            <a:endParaRPr lang="en-US" altLang="zh-TW" sz="2800">
              <a:solidFill>
                <a:srgbClr val="FF0000"/>
              </a:solidFill>
              <a:latin typeface="Noto Sans TC" panose="020B0500000000000000" pitchFamily="34" charset="-12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zh-TW" altLang="en-US"/>
              <a:t>重新啟動其服務。</a:t>
            </a:r>
            <a:endParaRPr lang="en-US" altLang="zh-TW"/>
          </a:p>
          <a:p>
            <a:pPr marL="541338" indent="0">
              <a:buNone/>
            </a:pPr>
            <a:r>
              <a:rPr lang="en-US" altLang="zh-TW" sz="2800"/>
              <a:t>$ </a:t>
            </a:r>
            <a:r>
              <a:rPr lang="en-US" altLang="zh-TW" sz="2800">
                <a:solidFill>
                  <a:srgbClr val="FF0000"/>
                </a:solidFill>
              </a:rPr>
              <a:t>sudo systemctl restart dphys-swapfile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57183E-57B2-41FA-A06C-C0ED0604D4F6}"/>
              </a:ext>
            </a:extLst>
          </p:cNvPr>
          <p:cNvSpPr txBox="1"/>
          <p:nvPr/>
        </p:nvSpPr>
        <p:spPr>
          <a:xfrm>
            <a:off x="1043215" y="3118265"/>
            <a:ext cx="1031058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CONF_SWAPSIZE=2048</a:t>
            </a:r>
            <a:endParaRPr lang="zh-TW" altLang="en-US" sz="2000">
              <a:solidFill>
                <a:schemeClr val="bg1"/>
              </a:solidFill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6A7744-C0A7-4A09-970A-EAC202E15149}"/>
              </a:ext>
            </a:extLst>
          </p:cNvPr>
          <p:cNvSpPr txBox="1"/>
          <p:nvPr/>
        </p:nvSpPr>
        <p:spPr>
          <a:xfrm>
            <a:off x="1043214" y="4094115"/>
            <a:ext cx="1031058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Consolas" panose="020B0609020204030204" pitchFamily="49" charset="0"/>
                <a:cs typeface="Arial" panose="020B0604020202020204" pitchFamily="34" charset="0"/>
              </a:rPr>
              <a:t>CONF_SWAPSIZE=100</a:t>
            </a:r>
            <a:endParaRPr lang="zh-TW" altLang="en-US" sz="2000">
              <a:solidFill>
                <a:schemeClr val="bg1"/>
              </a:solidFill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74C40AFA-2D1F-496D-8B36-9790433273C7}"/>
              </a:ext>
            </a:extLst>
          </p:cNvPr>
          <p:cNvSpPr/>
          <p:nvPr/>
        </p:nvSpPr>
        <p:spPr>
          <a:xfrm>
            <a:off x="5999453" y="3642283"/>
            <a:ext cx="199053" cy="36524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436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532981-4062-4DE3-A387-C8CBE372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F2C64C-00DC-4AC7-90BD-9EBD6142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軟件包</a:t>
            </a:r>
          </a:p>
          <a:p>
            <a:r>
              <a:rPr lang="zh-TW" altLang="en-US"/>
              <a:t>準備編譯 </a:t>
            </a:r>
            <a:r>
              <a:rPr lang="en-US" altLang="zh-TW"/>
              <a:t>OpenCV</a:t>
            </a:r>
          </a:p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 上 編譯 </a:t>
            </a:r>
            <a:r>
              <a:rPr lang="en-US" altLang="zh-TW"/>
              <a:t>OpenCV</a:t>
            </a:r>
          </a:p>
          <a:p>
            <a:r>
              <a:rPr lang="zh-TW" altLang="en-US"/>
              <a:t>編譯後的清理</a:t>
            </a:r>
          </a:p>
          <a:p>
            <a:r>
              <a:rPr lang="zh-TW" altLang="en-US">
                <a:solidFill>
                  <a:srgbClr val="FF0000"/>
                </a:solidFill>
              </a:rPr>
              <a:t>在 </a:t>
            </a:r>
            <a:r>
              <a:rPr lang="en-US" altLang="zh-TW">
                <a:solidFill>
                  <a:srgbClr val="FF0000"/>
                </a:solidFill>
              </a:rPr>
              <a:t>Raspberry Pi </a:t>
            </a:r>
            <a:r>
              <a:rPr lang="zh-TW" altLang="en-US">
                <a:solidFill>
                  <a:srgbClr val="FF0000"/>
                </a:solidFill>
              </a:rPr>
              <a:t>上測試 </a:t>
            </a:r>
            <a:r>
              <a:rPr lang="en-US" altLang="zh-TW">
                <a:solidFill>
                  <a:srgbClr val="FF0000"/>
                </a:solidFill>
              </a:rPr>
              <a:t>OpenCV</a:t>
            </a:r>
          </a:p>
          <a:p>
            <a:r>
              <a:rPr lang="zh-TW" altLang="en-US"/>
              <a:t>常見問題</a:t>
            </a:r>
          </a:p>
          <a:p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130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何謂 </a:t>
            </a:r>
            <a:r>
              <a:rPr kumimoji="1" lang="en-US" altLang="zh-TW" dirty="0" err="1"/>
              <a:t>AIoT</a:t>
            </a:r>
            <a:r>
              <a:rPr kumimoji="1"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？</a:t>
            </a:r>
            <a:endParaRPr lang="zh-TW" altLang="en-US" dirty="0"/>
          </a:p>
        </p:txBody>
      </p:sp>
      <p:pic>
        <p:nvPicPr>
          <p:cNvPr id="4" name="Picture 2" descr="Google Teams Up With Scientists to Investigate Cold Fusion">
            <a:extLst>
              <a:ext uri="{FF2B5EF4-FFF2-40B4-BE49-F238E27FC236}">
                <a16:creationId xmlns:a16="http://schemas.microsoft.com/office/drawing/2014/main" id="{351FC38F-5892-4735-B3C3-6DDEE1F3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56" y="1628323"/>
            <a:ext cx="8608002" cy="45006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4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8D5B25-5C3F-4683-A6E0-E841B13F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Raspberry Pi </a:t>
            </a:r>
            <a:r>
              <a:rPr lang="zh-TW" altLang="en-US"/>
              <a:t>上測試 </a:t>
            </a:r>
            <a:r>
              <a:rPr lang="en-US" altLang="zh-TW"/>
              <a:t>OpenCV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D9BAD7-FA55-487E-9CA8-E2C086C5E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400">
                <a:solidFill>
                  <a:prstClr val="black"/>
                </a:solidFill>
              </a:rPr>
              <a:t>啟動 </a:t>
            </a:r>
            <a:r>
              <a:rPr lang="en-US" altLang="zh-TW" sz="2400">
                <a:solidFill>
                  <a:prstClr val="black"/>
                </a:solidFill>
              </a:rPr>
              <a:t>Python</a:t>
            </a:r>
            <a:r>
              <a:rPr lang="zh-TW" altLang="en-US" sz="2400">
                <a:solidFill>
                  <a:prstClr val="black"/>
                </a:solidFill>
              </a:rPr>
              <a:t> 終端</a:t>
            </a:r>
            <a:r>
              <a:rPr lang="zh-TW" altLang="en-US" sz="2400">
                <a:solidFill>
                  <a:prstClr val="black"/>
                </a:solidFill>
                <a:latin typeface="Noto Sans TC" panose="020B0500000000000000" pitchFamily="34" charset="-120"/>
              </a:rPr>
              <a:t>：</a:t>
            </a:r>
            <a:endParaRPr lang="en-US" altLang="zh-TW" sz="2400">
              <a:solidFill>
                <a:prstClr val="black"/>
              </a:solidFill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python3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2"/>
              <a:defRPr/>
            </a:pPr>
            <a:r>
              <a:rPr lang="zh-TW" altLang="en-US" sz="2400">
                <a:solidFill>
                  <a:prstClr val="black"/>
                </a:solidFill>
              </a:rPr>
              <a:t>通過匯入模組，我們可以首先檢查 </a:t>
            </a:r>
            <a:r>
              <a:rPr lang="en-US" altLang="zh-TW" sz="2400">
                <a:solidFill>
                  <a:prstClr val="black"/>
                </a:solidFill>
              </a:rPr>
              <a:t>OpenCV </a:t>
            </a:r>
            <a:r>
              <a:rPr lang="zh-TW" altLang="en-US" sz="2400">
                <a:solidFill>
                  <a:prstClr val="black"/>
                </a:solidFill>
              </a:rPr>
              <a:t>是否匯入到 </a:t>
            </a:r>
            <a:r>
              <a:rPr lang="en-US" altLang="zh-TW" sz="2400">
                <a:solidFill>
                  <a:prstClr val="black"/>
                </a:solidFill>
              </a:rPr>
              <a:t>Pi</a:t>
            </a:r>
            <a:r>
              <a:rPr lang="zh-TW" altLang="en-US" sz="2400">
                <a:solidFill>
                  <a:prstClr val="black"/>
                </a:solidFill>
              </a:rPr>
              <a:t> 上</a:t>
            </a:r>
            <a:r>
              <a:rPr lang="zh-TW" altLang="en-US" sz="2400">
                <a:solidFill>
                  <a:prstClr val="black"/>
                </a:solidFill>
                <a:latin typeface="Noto Sans TC" panose="020B0500000000000000" pitchFamily="34" charset="-120"/>
              </a:rPr>
              <a:t>：</a:t>
            </a:r>
            <a:endParaRPr lang="en-US" altLang="zh-TW" sz="2400">
              <a:solidFill>
                <a:prstClr val="black"/>
              </a:solidFill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sz="2400">
                <a:solidFill>
                  <a:prstClr val="black"/>
                </a:solidFill>
              </a:rPr>
              <a:t>&gt;&gt;&gt;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import cv2</a:t>
            </a:r>
            <a:r>
              <a:rPr lang="en-US" altLang="zh-TW" sz="2400">
                <a:solidFill>
                  <a:srgbClr val="FF0000"/>
                </a:solidFill>
              </a:rPr>
              <a:t>	</a:t>
            </a:r>
            <a:r>
              <a:rPr lang="en-US" altLang="zh-TW" sz="2400"/>
              <a:t>#</a:t>
            </a:r>
            <a:r>
              <a:rPr lang="zh-TW" altLang="en-US" sz="2400"/>
              <a:t> 執行後</a:t>
            </a:r>
            <a:r>
              <a:rPr lang="zh-TW" altLang="en-US" sz="2400" b="0">
                <a:effectLst/>
                <a:latin typeface="Noto Sans TC" panose="020B0500000000000000" pitchFamily="34" charset="-120"/>
              </a:rPr>
              <a:t>沒有任何反應，代表</a:t>
            </a:r>
            <a:r>
              <a:rPr lang="zh-TW" altLang="en-US" sz="2400">
                <a:solidFill>
                  <a:prstClr val="black"/>
                </a:solidFill>
              </a:rPr>
              <a:t>匯</a:t>
            </a:r>
            <a:r>
              <a:rPr lang="zh-TW" altLang="en-US" sz="2400" b="0">
                <a:effectLst/>
                <a:latin typeface="Noto Sans TC" panose="020B0500000000000000" pitchFamily="34" charset="-120"/>
              </a:rPr>
              <a:t>入成功</a:t>
            </a:r>
            <a:endParaRPr lang="en-US" altLang="zh-TW" sz="2400" b="0">
              <a:effectLst/>
              <a:latin typeface="Noto Sans TC" panose="020B0500000000000000" pitchFamily="34" charset="-120"/>
            </a:endParaRPr>
          </a:p>
          <a:p>
            <a:pPr marL="514350" marR="0" lvl="0" indent="-514350" algn="l" defTabSz="914400" rtl="0" eaLnBrk="0" fontAlgn="base" latinLnBrk="0" hangingPunct="0">
              <a:lnSpc>
                <a:spcPts val="36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zh-TW" altLang="en-US" sz="2400">
                <a:solidFill>
                  <a:prstClr val="black"/>
                </a:solidFill>
              </a:rPr>
              <a:t>查詢 </a:t>
            </a:r>
            <a:r>
              <a:rPr lang="en-US" altLang="zh-TW" sz="2400">
                <a:solidFill>
                  <a:prstClr val="black"/>
                </a:solidFill>
              </a:rPr>
              <a:t>OpenCV </a:t>
            </a:r>
            <a:r>
              <a:rPr lang="zh-TW" altLang="en-US" sz="2400">
                <a:solidFill>
                  <a:prstClr val="black"/>
                </a:solidFill>
              </a:rPr>
              <a:t>版本</a:t>
            </a:r>
            <a:r>
              <a:rPr lang="zh-TW" altLang="en-US" sz="2400">
                <a:solidFill>
                  <a:prstClr val="black"/>
                </a:solidFill>
                <a:latin typeface="Noto Sans TC" panose="020B0500000000000000" pitchFamily="34" charset="-120"/>
              </a:rPr>
              <a:t>：</a:t>
            </a:r>
            <a:endParaRPr lang="en-US" altLang="zh-TW" sz="2400">
              <a:solidFill>
                <a:prstClr val="black"/>
              </a:solidFill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sz="2400">
                <a:solidFill>
                  <a:prstClr val="black"/>
                </a:solidFill>
              </a:rPr>
              <a:t>&gt;&gt;&gt;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cv2.__version__</a:t>
            </a: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400">
              <a:solidFill>
                <a:srgbClr val="FF0000"/>
              </a:solidFill>
            </a:endParaRPr>
          </a:p>
          <a:p>
            <a:pPr marL="541338" indent="0">
              <a:lnSpc>
                <a:spcPts val="3200"/>
              </a:lnSpc>
              <a:buNone/>
              <a:defRPr/>
            </a:pPr>
            <a:r>
              <a:rPr lang="en-US" altLang="zh-TW" sz="2400">
                <a:solidFill>
                  <a:srgbClr val="FF00FF"/>
                </a:solidFill>
              </a:rPr>
              <a:t>### </a:t>
            </a:r>
            <a:r>
              <a:rPr lang="zh-TW" altLang="en-US" sz="2400">
                <a:solidFill>
                  <a:srgbClr val="FF00FF"/>
                </a:solidFill>
              </a:rPr>
              <a:t>這樣就代表你已經成功將 </a:t>
            </a:r>
            <a:r>
              <a:rPr lang="en-US" altLang="zh-TW" sz="2400">
                <a:solidFill>
                  <a:srgbClr val="FF00FF"/>
                </a:solidFill>
              </a:rPr>
              <a:t>OpenCV </a:t>
            </a:r>
            <a:r>
              <a:rPr lang="zh-TW" altLang="en-US" sz="2400">
                <a:solidFill>
                  <a:srgbClr val="FF00FF"/>
                </a:solidFill>
              </a:rPr>
              <a:t>安裝在 </a:t>
            </a:r>
            <a:r>
              <a:rPr lang="en-US" altLang="zh-TW" sz="2400">
                <a:solidFill>
                  <a:srgbClr val="FF00FF"/>
                </a:solidFill>
              </a:rPr>
              <a:t>Raspberry Pi </a:t>
            </a:r>
            <a:r>
              <a:rPr lang="zh-TW" altLang="en-US" sz="2400">
                <a:solidFill>
                  <a:srgbClr val="FF00FF"/>
                </a:solidFill>
              </a:rPr>
              <a:t>裡面了。接下來你可以盡情使用 </a:t>
            </a:r>
            <a:r>
              <a:rPr lang="en-US" altLang="zh-TW" sz="2400">
                <a:solidFill>
                  <a:srgbClr val="FF00FF"/>
                </a:solidFill>
              </a:rPr>
              <a:t>OpenCV </a:t>
            </a:r>
            <a:r>
              <a:rPr lang="zh-TW" altLang="en-US" sz="2400">
                <a:solidFill>
                  <a:srgbClr val="FF00FF"/>
                </a:solidFill>
              </a:rPr>
              <a:t>進行各種各樣的開發工作了。 </a:t>
            </a:r>
            <a:r>
              <a:rPr lang="en-US" altLang="zh-TW" sz="2400">
                <a:solidFill>
                  <a:srgbClr val="FF00FF"/>
                </a:solidFill>
              </a:rPr>
              <a:t>###</a:t>
            </a: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FF359F-C440-4E69-9080-E4CC157B5E8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7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532981-4062-4DE3-A387-C8CBE372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步驟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F2C64C-00DC-4AC7-90BD-9EBD6142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OpenCV </a:t>
            </a:r>
            <a:r>
              <a:rPr lang="zh-TW" altLang="en-US"/>
              <a:t>軟件包</a:t>
            </a:r>
          </a:p>
          <a:p>
            <a:r>
              <a:rPr lang="zh-TW" altLang="en-US"/>
              <a:t>準備編譯 </a:t>
            </a:r>
            <a:r>
              <a:rPr lang="en-US" altLang="zh-TW"/>
              <a:t>OpenCV</a:t>
            </a:r>
          </a:p>
          <a:p>
            <a:r>
              <a:rPr lang="zh-TW" altLang="en-US"/>
              <a:t>在 </a:t>
            </a:r>
            <a:r>
              <a:rPr lang="en-US" altLang="zh-TW"/>
              <a:t>Raspberry Pi</a:t>
            </a:r>
            <a:r>
              <a:rPr lang="zh-TW" altLang="en-US"/>
              <a:t> 上 編譯 </a:t>
            </a:r>
            <a:r>
              <a:rPr lang="en-US" altLang="zh-TW"/>
              <a:t>OpenCV</a:t>
            </a:r>
          </a:p>
          <a:p>
            <a:r>
              <a:rPr lang="zh-TW" altLang="en-US"/>
              <a:t>編譯後的清理</a:t>
            </a:r>
          </a:p>
          <a:p>
            <a:r>
              <a:rPr lang="zh-TW" altLang="en-US"/>
              <a:t>在 </a:t>
            </a:r>
            <a:r>
              <a:rPr lang="en-US" altLang="zh-TW"/>
              <a:t>Raspberry Pi </a:t>
            </a:r>
            <a:r>
              <a:rPr lang="zh-TW" altLang="en-US"/>
              <a:t>上測試 </a:t>
            </a:r>
            <a:r>
              <a:rPr lang="en-US" altLang="zh-TW"/>
              <a:t>OpenCV</a:t>
            </a:r>
          </a:p>
          <a:p>
            <a:r>
              <a:rPr lang="zh-TW" altLang="en-US">
                <a:solidFill>
                  <a:srgbClr val="FF0000"/>
                </a:solidFill>
              </a:rPr>
              <a:t>常見問題</a:t>
            </a:r>
          </a:p>
          <a:p>
            <a:endParaRPr lang="en-US" altLang="zh-TW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0404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基本操作</a:t>
            </a:r>
            <a:endParaRPr lang="zh-TW" altLang="en-US" sz="4800">
              <a:solidFill>
                <a:srgbClr val="FFFF00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2023289" y="3965601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目的：基本 </a:t>
            </a: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處理圖片與影像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C091D54-1D5E-460F-8FFA-0601935E9908}"/>
              </a:ext>
            </a:extLst>
          </p:cNvPr>
          <p:cNvSpPr txBox="1"/>
          <p:nvPr/>
        </p:nvSpPr>
        <p:spPr>
          <a:xfrm>
            <a:off x="613321" y="5421700"/>
            <a:ext cx="11353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sz="20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$ cd ~/Lab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0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$ wget https://max543.com/debugger/class/python02/PiCamera/Lab/code/ch04.zip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0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$ unzip ch04.zip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813F241-FC71-469E-9A72-B5DFC05228F2}"/>
              </a:ext>
            </a:extLst>
          </p:cNvPr>
          <p:cNvSpPr txBox="1"/>
          <p:nvPr/>
        </p:nvSpPr>
        <p:spPr>
          <a:xfrm>
            <a:off x="645002" y="5091893"/>
            <a:ext cx="1948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程式碼下載</a:t>
            </a:r>
          </a:p>
        </p:txBody>
      </p:sp>
    </p:spTree>
    <p:extLst>
      <p:ext uri="{BB962C8B-B14F-4D97-AF65-F5344CB8AC3E}">
        <p14:creationId xmlns:p14="http://schemas.microsoft.com/office/powerpoint/2010/main" val="41272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8D5B25-5C3F-4683-A6E0-E841B13F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準備工作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D9BAD7-FA55-487E-9CA8-E2C086C5E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zh-TW" altLang="en-US">
                <a:solidFill>
                  <a:prstClr val="black"/>
                </a:solidFill>
                <a:latin typeface="Noto Sans TC" panose="020B0500000000000000" pitchFamily="34" charset="-120"/>
              </a:rPr>
              <a:t>進入 </a:t>
            </a:r>
            <a:r>
              <a:rPr lang="en-US" altLang="zh-TW">
                <a:solidFill>
                  <a:prstClr val="black"/>
                </a:solidFill>
                <a:latin typeface="Noto Sans TC" panose="020B0500000000000000" pitchFamily="34" charset="-120"/>
              </a:rPr>
              <a:t>opencv </a:t>
            </a:r>
            <a:r>
              <a:rPr lang="zh-TW" altLang="en-US">
                <a:solidFill>
                  <a:prstClr val="black"/>
                </a:solidFill>
                <a:latin typeface="Noto Sans TC" panose="020B0500000000000000" pitchFamily="34" charset="-120"/>
              </a:rPr>
              <a:t>的虛擬環境：</a:t>
            </a:r>
            <a:r>
              <a:rPr lang="en-US" altLang="zh-TW">
                <a:solidFill>
                  <a:prstClr val="black"/>
                </a:solidFill>
              </a:rPr>
              <a:t>(</a:t>
            </a:r>
            <a:r>
              <a:rPr lang="zh-TW" altLang="en-US">
                <a:solidFill>
                  <a:prstClr val="black"/>
                </a:solidFill>
              </a:rPr>
              <a:t>請確認你有建立 </a:t>
            </a:r>
            <a:r>
              <a:rPr lang="en-US" altLang="zh-TW">
                <a:solidFill>
                  <a:prstClr val="black"/>
                </a:solidFill>
              </a:rPr>
              <a:t>opencv </a:t>
            </a:r>
            <a:r>
              <a:rPr lang="zh-TW" altLang="en-US">
                <a:solidFill>
                  <a:prstClr val="black"/>
                </a:solidFill>
              </a:rPr>
              <a:t>的虛擬環境</a:t>
            </a:r>
            <a:r>
              <a:rPr lang="en-US" altLang="zh-TW">
                <a:solidFill>
                  <a:prstClr val="black"/>
                </a:solidFill>
              </a:rPr>
              <a:t>)</a:t>
            </a: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workon opencv</a:t>
            </a:r>
          </a:p>
          <a:p>
            <a:pPr marL="541338" indent="0">
              <a:lnSpc>
                <a:spcPts val="3200"/>
              </a:lnSpc>
              <a:buNone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mkdir ~/Lab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		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#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建立一個資料夾，存放範例程式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541338" indent="0">
              <a:lnSpc>
                <a:spcPts val="3200"/>
              </a:lnSpc>
              <a:buNone/>
              <a:defRPr/>
            </a:pPr>
            <a:r>
              <a:rPr lang="en-US" altLang="zh-TW">
                <a:solidFill>
                  <a:prstClr val="black"/>
                </a:solidFill>
              </a:rPr>
              <a:t>$</a:t>
            </a:r>
            <a:r>
              <a:rPr kumimoji="0" lang="zh-TW" altLang="en-US" sz="2400" b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cd Lab</a:t>
            </a:r>
          </a:p>
          <a:p>
            <a:pPr marL="541338" indent="0">
              <a:lnSpc>
                <a:spcPts val="3200"/>
              </a:lnSpc>
              <a:buNone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$ 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mkdir ./ch04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	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#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建立一個資料夾，存放章節程式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541338" indent="0">
              <a:lnSpc>
                <a:spcPts val="3200"/>
              </a:lnSpc>
              <a:buNone/>
              <a:defRPr/>
            </a:pPr>
            <a:r>
              <a:rPr lang="en-US" altLang="zh-TW">
                <a:solidFill>
                  <a:prstClr val="black"/>
                </a:solidFill>
              </a:rPr>
              <a:t>$</a:t>
            </a:r>
            <a:r>
              <a:rPr kumimoji="0" lang="zh-TW" altLang="en-US" sz="2400" b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cd ch04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zh-TW" altLang="en-US">
                <a:solidFill>
                  <a:prstClr val="black"/>
                </a:solidFill>
              </a:rPr>
              <a:t>開始撰寫 </a:t>
            </a:r>
            <a:r>
              <a:rPr lang="en-US" altLang="zh-TW">
                <a:solidFill>
                  <a:prstClr val="black"/>
                </a:solidFill>
              </a:rPr>
              <a:t>Python </a:t>
            </a:r>
            <a:r>
              <a:rPr lang="zh-TW" altLang="en-US">
                <a:solidFill>
                  <a:prstClr val="black"/>
                </a:solidFill>
              </a:rPr>
              <a:t>程式碼，進行 </a:t>
            </a:r>
            <a:r>
              <a:rPr lang="en-US" altLang="zh-TW">
                <a:solidFill>
                  <a:prstClr val="black"/>
                </a:solidFill>
              </a:rPr>
              <a:t>OpenCV </a:t>
            </a:r>
            <a:r>
              <a:rPr lang="zh-TW" altLang="en-US">
                <a:solidFill>
                  <a:prstClr val="black"/>
                </a:solidFill>
              </a:rPr>
              <a:t>的應用。</a:t>
            </a:r>
            <a:endParaRPr lang="en-US" altLang="zh-TW">
              <a:solidFill>
                <a:prstClr val="black"/>
              </a:solidFill>
            </a:endParaRPr>
          </a:p>
          <a:p>
            <a:pPr marL="541338" indent="0">
              <a:lnSpc>
                <a:spcPts val="3200"/>
              </a:lnSpc>
              <a:buNone/>
              <a:defRPr/>
            </a:pPr>
            <a:endParaRPr lang="en-US" altLang="zh-TW">
              <a:solidFill>
                <a:srgbClr val="FF0000"/>
              </a:solidFill>
            </a:endParaRPr>
          </a:p>
          <a:p>
            <a:pPr marL="541338" indent="0">
              <a:lnSpc>
                <a:spcPts val="3200"/>
              </a:lnSpc>
              <a:buNone/>
              <a:defRPr/>
            </a:pPr>
            <a:endParaRPr lang="en-US" altLang="zh-TW">
              <a:solidFill>
                <a:srgbClr val="FF0000"/>
              </a:solidFill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  <a:p>
            <a:pPr marL="541338" marR="0" lvl="0" indent="0" algn="l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olas" panose="020B0609020204030204" pitchFamily="49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FF359F-C440-4E69-9080-E4CC157B5E8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78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649B789-E2F5-49B3-A3B6-24E4C9B6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4-3 OpenCV</a:t>
            </a:r>
            <a:r>
              <a:rPr lang="zh-TW" altLang="en-US"/>
              <a:t> 的基本使用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96B5F9A-AC27-46F2-9173-DD20B2683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>
                <a:solidFill>
                  <a:srgbClr val="FF0000"/>
                </a:solidFill>
              </a:rPr>
              <a:t>4-3-1 OpenCV </a:t>
            </a:r>
            <a:r>
              <a:rPr lang="zh-TW" altLang="en-US">
                <a:solidFill>
                  <a:srgbClr val="FF0000"/>
                </a:solidFill>
              </a:rPr>
              <a:t>圖片處理</a:t>
            </a:r>
            <a:endParaRPr lang="en-US" altLang="zh-TW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/>
              <a:t>4-3-2 OpenCV </a:t>
            </a:r>
            <a:r>
              <a:rPr lang="zh-TW" altLang="en-US"/>
              <a:t>影片處理</a:t>
            </a:r>
            <a:endParaRPr lang="en-US" altLang="zh-TW"/>
          </a:p>
          <a:p>
            <a:pPr marL="0" indent="0">
              <a:buNone/>
            </a:pPr>
            <a:r>
              <a:rPr lang="en-US" altLang="zh-TW"/>
              <a:t>4-3-3 OpenCV </a:t>
            </a:r>
            <a:r>
              <a:rPr lang="zh-TW" altLang="en-US"/>
              <a:t>網路攝影機操作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>
            <a:extLst>
              <a:ext uri="{FF2B5EF4-FFF2-40B4-BE49-F238E27FC236}">
                <a16:creationId xmlns:a16="http://schemas.microsoft.com/office/drawing/2014/main" id="{F623E63D-EABC-4408-B2C6-6296FCF1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4-3 OpenCV </a:t>
            </a:r>
            <a:r>
              <a:rPr lang="zh-TW" altLang="en-US"/>
              <a:t>的基本使用</a:t>
            </a:r>
          </a:p>
        </p:txBody>
      </p:sp>
      <p:sp>
        <p:nvSpPr>
          <p:cNvPr id="19459" name="內容版面配置區 2">
            <a:extLst>
              <a:ext uri="{FF2B5EF4-FFF2-40B4-BE49-F238E27FC236}">
                <a16:creationId xmlns:a16="http://schemas.microsoft.com/office/drawing/2014/main" id="{3A8DF90B-F656-48C2-9609-D9F8AC650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當成功在樹莓派安裝 </a:t>
            </a:r>
            <a:r>
              <a:rPr lang="en-US" altLang="zh-TW"/>
              <a:t>OpenCV </a:t>
            </a:r>
            <a:r>
              <a:rPr lang="zh-TW" altLang="en-US"/>
              <a:t>後，我們就可以使用 </a:t>
            </a:r>
            <a:r>
              <a:rPr lang="en-US" altLang="zh-TW"/>
              <a:t>OpenCV </a:t>
            </a:r>
            <a:r>
              <a:rPr lang="zh-TW" altLang="en-US"/>
              <a:t>函式庫來進行圖片處理、影片處理和 </a:t>
            </a:r>
            <a:r>
              <a:rPr lang="en-US" altLang="zh-TW"/>
              <a:t>Webcam </a:t>
            </a:r>
            <a:r>
              <a:rPr lang="zh-TW" altLang="en-US"/>
              <a:t>網路攝影機操作 </a:t>
            </a:r>
            <a:r>
              <a:rPr lang="en-US" altLang="zh-TW"/>
              <a:t>(</a:t>
            </a:r>
            <a:r>
              <a:rPr lang="zh-TW" altLang="en-US"/>
              <a:t>一樣適用在樹莓派的相機模組</a:t>
            </a:r>
            <a:r>
              <a:rPr lang="en-US" altLang="zh-TW"/>
              <a:t>)</a:t>
            </a:r>
            <a:r>
              <a:rPr lang="zh-TW" altLang="en-US"/>
              <a:t>。</a:t>
            </a:r>
          </a:p>
          <a:p>
            <a:r>
              <a:rPr lang="zh-TW" altLang="en-US"/>
              <a:t>在 </a:t>
            </a:r>
            <a:r>
              <a:rPr lang="en-US" altLang="zh-TW"/>
              <a:t>Python </a:t>
            </a:r>
            <a:r>
              <a:rPr lang="zh-TW" altLang="en-US"/>
              <a:t>程式使用 </a:t>
            </a:r>
            <a:r>
              <a:rPr lang="en-US" altLang="zh-TW"/>
              <a:t>OpenCV </a:t>
            </a:r>
            <a:r>
              <a:rPr lang="zh-TW" altLang="en-US"/>
              <a:t>圖片處理需要匯入 </a:t>
            </a:r>
            <a:r>
              <a:rPr lang="en-US" altLang="zh-TW"/>
              <a:t>cv2</a:t>
            </a:r>
            <a:r>
              <a:rPr lang="zh-TW" altLang="en-US"/>
              <a:t>，如下所示：</a:t>
            </a:r>
          </a:p>
          <a:p>
            <a:pPr marL="457200" lvl="1" indent="0">
              <a:buNone/>
            </a:pPr>
            <a:r>
              <a:rPr lang="en-US" altLang="zh-TW"/>
              <a:t>&gt;&gt;&gt; </a:t>
            </a:r>
            <a:r>
              <a:rPr lang="en-US" altLang="zh-TW">
                <a:solidFill>
                  <a:srgbClr val="FF0000"/>
                </a:solidFill>
              </a:rPr>
              <a:t>import cv2</a:t>
            </a:r>
          </a:p>
          <a:p>
            <a:endParaRPr lang="zh-TW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:a16="http://schemas.microsoft.com/office/drawing/2014/main" id="{37B095D6-769D-4323-BB80-54B15F32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讀取與顯示圖片</a:t>
            </a:r>
          </a:p>
        </p:txBody>
      </p:sp>
      <p:sp>
        <p:nvSpPr>
          <p:cNvPr id="20483" name="內容版面配置區 2">
            <a:extLst>
              <a:ext uri="{FF2B5EF4-FFF2-40B4-BE49-F238E27FC236}">
                <a16:creationId xmlns:a16="http://schemas.microsoft.com/office/drawing/2014/main" id="{A94FB73E-050B-4E50-9A89-E045F0B8C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程式是呼叫 </a:t>
            </a:r>
            <a:r>
              <a:rPr lang="en-US" altLang="zh-TW"/>
              <a:t>OpenCV </a:t>
            </a:r>
            <a:r>
              <a:rPr lang="zh-TW" altLang="en-US"/>
              <a:t>的 </a:t>
            </a:r>
            <a:r>
              <a:rPr lang="en-US" altLang="zh-TW"/>
              <a:t>imread() </a:t>
            </a:r>
            <a:r>
              <a:rPr lang="zh-TW" altLang="en-US"/>
              <a:t>方法讀取圖片，和 </a:t>
            </a:r>
            <a:r>
              <a:rPr lang="en-US" altLang="zh-TW"/>
              <a:t>imshow() </a:t>
            </a:r>
            <a:r>
              <a:rPr lang="zh-TW" altLang="en-US"/>
              <a:t>方法顯示圖片，如下所示：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186F84A1-AB6B-43D7-A2B6-3EC43C8D2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04791"/>
              </p:ext>
            </p:extLst>
          </p:nvPr>
        </p:nvGraphicFramePr>
        <p:xfrm>
          <a:off x="696000" y="3035733"/>
          <a:ext cx="10800000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312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gray_img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cv2.IMREAD_GRAYSCALE)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"Koala:gray"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gray_img)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76E41A3-C8E3-4B51-90F2-836D62D83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722044"/>
              </p:ext>
            </p:extLst>
          </p:nvPr>
        </p:nvGraphicFramePr>
        <p:xfrm>
          <a:off x="652870" y="242558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讀取與顯示圖片。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09298584-75F7-477D-B32D-B98DB2009F5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ex4-16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AF90FD6-5B45-4354-B96E-46EBC19E3186}"/>
              </a:ext>
            </a:extLst>
          </p:cNvPr>
          <p:cNvSpPr txBox="1"/>
          <p:nvPr/>
        </p:nvSpPr>
        <p:spPr>
          <a:xfrm>
            <a:off x="5269084" y="3409874"/>
            <a:ext cx="5868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+mn-ea"/>
                <a:cs typeface="+mn-cs"/>
              </a:rPr>
              <a:t>cv2.IMREAD_COLOR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</a:t>
            </a:r>
            <a:r>
              <a:rPr lang="zh-TW" altLang="en-US" sz="16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彩色，預設值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。</a:t>
            </a:r>
            <a:endParaRPr lang="zh-TW" altLang="en-US" sz="1600"/>
          </a:p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+mn-ea"/>
                <a:cs typeface="+mn-cs"/>
              </a:rPr>
              <a:t>cv2.IMREAD_UNCHANGED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：沒有改變，包含透明度的圖片內容。</a:t>
            </a:r>
            <a:endParaRPr lang="zh-TW" altLang="en-US" sz="1600"/>
          </a:p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+mn-ea"/>
                <a:cs typeface="+mn-cs"/>
              </a:rPr>
              <a:t>cv2.IMREAD_GRAYSCALE</a:t>
            </a:r>
            <a:r>
              <a:rPr lang="zh-TW" altLang="en-US" sz="1600" b="0" kern="1200">
                <a:solidFill>
                  <a:srgbClr val="6E6E6E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：灰階。</a:t>
            </a:r>
            <a:endParaRPr lang="zh-TW" altLang="en-US" sz="160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BE2B81F6-11D4-4A68-A290-3151B8090970}"/>
              </a:ext>
            </a:extLst>
          </p:cNvPr>
          <p:cNvCxnSpPr>
            <a:cxnSpLocks/>
          </p:cNvCxnSpPr>
          <p:nvPr/>
        </p:nvCxnSpPr>
        <p:spPr>
          <a:xfrm flipV="1">
            <a:off x="7130562" y="4301468"/>
            <a:ext cx="175846" cy="372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>
            <a:extLst>
              <a:ext uri="{FF2B5EF4-FFF2-40B4-BE49-F238E27FC236}">
                <a16:creationId xmlns:a16="http://schemas.microsoft.com/office/drawing/2014/main" id="{A9B1B7B5-E9B1-4F24-A2DA-C044F8FB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取得圖片資訊</a:t>
            </a:r>
          </a:p>
        </p:txBody>
      </p:sp>
      <p:sp>
        <p:nvSpPr>
          <p:cNvPr id="21507" name="內容版面配置區 2">
            <a:extLst>
              <a:ext uri="{FF2B5EF4-FFF2-40B4-BE49-F238E27FC236}">
                <a16:creationId xmlns:a16="http://schemas.microsoft.com/office/drawing/2014/main" id="{8BCF549F-AAA2-4A78-BEE9-A88CBFBE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我們可以使用 </a:t>
            </a:r>
            <a:r>
              <a:rPr lang="en-US" altLang="zh-TW"/>
              <a:t>shape </a:t>
            </a:r>
            <a:r>
              <a:rPr lang="zh-TW" altLang="en-US"/>
              <a:t>屬性取得圖片資訊的尺寸和色彩數，例如：分別讀取成彩色和灰階圖片後，顯示圖片資訊，如下所示：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B3B8FB3-ACB0-49A9-BB5B-CB74FC185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685276"/>
              </p:ext>
            </p:extLst>
          </p:nvPr>
        </p:nvGraphicFramePr>
        <p:xfrm>
          <a:off x="696000" y="3123656"/>
          <a:ext cx="10800000" cy="29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2988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img2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cv2.IMREAD_GRAYSCALE)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(img2.shape)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h, w, c = img.shape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圖片高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h)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圖片寬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w)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2F7A829-6D92-46B1-BC17-D2B8D6265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909118"/>
              </p:ext>
            </p:extLst>
          </p:nvPr>
        </p:nvGraphicFramePr>
        <p:xfrm>
          <a:off x="652870" y="2513510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4-1a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取得圖片資訊。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(4-1a.py)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475B1846-265F-435E-B27B-284BCC43567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ex4-17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>
            <a:extLst>
              <a:ext uri="{FF2B5EF4-FFF2-40B4-BE49-F238E27FC236}">
                <a16:creationId xmlns:a16="http://schemas.microsoft.com/office/drawing/2014/main" id="{57E80EF4-C996-4B9D-8967-AD176AC5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調整圖片尺寸</a:t>
            </a:r>
          </a:p>
        </p:txBody>
      </p:sp>
      <p:sp>
        <p:nvSpPr>
          <p:cNvPr id="22531" name="內容版面配置區 2">
            <a:extLst>
              <a:ext uri="{FF2B5EF4-FFF2-40B4-BE49-F238E27FC236}">
                <a16:creationId xmlns:a16="http://schemas.microsoft.com/office/drawing/2014/main" id="{E8A8D6FE-65B5-4EFA-B7CD-6064480FD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的 </a:t>
            </a:r>
            <a:r>
              <a:rPr lang="en-US" altLang="zh-TW"/>
              <a:t>cv2.resize() </a:t>
            </a:r>
            <a:r>
              <a:rPr lang="zh-TW" altLang="en-US"/>
              <a:t>在調整圖片尺寸時，會改變圖片的長寬比例，我們準備改用 </a:t>
            </a:r>
            <a:r>
              <a:rPr lang="en-US" altLang="zh-TW"/>
              <a:t>imutils </a:t>
            </a:r>
            <a:r>
              <a:rPr lang="zh-TW" altLang="en-US"/>
              <a:t>模組的方法來調整圖片尺寸。</a:t>
            </a:r>
          </a:p>
          <a:p>
            <a:pPr lvl="1"/>
            <a:r>
              <a:rPr lang="zh-TW" altLang="en-US"/>
              <a:t>然後呼叫 </a:t>
            </a:r>
            <a:r>
              <a:rPr lang="en-US" altLang="zh-TW"/>
              <a:t>imutils.resize() </a:t>
            </a:r>
            <a:r>
              <a:rPr lang="zh-TW" altLang="en-US"/>
              <a:t>方法調整圖片尺寸，如下所示：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F75AF2F-70FC-432F-AFD5-4D5A1C560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520238"/>
              </p:ext>
            </p:extLst>
          </p:nvPr>
        </p:nvGraphicFramePr>
        <p:xfrm>
          <a:off x="696000" y="3132450"/>
          <a:ext cx="108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cv2, imutils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resized_img = imutils.resize(img, width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300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(resized_img.shape)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"Koala:resized"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resized_img)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C8D0A53-ED81-4CA6-B3AC-86473D381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83967"/>
              </p:ext>
            </p:extLst>
          </p:nvPr>
        </p:nvGraphicFramePr>
        <p:xfrm>
          <a:off x="652870" y="2522304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4-1b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調整圖片尺寸。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(4-1b.py)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696C03A1-65EC-4972-8150-ABA5BBD7E2D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ex4-18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>
            <a:extLst>
              <a:ext uri="{FF2B5EF4-FFF2-40B4-BE49-F238E27FC236}">
                <a16:creationId xmlns:a16="http://schemas.microsoft.com/office/drawing/2014/main" id="{3A5D1701-2586-42D4-8F2A-CC41E434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剪裁圖片</a:t>
            </a:r>
          </a:p>
        </p:txBody>
      </p:sp>
      <p:sp>
        <p:nvSpPr>
          <p:cNvPr id="23555" name="內容版面配置區 2">
            <a:extLst>
              <a:ext uri="{FF2B5EF4-FFF2-40B4-BE49-F238E27FC236}">
                <a16:creationId xmlns:a16="http://schemas.microsoft.com/office/drawing/2014/main" id="{98D53149-5647-4465-BF02-20A489727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OpenCV </a:t>
            </a:r>
            <a:r>
              <a:rPr lang="zh-TW" altLang="en-US"/>
              <a:t>使用 </a:t>
            </a:r>
            <a:r>
              <a:rPr lang="en-US" altLang="zh-TW"/>
              <a:t>imread() </a:t>
            </a:r>
            <a:r>
              <a:rPr lang="zh-TW" altLang="en-US"/>
              <a:t>方法讀取的圖片內容是一個 </a:t>
            </a:r>
            <a:r>
              <a:rPr lang="en-US" altLang="zh-TW"/>
              <a:t>Numpy </a:t>
            </a:r>
            <a:r>
              <a:rPr lang="zh-TW" altLang="en-US"/>
              <a:t>陣列，剪裁圖片就是在切割 </a:t>
            </a:r>
            <a:r>
              <a:rPr lang="en-US" altLang="zh-TW"/>
              <a:t>Numpy </a:t>
            </a:r>
            <a:r>
              <a:rPr lang="zh-TW" altLang="en-US"/>
              <a:t>陣列，如下所示：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1D2DB07-276F-478D-85D2-43DD2A0EF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89951"/>
              </p:ext>
            </p:extLst>
          </p:nvPr>
        </p:nvGraphicFramePr>
        <p:xfrm>
          <a:off x="696000" y="2719215"/>
          <a:ext cx="108000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x =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; y =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 =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150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; h=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200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crop_img = img[y:y + h, x:x + w]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"crop_Koala"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crop_img)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(crop_img.shape)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F3CF78C-C3E3-4103-908B-0DFC7BC32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486970"/>
              </p:ext>
            </p:extLst>
          </p:nvPr>
        </p:nvGraphicFramePr>
        <p:xfrm>
          <a:off x="652870" y="2109069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4-1c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剪裁圖片。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(4-1c.py)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5710C108-29C6-4297-B527-2CE92D7FB88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ex4-19</a:t>
            </a:r>
            <a:endParaRPr lang="zh-TW" altLang="en-US">
              <a:latin typeface="Consolas" panose="020B0609020204030204" pitchFamily="49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DBE671-2E37-480B-9A84-B03AE65E8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46" y="3247467"/>
            <a:ext cx="2068585" cy="29973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B1EF52-4D2A-49A3-85A3-12EAD71B4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88" y="3188535"/>
            <a:ext cx="1829055" cy="25911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雲端運算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F6D71D-0CC4-45CC-9295-4CD0E5C9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235" y="1442546"/>
            <a:ext cx="7584404" cy="472457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2BB2FB0-7CBD-44B1-A6A1-37B82EB87932}"/>
              </a:ext>
            </a:extLst>
          </p:cNvPr>
          <p:cNvSpPr txBox="1"/>
          <p:nvPr/>
        </p:nvSpPr>
        <p:spPr>
          <a:xfrm>
            <a:off x="2056235" y="3777511"/>
            <a:ext cx="1531188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①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資料傳入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C882F9-9863-4280-B20E-A7E89041DADB}"/>
              </a:ext>
            </a:extLst>
          </p:cNvPr>
          <p:cNvSpPr txBox="1"/>
          <p:nvPr/>
        </p:nvSpPr>
        <p:spPr>
          <a:xfrm>
            <a:off x="3685743" y="3486467"/>
            <a:ext cx="2300630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②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感測器收集資料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3B104E-F88F-4F5C-8DD3-F85A0F960AA4}"/>
              </a:ext>
            </a:extLst>
          </p:cNvPr>
          <p:cNvSpPr txBox="1"/>
          <p:nvPr/>
        </p:nvSpPr>
        <p:spPr>
          <a:xfrm>
            <a:off x="5317491" y="2399852"/>
            <a:ext cx="1787669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③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上傳至雲端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F1569E-DE86-4AFC-B7FC-F553340C8A85}"/>
              </a:ext>
            </a:extLst>
          </p:cNvPr>
          <p:cNvSpPr txBox="1"/>
          <p:nvPr/>
        </p:nvSpPr>
        <p:spPr>
          <a:xfrm>
            <a:off x="7369030" y="1313612"/>
            <a:ext cx="2557110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④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雲端主機進行運算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F240B43-C479-424C-8E0E-B7AC5CF0A163}"/>
              </a:ext>
            </a:extLst>
          </p:cNvPr>
          <p:cNvSpPr txBox="1"/>
          <p:nvPr/>
        </p:nvSpPr>
        <p:spPr>
          <a:xfrm>
            <a:off x="6894993" y="3604778"/>
            <a:ext cx="2044149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⑤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回傳至單晶片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7D99750-2C90-4417-B478-683C4FE1FD36}"/>
              </a:ext>
            </a:extLst>
          </p:cNvPr>
          <p:cNvSpPr txBox="1"/>
          <p:nvPr/>
        </p:nvSpPr>
        <p:spPr>
          <a:xfrm>
            <a:off x="5449344" y="5648699"/>
            <a:ext cx="2300630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⑥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單晶片控制裝置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4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>
            <a:extLst>
              <a:ext uri="{FF2B5EF4-FFF2-40B4-BE49-F238E27FC236}">
                <a16:creationId xmlns:a16="http://schemas.microsoft.com/office/drawing/2014/main" id="{D632ECA4-1463-49DB-BF2F-61B2813D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旋轉、翻轉和位移圖片</a:t>
            </a:r>
          </a:p>
        </p:txBody>
      </p:sp>
      <p:sp>
        <p:nvSpPr>
          <p:cNvPr id="24579" name="內容版面配置區 2">
            <a:extLst>
              <a:ext uri="{FF2B5EF4-FFF2-40B4-BE49-F238E27FC236}">
                <a16:creationId xmlns:a16="http://schemas.microsoft.com/office/drawing/2014/main" id="{745AB3D5-74D8-4C19-8082-CFE02769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沒有旋轉和位移圖片的方法 </a:t>
            </a:r>
            <a:r>
              <a:rPr lang="en-US" altLang="zh-TW"/>
              <a:t>(</a:t>
            </a:r>
            <a:r>
              <a:rPr lang="zh-TW" altLang="en-US"/>
              <a:t>只有 </a:t>
            </a:r>
            <a:r>
              <a:rPr lang="en-US" altLang="zh-TW"/>
              <a:t>cv2.flip() </a:t>
            </a:r>
            <a:r>
              <a:rPr lang="zh-TW" altLang="en-US"/>
              <a:t>方法來翻轉圖片</a:t>
            </a:r>
            <a:r>
              <a:rPr lang="en-US" altLang="zh-TW"/>
              <a:t>)</a:t>
            </a:r>
            <a:r>
              <a:rPr lang="zh-TW" altLang="en-US"/>
              <a:t>，需自行運算來旋轉和位移圖片，在 </a:t>
            </a:r>
            <a:r>
              <a:rPr lang="en-US" altLang="zh-TW"/>
              <a:t>imutils </a:t>
            </a:r>
            <a:r>
              <a:rPr lang="zh-TW" altLang="en-US"/>
              <a:t>提供有相關方法來旋轉和位移圖片。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5E1DC5F-2727-40A4-879D-56431ADAE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43951"/>
              </p:ext>
            </p:extLst>
          </p:nvPr>
        </p:nvGraphicFramePr>
        <p:xfrm>
          <a:off x="696000" y="2789556"/>
          <a:ext cx="10800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cv2, imutils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rotated_img = imutils.rotate(img, angle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90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fliped_img = cv2.flip(img,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translated_img = imutils.translate(img,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-75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"Koala:rotated"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rotated_img)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"Koala:fliped"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fliped_img)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"Koala:translated"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translated_img)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4E08F96-49EB-4647-AB99-91CB5F665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261650"/>
              </p:ext>
            </p:extLst>
          </p:nvPr>
        </p:nvGraphicFramePr>
        <p:xfrm>
          <a:off x="652870" y="2179410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4-1d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剪裁圖片。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(4-1d.py)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C2D4251C-758C-4811-B835-C71CF61CFE8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ex4-20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677A0071-2713-4700-91CF-C7032386F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BGR </a:t>
            </a:r>
            <a:r>
              <a:rPr lang="zh-TW" altLang="en-US"/>
              <a:t>圖片和轉換成灰階</a:t>
            </a:r>
          </a:p>
        </p:txBody>
      </p:sp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B259F85E-5462-41EC-8093-B71086BDB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讀取圖片後，可以呼叫 </a:t>
            </a:r>
            <a:r>
              <a:rPr lang="en-US" altLang="zh-TW"/>
              <a:t>cvtColor() </a:t>
            </a:r>
            <a:r>
              <a:rPr lang="zh-TW" altLang="en-US"/>
              <a:t>方法轉換彩色圖片成為灰階圖片，方法的第 </a:t>
            </a:r>
            <a:r>
              <a:rPr lang="en-US" altLang="zh-TW"/>
              <a:t>2 </a:t>
            </a:r>
            <a:r>
              <a:rPr lang="zh-TW" altLang="en-US"/>
              <a:t>個參數是 </a:t>
            </a:r>
            <a:r>
              <a:rPr lang="en-US" altLang="zh-TW"/>
              <a:t>cv2.COLOR_BGR2GRAY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圖片是 </a:t>
            </a:r>
            <a:r>
              <a:rPr lang="en-US" altLang="zh-TW"/>
              <a:t>RGB </a:t>
            </a:r>
            <a:r>
              <a:rPr lang="zh-TW" altLang="en-US"/>
              <a:t>格式，可以使用參數 </a:t>
            </a:r>
            <a:r>
              <a:rPr lang="en-US" altLang="zh-TW"/>
              <a:t>cv2.COLOR_RGB2BGR</a:t>
            </a:r>
            <a:r>
              <a:rPr lang="zh-TW" altLang="en-US"/>
              <a:t>，將 </a:t>
            </a:r>
            <a:r>
              <a:rPr lang="en-US" altLang="zh-TW"/>
              <a:t>RGB </a:t>
            </a:r>
            <a:r>
              <a:rPr lang="zh-TW" altLang="en-US"/>
              <a:t>轉換成 </a:t>
            </a:r>
            <a:r>
              <a:rPr lang="en-US" altLang="zh-TW"/>
              <a:t>BGR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同理，如果需要 </a:t>
            </a:r>
            <a:r>
              <a:rPr lang="en-US" altLang="zh-TW"/>
              <a:t>RGB </a:t>
            </a:r>
            <a:r>
              <a:rPr lang="zh-TW" altLang="en-US"/>
              <a:t>格式，可以使用參數 </a:t>
            </a:r>
            <a:r>
              <a:rPr lang="en-US" altLang="zh-TW"/>
              <a:t>cv2.COLOR_BGR2RGB </a:t>
            </a:r>
            <a:r>
              <a:rPr lang="zh-TW" altLang="en-US"/>
              <a:t>將 </a:t>
            </a:r>
            <a:r>
              <a:rPr lang="en-US" altLang="zh-TW"/>
              <a:t>BGR </a:t>
            </a:r>
            <a:r>
              <a:rPr lang="zh-TW" altLang="en-US"/>
              <a:t>轉換成 </a:t>
            </a:r>
            <a:r>
              <a:rPr lang="en-US" altLang="zh-TW"/>
              <a:t>RGB)</a:t>
            </a:r>
            <a:r>
              <a:rPr lang="zh-TW" altLang="en-US"/>
              <a:t>。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25B83FA-24ED-41CC-8CEE-046E988C0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248174"/>
              </p:ext>
            </p:extLst>
          </p:nvPr>
        </p:nvGraphicFramePr>
        <p:xfrm>
          <a:off x="696000" y="3484146"/>
          <a:ext cx="10800000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312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gray_img = cv2.cvtColor(img, cv2.COLOR_BGR2GRAY)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bgr_img = cv2.cvtColor(img, cv2.COLOR_RGB2BGR)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"Koala:gray"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gray_img)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"Koala:bgr"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bgr_img)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20918F81-D633-4968-B97C-361426018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143046"/>
              </p:ext>
            </p:extLst>
          </p:nvPr>
        </p:nvGraphicFramePr>
        <p:xfrm>
          <a:off x="652870" y="2874000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4-1e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轉換成灰階和 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BGR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圖片。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(4-1e.py)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80E909E0-4397-4C77-9C86-F6B10CDE561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1446523-3F95-4A7C-BAF9-FC93C88B49D9}"/>
              </a:ext>
            </a:extLst>
          </p:cNvPr>
          <p:cNvSpPr txBox="1"/>
          <p:nvPr/>
        </p:nvSpPr>
        <p:spPr>
          <a:xfrm>
            <a:off x="6315253" y="5881768"/>
            <a:ext cx="48332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imread() 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與 </a:t>
            </a:r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imshow() 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方法都是使用 </a:t>
            </a:r>
            <a:r>
              <a:rPr lang="en-US" altLang="zh-TW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BGR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 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格式，所以不需要特殊處裡</a:t>
            </a:r>
            <a:r>
              <a:rPr lang="zh-TW" altLang="en-US" sz="1600" b="0" kern="12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  <a:endParaRPr lang="zh-TW" altLang="en-US" sz="1600"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:a16="http://schemas.microsoft.com/office/drawing/2014/main" id="{8AFA1AAB-06F8-442C-84A5-B6396032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從 </a:t>
            </a:r>
            <a:r>
              <a:rPr lang="en-US" altLang="zh-TW"/>
              <a:t>URL </a:t>
            </a:r>
            <a:r>
              <a:rPr lang="zh-TW" altLang="en-US"/>
              <a:t>取得圖片</a:t>
            </a:r>
          </a:p>
        </p:txBody>
      </p:sp>
      <p:sp>
        <p:nvSpPr>
          <p:cNvPr id="27651" name="內容版面配置區 2">
            <a:extLst>
              <a:ext uri="{FF2B5EF4-FFF2-40B4-BE49-F238E27FC236}">
                <a16:creationId xmlns:a16="http://schemas.microsoft.com/office/drawing/2014/main" id="{E8714670-3734-4678-A0E8-3391FC6F3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imutils </a:t>
            </a:r>
            <a:r>
              <a:rPr lang="zh-TW" altLang="en-US"/>
              <a:t>提供 </a:t>
            </a:r>
            <a:r>
              <a:rPr lang="en-US" altLang="zh-TW"/>
              <a:t>url_to_image() </a:t>
            </a:r>
            <a:r>
              <a:rPr lang="zh-TW" altLang="en-US"/>
              <a:t>方法，可以讓我們直接從網路讀取圖檔內容，如下所示：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60615B3-5E37-427F-AE1F-D7405F6AD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29466"/>
              </p:ext>
            </p:extLst>
          </p:nvPr>
        </p:nvGraphicFramePr>
        <p:xfrm>
          <a:off x="696000" y="3132451"/>
          <a:ext cx="10800000" cy="27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2700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cv2, imutils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url = 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"https://fchart.github.io/img/koala.png"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imutils.url_to_image(url)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D491091-AB91-4CF0-83F2-2CD99605E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419951"/>
              </p:ext>
            </p:extLst>
          </p:nvPr>
        </p:nvGraphicFramePr>
        <p:xfrm>
          <a:off x="652870" y="2522305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4-1f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從 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URL </a:t>
                      </a: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取得圖片。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(4-1f.py)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C8FFFDC7-30D9-4862-BF15-F7F03DA7ECE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D18FD798-99C8-4DCF-99CF-0D7FF104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註記圖片</a:t>
            </a: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5EEC4981-A1E0-448D-A476-81741C480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註記圖片就是在圖片上繪圖，我們可以在圖片上畫線、畫長方形、畫圓形、畫橢圓形和加上文字內容，如下所示：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B5C6FEBD-6D41-42F0-AF1D-9DDE8E4F5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723438"/>
              </p:ext>
            </p:extLst>
          </p:nvPr>
        </p:nvGraphicFramePr>
        <p:xfrm>
          <a:off x="696000" y="2771967"/>
          <a:ext cx="10800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cv2.line(img,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cv2.rectangle(img,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70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160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cv2.rectangle(img,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80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cv2.circle(img,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90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210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cv2.circle(img,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cv2.putText(img,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"OpenCV"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cv2.FONT_HERSHEY_SIMPLEX,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cv2.LINE_AA)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img)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F874204-8077-4344-9BE0-AA75FEA79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916523"/>
              </p:ext>
            </p:extLst>
          </p:nvPr>
        </p:nvGraphicFramePr>
        <p:xfrm>
          <a:off x="652870" y="216182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4-1g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註記圖片。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(4-1g.py)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BF6F2C83-E198-40AC-86A6-1D549448279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>
            <a:extLst>
              <a:ext uri="{FF2B5EF4-FFF2-40B4-BE49-F238E27FC236}">
                <a16:creationId xmlns:a16="http://schemas.microsoft.com/office/drawing/2014/main" id="{9FA1DCD2-0660-4A18-8E1F-7C12C602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寫入圖片</a:t>
            </a:r>
          </a:p>
        </p:txBody>
      </p:sp>
      <p:sp>
        <p:nvSpPr>
          <p:cNvPr id="30723" name="內容版面配置區 2">
            <a:extLst>
              <a:ext uri="{FF2B5EF4-FFF2-40B4-BE49-F238E27FC236}">
                <a16:creationId xmlns:a16="http://schemas.microsoft.com/office/drawing/2014/main" id="{D6D0542E-BC7A-44A6-A0AE-996E5DAD9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可以呼叫 </a:t>
            </a:r>
            <a:r>
              <a:rPr lang="en-US" altLang="zh-TW"/>
              <a:t>imwrite() </a:t>
            </a:r>
            <a:r>
              <a:rPr lang="zh-TW" altLang="en-US"/>
              <a:t>方法將圖片內容寫入圖檔，如下所示：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0F9ABF3-1901-4C3E-BE67-5B28C2B3D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4130"/>
              </p:ext>
            </p:extLst>
          </p:nvPr>
        </p:nvGraphicFramePr>
        <p:xfrm>
          <a:off x="696000" y="2771967"/>
          <a:ext cx="10800000" cy="20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2088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img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"koala.jpg"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gray_img = cv2.cvtColor(img, cv2.COLOR_BGR2GRAY)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cv2.imwrite(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"result_gray.jpg"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gray_img)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cv2.imwrite(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"result.png"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img)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1CBDA77-D22C-4BDA-AFF4-8B7A0A7BD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374839"/>
              </p:ext>
            </p:extLst>
          </p:nvPr>
        </p:nvGraphicFramePr>
        <p:xfrm>
          <a:off x="652870" y="216182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4-1h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寫入圖片。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(4-1h.py)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BE781886-16C6-4341-BBA5-29B2A215038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649B789-E2F5-49B3-A3B6-24E4C9B6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4-3 OpenCV</a:t>
            </a:r>
            <a:r>
              <a:rPr lang="zh-TW" altLang="en-US"/>
              <a:t> 的基本使用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96B5F9A-AC27-46F2-9173-DD20B2683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/>
              <a:t>4-3-1 OpenCV </a:t>
            </a:r>
            <a:r>
              <a:rPr lang="zh-TW" altLang="en-US"/>
              <a:t>圖片處理</a:t>
            </a:r>
            <a:endParaRPr lang="en-US" altLang="zh-TW"/>
          </a:p>
          <a:p>
            <a:pPr marL="0" indent="0">
              <a:buNone/>
            </a:pPr>
            <a:r>
              <a:rPr lang="en-US" altLang="zh-TW">
                <a:solidFill>
                  <a:srgbClr val="FF0000"/>
                </a:solidFill>
              </a:rPr>
              <a:t>4-3-2 OpenCV </a:t>
            </a:r>
            <a:r>
              <a:rPr lang="zh-TW" altLang="en-US">
                <a:solidFill>
                  <a:srgbClr val="FF0000"/>
                </a:solidFill>
              </a:rPr>
              <a:t>影片處理</a:t>
            </a:r>
            <a:endParaRPr lang="en-US" altLang="zh-TW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/>
              <a:t>4-3-3 OpenCV </a:t>
            </a:r>
            <a:r>
              <a:rPr lang="zh-TW" altLang="en-US"/>
              <a:t>網路攝影機操作</a:t>
            </a:r>
          </a:p>
        </p:txBody>
      </p:sp>
    </p:spTree>
    <p:extLst>
      <p:ext uri="{BB962C8B-B14F-4D97-AF65-F5344CB8AC3E}">
        <p14:creationId xmlns:p14="http://schemas.microsoft.com/office/powerpoint/2010/main" val="41868100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>
            <a:extLst>
              <a:ext uri="{FF2B5EF4-FFF2-40B4-BE49-F238E27FC236}">
                <a16:creationId xmlns:a16="http://schemas.microsoft.com/office/drawing/2014/main" id="{05CE5772-BA84-47E0-9A23-7F93D30E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影片處理</a:t>
            </a:r>
          </a:p>
        </p:txBody>
      </p:sp>
      <p:sp>
        <p:nvSpPr>
          <p:cNvPr id="31747" name="內容版面配置區 2">
            <a:extLst>
              <a:ext uri="{FF2B5EF4-FFF2-40B4-BE49-F238E27FC236}">
                <a16:creationId xmlns:a16="http://schemas.microsoft.com/office/drawing/2014/main" id="{303B9875-3ADF-4CE9-A6CE-80CAAC773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TW" altLang="en-US"/>
              <a:t>影片事實上就是一種動態影像，這是一連串連續的靜態影像圖片所組成，每一個靜態影像稱為</a:t>
            </a: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/>
              <a:t>影格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(Frame</a:t>
            </a:r>
            <a:r>
              <a:rPr lang="zh-TW" altLang="en-US"/>
              <a:t>，或稱幀</a:t>
            </a:r>
            <a:r>
              <a:rPr lang="en-US" altLang="zh-TW"/>
              <a:t>)</a:t>
            </a:r>
            <a:r>
              <a:rPr lang="zh-TW" altLang="en-US"/>
              <a:t>，每秒播放的靜態影像圖片數稱為</a:t>
            </a:r>
            <a:br>
              <a:rPr lang="en-US" altLang="zh-TW"/>
            </a:b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/>
              <a:t>影格率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(Frame per Second</a:t>
            </a:r>
            <a:r>
              <a:rPr lang="zh-TW" altLang="en-US"/>
              <a:t>，或稱幀率</a:t>
            </a:r>
            <a:r>
              <a:rPr lang="en-US" altLang="zh-TW"/>
              <a:t>)</a:t>
            </a:r>
            <a:r>
              <a:rPr lang="zh-TW" altLang="en-US"/>
              <a:t>。</a:t>
            </a:r>
          </a:p>
          <a:p>
            <a:r>
              <a:rPr lang="en-US" altLang="zh-TW">
                <a:latin typeface="Noto Sans TC" panose="020B0500000000000000" pitchFamily="34" charset="-120"/>
              </a:rPr>
              <a:t>OpenCV </a:t>
            </a:r>
            <a:r>
              <a:rPr lang="zh-TW" altLang="en-US">
                <a:latin typeface="Noto Sans TC" panose="020B0500000000000000" pitchFamily="34" charset="-120"/>
              </a:rPr>
              <a:t>支援讀取和播放影片檔案，我們可以取得影片資訊和播放出彩色、灰階黑白內容的影片。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>
            <a:extLst>
              <a:ext uri="{FF2B5EF4-FFF2-40B4-BE49-F238E27FC236}">
                <a16:creationId xmlns:a16="http://schemas.microsoft.com/office/drawing/2014/main" id="{669B6474-1005-447D-A1B4-F59B9ACA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播放影片檔</a:t>
            </a:r>
          </a:p>
        </p:txBody>
      </p:sp>
      <p:sp>
        <p:nvSpPr>
          <p:cNvPr id="32771" name="內容版面配置區 2">
            <a:extLst>
              <a:ext uri="{FF2B5EF4-FFF2-40B4-BE49-F238E27FC236}">
                <a16:creationId xmlns:a16="http://schemas.microsoft.com/office/drawing/2014/main" id="{73031A46-9EA6-498B-81EC-1F56FD993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是建立 </a:t>
            </a:r>
            <a:r>
              <a:rPr lang="en-US" altLang="zh-TW"/>
              <a:t>OpenCV </a:t>
            </a:r>
            <a:r>
              <a:rPr lang="zh-TW" altLang="en-US"/>
              <a:t>的 </a:t>
            </a:r>
            <a:r>
              <a:rPr lang="en-US" altLang="zh-TW"/>
              <a:t>VideoCapture </a:t>
            </a:r>
            <a:r>
              <a:rPr lang="zh-TW" altLang="en-US"/>
              <a:t>物件來播放影片檔。</a:t>
            </a:r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E9737C4D-7B5A-4342-AC98-F198758948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058400" y="604862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F6869F61-F85E-46A1-8020-80AFC86701AA}" type="slidenum">
              <a:rPr lang="zh-TW" altLang="en-US" smtClean="0"/>
              <a:pPr>
                <a:spcBef>
                  <a:spcPct val="0"/>
                </a:spcBef>
                <a:buClrTx/>
                <a:buFontTx/>
                <a:buNone/>
                <a:defRPr/>
              </a:pPr>
              <a:t>67</a:t>
            </a:fld>
            <a:endParaRPr lang="en-US" altLang="zh-TW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71718E2-507F-4A0C-AA21-D35783936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17948"/>
              </p:ext>
            </p:extLst>
          </p:nvPr>
        </p:nvGraphicFramePr>
        <p:xfrm>
          <a:off x="696000" y="2464237"/>
          <a:ext cx="10800000" cy="42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4212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"YouTube.mp4"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cap.isOpened():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ret: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&amp; 0xFF == ord(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'q'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A153E7A-68ED-4EBC-9F33-7838FC0D7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092547"/>
              </p:ext>
            </p:extLst>
          </p:nvPr>
        </p:nvGraphicFramePr>
        <p:xfrm>
          <a:off x="652870" y="185409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4-2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播放影片檔。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(4-2.py)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CA8A4C45-5A90-4106-8A2F-3F0AD6917C0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ex4-25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EBFC1E-AA6E-43CE-A99D-8FAC308570A2}"/>
              </a:ext>
            </a:extLst>
          </p:cNvPr>
          <p:cNvSpPr txBox="1"/>
          <p:nvPr/>
        </p:nvSpPr>
        <p:spPr>
          <a:xfrm>
            <a:off x="5682762" y="3736886"/>
            <a:ext cx="483327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0xFF 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是十六進制常數，二進制值為 </a:t>
            </a:r>
            <a:r>
              <a:rPr lang="en-US" altLang="zh-TW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11111111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。這個寫法只留下原始的最後 </a:t>
            </a:r>
            <a:r>
              <a:rPr lang="en-US" altLang="zh-TW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8 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位，和後面的 </a:t>
            </a:r>
            <a:r>
              <a:rPr lang="en-US" altLang="zh-TW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ASCII 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碼對照，此處是為了防止 </a:t>
            </a:r>
            <a:r>
              <a:rPr lang="en-US" altLang="zh-TW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BUG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C10FA133-4A20-4017-A98C-5B64A02E6231}"/>
              </a:ext>
            </a:extLst>
          </p:cNvPr>
          <p:cNvCxnSpPr>
            <a:endCxn id="11" idx="2"/>
          </p:cNvCxnSpPr>
          <p:nvPr/>
        </p:nvCxnSpPr>
        <p:spPr>
          <a:xfrm flipV="1">
            <a:off x="6594231" y="4567883"/>
            <a:ext cx="1505170" cy="64595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:a16="http://schemas.microsoft.com/office/drawing/2014/main" id="{BB7E71C8-9746-4C37-AABE-7186A5C5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取得影片資訊</a:t>
            </a:r>
          </a:p>
        </p:txBody>
      </p:sp>
      <p:sp>
        <p:nvSpPr>
          <p:cNvPr id="33796" name="內容版面配置區 4">
            <a:extLst>
              <a:ext uri="{FF2B5EF4-FFF2-40B4-BE49-F238E27FC236}">
                <a16:creationId xmlns:a16="http://schemas.microsoft.com/office/drawing/2014/main" id="{A78C8938-E4AD-4B0D-B3F1-97DAFECA7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Python </a:t>
            </a:r>
            <a:r>
              <a:rPr lang="zh-TW" altLang="en-US"/>
              <a:t>程式建立 </a:t>
            </a:r>
            <a:r>
              <a:rPr lang="en-US" altLang="zh-TW"/>
              <a:t>VideoCapture </a:t>
            </a:r>
            <a:r>
              <a:rPr lang="zh-TW" altLang="en-US"/>
              <a:t>物件後，我們可以取得影片的尺寸和編碼的影片資訊，如下所示：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37ED9A2-EA6A-41CB-83DB-452A7442B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536654"/>
              </p:ext>
            </p:extLst>
          </p:nvPr>
        </p:nvGraphicFramePr>
        <p:xfrm>
          <a:off x="696000" y="2798343"/>
          <a:ext cx="10800000" cy="39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9600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"YouTube.mp4"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def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decode_fourcc(v):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v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(v)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return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.join([chr((v &gt;&gt;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* i) &amp; 0xFF)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i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range(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)])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width = cap.get(cv2.CAP_PROP_FRAME_WIDTH)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height = cap.get(cv2.CAP_PROP_FRAME_HEIGHT)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圖片尺寸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width,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'x'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height)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fourcc = cap.get(cv2.CAP_PROP_FOURCC)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codec = decode_fourcc(fourcc)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"Codec</a:t>
                      </a:r>
                      <a:r>
                        <a:rPr kumimoji="0" lang="zh-TW" altLang="en-US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編碼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codec)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7991FA3-AA17-4C70-9EED-5FBD15608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634692"/>
              </p:ext>
            </p:extLst>
          </p:nvPr>
        </p:nvGraphicFramePr>
        <p:xfrm>
          <a:off x="652870" y="218819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4-2a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取得影片資訊。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(4-2a.py)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F18EBC7D-8477-4BC8-AE23-586554B8D16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ex4-26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2504B3-8B06-46FA-9AEB-6CE0B554A749}"/>
              </a:ext>
            </a:extLst>
          </p:cNvPr>
          <p:cNvSpPr txBox="1"/>
          <p:nvPr/>
        </p:nvSpPr>
        <p:spPr>
          <a:xfrm>
            <a:off x="6315253" y="5450910"/>
            <a:ext cx="471768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參數用法：</a:t>
            </a:r>
            <a:r>
              <a:rPr lang="en-US" altLang="zh-TW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https://docs.opencv.org/4.5.3/d4/d15/group__videoio__flags__base.html#baeb8dd9c89c10a5c63c139bf7c4f5704d</a:t>
            </a:r>
            <a:r>
              <a:rPr lang="zh-TW" altLang="en-US" sz="16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。</a:t>
            </a: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4C338411-A8FA-40C4-8B70-A6D40CC22F00}"/>
              </a:ext>
            </a:extLst>
          </p:cNvPr>
          <p:cNvCxnSpPr/>
          <p:nvPr/>
        </p:nvCxnSpPr>
        <p:spPr>
          <a:xfrm>
            <a:off x="5521569" y="5996354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>
            <a:extLst>
              <a:ext uri="{FF2B5EF4-FFF2-40B4-BE49-F238E27FC236}">
                <a16:creationId xmlns:a16="http://schemas.microsoft.com/office/drawing/2014/main" id="{3401CD99-EFC3-4BD4-8018-051AC516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影片處理顯示灰階影片</a:t>
            </a:r>
          </a:p>
        </p:txBody>
      </p:sp>
      <p:sp>
        <p:nvSpPr>
          <p:cNvPr id="35844" name="內容版面配置區 4">
            <a:extLst>
              <a:ext uri="{FF2B5EF4-FFF2-40B4-BE49-F238E27FC236}">
                <a16:creationId xmlns:a16="http://schemas.microsoft.com/office/drawing/2014/main" id="{3C636CE7-BBDF-47D9-90D7-B5CE4C7B4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我們只需使用 </a:t>
            </a:r>
            <a:r>
              <a:rPr lang="en-US" altLang="zh-TW"/>
              <a:t>4-1e.py </a:t>
            </a:r>
            <a:r>
              <a:rPr lang="zh-TW" altLang="en-US"/>
              <a:t>的方法來處理圖片，就可以播放出灰階的黑白影片，如下所示：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2B3FE18-24DB-4C51-AC10-D2FEB4969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303230"/>
              </p:ext>
            </p:extLst>
          </p:nvPr>
        </p:nvGraphicFramePr>
        <p:xfrm>
          <a:off x="696000" y="2789550"/>
          <a:ext cx="10800000" cy="39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924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"YouTube.mp4"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cap.isOpened():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ret: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gray_frame = cv2.cvtColor(frame, cv2.COLOR_BGR2GRAY)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gray_frame)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&amp; 0xFF == ord(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'q'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2D1EBB5-BC55-4591-AD0C-6FB2CFDEA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28216"/>
              </p:ext>
            </p:extLst>
          </p:nvPr>
        </p:nvGraphicFramePr>
        <p:xfrm>
          <a:off x="652870" y="2179404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4-2b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影片處理顯示灰階影片。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(4-2b.py)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4ADA1141-E5DC-4D01-BC0E-F5D61772EBB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ex4-27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F1CA88-9422-4826-ADFE-8E1464DE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具有影像辨識的</a:t>
            </a:r>
            <a:r>
              <a:rPr lang="zh-TW" altLang="en-US" dirty="0"/>
              <a:t>雲端相機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A7AA75-79BE-4BCA-BA71-51272C7D9564}"/>
              </a:ext>
            </a:extLst>
          </p:cNvPr>
          <p:cNvSpPr txBox="1"/>
          <p:nvPr/>
        </p:nvSpPr>
        <p:spPr>
          <a:xfrm>
            <a:off x="233582" y="6221617"/>
            <a:ext cx="752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https://learn.adafruit.com/diy-wifi-raspberry-pi-touch-cam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428DD11-FE9A-4717-8F1B-A115C84AF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8" y="4943540"/>
            <a:ext cx="1669891" cy="125241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10E6CAD-1D78-4CEE-B39B-F720867F5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406" y="4943540"/>
            <a:ext cx="1669891" cy="125241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6FD1238-64CC-4EF7-877F-24D529185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393" y="4943540"/>
            <a:ext cx="1669891" cy="125241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6F64258-5FAE-407B-BBB0-2F3CC9166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18" y="1112300"/>
            <a:ext cx="5353866" cy="37477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85919E-A4E0-4B12-A7EB-2475098C5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718" y="1131969"/>
            <a:ext cx="5450582" cy="229703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F709B17-19D8-41D7-8A23-65D673C9D815}"/>
              </a:ext>
            </a:extLst>
          </p:cNvPr>
          <p:cNvSpPr txBox="1"/>
          <p:nvPr/>
        </p:nvSpPr>
        <p:spPr>
          <a:xfrm>
            <a:off x="8764066" y="3533390"/>
            <a:ext cx="2297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u="none" strike="noStrike" baseline="0">
                <a:solidFill>
                  <a:schemeClr val="bg1"/>
                </a:solidFill>
                <a:latin typeface="Noto Sans TC" panose="020B0500000000000000" pitchFamily="34" charset="-120"/>
                <a:ea typeface="Noto Sans TC" panose="020B0500000000000000" pitchFamily="34" charset="-120"/>
              </a:rPr>
              <a:t>可做影像辨識的相機</a:t>
            </a:r>
            <a:endParaRPr lang="zh-TW" altLang="en-US">
              <a:solidFill>
                <a:schemeClr val="bg1"/>
              </a:solidFill>
              <a:latin typeface="Noto Sans TC" panose="020B0500000000000000" pitchFamily="34" charset="-120"/>
              <a:ea typeface="Noto Sans TC" panose="020B0500000000000000" pitchFamily="34" charset="-120"/>
            </a:endParaRPr>
          </a:p>
        </p:txBody>
      </p:sp>
      <p:pic>
        <p:nvPicPr>
          <p:cNvPr id="1026" name="Picture 2" descr="Imagga – the Image Hackers - Puzl CowOrKing Blog">
            <a:extLst>
              <a:ext uri="{FF2B5EF4-FFF2-40B4-BE49-F238E27FC236}">
                <a16:creationId xmlns:a16="http://schemas.microsoft.com/office/drawing/2014/main" id="{37E82104-F4DC-4F0C-A468-C5AFAD5B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00" y="3692901"/>
            <a:ext cx="1695870" cy="61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matic Image Tagging and Categorization Using Imagga Api ">
            <a:extLst>
              <a:ext uri="{FF2B5EF4-FFF2-40B4-BE49-F238E27FC236}">
                <a16:creationId xmlns:a16="http://schemas.microsoft.com/office/drawing/2014/main" id="{A595F1F6-1274-4929-826E-7FE06B8A0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96" y="4007112"/>
            <a:ext cx="3460804" cy="21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5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>
            <a:extLst>
              <a:ext uri="{FF2B5EF4-FFF2-40B4-BE49-F238E27FC236}">
                <a16:creationId xmlns:a16="http://schemas.microsoft.com/office/drawing/2014/main" id="{870EF7C8-5FBD-4AC1-B01F-6B820EBC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取得網路攝影機的影像</a:t>
            </a:r>
          </a:p>
        </p:txBody>
      </p:sp>
      <p:sp>
        <p:nvSpPr>
          <p:cNvPr id="36867" name="內容版面配置區 2">
            <a:extLst>
              <a:ext uri="{FF2B5EF4-FFF2-40B4-BE49-F238E27FC236}">
                <a16:creationId xmlns:a16="http://schemas.microsoft.com/office/drawing/2014/main" id="{6643A314-19C8-4264-9FA2-6CC524EB9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OpenCV </a:t>
            </a:r>
            <a:r>
              <a:rPr lang="zh-TW" altLang="en-US"/>
              <a:t>的 </a:t>
            </a:r>
            <a:r>
              <a:rPr lang="en-US" altLang="zh-TW"/>
              <a:t>VideoCapture </a:t>
            </a:r>
            <a:r>
              <a:rPr lang="zh-TW" altLang="en-US"/>
              <a:t>物件除了開啟影片檔案，也可以開啟攝影機：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7CD04A8-6FF6-4E9E-8805-32B6F3605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34527"/>
              </p:ext>
            </p:extLst>
          </p:nvPr>
        </p:nvGraphicFramePr>
        <p:xfrm>
          <a:off x="696000" y="2648873"/>
          <a:ext cx="10800000" cy="34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3456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cap.isOpened():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frame = cv2.rotate(frame, rotateCode = 1)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&amp; 0xFF == ord(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'q'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EEDC4C5-8D12-466F-94DB-05A010441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737644"/>
              </p:ext>
            </p:extLst>
          </p:nvPr>
        </p:nvGraphicFramePr>
        <p:xfrm>
          <a:off x="652870" y="203872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4-3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取得網路攝影機的影像。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(4-3.py)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96383316-8220-48B1-9A53-02DD901F37A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ex4-28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>
            <a:extLst>
              <a:ext uri="{FF2B5EF4-FFF2-40B4-BE49-F238E27FC236}">
                <a16:creationId xmlns:a16="http://schemas.microsoft.com/office/drawing/2014/main" id="{7C3A944D-A9FF-45AD-829C-A7F875FD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更改影像的解析度</a:t>
            </a:r>
          </a:p>
        </p:txBody>
      </p:sp>
      <p:sp>
        <p:nvSpPr>
          <p:cNvPr id="37891" name="內容版面配置區 2">
            <a:extLst>
              <a:ext uri="{FF2B5EF4-FFF2-40B4-BE49-F238E27FC236}">
                <a16:creationId xmlns:a16="http://schemas.microsoft.com/office/drawing/2014/main" id="{355BFE4F-1519-47A8-A89D-316E0A9CE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在 </a:t>
            </a:r>
            <a:r>
              <a:rPr lang="en-US" altLang="zh-TW"/>
              <a:t>Python </a:t>
            </a:r>
            <a:r>
              <a:rPr lang="zh-TW" altLang="en-US"/>
              <a:t>程式建立 </a:t>
            </a:r>
            <a:r>
              <a:rPr lang="en-US" altLang="zh-TW"/>
              <a:t>VideoCapture </a:t>
            </a:r>
            <a:r>
              <a:rPr lang="zh-TW" altLang="en-US"/>
              <a:t>物件後，可以呼叫 </a:t>
            </a:r>
            <a:r>
              <a:rPr lang="en-US" altLang="zh-TW"/>
              <a:t>set </a:t>
            </a:r>
            <a:r>
              <a:rPr lang="zh-TW" altLang="en-US"/>
              <a:t>方法更改影片的寬、高和影格率：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0513372-E176-4837-8C38-A19F6D383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919507"/>
              </p:ext>
            </p:extLst>
          </p:nvPr>
        </p:nvGraphicFramePr>
        <p:xfrm>
          <a:off x="696000" y="2675251"/>
          <a:ext cx="10800000" cy="40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406800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cap.set(cv2.CAP_PROP_FRAME_WIDTH,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cap.set(cv2.CAP_PROP_FRAME_HEIGHT,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180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cap.set(cv2.CAP_PROP_FPS,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cap.isOpened():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,frame)      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&amp; 0xFF == ord(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'q'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64A18A3-E112-4131-90B3-298512437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197717"/>
              </p:ext>
            </p:extLst>
          </p:nvPr>
        </p:nvGraphicFramePr>
        <p:xfrm>
          <a:off x="652870" y="2065105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4-3a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更改影像的解析度。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(4-3a.py)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D97B9D11-79F9-4650-A3D2-F1A668E5E12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ex4-29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>
            <a:extLst>
              <a:ext uri="{FF2B5EF4-FFF2-40B4-BE49-F238E27FC236}">
                <a16:creationId xmlns:a16="http://schemas.microsoft.com/office/drawing/2014/main" id="{F2EC43F2-70F5-42C7-863E-E5D021A2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將影像寫入影片檔案</a:t>
            </a:r>
          </a:p>
        </p:txBody>
      </p:sp>
      <p:sp>
        <p:nvSpPr>
          <p:cNvPr id="38915" name="內容版面配置區 2">
            <a:extLst>
              <a:ext uri="{FF2B5EF4-FFF2-40B4-BE49-F238E27FC236}">
                <a16:creationId xmlns:a16="http://schemas.microsoft.com/office/drawing/2014/main" id="{F1B3906D-5431-418D-8B50-2099F8E81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 </a:t>
            </a:r>
            <a:r>
              <a:rPr lang="zh-TW" altLang="en-US"/>
              <a:t>可以建立 </a:t>
            </a:r>
            <a:r>
              <a:rPr lang="en-US" altLang="zh-TW"/>
              <a:t>VideoWrite </a:t>
            </a:r>
            <a:r>
              <a:rPr lang="zh-TW" altLang="en-US"/>
              <a:t>物件來寫入影片檔案：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DB3F86C-4A6D-443E-AD8F-2E16EC8E0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237254"/>
              </p:ext>
            </p:extLst>
          </p:nvPr>
        </p:nvGraphicFramePr>
        <p:xfrm>
          <a:off x="696000" y="2314763"/>
          <a:ext cx="10800000" cy="43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4392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fourcc = cv2.VideoWriter_fourcc(*'XVID')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out = cv2.VideoWriter(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"output.avi"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fourcc,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640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480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cap.isOpened():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ret ==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True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out.write(frame)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"frame"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&amp; 0xFF == ord(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'q'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else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out.release()</a:t>
                      </a:r>
                    </a:p>
                    <a:p>
                      <a:pPr>
                        <a:lnSpc>
                          <a:spcPts val="18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9507FB5-9A1C-4F86-9293-90175437E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344690"/>
              </p:ext>
            </p:extLst>
          </p:nvPr>
        </p:nvGraphicFramePr>
        <p:xfrm>
          <a:off x="652870" y="1704617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4-3b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將影像寫入影片檔案。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(4-3b.py)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8BD7F8CD-CA6A-42F0-9C02-99B29688A9D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ex4-30</a:t>
            </a:r>
            <a:endParaRPr lang="zh-TW" altLang="en-US">
              <a:latin typeface="Consolas" panose="020B0609020204030204" pitchFamily="49" charset="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F99C11D-7D07-4196-9156-94EF22BD7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733279"/>
              </p:ext>
            </p:extLst>
          </p:nvPr>
        </p:nvGraphicFramePr>
        <p:xfrm>
          <a:off x="6737897" y="4510763"/>
          <a:ext cx="45162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419">
                  <a:extLst>
                    <a:ext uri="{9D8B030D-6E8A-4147-A177-3AD203B41FA5}">
                      <a16:colId xmlns:a16="http://schemas.microsoft.com/office/drawing/2014/main" val="2348602580"/>
                    </a:ext>
                  </a:extLst>
                </a:gridCol>
                <a:gridCol w="1505419">
                  <a:extLst>
                    <a:ext uri="{9D8B030D-6E8A-4147-A177-3AD203B41FA5}">
                      <a16:colId xmlns:a16="http://schemas.microsoft.com/office/drawing/2014/main" val="1604200304"/>
                    </a:ext>
                  </a:extLst>
                </a:gridCol>
                <a:gridCol w="1505419">
                  <a:extLst>
                    <a:ext uri="{9D8B030D-6E8A-4147-A177-3AD203B41FA5}">
                      <a16:colId xmlns:a16="http://schemas.microsoft.com/office/drawing/2014/main" val="216338277"/>
                    </a:ext>
                  </a:extLst>
                </a:gridCol>
              </a:tblGrid>
              <a:tr h="219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編碼名稱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編碼字串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影片副檔名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685117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YUV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*'I420'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.avi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62440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MPEG-I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*'PIMT'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.avi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408832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MPEG-4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*'XVID'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.avi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612373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MP4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*'MP4V'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.mp4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54817"/>
                  </a:ext>
                </a:extLst>
              </a:tr>
              <a:tr h="21996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Ogg Vorbis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*'THEO'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.ogv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18938"/>
                  </a:ext>
                </a:extLst>
              </a:tr>
            </a:tbl>
          </a:graphicData>
        </a:graphic>
      </p:graphicFrame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087B114C-27DA-4B7E-8AF8-A8FCCC6997EC}"/>
              </a:ext>
            </a:extLst>
          </p:cNvPr>
          <p:cNvCxnSpPr>
            <a:endCxn id="2" idx="0"/>
          </p:cNvCxnSpPr>
          <p:nvPr/>
        </p:nvCxnSpPr>
        <p:spPr>
          <a:xfrm>
            <a:off x="5873262" y="3305908"/>
            <a:ext cx="3122763" cy="120485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人臉辨識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828803" y="3965601"/>
            <a:ext cx="8549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</a:t>
            </a: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內建演算法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進行人臉辨識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21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人臉偵測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A2D2431-3E1E-41BE-98AD-21C6529CB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OpenCV</a:t>
            </a:r>
            <a:r>
              <a:rPr lang="zh-TW" altLang="en-US"/>
              <a:t> 內建的是哈爾特徵 </a:t>
            </a:r>
            <a:r>
              <a:rPr lang="en-US" altLang="zh-TW"/>
              <a:t>(Haar-like feature) </a:t>
            </a:r>
            <a:r>
              <a:rPr lang="zh-TW" altLang="en-US"/>
              <a:t>演算法。</a:t>
            </a:r>
            <a:endParaRPr lang="en-US" altLang="zh-TW"/>
          </a:p>
          <a:p>
            <a:pPr lvl="1"/>
            <a:r>
              <a:rPr lang="zh-TW" altLang="en-US"/>
              <a:t>速度快，非類神經網路，適合低階的樹莓派。</a:t>
            </a:r>
            <a:endParaRPr lang="en-US" altLang="zh-TW"/>
          </a:p>
          <a:p>
            <a:pPr lvl="1"/>
            <a:r>
              <a:rPr lang="zh-TW" altLang="en-US"/>
              <a:t>使用哈爾特徵前，先下載人臉偵測的聯集分類器。</a:t>
            </a:r>
            <a:endParaRPr lang="en-US" altLang="zh-TW"/>
          </a:p>
          <a:p>
            <a:r>
              <a:rPr lang="zh-TW" altLang="en-US"/>
              <a:t>分類器的位置，在家目錄底下的 </a:t>
            </a:r>
            <a:r>
              <a:rPr lang="en-US" altLang="zh-TW"/>
              <a:t>OpenCV-master </a:t>
            </a:r>
            <a:r>
              <a:rPr lang="zh-TW" altLang="en-US"/>
              <a:t>原始碼資料夾</a:t>
            </a:r>
            <a:endParaRPr lang="en-US" altLang="zh-TW"/>
          </a:p>
          <a:p>
            <a:pPr lvl="1"/>
            <a:r>
              <a:rPr lang="en-US" altLang="zh-TW"/>
              <a:t>~/opencv/opencv-master/data/haarcascades</a:t>
            </a:r>
            <a:r>
              <a:rPr lang="zh-TW" altLang="en-US"/>
              <a:t> </a:t>
            </a:r>
            <a:r>
              <a:rPr lang="en-US" altLang="zh-TW"/>
              <a:t>(</a:t>
            </a:r>
            <a:r>
              <a:rPr lang="zh-TW" altLang="en-US"/>
              <a:t>自行編譯才會有</a:t>
            </a:r>
            <a:r>
              <a:rPr lang="en-US" altLang="zh-TW"/>
              <a:t>)</a:t>
            </a:r>
          </a:p>
          <a:p>
            <a:pPr lvl="1"/>
            <a:r>
              <a:rPr lang="zh-TW" altLang="en-US"/>
              <a:t>或手動下載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https://github.com/opencv/opencv/tree/master/data/haarcascades</a:t>
            </a:r>
          </a:p>
          <a:p>
            <a:r>
              <a:rPr lang="zh-TW" altLang="en-US"/>
              <a:t>以下是跟人臉有關的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endParaRPr lang="en-US" altLang="zh-TW"/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B9FF6C15-238E-415A-86EB-4DEE78CF6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856190"/>
              </p:ext>
            </p:extLst>
          </p:nvPr>
        </p:nvGraphicFramePr>
        <p:xfrm>
          <a:off x="1625600" y="4510196"/>
          <a:ext cx="8940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2483">
                  <a:extLst>
                    <a:ext uri="{9D8B030D-6E8A-4147-A177-3AD203B41FA5}">
                      <a16:colId xmlns:a16="http://schemas.microsoft.com/office/drawing/2014/main" val="488174733"/>
                    </a:ext>
                  </a:extLst>
                </a:gridCol>
                <a:gridCol w="3948317">
                  <a:extLst>
                    <a:ext uri="{9D8B030D-6E8A-4147-A177-3AD203B41FA5}">
                      <a16:colId xmlns:a16="http://schemas.microsoft.com/office/drawing/2014/main" val="91308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分類器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說明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576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haarcascade_frontalface_default.xml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人臉正面與側面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83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haarcascade_frontalface_alt2.xml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人臉正面效果比較好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72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haarcascade_profileface.xml</a:t>
                      </a:r>
                      <a:endParaRPr lang="zh-TW" altLang="en-US">
                        <a:latin typeface="Consolas" panose="020B0609020204030204" pitchFamily="49" charset="0"/>
                        <a:ea typeface="Noto Sans TC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人臉側面效果比較好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1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haarcascade_eye.xml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偵測眼睛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200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0413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圖片的人臉辨識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78371"/>
              </p:ext>
            </p:extLst>
          </p:nvPr>
        </p:nvGraphicFramePr>
        <p:xfrm>
          <a:off x="696000" y="1725677"/>
          <a:ext cx="10800000" cy="50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face_cascade = cv2.CascadeClassifier(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'haarcascade_frontalface_alt2.xml'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image = cv2.imread(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'demo.jpeg'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gray = cv2.cvtColor(image, cv2.COLOR_BGR2GRAY)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faces = face_cascade.detectMultiScale(gray,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1.1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 faces = face_cascade.detectMultiScale(gray,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1.05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(x, y, w, h)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frame = cv2.rectangle(frame, (x, y), (x + w, y + h), (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cv2.namedWindow(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cv2.WINDOW_NORMAL)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20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20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457740"/>
              </p:ext>
            </p:extLst>
          </p:nvPr>
        </p:nvGraphicFramePr>
        <p:xfrm>
          <a:off x="652870" y="1115531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4-4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圖片的人臉辨識</a:t>
                      </a: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(4-4.py)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ex4-31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4221321-BBA9-4D90-8626-8396A43EF4A6}"/>
              </a:ext>
            </a:extLst>
          </p:cNvPr>
          <p:cNvSpPr txBox="1"/>
          <p:nvPr/>
        </p:nvSpPr>
        <p:spPr>
          <a:xfrm>
            <a:off x="7441165" y="5371029"/>
            <a:ext cx="3733857" cy="109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cv2.WINDOW_NORMAL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：視窗大小可改變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cv2.WINDOW_AUTOSIZE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：視窗大小不可改變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cv2.WINDOW_FREERATIO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：自適應比例</a:t>
            </a:r>
          </a:p>
          <a:p>
            <a:pPr>
              <a:lnSpc>
                <a:spcPts val="2000"/>
              </a:lnSpc>
            </a:pPr>
            <a:r>
              <a:rPr lang="en-US" altLang="zh-TW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cv2.WINDOW_KEEPRATIO</a:t>
            </a:r>
            <a:r>
              <a:rPr lang="zh-TW" altLang="en-US" sz="1400">
                <a:solidFill>
                  <a:srgbClr val="6E6E6E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：保持比例</a:t>
            </a:r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591745B5-A947-4E83-B910-BB8B2BC94B70}"/>
              </a:ext>
            </a:extLst>
          </p:cNvPr>
          <p:cNvCxnSpPr>
            <a:cxnSpLocks/>
          </p:cNvCxnSpPr>
          <p:nvPr/>
        </p:nvCxnSpPr>
        <p:spPr>
          <a:xfrm>
            <a:off x="5354515" y="5662246"/>
            <a:ext cx="2086650" cy="263769"/>
          </a:xfrm>
          <a:prstGeom prst="bentConnector3">
            <a:avLst>
              <a:gd name="adj1" fmla="val 28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4667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1C9F2-7506-475E-85A9-9645F0C5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當有人臉沒被辨識，需要調整參數 </a:t>
            </a:r>
            <a:r>
              <a:rPr lang="en-US" altLang="zh-TW"/>
              <a:t>(4-4.py)</a:t>
            </a:r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77B685-71E4-4F41-BB86-B2C8C19B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263" y="1097610"/>
            <a:ext cx="9651411" cy="5278730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969104D-C7E9-47E4-A5E7-B9B0D473C09E}"/>
              </a:ext>
            </a:extLst>
          </p:cNvPr>
          <p:cNvSpPr txBox="1"/>
          <p:nvPr/>
        </p:nvSpPr>
        <p:spPr>
          <a:xfrm>
            <a:off x="1550405" y="1275414"/>
            <a:ext cx="8037214" cy="38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+mn-ea"/>
                <a:cs typeface="+mn-cs"/>
              </a:rPr>
              <a:t>faces = face_cascade.detectMultiScale(gray, 1.1, 3)</a:t>
            </a:r>
          </a:p>
        </p:txBody>
      </p:sp>
    </p:spTree>
    <p:extLst>
      <p:ext uri="{BB962C8B-B14F-4D97-AF65-F5344CB8AC3E}">
        <p14:creationId xmlns:p14="http://schemas.microsoft.com/office/powerpoint/2010/main" val="40875018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1C9F2-7506-475E-85A9-9645F0C5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調整參數</a:t>
            </a:r>
            <a:r>
              <a:rPr lang="zh-TW" altLang="en-US"/>
              <a:t>後 </a:t>
            </a:r>
            <a:r>
              <a:rPr lang="en-US" altLang="zh-TW"/>
              <a:t>(4-4a.py)</a:t>
            </a:r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77B685-71E4-4F41-BB86-B2C8C19B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263" y="1097610"/>
            <a:ext cx="9651411" cy="5278730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969104D-C7E9-47E4-A5E7-B9B0D473C09E}"/>
              </a:ext>
            </a:extLst>
          </p:cNvPr>
          <p:cNvSpPr txBox="1"/>
          <p:nvPr/>
        </p:nvSpPr>
        <p:spPr>
          <a:xfrm>
            <a:off x="1550405" y="1275414"/>
            <a:ext cx="8037214" cy="38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+mn-ea"/>
                <a:cs typeface="+mn-cs"/>
              </a:rPr>
              <a:t>faces = face_cascade.detectMultiScale(gray, 1.05, 4)</a:t>
            </a:r>
          </a:p>
        </p:txBody>
      </p:sp>
    </p:spTree>
    <p:extLst>
      <p:ext uri="{BB962C8B-B14F-4D97-AF65-F5344CB8AC3E}">
        <p14:creationId xmlns:p14="http://schemas.microsoft.com/office/powerpoint/2010/main" val="4327516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圖片的眼睛辨識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00595"/>
              </p:ext>
            </p:extLst>
          </p:nvPr>
        </p:nvGraphicFramePr>
        <p:xfrm>
          <a:off x="696000" y="1601022"/>
          <a:ext cx="10800000" cy="5134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face_cascade = cv2.CascadeClassifier(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'haarcascade_frontalface_alt2.xml'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eye_cascade = cv2.CascadeClassifier(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'haarcascade_eye.xml'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frame = cv2.imread(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'demo.jpeg'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gray = cv2.cvtColor(frame, cv2.COLOR_BGR2GRAY)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 faces = face_cascade.detectMultiScale(gray, 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1.1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faces = face_cascade.detectMultiScale(gray, 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1.05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(x, y, w, h)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frame = cv2.rectangle(frame, (x, y), (x + w, y + h), (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face_rect = gray[y:y+h, x:x+w]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eyes = eye_cascade.detectMultiScale(face_rect, 1.3, 8)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(ex, ey, ew, eh)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eyes: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s-E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frame = cv2.rectangle(frame, (x + ex, y + ey), (x + ex + ew, y + ey + eh), (0, 255, 0), 2)</a:t>
                      </a: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cv2.namedWindow(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cv2.WINDOW_NORMAL)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'frame'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cv2.waitKey(</a:t>
                      </a:r>
                      <a:r>
                        <a:rPr lang="en-US" altLang="zh-TW" sz="1600" b="0" kern="12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545255"/>
              </p:ext>
            </p:extLst>
          </p:nvPr>
        </p:nvGraphicFramePr>
        <p:xfrm>
          <a:off x="652870" y="990876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4-5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圖片人臉與眼睛辨識</a:t>
                      </a: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(4-5.py)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ex4-32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241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1C9F2-7506-475E-85A9-9645F0C5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Demo</a:t>
            </a:r>
            <a:r>
              <a:rPr lang="zh-TW" altLang="en-US"/>
              <a:t> </a:t>
            </a:r>
            <a:r>
              <a:rPr lang="en-US" altLang="zh-TW"/>
              <a:t>4-5.py</a:t>
            </a:r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77B685-71E4-4F41-BB86-B2C8C19B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263" y="1097610"/>
            <a:ext cx="9651411" cy="5278730"/>
          </a:xfrm>
        </p:spPr>
      </p:pic>
    </p:spTree>
    <p:extLst>
      <p:ext uri="{BB962C8B-B14F-4D97-AF65-F5344CB8AC3E}">
        <p14:creationId xmlns:p14="http://schemas.microsoft.com/office/powerpoint/2010/main" val="20538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邊緣運算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58EC38-C9B7-4644-88DB-9497B1FF2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752" y="1229467"/>
            <a:ext cx="8010336" cy="500754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2BB2FB0-7CBD-44B1-A6A1-37B82EB87932}"/>
              </a:ext>
            </a:extLst>
          </p:cNvPr>
          <p:cNvSpPr txBox="1"/>
          <p:nvPr/>
        </p:nvSpPr>
        <p:spPr>
          <a:xfrm>
            <a:off x="2306996" y="3333129"/>
            <a:ext cx="1531188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①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資料傳入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C882F9-9863-4280-B20E-A7E89041DADB}"/>
              </a:ext>
            </a:extLst>
          </p:cNvPr>
          <p:cNvSpPr txBox="1"/>
          <p:nvPr/>
        </p:nvSpPr>
        <p:spPr>
          <a:xfrm>
            <a:off x="3726682" y="2991913"/>
            <a:ext cx="3070071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②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直接於單晶片進行運算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3B104E-F88F-4F5C-8DD3-F85A0F960AA4}"/>
              </a:ext>
            </a:extLst>
          </p:cNvPr>
          <p:cNvSpPr txBox="1"/>
          <p:nvPr/>
        </p:nvSpPr>
        <p:spPr>
          <a:xfrm>
            <a:off x="6360920" y="1850244"/>
            <a:ext cx="1787669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③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上傳至雲端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A64685C-0FAA-412D-A2A6-8B83099EE43F}"/>
              </a:ext>
            </a:extLst>
          </p:cNvPr>
          <p:cNvSpPr txBox="1"/>
          <p:nvPr/>
        </p:nvSpPr>
        <p:spPr>
          <a:xfrm>
            <a:off x="6360919" y="5381136"/>
            <a:ext cx="2300630" cy="400110"/>
          </a:xfrm>
          <a:prstGeom prst="rect">
            <a:avLst/>
          </a:prstGeom>
          <a:solidFill>
            <a:srgbClr val="383838"/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③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單晶片控制裝置</a:t>
            </a:r>
            <a:endParaRPr lang="en-US" altLang="zh-TW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3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即時影像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人臉辨識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828803" y="3965601"/>
            <a:ext cx="8549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進行即時人臉辨識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50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即時影像的人臉辨識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883247"/>
              </p:ext>
            </p:extLst>
          </p:nvPr>
        </p:nvGraphicFramePr>
        <p:xfrm>
          <a:off x="696000" y="1541045"/>
          <a:ext cx="10800000" cy="52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2200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1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faceCascade = cv2.CascadeClassifier(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"haarcascade_frontalface_default.xml"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cap.set(cv2.CAP_PROP_FRAME_WIDTH,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640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cap.set(cv2.CAP_PROP_FRAME_HEIGHT,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480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True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frame = cv2.rotate(frame, rotateCode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gray = cv2.cvtColor(frame, cv2.COLOR_BGR2GRAY)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faces = faceCascade.detectMultiScale(gray, scaleFactor = 1.1, minNeighbors = 5, minSize = 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人臉數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len(faces))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(x, y, w, h)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cv2.rectangle(frame, (x, y), (x+w, y+h), 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cv2.imshow(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"preview"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&amp; 0xFF == ord(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'q'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endParaRPr lang="en-US" altLang="zh-TW" sz="16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803812"/>
              </p:ext>
            </p:extLst>
          </p:nvPr>
        </p:nvGraphicFramePr>
        <p:xfrm>
          <a:off x="652870" y="930899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4-6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即時影像的人臉辨識</a:t>
                      </a: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(4-6.py)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ex4-33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18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即時影像的人臉與眼睛辨識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26464"/>
              </p:ext>
            </p:extLst>
          </p:nvPr>
        </p:nvGraphicFramePr>
        <p:xfrm>
          <a:off x="696000" y="1541045"/>
          <a:ext cx="10800000" cy="52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220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1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faceCascade = cv2.CascadeClassifier(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"haarcascade_frontalface_default.xml"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cap.set(cv2.CAP_PROP_FRAME_WIDTH,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640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cap.set(cv2.CAP_PROP_FRAME_HEIGHT,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480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True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frame = cv2.rotate(frame, rotateCode =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gray = cv2.cvtColor(frame, cv2.COLOR_BGR2GRAY)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faces = faceCascade.detectMultiScale(gray, scaleFactor = 1.1, minNeighbors = 5, minSize = 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</a:t>
                      </a:r>
                      <a:r>
                        <a:rPr kumimoji="0" lang="zh-TW" altLang="en-US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人臉數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:"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len(faces))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(x, y, w, h)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frame = cv2.rectangle(frame, (x, y), (x + w, y + h), (0, 255, 0), 3)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face_rect = gray[y:y + h, x:x + w]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eyes = eye_cascade.detectMultiScale(face_rect, 1.3, 8)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(ex, ey, ew, eh)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eyes: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cv2.rectangle(frame, (x + ex, y + ey), (x + ex + ew, y + ey + eh), (0, 255, 0), 2)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cv2.imshow(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"preview"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13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&amp; 0xFF == ord(</a:t>
                      </a:r>
                      <a:r>
                        <a:rPr kumimoji="0" lang="en-US" altLang="zh-TW" sz="13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'q'</a:t>
                      </a: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3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altLang="zh-TW" sz="13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cap.release()</a:t>
                      </a:r>
                    </a:p>
                    <a:p>
                      <a:pPr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3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cv2.destroyAllWindows()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108990"/>
              </p:ext>
            </p:extLst>
          </p:nvPr>
        </p:nvGraphicFramePr>
        <p:xfrm>
          <a:off x="652870" y="930899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4-7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</a:rPr>
                        <a:t>即時影像的人臉與眼睛辨識</a:t>
                      </a: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(4-7.py)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ex4-34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7910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實驗 </a:t>
            </a:r>
            <a:r>
              <a:rPr lang="en-US" altLang="zh-TW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4-3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zh-TW" altLang="en-US" sz="3600" b="0" i="0" u="none" strike="noStrike" baseline="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特定</a:t>
            </a: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人臉辨識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828803" y="3965601"/>
            <a:ext cx="8549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</a:t>
            </a:r>
            <a:r>
              <a:rPr lang="en-US" altLang="zh-TW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OpenCV 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進行特定人臉辨識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72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85D9966-5837-4CEA-8C46-529B978F1503}"/>
              </a:ext>
            </a:extLst>
          </p:cNvPr>
          <p:cNvSpPr txBox="1"/>
          <p:nvPr/>
        </p:nvSpPr>
        <p:spPr>
          <a:xfrm>
            <a:off x="2022462" y="3105834"/>
            <a:ext cx="8147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zh-TW" altLang="en-US" sz="3600">
                <a:solidFill>
                  <a:srgbClr val="FFFF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複習 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Python 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的資料結構 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容器</a:t>
            </a:r>
            <a:r>
              <a:rPr kumimoji="0" lang="en-US" altLang="zh-TW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)</a:t>
            </a:r>
            <a:endParaRPr kumimoji="0" lang="zh-TW" altLang="en-US" sz="4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nsolas" panose="020B0609020204030204" pitchFamily="49" charset="0"/>
              <a:ea typeface="Noto Sans TC" panose="020B0500000000000000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1F7CB9-979A-40E2-8985-6C8FB1F8EAE2}"/>
              </a:ext>
            </a:extLst>
          </p:cNvPr>
          <p:cNvSpPr txBox="1"/>
          <p:nvPr/>
        </p:nvSpPr>
        <p:spPr>
          <a:xfrm>
            <a:off x="1486993" y="3965601"/>
            <a:ext cx="9218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3600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目的：了解</a:t>
            </a:r>
            <a:r>
              <a:rPr lang="zh-TW" altLang="en-US" sz="3600">
                <a:solidFill>
                  <a:schemeClr val="bg1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程式計算數值會選擇適合的容器</a:t>
            </a:r>
            <a:endParaRPr lang="zh-TW" altLang="en-US" sz="4800">
              <a:solidFill>
                <a:schemeClr val="bg1"/>
              </a:solidFill>
              <a:latin typeface="Consolas" panose="020B0609020204030204" pitchFamily="49" charset="0"/>
              <a:ea typeface="Noto Sans TC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458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的基本資料結構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字串容器：由字元組成。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string = "52python"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r>
              <a:rPr lang="en-US" altLang="zh-TW"/>
              <a:t>tuple </a:t>
            </a:r>
            <a:r>
              <a:rPr lang="zh-TW" altLang="en-US"/>
              <a:t>容器：由資料物件組成。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tuple = (1, 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3)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r>
              <a:rPr lang="zh-TW" altLang="en-US"/>
              <a:t>串列容器：由資料物件組成。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list = [1, 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3]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r>
              <a:rPr lang="zh-TW" altLang="en-US"/>
              <a:t>集合容器：由資料物件組成。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set = {1, 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3}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  <a:p>
            <a:r>
              <a:rPr lang="zh-TW" altLang="en-US"/>
              <a:t>字典容器：由資料物件組成，以鍵：值表示。</a:t>
            </a:r>
            <a:r>
              <a:rPr lang="zh-TW" altLang="en-US">
                <a:solidFill>
                  <a:srgbClr val="00B0F0"/>
                </a:solidFill>
              </a:rPr>
              <a:t>例如：</a:t>
            </a:r>
            <a:r>
              <a:rPr lang="en-US" altLang="zh-TW">
                <a:solidFill>
                  <a:srgbClr val="00B0F0"/>
                </a:solidFill>
              </a:rPr>
              <a:t>dick = {'A':1, 'B':'2',</a:t>
            </a:r>
            <a:r>
              <a:rPr lang="zh-TW" altLang="en-US">
                <a:solidFill>
                  <a:srgbClr val="00B0F0"/>
                </a:solidFill>
              </a:rPr>
              <a:t> </a:t>
            </a:r>
            <a:r>
              <a:rPr lang="en-US" altLang="zh-TW">
                <a:solidFill>
                  <a:srgbClr val="00B0F0"/>
                </a:solidFill>
              </a:rPr>
              <a:t>'C':3}</a:t>
            </a:r>
            <a:r>
              <a:rPr lang="zh-TW" altLang="en-US">
                <a:solidFill>
                  <a:srgbClr val="00B0F0"/>
                </a:solidFill>
              </a:rPr>
              <a:t>。</a:t>
            </a:r>
            <a:endParaRPr lang="en-US" altLang="zh-TW">
              <a:solidFill>
                <a:srgbClr val="00B0F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42A69B-1921-4B58-9F0F-614EE6383EF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ex4-35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582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D9EE5-FFB6-4523-984C-7363B192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/>
              <a:t>Python </a:t>
            </a:r>
            <a:r>
              <a:rPr lang="zh-TW" altLang="en-US"/>
              <a:t>的第三方資料結構：</a:t>
            </a:r>
            <a:r>
              <a:rPr lang="en-US" altLang="zh-TW"/>
              <a:t>numpy.array</a:t>
            </a:r>
            <a:r>
              <a:rPr lang="zh-TW" altLang="en-US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7F0D42-591F-40CB-A9BF-DA8B4C875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en-US" altLang="zh-TW"/>
              <a:t>Numpy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en-US" altLang="zh-TW"/>
              <a:t>Python</a:t>
            </a:r>
            <a:r>
              <a:rPr lang="zh-TW" altLang="en-US"/>
              <a:t> 的擴充模組，常用於資料處理。</a:t>
            </a:r>
            <a:endParaRPr lang="en-US" altLang="zh-TW"/>
          </a:p>
          <a:p>
            <a:pPr marL="358775" indent="0">
              <a:buNone/>
            </a:pPr>
            <a:r>
              <a:rPr lang="en-US" altLang="zh-TW"/>
              <a:t>&gt;&gt;&gt; import numpy as np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匯入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numpy</a:t>
            </a:r>
          </a:p>
          <a:p>
            <a:pPr marL="358775" indent="0">
              <a:buNone/>
            </a:pPr>
            <a:r>
              <a:rPr lang="en-US" altLang="zh-TW"/>
              <a:t>&gt;&gt;&gt; a = np.array([10, 2, 45, 32, 24])	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建立五個元素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358775" indent="0">
              <a:buNone/>
            </a:pPr>
            <a:r>
              <a:rPr lang="en-US" altLang="zh-TW"/>
              <a:t>&gt;&gt;&gt; len(a)	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計算元素個數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358775" indent="0">
              <a:buNone/>
            </a:pPr>
            <a:r>
              <a:rPr lang="en-US" altLang="zh-TW"/>
              <a:t>&gt;&gt;&gt; a[2:4]	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取出第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個元素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  <a:p>
            <a:pPr marL="358775" indent="0">
              <a:buNone/>
            </a:pPr>
            <a:r>
              <a:rPr lang="en-US" altLang="zh-TW"/>
              <a:t>&gt;&gt;&gt; a[:4]	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 取出第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~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zh-TW" altLang="en-US">
                <a:solidFill>
                  <a:schemeClr val="bg1">
                    <a:lumMod val="65000"/>
                  </a:schemeClr>
                </a:solidFill>
              </a:rPr>
              <a:t>個元素</a:t>
            </a:r>
            <a:endParaRPr lang="en-US" altLang="zh-TW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42A69B-1921-4B58-9F0F-614EE6383EF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ex4-36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335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特定人臉偵測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A2D2431-3E1E-41BE-98AD-21C6529CB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藉由專門分析人臉特徵的演算法找出的特徵值，然後跟已經儲存的特徵值比對，判定是誰的臉。</a:t>
            </a:r>
            <a:endParaRPr lang="en-US" altLang="zh-TW"/>
          </a:p>
          <a:p>
            <a:pPr>
              <a:spcBef>
                <a:spcPts val="1200"/>
              </a:spcBef>
            </a:pPr>
            <a:r>
              <a:rPr lang="zh-TW" altLang="en-US"/>
              <a:t>分為三階段：取樣、訓練、辨識。</a:t>
            </a:r>
            <a:endParaRPr lang="en-US" altLang="zh-TW"/>
          </a:p>
          <a:p>
            <a:pPr lvl="1"/>
            <a:r>
              <a:rPr lang="zh-TW" altLang="en-US"/>
              <a:t>取樣：收集訓練用的人臉圖片，建議每人有 </a:t>
            </a:r>
            <a:r>
              <a:rPr lang="en-US" altLang="zh-TW"/>
              <a:t>100 </a:t>
            </a:r>
            <a:r>
              <a:rPr lang="zh-TW" altLang="en-US"/>
              <a:t>張才有比較好的準確率。</a:t>
            </a:r>
            <a:endParaRPr lang="en-US" altLang="zh-TW"/>
          </a:p>
          <a:p>
            <a:pPr lvl="1"/>
            <a:r>
              <a:rPr lang="zh-TW" altLang="en-US"/>
              <a:t>訓練：</a:t>
            </a:r>
            <a:r>
              <a:rPr lang="en-US" altLang="zh-TW"/>
              <a:t>OpenCV </a:t>
            </a:r>
            <a:r>
              <a:rPr lang="zh-TW" altLang="en-US"/>
              <a:t>提供三種演算法，</a:t>
            </a:r>
            <a:r>
              <a:rPr lang="en-US" altLang="zh-TW"/>
              <a:t>Eigen</a:t>
            </a:r>
            <a:r>
              <a:rPr lang="zh-TW" altLang="en-US"/>
              <a:t>、</a:t>
            </a:r>
            <a:r>
              <a:rPr lang="en-US" altLang="zh-TW"/>
              <a:t>Fisher</a:t>
            </a:r>
            <a:r>
              <a:rPr lang="zh-TW" altLang="en-US"/>
              <a:t>、</a:t>
            </a:r>
            <a:r>
              <a:rPr lang="en-US" altLang="zh-TW"/>
              <a:t>LBPH</a:t>
            </a:r>
            <a:r>
              <a:rPr lang="zh-TW" altLang="en-US"/>
              <a:t>。</a:t>
            </a:r>
            <a:endParaRPr lang="en-US" altLang="zh-TW"/>
          </a:p>
          <a:p>
            <a:pPr lvl="1"/>
            <a:r>
              <a:rPr lang="zh-TW" altLang="en-US"/>
              <a:t>辨識：依照訓練完的資料，判斷目前攝影機看到的人臉屬於哪一位。</a:t>
            </a:r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90044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Step 1</a:t>
            </a:r>
            <a:r>
              <a:rPr lang="en-US" altLang="zh-TW">
                <a:latin typeface="Noto Sans TC" panose="020B0500000000000000" pitchFamily="34" charset="-120"/>
              </a:rPr>
              <a:t>：</a:t>
            </a:r>
            <a:r>
              <a:rPr lang="zh-TW" altLang="en-US"/>
              <a:t>取樣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3BEDE-CD60-4DE9-AC43-E3CF0F66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取樣階段</a:t>
            </a:r>
            <a:r>
              <a:rPr lang="zh-TW" altLang="en-US">
                <a:latin typeface="Noto Sans TC" panose="020B0500000000000000" pitchFamily="34" charset="-120"/>
              </a:rPr>
              <a:t>：</a:t>
            </a:r>
            <a:r>
              <a:rPr lang="zh-TW" altLang="en-US"/>
              <a:t>我們透過程式碼來自動抓取 </a:t>
            </a:r>
            <a:r>
              <a:rPr lang="en-US" altLang="zh-TW"/>
              <a:t>100</a:t>
            </a:r>
            <a:r>
              <a:rPr lang="zh-TW" altLang="en-US"/>
              <a:t> 張人臉圖片，這樣比用相機拍攝 </a:t>
            </a:r>
            <a:r>
              <a:rPr lang="en-US" altLang="zh-TW"/>
              <a:t>100 </a:t>
            </a:r>
            <a:r>
              <a:rPr lang="zh-TW" altLang="en-US"/>
              <a:t>張圖片要來的方便快速。</a:t>
            </a:r>
          </a:p>
        </p:txBody>
      </p:sp>
    </p:spTree>
    <p:extLst>
      <p:ext uri="{BB962C8B-B14F-4D97-AF65-F5344CB8AC3E}">
        <p14:creationId xmlns:p14="http://schemas.microsoft.com/office/powerpoint/2010/main" val="19496824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取樣程式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539095"/>
              </p:ext>
            </p:extLst>
          </p:nvPr>
        </p:nvGraphicFramePr>
        <p:xfrm>
          <a:off x="696000" y="1599718"/>
          <a:ext cx="10800000" cy="518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ESC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27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endParaRPr lang="en-US" altLang="zh-TW" sz="1800" b="0" kern="1200">
                        <a:solidFill>
                          <a:srgbClr val="B4B4B4"/>
                        </a:solidFill>
                        <a:latin typeface="Consolas" panose="020B0609020204030204" pitchFamily="49" charset="0"/>
                        <a:ea typeface="Noto Sans CJK TC Light" panose="020B03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index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endParaRPr lang="en-US" altLang="zh-TW" sz="1800" b="0" kern="1200">
                        <a:solidFill>
                          <a:srgbClr val="B4B4B4"/>
                        </a:solidFill>
                        <a:latin typeface="Consolas" panose="020B0609020204030204" pitchFamily="49" charset="0"/>
                        <a:ea typeface="Noto Sans CJK TC Light" panose="020B03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total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100</a:t>
                      </a:r>
                      <a:endParaRPr lang="en-US" altLang="zh-TW" sz="1600" b="0" kern="1200">
                        <a:solidFill>
                          <a:srgbClr val="B4B4B4"/>
                        </a:solidFill>
                        <a:latin typeface="Consolas" panose="020B0609020204030204" pitchFamily="49" charset="0"/>
                        <a:ea typeface="Noto Sans CJK TC Light" panose="020B03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def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saveImage(face_image, index):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filename = 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'images/h0/{:03d}.pgm'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.format(index)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cv2.imwrite(filename, face_image)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(filename)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face_cascade = cv2.CascadeClassifier(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'haarcascade_frontalface_default.xml'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cap = cv2.VideoCapture(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ratio = cap.get(cv2.CAP_PROP_FRAME_WIDTH) / cap.get(cv2.CAP_PROP_FRAME_HEIGHT)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WIDTH =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400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HEIGHT = int(WIDTH / ratio)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cv2.namedWindow(</a:t>
                      </a:r>
                      <a:r>
                        <a:rPr kumimoji="0" lang="en-US" altLang="zh-TW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cv2.WINDOW_NORMAL)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1200"/>
                        </a:spcBef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while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 &gt; </a:t>
                      </a:r>
                      <a:r>
                        <a:rPr lang="en-US" altLang="zh-TW" sz="16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ret, frame = cap.read()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6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frame = cv2.resize(frame, (WIDTH, HEIGHT))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093395"/>
              </p:ext>
            </p:extLst>
          </p:nvPr>
        </p:nvGraphicFramePr>
        <p:xfrm>
          <a:off x="652870" y="989572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4-8-1</a:t>
                      </a:r>
                      <a:r>
                        <a:rPr lang="en-US" altLang="zh-TW" sz="2400">
                          <a:latin typeface="Arial" panose="020B0604020202020204" pitchFamily="34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400">
                        <a:latin typeface="Arial" panose="020B0604020202020204" pitchFamily="34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人臉取樣。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(4-8-1-capture.py)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ex4-37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88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34C1B-C0E0-48CC-A946-975BCC661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人臉偵測與追蹤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C730DF1-DA07-4800-847E-D0BFABD2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8" y="1579269"/>
            <a:ext cx="7546490" cy="4244900"/>
          </a:xfrm>
          <a:prstGeom prst="rect">
            <a:avLst/>
          </a:prstGeom>
        </p:spPr>
      </p:pic>
      <p:pic>
        <p:nvPicPr>
          <p:cNvPr id="2050" name="Picture 2" descr="OpenCV - 維基百科，自由的百科全書">
            <a:extLst>
              <a:ext uri="{FF2B5EF4-FFF2-40B4-BE49-F238E27FC236}">
                <a16:creationId xmlns:a16="http://schemas.microsoft.com/office/drawing/2014/main" id="{BA856C63-5291-4C1F-810C-69A669B6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158" y="2184196"/>
            <a:ext cx="2463868" cy="30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6E3E0C7-5D1E-48B3-B7AF-3BF7999B67FB}"/>
              </a:ext>
            </a:extLst>
          </p:cNvPr>
          <p:cNvSpPr txBox="1"/>
          <p:nvPr/>
        </p:nvSpPr>
        <p:spPr>
          <a:xfrm>
            <a:off x="233582" y="6221617"/>
            <a:ext cx="752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0" i="0" u="none" strike="noStrike" baseline="0">
                <a:solidFill>
                  <a:schemeClr val="bg1"/>
                </a:solidFill>
                <a:latin typeface="Consolas" panose="020B0609020204030204" pitchFamily="49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https://learn.adafruit.com/diy-wifi-raspberry-pi-touch-cam</a:t>
            </a:r>
            <a:endParaRPr lang="zh-TW" altLang="en-US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818688"/>
              </p:ext>
            </p:extLst>
          </p:nvPr>
        </p:nvGraphicFramePr>
        <p:xfrm>
          <a:off x="696000" y="168439"/>
          <a:ext cx="108000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97600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frame = cv2.rotate(frame, rotateCode = 1)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frame = cv2.flip(frame, 1)</a:t>
                      </a: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gray = cv2.cvtColor(frame, cv2.COLOR_BGR2GRAY)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zh-TW" altLang="en-US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faces = face_cascade.detectMultiScale(gray,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1.1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(x, y, w, h)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frame = cv2.rectangle(frame, (x, y), (x + w, y + h),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 %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==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face_img = gray[y: y + h, x: x + w]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face_img = cv2.resize(face_img,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saveImage(face_img, index)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index +=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index &gt;= total: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'get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training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data done'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    n 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-1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n +=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1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 frame)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 == ESC: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cv2.destroyAllWindows()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break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EA7DCDDB-4552-4B56-8E80-4AD8D71C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73" y="3429000"/>
            <a:ext cx="3477130" cy="2926453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82D3EE54-DE7F-49FA-8B9E-0585D198006D}"/>
              </a:ext>
            </a:extLst>
          </p:cNvPr>
          <p:cNvSpPr/>
          <p:nvPr/>
        </p:nvSpPr>
        <p:spPr>
          <a:xfrm>
            <a:off x="8493368" y="4528038"/>
            <a:ext cx="131885" cy="131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1E5D82F6-A8DA-4297-A720-7170B2131EB2}"/>
              </a:ext>
            </a:extLst>
          </p:cNvPr>
          <p:cNvSpPr/>
          <p:nvPr/>
        </p:nvSpPr>
        <p:spPr>
          <a:xfrm>
            <a:off x="9463452" y="5498124"/>
            <a:ext cx="131885" cy="1318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546620B-D055-4969-AEB2-15714F9D18EF}"/>
              </a:ext>
            </a:extLst>
          </p:cNvPr>
          <p:cNvSpPr txBox="1"/>
          <p:nvPr/>
        </p:nvSpPr>
        <p:spPr>
          <a:xfrm>
            <a:off x="8151016" y="4620357"/>
            <a:ext cx="8165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(x, y)</a:t>
            </a:r>
            <a:endParaRPr lang="zh-TW" altLang="en-US" sz="120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355CCB-7481-4FCF-814C-AC53D0444CEA}"/>
              </a:ext>
            </a:extLst>
          </p:cNvPr>
          <p:cNvSpPr txBox="1"/>
          <p:nvPr/>
        </p:nvSpPr>
        <p:spPr>
          <a:xfrm>
            <a:off x="8638073" y="4315131"/>
            <a:ext cx="8165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w</a:t>
            </a:r>
            <a:endParaRPr lang="zh-TW" altLang="en-US" sz="120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B00E3B-AC2B-482F-A364-3B41B541000B}"/>
              </a:ext>
            </a:extLst>
          </p:cNvPr>
          <p:cNvSpPr txBox="1"/>
          <p:nvPr/>
        </p:nvSpPr>
        <p:spPr>
          <a:xfrm>
            <a:off x="8192595" y="4912721"/>
            <a:ext cx="4062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  <a:cs typeface="+mn-cs"/>
              </a:rPr>
              <a:t>h</a:t>
            </a:r>
            <a:endParaRPr lang="zh-TW" altLang="en-US" sz="1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876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補充</a:t>
            </a:r>
            <a:r>
              <a:rPr lang="en-US" altLang="zh-TW"/>
              <a:t>：</a:t>
            </a:r>
            <a:r>
              <a:rPr lang="zh-TW" altLang="en-US"/>
              <a:t>矩陣 </a:t>
            </a:r>
            <a:r>
              <a:rPr lang="en-US" altLang="zh-TW"/>
              <a:t>(Matrix)</a:t>
            </a:r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100754D-5925-473D-BA59-412E9ABD3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74749"/>
              </p:ext>
            </p:extLst>
          </p:nvPr>
        </p:nvGraphicFramePr>
        <p:xfrm>
          <a:off x="696000" y="1259691"/>
          <a:ext cx="10800000" cy="14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numpy </a:t>
                      </a:r>
                      <a:r>
                        <a:rPr lang="en-US" altLang="zh-TW" sz="20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as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np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endParaRPr lang="en-US" altLang="zh-TW" sz="20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A = np.array([[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],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zh-TW" altLang="en-US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]])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 = A[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:, 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altLang="zh-TW" sz="20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US" altLang="zh-TW" sz="20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]     </a:t>
                      </a:r>
                      <a:r>
                        <a:rPr lang="en-US" altLang="zh-TW" sz="20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2-D array </a:t>
                      </a:r>
                      <a:r>
                        <a:rPr lang="zh-TW" altLang="en-US" sz="2000" b="0" kern="1200">
                          <a:solidFill>
                            <a:srgbClr val="B4B4B4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+mn-cs"/>
                        </a:rPr>
                        <a:t>切片，第一個索引以列切片，第二個索引以行為切片</a:t>
                      </a:r>
                      <a:endParaRPr lang="en-US" altLang="zh-TW" sz="2000" b="0" kern="1200">
                        <a:solidFill>
                          <a:srgbClr val="B4B4B4"/>
                        </a:solidFill>
                        <a:latin typeface="Noto Sans TC" panose="020B0500000000000000" pitchFamily="34" charset="-120"/>
                        <a:ea typeface="Noto Sans TC" panose="020B0500000000000000" pitchFamily="34" charset="-120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D008BC5A-512B-4693-9876-5C9FEA75D0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128420"/>
              </p:ext>
            </p:extLst>
          </p:nvPr>
        </p:nvGraphicFramePr>
        <p:xfrm>
          <a:off x="762000" y="3269395"/>
          <a:ext cx="244157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3" imgW="939600" imgH="457200" progId="Equation.DSMT4">
                  <p:embed/>
                </p:oleObj>
              </mc:Choice>
              <mc:Fallback>
                <p:oleObj name="Equation" r:id="rId3" imgW="939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3269395"/>
                        <a:ext cx="2441575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C6C4F5BC-8BFA-4C50-A29A-F8DA74A17F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43177"/>
              </p:ext>
            </p:extLst>
          </p:nvPr>
        </p:nvGraphicFramePr>
        <p:xfrm>
          <a:off x="3208456" y="4129878"/>
          <a:ext cx="528277" cy="308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5" imgW="304560" imgH="177480" progId="Equation.DSMT4">
                  <p:embed/>
                </p:oleObj>
              </mc:Choice>
              <mc:Fallback>
                <p:oleObj name="Equation" r:id="rId5" imgW="3045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8456" y="4129878"/>
                        <a:ext cx="528277" cy="308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物件 14">
            <a:extLst>
              <a:ext uri="{FF2B5EF4-FFF2-40B4-BE49-F238E27FC236}">
                <a16:creationId xmlns:a16="http://schemas.microsoft.com/office/drawing/2014/main" id="{EDFB468B-160D-4AD9-9961-D02FF64A7D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207844"/>
              </p:ext>
            </p:extLst>
          </p:nvPr>
        </p:nvGraphicFramePr>
        <p:xfrm>
          <a:off x="762000" y="5159304"/>
          <a:ext cx="18145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7" imgW="698400" imgH="253800" progId="Equation.DSMT4">
                  <p:embed/>
                </p:oleObj>
              </mc:Choice>
              <mc:Fallback>
                <p:oleObj name="Equation" r:id="rId7" imgW="698400" imgH="253800" progId="Equation.DSMT4">
                  <p:embed/>
                  <p:pic>
                    <p:nvPicPr>
                      <p:cNvPr id="3" name="物件 2">
                        <a:extLst>
                          <a:ext uri="{FF2B5EF4-FFF2-40B4-BE49-F238E27FC236}">
                            <a16:creationId xmlns:a16="http://schemas.microsoft.com/office/drawing/2014/main" id="{D008BC5A-512B-4693-9876-5C9FEA75D0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000" y="5159304"/>
                        <a:ext cx="1814512" cy="658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>
            <a:extLst>
              <a:ext uri="{FF2B5EF4-FFF2-40B4-BE49-F238E27FC236}">
                <a16:creationId xmlns:a16="http://schemas.microsoft.com/office/drawing/2014/main" id="{38987657-3687-4820-A49A-5D0743F661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212812"/>
              </p:ext>
            </p:extLst>
          </p:nvPr>
        </p:nvGraphicFramePr>
        <p:xfrm>
          <a:off x="2576512" y="5460330"/>
          <a:ext cx="506413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9" imgW="291960" imgH="164880" progId="Equation.DSMT4">
                  <p:embed/>
                </p:oleObj>
              </mc:Choice>
              <mc:Fallback>
                <p:oleObj name="Equation" r:id="rId9" imgW="291960" imgH="164880" progId="Equation.DSMT4">
                  <p:embed/>
                  <p:pic>
                    <p:nvPicPr>
                      <p:cNvPr id="5" name="物件 4">
                        <a:extLst>
                          <a:ext uri="{FF2B5EF4-FFF2-40B4-BE49-F238E27FC236}">
                            <a16:creationId xmlns:a16="http://schemas.microsoft.com/office/drawing/2014/main" id="{C6C4F5BC-8BFA-4C50-A29A-F8DA74A17F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6512" y="5460330"/>
                        <a:ext cx="506413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986B8D2-3B87-46BA-AFC5-1D05FADB3DFA}"/>
              </a:ext>
            </a:extLst>
          </p:cNvPr>
          <p:cNvCxnSpPr>
            <a:cxnSpLocks/>
          </p:cNvCxnSpPr>
          <p:nvPr/>
        </p:nvCxnSpPr>
        <p:spPr>
          <a:xfrm>
            <a:off x="1634088" y="3084729"/>
            <a:ext cx="1800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C9CE2D29-2C57-4973-8357-60D68F3309EA}"/>
              </a:ext>
            </a:extLst>
          </p:cNvPr>
          <p:cNvSpPr txBox="1"/>
          <p:nvPr/>
        </p:nvSpPr>
        <p:spPr>
          <a:xfrm>
            <a:off x="493934" y="2900063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列 </a:t>
            </a: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(row)</a:t>
            </a:r>
            <a:endParaRPr lang="zh-TW" altLang="en-US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4BABDD5-20E4-49FF-B5C9-740CC7D67294}"/>
              </a:ext>
            </a:extLst>
          </p:cNvPr>
          <p:cNvCxnSpPr>
            <a:cxnSpLocks/>
          </p:cNvCxnSpPr>
          <p:nvPr/>
        </p:nvCxnSpPr>
        <p:spPr>
          <a:xfrm>
            <a:off x="4298017" y="3394929"/>
            <a:ext cx="0" cy="814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A3CBD4C-83D1-419F-83AF-16C2A6447809}"/>
              </a:ext>
            </a:extLst>
          </p:cNvPr>
          <p:cNvSpPr txBox="1"/>
          <p:nvPr/>
        </p:nvSpPr>
        <p:spPr>
          <a:xfrm>
            <a:off x="3710356" y="4312171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列 </a:t>
            </a:r>
            <a:r>
              <a:rPr lang="en-US" altLang="zh-TW" sz="1800" b="0" kern="1200">
                <a:solidFill>
                  <a:srgbClr val="FF0000"/>
                </a:solidFill>
                <a:latin typeface="Consolas" panose="020B0609020204030204" pitchFamily="49" charset="0"/>
                <a:ea typeface="Noto Sans TC" panose="020B0500000000000000" pitchFamily="34" charset="-120"/>
              </a:rPr>
              <a:t>(row)</a:t>
            </a:r>
            <a:endParaRPr lang="zh-TW" altLang="en-US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045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Step 2</a:t>
            </a:r>
            <a:r>
              <a:rPr lang="en-US" altLang="zh-TW">
                <a:latin typeface="Noto Sans TC" panose="020B0500000000000000" pitchFamily="34" charset="-120"/>
              </a:rPr>
              <a:t>：</a:t>
            </a:r>
            <a:r>
              <a:rPr lang="zh-TW" altLang="en-US"/>
              <a:t>訓練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3BEDE-CD60-4DE9-AC43-E3CF0F66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訓練階段：將 </a:t>
            </a:r>
            <a:r>
              <a:rPr lang="en-US" altLang="zh-TW"/>
              <a:t>h0</a:t>
            </a:r>
            <a:r>
              <a:rPr lang="zh-TW" altLang="en-US"/>
              <a:t>、</a:t>
            </a:r>
            <a:r>
              <a:rPr lang="en-US" altLang="zh-TW"/>
              <a:t>h1…</a:t>
            </a:r>
            <a:r>
              <a:rPr lang="zh-TW" altLang="en-US"/>
              <a:t> 資料夾中的圖片取出、標籤化後送進人臉特徵演算法中計算特徵值，並將結果存檔後以供後續使用。</a:t>
            </a:r>
          </a:p>
        </p:txBody>
      </p:sp>
    </p:spTree>
    <p:extLst>
      <p:ext uri="{BB962C8B-B14F-4D97-AF65-F5344CB8AC3E}">
        <p14:creationId xmlns:p14="http://schemas.microsoft.com/office/powerpoint/2010/main" val="12644237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訓練程式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183863"/>
              </p:ext>
            </p:extLst>
          </p:nvPr>
        </p:nvGraphicFramePr>
        <p:xfrm>
          <a:off x="696000" y="1680412"/>
          <a:ext cx="10800000" cy="50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numpy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as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np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images = []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labels = []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index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range(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filename =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'images/h0/{:03d}.pgm'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.format(index)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'read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+ filename)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img = cv2.imread(filename, cv2.COLOR_BGR2GRAY)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images.append(img)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   labels.append(0)    </a:t>
                      </a: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</a:t>
                      </a:r>
                      <a:r>
                        <a:rPr lang="zh-TW" altLang="en-US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第一張人臉的標籤為 </a:t>
                      </a: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0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'training...'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model = cv2.face.LBPHFaceRecognizer_create()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model.train(np.asarray(images), np.asarray(labels))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model.save(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'faces.data'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'training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done'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238909"/>
              </p:ext>
            </p:extLst>
          </p:nvPr>
        </p:nvGraphicFramePr>
        <p:xfrm>
          <a:off x="652870" y="1070266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4-8-2</a:t>
                      </a:r>
                      <a:endParaRPr lang="zh-TW" altLang="en-US" sz="2400" b="0" kern="1200">
                        <a:solidFill>
                          <a:schemeClr val="lt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訓練取樣集。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(4-8-2-train.py)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ex4-38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FE68B14-FB97-47F1-9947-F34DAC3D6962}"/>
              </a:ext>
            </a:extLst>
          </p:cNvPr>
          <p:cNvSpPr txBox="1"/>
          <p:nvPr/>
        </p:nvSpPr>
        <p:spPr>
          <a:xfrm>
            <a:off x="7374292" y="5426019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建立模型，使用 </a:t>
            </a:r>
            <a:r>
              <a:rPr lang="en-US" altLang="zh-TW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LBPH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演算法</a:t>
            </a:r>
            <a:endParaRPr lang="zh-TW" altLang="en-US" sz="16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AA55B5A-A293-475E-A218-34BB57E274F8}"/>
              </a:ext>
            </a:extLst>
          </p:cNvPr>
          <p:cNvSpPr txBox="1"/>
          <p:nvPr/>
        </p:nvSpPr>
        <p:spPr>
          <a:xfrm>
            <a:off x="7374292" y="5681787"/>
            <a:ext cx="4150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train() 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只能接收 </a:t>
            </a:r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numpy 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格式的陣列</a:t>
            </a:r>
            <a:endParaRPr lang="zh-TW" altLang="en-US" sz="16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565936-48E9-45B0-9C23-83D38D28B1C7}"/>
              </a:ext>
            </a:extLst>
          </p:cNvPr>
          <p:cNvSpPr txBox="1"/>
          <p:nvPr/>
        </p:nvSpPr>
        <p:spPr>
          <a:xfrm>
            <a:off x="7374292" y="5937556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 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儲存訓練好的辨識檔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38216295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09F24E-9387-4A4F-A0F1-BFA6B4B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Step 3</a:t>
            </a:r>
            <a:r>
              <a:rPr lang="en-US" altLang="zh-TW">
                <a:latin typeface="Noto Sans TC" panose="020B0500000000000000" pitchFamily="34" charset="-120"/>
              </a:rPr>
              <a:t>：</a:t>
            </a:r>
            <a:r>
              <a:rPr lang="zh-TW" altLang="en-US"/>
              <a:t>辦識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3BEDE-CD60-4DE9-AC43-E3CF0F66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辦識階段：這一階段是拿訓練好的結果，來驗證辦識效果是否準確，所以我們開啟攝影機，將攝影機拍到的人臉來跟訓練結果比對，如果發現有</a:t>
            </a: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『</a:t>
            </a:r>
            <a:r>
              <a:rPr lang="zh-TW" altLang="en-US"/>
              <a:t>認識</a:t>
            </a:r>
            <a:r>
              <a:rPr lang="en-US" altLang="zh-TW">
                <a:latin typeface="PMingLiU" panose="02020500000000000000" pitchFamily="18" charset="-120"/>
                <a:ea typeface="PMingLiU" panose="02020500000000000000" pitchFamily="18" charset="-120"/>
              </a:rPr>
              <a:t>』</a:t>
            </a:r>
            <a:r>
              <a:rPr lang="zh-TW" altLang="en-US"/>
              <a:t>的人臉，就在畫面上顯示這個人臉的名字。</a:t>
            </a:r>
          </a:p>
        </p:txBody>
      </p:sp>
    </p:spTree>
    <p:extLst>
      <p:ext uri="{BB962C8B-B14F-4D97-AF65-F5344CB8AC3E}">
        <p14:creationId xmlns:p14="http://schemas.microsoft.com/office/powerpoint/2010/main" val="28891916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8DE51-F7F1-42F6-84CB-C38B9295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辨識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991090"/>
              </p:ext>
            </p:extLst>
          </p:nvPr>
        </p:nvGraphicFramePr>
        <p:xfrm>
          <a:off x="696000" y="1705222"/>
          <a:ext cx="10800000" cy="50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5040000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import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model = cv2.face.LBPHFaceRecognizer_create()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model.read(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'faces.data'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'load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training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data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done'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</a:t>
                      </a:r>
                      <a:r>
                        <a:rPr lang="zh-TW" altLang="en-US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 載入聯集分類器 </a:t>
                      </a:r>
                      <a:r>
                        <a:rPr lang="en-US" altLang="zh-TW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(</a:t>
                      </a:r>
                      <a:r>
                        <a:rPr lang="zh-TW" altLang="en-US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需與取樣時的分類器一致</a:t>
                      </a:r>
                      <a:r>
                        <a:rPr lang="en-US" altLang="zh-TW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)</a:t>
                      </a:r>
                      <a:r>
                        <a:rPr lang="zh-TW" altLang="en-US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，並開啟攝影機。</a:t>
                      </a:r>
                      <a:endParaRPr lang="zh-TW" altLang="en-US"/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face_cascade = cv2.CascadeClassifier(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'haarcascade_frontalface_default.xml'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cap = cv2.VideoCapture(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cv2.namedWindow(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cv2.WINDOW_NORMAL)</a:t>
                      </a:r>
                    </a:p>
                    <a:p>
                      <a:pPr algn="l" rtl="0" eaLnBrk="0" fontAlgn="base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</a:t>
                      </a:r>
                      <a:r>
                        <a:rPr lang="zh-TW" altLang="en-US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可識別化名稱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names = [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'pllai'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# </a:t>
                      </a:r>
                      <a:r>
                        <a:rPr lang="zh-TW" altLang="en-US" sz="1800" b="0" kern="1200">
                          <a:solidFill>
                            <a:srgbClr val="B4B4B4"/>
                          </a:solidFill>
                          <a:latin typeface="Consolas" panose="020B0609020204030204" pitchFamily="49" charset="0"/>
                          <a:ea typeface="Noto Sans CJK TC Light" panose="020B0300000000000000" pitchFamily="34" charset="-120"/>
                          <a:cs typeface="+mn-cs"/>
                        </a:rPr>
                        <a:t>讀取攝影機資料，並轉換成灰階影像。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while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True: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ret, frame = cap.read()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cv2.resize(frame,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600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frame = cv2.flip(frame,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gray = cv2.cvtColor(frame, cv2.COLOR_BGR2GRAY)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0B733DB-0CE4-4C5D-8747-2A54A622D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8974"/>
              </p:ext>
            </p:extLst>
          </p:nvPr>
        </p:nvGraphicFramePr>
        <p:xfrm>
          <a:off x="652870" y="1095076"/>
          <a:ext cx="10872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  <a:gridCol w="9504000">
                  <a:extLst>
                    <a:ext uri="{9D8B030D-6E8A-4147-A177-3AD203B41FA5}">
                      <a16:colId xmlns:a16="http://schemas.microsoft.com/office/drawing/2014/main" val="374208480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4-8-3</a:t>
                      </a:r>
                      <a:endParaRPr lang="zh-TW" altLang="en-US" sz="2400" b="0" kern="1200">
                        <a:solidFill>
                          <a:schemeClr val="lt1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2400" b="0" kern="1200" noProof="0">
                          <a:solidFill>
                            <a:schemeClr val="tx1"/>
                          </a:solidFill>
                          <a:latin typeface="Noto Sans TC" panose="020B0500000000000000" pitchFamily="34" charset="-120"/>
                          <a:ea typeface="Noto Sans TC" panose="020B0500000000000000" pitchFamily="34" charset="-120"/>
                          <a:cs typeface="Arial" panose="020B0604020202020204" pitchFamily="34" charset="0"/>
                        </a:rPr>
                        <a:t>人臉辨識。</a:t>
                      </a:r>
                      <a:r>
                        <a:rPr lang="en-US" altLang="zh-TW" sz="2400" b="0" kern="1200" noProof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rPr>
                        <a:t>(4-8-3-recognition.py)</a:t>
                      </a:r>
                      <a:endParaRPr lang="zh-TW" altLang="en-US" sz="2400" b="0" kern="1200" noProof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Mono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398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F641E9D-CC66-45B7-B90D-EF1B7978A03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新細明體" panose="02020500000000000000" pitchFamily="18" charset="-120"/>
                <a:cs typeface="+mn-cs"/>
              </a:rPr>
              <a:t>ex4-39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 panose="020B0609020204030204" pitchFamily="49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3B1B12-D383-49C0-9C8F-FF3B03CA60AA}"/>
              </a:ext>
            </a:extLst>
          </p:cNvPr>
          <p:cNvSpPr txBox="1"/>
          <p:nvPr/>
        </p:nvSpPr>
        <p:spPr>
          <a:xfrm>
            <a:off x="6553201" y="2648334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 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載入訓練好的辨識檔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。</a:t>
            </a:r>
            <a:endParaRPr lang="zh-TW" altLang="en-US" sz="16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557213D-4969-4E4B-AF65-6EA2F820BCDF}"/>
              </a:ext>
            </a:extLst>
          </p:cNvPr>
          <p:cNvSpPr txBox="1"/>
          <p:nvPr/>
        </p:nvSpPr>
        <p:spPr>
          <a:xfrm>
            <a:off x="6553201" y="2374904"/>
            <a:ext cx="3970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#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 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建立模型，使用 </a:t>
            </a:r>
            <a:r>
              <a:rPr lang="en-US" altLang="zh-TW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LBPH</a:t>
            </a:r>
            <a:r>
              <a:rPr lang="zh-TW" altLang="en-US" sz="16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演算法</a:t>
            </a:r>
            <a:r>
              <a:rPr lang="zh-TW" altLang="en-US" sz="1600" b="0" kern="1200">
                <a:solidFill>
                  <a:srgbClr val="B4B4B4"/>
                </a:solidFill>
                <a:latin typeface="Consolas" panose="020B0609020204030204" pitchFamily="49" charset="0"/>
                <a:ea typeface="Noto Sans CJK TC Light" panose="020B0300000000000000" pitchFamily="34" charset="-120"/>
                <a:cs typeface="+mn-cs"/>
              </a:rPr>
              <a:t>。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11683727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AE9917B-48B7-44E2-940A-F052785A9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788475"/>
              </p:ext>
            </p:extLst>
          </p:nvPr>
        </p:nvGraphicFramePr>
        <p:xfrm>
          <a:off x="696000" y="135000"/>
          <a:ext cx="10800000" cy="63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0">
                  <a:extLst>
                    <a:ext uri="{9D8B030D-6E8A-4147-A177-3AD203B41FA5}">
                      <a16:colId xmlns:a16="http://schemas.microsoft.com/office/drawing/2014/main" val="2693612445"/>
                    </a:ext>
                  </a:extLst>
                </a:gridCol>
              </a:tblGrid>
              <a:tr h="637200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faces = face_cascade.detectMultiScale(gray,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1.1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for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(x, y, w, h)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in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faces: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frame = cv2.rectangle(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frame, 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(x, y), (x + w, y + h), 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face_img = gray[y: y + h, x: x + w]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face_img = cv2.resize(face_img,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400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val = model.predict(face_img)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print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'label:{},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conf:{:.1f}'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.format(val[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], val[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]))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val[1] &lt;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50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cv2.putText(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    frame, names[val[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]], (x, y -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    cv2.FONT_HERSHEY_SIMPLEX, 1, 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255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0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),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3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    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endParaRPr lang="en-US" altLang="zh-TW" sz="1800" b="0" kern="1200">
                        <a:solidFill>
                          <a:srgbClr val="6E6E6E"/>
                        </a:solidFill>
                        <a:latin typeface="Consolas" panose="020B0609020204030204" pitchFamily="49" charset="0"/>
                        <a:ea typeface="Noto Sans TC" panose="020B0500000000000000" pitchFamily="34" charset="-120"/>
                        <a:cs typeface="+mn-cs"/>
                      </a:endParaRP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zh-TW" altLang="en-US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cv2.imshow(</a:t>
                      </a:r>
                      <a:r>
                        <a:rPr kumimoji="0" lang="en-US" altLang="zh-TW" sz="1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'video'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, frame)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if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cv2.waitKey(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) == </a:t>
                      </a:r>
                      <a:r>
                        <a:rPr lang="en-US" altLang="zh-TW" sz="1800" b="0" kern="1200">
                          <a:solidFill>
                            <a:srgbClr val="33CCFF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27</a:t>
                      </a: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: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cv2.destroyAllWindows()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800" b="0" kern="1200">
                          <a:solidFill>
                            <a:srgbClr val="6E6E6E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       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TC" panose="020B0500000000000000" pitchFamily="34" charset="-120"/>
                          <a:cs typeface="+mn-cs"/>
                        </a:rPr>
                        <a:t>break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8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3654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84CAD9-E1F8-4031-A45D-5C5CF551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特定人臉辨識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71B2DB0-2D90-43FE-9B2B-79644471B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17" y="1793604"/>
            <a:ext cx="6115904" cy="3886742"/>
          </a:xfrm>
        </p:spPr>
      </p:pic>
    </p:spTree>
    <p:extLst>
      <p:ext uri="{BB962C8B-B14F-4D97-AF65-F5344CB8AC3E}">
        <p14:creationId xmlns:p14="http://schemas.microsoft.com/office/powerpoint/2010/main" val="32233322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28527</TotalTime>
  <Words>7773</Words>
  <Application>Microsoft Office PowerPoint</Application>
  <PresentationFormat>寬螢幕</PresentationFormat>
  <Paragraphs>931</Paragraphs>
  <Slides>97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97</vt:i4>
      </vt:variant>
    </vt:vector>
  </HeadingPairs>
  <TitlesOfParts>
    <vt:vector size="108" baseType="lpstr">
      <vt:lpstr>Noto Sans TC</vt:lpstr>
      <vt:lpstr>微軟正黑體</vt:lpstr>
      <vt:lpstr>PMingLiU</vt:lpstr>
      <vt:lpstr>PMingLiU</vt:lpstr>
      <vt:lpstr>Arial</vt:lpstr>
      <vt:lpstr>Calibri</vt:lpstr>
      <vt:lpstr>Consolas</vt:lpstr>
      <vt:lpstr>Raleway</vt:lpstr>
      <vt:lpstr>Wingdings</vt:lpstr>
      <vt:lpstr>2_Office 佈景主題</vt:lpstr>
      <vt:lpstr>Equation</vt:lpstr>
      <vt:lpstr>PowerPoint 簡報</vt:lpstr>
      <vt:lpstr>何謂 AIoT？</vt:lpstr>
      <vt:lpstr>AI 的主流技術：機器學習</vt:lpstr>
      <vt:lpstr>何謂 AIoT？</vt:lpstr>
      <vt:lpstr>何謂 AIoT？</vt:lpstr>
      <vt:lpstr>雲端運算</vt:lpstr>
      <vt:lpstr>具有影像辨識的雲端相機</vt:lpstr>
      <vt:lpstr>邊緣運算</vt:lpstr>
      <vt:lpstr>人臉偵測與追蹤</vt:lpstr>
      <vt:lpstr>IP Camera (網路攝影機)</vt:lpstr>
      <vt:lpstr>脈博辨識</vt:lpstr>
      <vt:lpstr>PowerPoint 簡報</vt:lpstr>
      <vt:lpstr>4-1  建立與管理 Python 虛擬環境</vt:lpstr>
      <vt:lpstr>確認使否安裝成功</vt:lpstr>
      <vt:lpstr>編輯 .bashrc 檔</vt:lpstr>
      <vt:lpstr>建立 Python 3 的虛擬環境</vt:lpstr>
      <vt:lpstr>虛擬環境管理指令</vt:lpstr>
      <vt:lpstr>檢視虛擬環境安裝的 Python 套件清單</vt:lpstr>
      <vt:lpstr>PowerPoint 簡報</vt:lpstr>
      <vt:lpstr>4-2  在樹莓派安裝 OpenCV (1/2)</vt:lpstr>
      <vt:lpstr>PowerPoint 簡報</vt:lpstr>
      <vt:lpstr>4-2  在樹莓派安裝 OpenCV (2/2)</vt:lpstr>
      <vt:lpstr>步驟一：更新與升級已安裝的套件</vt:lpstr>
      <vt:lpstr>步驟二：安裝 OpenCV 的相關支援套件</vt:lpstr>
      <vt:lpstr>步驟三：建立 Python 虛擬環境 OpenCV</vt:lpstr>
      <vt:lpstr>步驟四：在虛擬環境安裝支援的 Python 套件</vt:lpstr>
      <vt:lpstr>步驟五：在 Python 虛擬環境安裝 OpenCV</vt:lpstr>
      <vt:lpstr>補充：套件有相依性</vt:lpstr>
      <vt:lpstr>補充：原因是 numpy 有 Python 版本問題 </vt:lpstr>
      <vt:lpstr>步驟六：檢查 OpenCV 是否成功安裝</vt:lpstr>
      <vt:lpstr>PowerPoint 簡報</vt:lpstr>
      <vt:lpstr>安裝 OpenCV 步驟</vt:lpstr>
      <vt:lpstr>安裝 OpenCV 相關套件 (1/2)</vt:lpstr>
      <vt:lpstr>安裝 OpenCV 相關套件 (1/2)</vt:lpstr>
      <vt:lpstr>安裝 OpenCV 相關套件 (1/2)</vt:lpstr>
      <vt:lpstr>安裝 OpenCV 步驟</vt:lpstr>
      <vt:lpstr>準備編譯 OpenCV (1/3)</vt:lpstr>
      <vt:lpstr>準備編譯 OpenCV (2/3)</vt:lpstr>
      <vt:lpstr>準備編譯 OpenCV (3/3)</vt:lpstr>
      <vt:lpstr>安裝 OpenCV 步驟</vt:lpstr>
      <vt:lpstr>在 Raspberry Pi上 編譯 OpenCV (1/4)</vt:lpstr>
      <vt:lpstr>在 Raspberry Pi上 編譯 OpenCV (2/4)</vt:lpstr>
      <vt:lpstr>生成後的檢查 (1/2) </vt:lpstr>
      <vt:lpstr>生成後的檢查 (2/2) </vt:lpstr>
      <vt:lpstr>在 Raspberry Pi上 編譯 OpenCV (3/4)</vt:lpstr>
      <vt:lpstr>在 Raspberry Pi上 編譯 OpenCV (4/4)</vt:lpstr>
      <vt:lpstr>安裝 OpenCV 步驟</vt:lpstr>
      <vt:lpstr>編譯後的清理 (若 SD 卡夠大，不用改回)</vt:lpstr>
      <vt:lpstr>安裝 OpenCV 步驟</vt:lpstr>
      <vt:lpstr>在 Raspberry Pi 上測試 OpenCV</vt:lpstr>
      <vt:lpstr>安裝 OpenCV 步驟</vt:lpstr>
      <vt:lpstr>PowerPoint 簡報</vt:lpstr>
      <vt:lpstr>準備工作</vt:lpstr>
      <vt:lpstr>4-3 OpenCV 的基本使用</vt:lpstr>
      <vt:lpstr>4-3 OpenCV 的基本使用</vt:lpstr>
      <vt:lpstr>讀取與顯示圖片</vt:lpstr>
      <vt:lpstr>取得圖片資訊</vt:lpstr>
      <vt:lpstr>調整圖片尺寸</vt:lpstr>
      <vt:lpstr>剪裁圖片</vt:lpstr>
      <vt:lpstr>旋轉、翻轉和位移圖片</vt:lpstr>
      <vt:lpstr>BGR 圖片和轉換成灰階</vt:lpstr>
      <vt:lpstr>從 URL 取得圖片</vt:lpstr>
      <vt:lpstr>註記圖片</vt:lpstr>
      <vt:lpstr>寫入圖片</vt:lpstr>
      <vt:lpstr>4-3 OpenCV 的基本使用</vt:lpstr>
      <vt:lpstr>OpenCV 影片處理</vt:lpstr>
      <vt:lpstr>播放影片檔</vt:lpstr>
      <vt:lpstr>取得影片資訊</vt:lpstr>
      <vt:lpstr>影片處理顯示灰階影片</vt:lpstr>
      <vt:lpstr>取得網路攝影機的影像</vt:lpstr>
      <vt:lpstr>更改影像的解析度</vt:lpstr>
      <vt:lpstr>將影像寫入影片檔案</vt:lpstr>
      <vt:lpstr>PowerPoint 簡報</vt:lpstr>
      <vt:lpstr>人臉偵測</vt:lpstr>
      <vt:lpstr>圖片的人臉辨識</vt:lpstr>
      <vt:lpstr>當有人臉沒被辨識，需要調整參數 (4-4.py)</vt:lpstr>
      <vt:lpstr>調整參數後 (4-4a.py)</vt:lpstr>
      <vt:lpstr>圖片的眼睛辨識</vt:lpstr>
      <vt:lpstr>Demo 4-5.py</vt:lpstr>
      <vt:lpstr>PowerPoint 簡報</vt:lpstr>
      <vt:lpstr>即時影像的人臉辨識</vt:lpstr>
      <vt:lpstr>即時影像的人臉與眼睛辨識</vt:lpstr>
      <vt:lpstr>PowerPoint 簡報</vt:lpstr>
      <vt:lpstr>PowerPoint 簡報</vt:lpstr>
      <vt:lpstr>Python 的基本資料結構</vt:lpstr>
      <vt:lpstr>Python 的第三方資料結構：numpy.array </vt:lpstr>
      <vt:lpstr>特定人臉偵測</vt:lpstr>
      <vt:lpstr>Step 1：取樣</vt:lpstr>
      <vt:lpstr>取樣程式</vt:lpstr>
      <vt:lpstr>PowerPoint 簡報</vt:lpstr>
      <vt:lpstr>補充：矩陣 (Matrix)</vt:lpstr>
      <vt:lpstr>Step 2：訓練</vt:lpstr>
      <vt:lpstr>訓練程式</vt:lpstr>
      <vt:lpstr>Step 3：辦識</vt:lpstr>
      <vt:lpstr>辨識</vt:lpstr>
      <vt:lpstr>PowerPoint 簡報</vt:lpstr>
      <vt:lpstr>特定人臉辨識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</cp:lastModifiedBy>
  <cp:revision>2352</cp:revision>
  <dcterms:created xsi:type="dcterms:W3CDTF">2016-10-10T14:48:34Z</dcterms:created>
  <dcterms:modified xsi:type="dcterms:W3CDTF">2022-03-30T06:01:22Z</dcterms:modified>
</cp:coreProperties>
</file>