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20"/>
  </p:notesMasterIdLst>
  <p:handoutMasterIdLst>
    <p:handoutMasterId r:id="rId21"/>
  </p:handoutMasterIdLst>
  <p:sldIdLst>
    <p:sldId id="1046" r:id="rId2"/>
    <p:sldId id="990" r:id="rId3"/>
    <p:sldId id="991" r:id="rId4"/>
    <p:sldId id="992" r:id="rId5"/>
    <p:sldId id="993" r:id="rId6"/>
    <p:sldId id="1017" r:id="rId7"/>
    <p:sldId id="995" r:id="rId8"/>
    <p:sldId id="996" r:id="rId9"/>
    <p:sldId id="1012" r:id="rId10"/>
    <p:sldId id="1018" r:id="rId11"/>
    <p:sldId id="1019" r:id="rId12"/>
    <p:sldId id="404" r:id="rId13"/>
    <p:sldId id="405" r:id="rId14"/>
    <p:sldId id="1047" r:id="rId15"/>
    <p:sldId id="407" r:id="rId16"/>
    <p:sldId id="408" r:id="rId17"/>
    <p:sldId id="409" r:id="rId18"/>
    <p:sldId id="1020" r:id="rId19"/>
  </p:sldIdLst>
  <p:sldSz cx="12192000" cy="6858000"/>
  <p:notesSz cx="6858000" cy="9144000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0000"/>
    <a:srgbClr val="FF00FF"/>
    <a:srgbClr val="6E6E6E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6370" autoAdjust="0"/>
  </p:normalViewPr>
  <p:slideViewPr>
    <p:cSldViewPr snapToGrid="0">
      <p:cViewPr varScale="1">
        <p:scale>
          <a:sx n="109" d="100"/>
          <a:sy n="109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-180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006802-B298-46B6-BA13-0F15E19115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409666-E4F4-454F-AC6C-0A435E1FE5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6E4FDBE-4380-458F-92E2-060177105A82}" type="datetimeFigureOut">
              <a:rPr lang="id-ID"/>
              <a:pPr>
                <a:defRPr/>
              </a:pPr>
              <a:t>06/04/2022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C6160-F52D-42BB-B1F8-AD4EFC6288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F0F56-2A42-43E6-8809-B95941780E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fld id="{013FF5E2-A35D-48AB-88FD-8495C4483744}" type="slidenum">
              <a:rPr lang="zh-TW" altLang="id-ID"/>
              <a:pPr>
                <a:defRPr/>
              </a:pPr>
              <a:t>‹#›</a:t>
            </a:fld>
            <a:endParaRPr lang="id-ID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6EBF86-0FD1-4553-BF17-8A07D6D35A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625D9-1465-4E04-A726-CA595EC647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0391F79-ECD0-49F3-80F2-8A76B96B72C9}" type="datetimeFigureOut">
              <a:rPr lang="id-ID"/>
              <a:pPr>
                <a:defRPr/>
              </a:pPr>
              <a:t>06/04/2022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73D040A-476E-41CF-AC3C-200F6B7AF6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B77FC16-5BC6-42E0-9277-861D55D1A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6E410-438C-4B58-9C2E-53ACF1E844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6A486-B08C-4918-806B-EC43503224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fld id="{029F58E9-F467-403B-8C6D-9A8C789358E8}" type="slidenum">
              <a:rPr lang="zh-TW" altLang="id-ID"/>
              <a:pPr>
                <a:defRPr/>
              </a:pPr>
              <a:t>‹#›</a:t>
            </a:fld>
            <a:endParaRPr lang="id-ID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9F58E9-F467-403B-8C6D-9A8C789358E8}" type="slidenum">
              <a:rPr lang="zh-TW" altLang="id-ID" smtClean="0"/>
              <a:pPr>
                <a:defRPr/>
              </a:pPr>
              <a:t>1</a:t>
            </a:fld>
            <a:endParaRPr lang="id-ID" altLang="zh-TW"/>
          </a:p>
        </p:txBody>
      </p:sp>
    </p:spTree>
    <p:extLst>
      <p:ext uri="{BB962C8B-B14F-4D97-AF65-F5344CB8AC3E}">
        <p14:creationId xmlns:p14="http://schemas.microsoft.com/office/powerpoint/2010/main" val="197813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469CC1D-64E8-4BEC-9AC4-5549F2710E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FE3647F-8EA4-4DB4-A1BA-F892786607DC}"/>
              </a:ext>
            </a:extLst>
          </p:cNvPr>
          <p:cNvSpPr/>
          <p:nvPr userDrawn="1"/>
        </p:nvSpPr>
        <p:spPr>
          <a:xfrm>
            <a:off x="296863" y="2520950"/>
            <a:ext cx="2471737" cy="2471738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AA3820D-273F-4ED3-BFAC-55145A851FEF}"/>
              </a:ext>
            </a:extLst>
          </p:cNvPr>
          <p:cNvSpPr/>
          <p:nvPr userDrawn="1"/>
        </p:nvSpPr>
        <p:spPr>
          <a:xfrm>
            <a:off x="1101725" y="1516063"/>
            <a:ext cx="2471738" cy="2471737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2A4E691-E284-47BD-B8E9-2F0B4B1346C2}"/>
              </a:ext>
            </a:extLst>
          </p:cNvPr>
          <p:cNvSpPr/>
          <p:nvPr userDrawn="1"/>
        </p:nvSpPr>
        <p:spPr>
          <a:xfrm>
            <a:off x="0" y="5816600"/>
            <a:ext cx="12192000" cy="10414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693988" y="2349039"/>
            <a:ext cx="6974011" cy="116092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693988" y="3817688"/>
            <a:ext cx="6974011" cy="685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284159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3A91EA4D-FAD9-4833-96FA-C2B1E64C41D7}"/>
              </a:ext>
            </a:extLst>
          </p:cNvPr>
          <p:cNvCxnSpPr>
            <a:cxnSpLocks/>
          </p:cNvCxnSpPr>
          <p:nvPr userDrawn="1"/>
        </p:nvCxnSpPr>
        <p:spPr>
          <a:xfrm>
            <a:off x="1276350" y="990600"/>
            <a:ext cx="10077450" cy="0"/>
          </a:xfrm>
          <a:prstGeom prst="line">
            <a:avLst/>
          </a:prstGeom>
          <a:ln w="6350">
            <a:solidFill>
              <a:srgbClr val="7F7F7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3">
            <a:extLst>
              <a:ext uri="{FF2B5EF4-FFF2-40B4-BE49-F238E27FC236}">
                <a16:creationId xmlns:a16="http://schemas.microsoft.com/office/drawing/2014/main" id="{FD3047A2-4A12-4B3D-B4B9-62F1158A6CFE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11687175" y="6532563"/>
            <a:ext cx="5048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>
            <a:extLst>
              <a:ext uri="{FF2B5EF4-FFF2-40B4-BE49-F238E27FC236}">
                <a16:creationId xmlns:a16="http://schemas.microsoft.com/office/drawing/2014/main" id="{227D3E5B-B17B-4577-83DB-A6EA3498EB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76075" y="6521450"/>
            <a:ext cx="436563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fld id="{EC486492-4B25-46BB-B51E-198F5564C18A}" type="slidenum">
              <a:rPr lang="zh-CN" altLang="en-US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 sz="1200">
              <a:solidFill>
                <a:srgbClr val="FFFFFF"/>
              </a:solidFill>
              <a:latin typeface="Arial" panose="020B0604020202020204" pitchFamily="34" charset="0"/>
              <a:ea typeface="印品黑体"/>
              <a:cs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  <a:prstGeom prst="rect">
            <a:avLst/>
          </a:prstGeom>
        </p:spPr>
        <p:txBody>
          <a:bodyPr/>
          <a:lstStyle>
            <a:lvl1pPr marL="361950" indent="-361950">
              <a:lnSpc>
                <a:spcPts val="3600"/>
              </a:lnSpc>
              <a:spcBef>
                <a:spcPts val="600"/>
              </a:spcBef>
              <a:defRPr sz="24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  <a:lvl2pPr marL="896938" indent="-439738">
              <a:lnSpc>
                <a:spcPts val="32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20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2pPr>
            <a:lvl3pPr>
              <a:lnSpc>
                <a:spcPts val="3200"/>
              </a:lnSpc>
              <a:spcBef>
                <a:spcPts val="600"/>
              </a:spcBef>
              <a:defRPr sz="20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3pPr>
            <a:lvl4pPr>
              <a:defRPr sz="18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4pPr>
            <a:lvl5pPr>
              <a:defRPr sz="16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4978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AC3FA18D-F8F1-4762-A1AF-B230BAB244AD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11687175" y="6532563"/>
            <a:ext cx="5048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6D901F15-32D0-4DAD-9193-3DC3BD1BE6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76075" y="6521450"/>
            <a:ext cx="436563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fld id="{DC43A098-93AD-4EBC-B555-5D0F541148E6}" type="slidenum">
              <a:rPr lang="zh-CN" altLang="en-US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 sz="1200">
              <a:solidFill>
                <a:srgbClr val="FFFFFF"/>
              </a:solidFill>
              <a:latin typeface="Arial" panose="020B0604020202020204" pitchFamily="34" charset="0"/>
              <a:ea typeface="印品黑体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56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EA5C04D-A5E7-4A8D-9F0C-F2C8D10A28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10938"/>
      </p:ext>
    </p:extLst>
  </p:cSld>
  <p:clrMapOvr>
    <a:masterClrMapping/>
  </p:clrMapOvr>
  <p:transition spd="slow" advClick="0" advTm="10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DC862E-BDD5-4770-AC85-FE165DF2B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1398A-63F9-4EF1-8D51-2FE81F42B73B}" type="datetimeFigureOut">
              <a:rPr lang="en-US" altLang="zh-TW"/>
              <a:pPr>
                <a:defRPr/>
              </a:pPr>
              <a:t>4/6/2022</a:t>
            </a:fld>
            <a:endParaRPr lang="en-US" altLang="zh-TW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CA1837CB-7C0F-44D2-84C7-E36A5A7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7A5232C7-CE1E-4E28-8711-CF1D781C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786F5-DB03-46B8-9122-B320DEC1C8E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103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版面配置區 1">
            <a:extLst>
              <a:ext uri="{FF2B5EF4-FFF2-40B4-BE49-F238E27FC236}">
                <a16:creationId xmlns:a16="http://schemas.microsoft.com/office/drawing/2014/main" id="{9E8BB421-1FC3-418D-8F57-5244AAAF6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287338"/>
            <a:ext cx="1007586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123" name="文字版面配置區 2">
            <a:extLst>
              <a:ext uri="{FF2B5EF4-FFF2-40B4-BE49-F238E27FC236}">
                <a16:creationId xmlns:a16="http://schemas.microsoft.com/office/drawing/2014/main" id="{A36348FD-6DFD-47AA-B29D-7C7411643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4338" y="1079500"/>
            <a:ext cx="1137285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7" r:id="rId4"/>
    <p:sldLayoutId id="2147483868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zh-TW" altLang="en-US" sz="3600" kern="1200">
          <a:solidFill>
            <a:srgbClr val="7F7F7F"/>
          </a:solidFill>
          <a:latin typeface="Arial" panose="020B0604020202020204" pitchFamily="34" charset="0"/>
          <a:ea typeface="Noto Sans TC" panose="020B0500000000000000" pitchFamily="34" charset="-120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9pPr>
    </p:titleStyle>
    <p:bodyStyle>
      <a:lvl1pPr marL="449263" indent="-449263" algn="l" rtl="0" eaLnBrk="0" fontAlgn="base" hangingPunct="0">
        <a:lnSpc>
          <a:spcPts val="36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ax543.com/debugge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jreddie.com/darknet/yolo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cv-tutorial.readthedocs.io/en/latest/yolo/yolo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C7FAE3F-473D-4EC5-BC68-678B7D6DD349}"/>
              </a:ext>
            </a:extLst>
          </p:cNvPr>
          <p:cNvCxnSpPr>
            <a:cxnSpLocks/>
          </p:cNvCxnSpPr>
          <p:nvPr/>
        </p:nvCxnSpPr>
        <p:spPr>
          <a:xfrm>
            <a:off x="3693989" y="3178968"/>
            <a:ext cx="7528193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241300" dist="127000" dir="5400000" algn="ctr" rotWithShape="0">
              <a:srgbClr val="000000">
                <a:alpha val="8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副標題 2">
            <a:extLst>
              <a:ext uri="{FF2B5EF4-FFF2-40B4-BE49-F238E27FC236}">
                <a16:creationId xmlns:a16="http://schemas.microsoft.com/office/drawing/2014/main" id="{EF9E8F46-BAAE-49A9-84A0-EC215ED32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1080" y="3265945"/>
            <a:ext cx="6974011" cy="685284"/>
          </a:xfrm>
        </p:spPr>
        <p:txBody>
          <a:bodyPr anchor="ctr">
            <a:normAutofit fontScale="92500"/>
          </a:bodyPr>
          <a:lstStyle/>
          <a:p>
            <a:r>
              <a:rPr lang="en-US" altLang="zh-TW">
                <a:latin typeface="Consolas" panose="020B0609020204030204" pitchFamily="49" charset="0"/>
              </a:rPr>
              <a:t>Chapter 5</a:t>
            </a:r>
            <a:r>
              <a:rPr lang="zh-TW" altLang="en-US">
                <a:latin typeface="Consolas" panose="020B0609020204030204" pitchFamily="49" charset="0"/>
              </a:rPr>
              <a:t>：</a:t>
            </a:r>
            <a:r>
              <a:rPr lang="en-US" altLang="zh-TW">
                <a:latin typeface="Consolas" panose="020B0609020204030204" pitchFamily="49" charset="0"/>
              </a:rPr>
              <a:t>OpenCV X </a:t>
            </a:r>
            <a:r>
              <a:rPr lang="zh-TW" altLang="en-US">
                <a:latin typeface="Consolas" panose="020B0609020204030204" pitchFamily="49" charset="0"/>
              </a:rPr>
              <a:t>物體辨識</a:t>
            </a: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65DCD057-61C9-4B99-ADEE-F8DFE8077E55}"/>
              </a:ext>
            </a:extLst>
          </p:cNvPr>
          <p:cNvSpPr txBox="1">
            <a:spLocks/>
          </p:cNvSpPr>
          <p:nvPr/>
        </p:nvSpPr>
        <p:spPr bwMode="auto">
          <a:xfrm>
            <a:off x="3562709" y="2131070"/>
            <a:ext cx="7867291" cy="104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TW" altLang="en-US" sz="5400" b="1" i="0" kern="12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9pPr>
          </a:lstStyle>
          <a:p>
            <a:r>
              <a:rPr lang="en-US" altLang="zh-TW" sz="3600" b="0">
                <a:latin typeface="Consolas" panose="020B0609020204030204" pitchFamily="49" charset="0"/>
                <a:ea typeface="Noto Sans TC" panose="020B0500000000000000" pitchFamily="34" charset="-120"/>
              </a:rPr>
              <a:t>AIoT</a:t>
            </a:r>
            <a:r>
              <a:rPr lang="zh-TW" altLang="en-US" sz="3600" b="0">
                <a:latin typeface="Noto Sans TC" panose="020B0500000000000000" pitchFamily="34" charset="-120"/>
                <a:ea typeface="Noto Sans TC" panose="020B0500000000000000" pitchFamily="34" charset="-120"/>
              </a:rPr>
              <a:t>：樹莓派應用</a:t>
            </a:r>
            <a:endParaRPr lang="en-US" sz="3600" b="0" dirty="0">
              <a:latin typeface="Noto Sans TC" panose="020B0500000000000000" pitchFamily="34" charset="-120"/>
              <a:ea typeface="Noto Sans TC" panose="020B0500000000000000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1C1AB3-8FA4-4639-AC49-F1D4D4760A87}"/>
              </a:ext>
            </a:extLst>
          </p:cNvPr>
          <p:cNvSpPr/>
          <p:nvPr/>
        </p:nvSpPr>
        <p:spPr>
          <a:xfrm>
            <a:off x="5984823" y="4374695"/>
            <a:ext cx="3098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spc="300">
                <a:solidFill>
                  <a:srgbClr val="FFFFFF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賴秉樑 </a:t>
            </a:r>
            <a:r>
              <a:rPr lang="en-US" altLang="zh-TW" sz="2400" spc="300" dirty="0">
                <a:solidFill>
                  <a:srgbClr val="FFFFFF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debugger</a:t>
            </a:r>
            <a:endParaRPr lang="zh-TW" altLang="en-US" sz="2400" spc="300">
              <a:solidFill>
                <a:srgbClr val="FFFFFF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977104A-AB7C-40F2-846A-8FF2D3F8227A}"/>
              </a:ext>
            </a:extLst>
          </p:cNvPr>
          <p:cNvSpPr/>
          <p:nvPr/>
        </p:nvSpPr>
        <p:spPr>
          <a:xfrm>
            <a:off x="6832811" y="4817180"/>
            <a:ext cx="14029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1600" spc="300" dirty="0">
                <a:solidFill>
                  <a:srgbClr val="FFFFFF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學院創辦人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2D0F66CE-D8F2-4A18-8B05-15587E70302C}"/>
              </a:ext>
            </a:extLst>
          </p:cNvPr>
          <p:cNvGrpSpPr/>
          <p:nvPr/>
        </p:nvGrpSpPr>
        <p:grpSpPr>
          <a:xfrm>
            <a:off x="4516805" y="6043481"/>
            <a:ext cx="3262432" cy="694179"/>
            <a:chOff x="4516805" y="5988065"/>
            <a:chExt cx="3262432" cy="694179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62324F59-174E-4E1B-A340-B7E198528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6805" y="5988065"/>
              <a:ext cx="1051340" cy="40293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5C8D174-2812-468C-AFF5-CAD513062017}"/>
                </a:ext>
              </a:extLst>
            </p:cNvPr>
            <p:cNvSpPr/>
            <p:nvPr/>
          </p:nvSpPr>
          <p:spPr>
            <a:xfrm>
              <a:off x="5566925" y="6052003"/>
              <a:ext cx="210826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200" spc="300">
                  <a:solidFill>
                    <a:srgbClr val="FFFFFF"/>
                  </a:solidFill>
                  <a:latin typeface="Consolas" panose="020B0609020204030204" pitchFamily="49" charset="0"/>
                  <a:ea typeface="Noto Sans TC" panose="020B0500000000000000" pitchFamily="34" charset="-120"/>
                </a:rPr>
                <a:t>極限翻轉學院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E7BAEBB-A9CB-4F8B-AB1E-3D6669A3FC57}"/>
                </a:ext>
              </a:extLst>
            </p:cNvPr>
            <p:cNvSpPr/>
            <p:nvPr/>
          </p:nvSpPr>
          <p:spPr>
            <a:xfrm>
              <a:off x="4516805" y="6374467"/>
              <a:ext cx="32624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400" spc="1000">
                  <a:solidFill>
                    <a:srgbClr val="FFFFFF"/>
                  </a:solidFill>
                  <a:latin typeface="Consolas" panose="020B0609020204030204" pitchFamily="49" charset="0"/>
                  <a:ea typeface="Noto Sans TC" panose="020B0500000000000000" pitchFamily="34" charset="-120"/>
                </a:rPr>
                <a:t>青少年與兒童程式教育</a:t>
              </a:r>
              <a:endParaRPr lang="en-US" altLang="zh-TW" sz="1400" spc="1000" dirty="0">
                <a:solidFill>
                  <a:srgbClr val="FFFFFF"/>
                </a:solidFill>
                <a:latin typeface="Consolas" panose="020B0609020204030204" pitchFamily="49" charset="0"/>
                <a:ea typeface="Noto Sans TC" panose="020B0500000000000000" pitchFamily="34" charset="-120"/>
              </a:endParaRP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24576A66-77C9-48BF-8336-468472044D5E}"/>
              </a:ext>
            </a:extLst>
          </p:cNvPr>
          <p:cNvSpPr/>
          <p:nvPr/>
        </p:nvSpPr>
        <p:spPr>
          <a:xfrm>
            <a:off x="5080728" y="5219672"/>
            <a:ext cx="4907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solidFill>
                  <a:srgbClr val="FFFFFF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課程網址  </a:t>
            </a:r>
            <a:r>
              <a:rPr lang="en-US" altLang="zh-TW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https://max543.com/debugger</a:t>
            </a:r>
            <a:endParaRPr lang="zh-TW" altLang="en-US">
              <a:solidFill>
                <a:schemeClr val="bg1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763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764E7-CACA-42E0-86A1-406E30C62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Demo 5-2.py</a:t>
            </a:r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84CCAA0-2C8C-45CF-92EA-752E72B4D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45" y="1555653"/>
            <a:ext cx="5672309" cy="453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06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060F46-F9C4-48DA-9148-917D95B94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Demo 5-2a.py (</a:t>
            </a:r>
            <a:r>
              <a:rPr lang="zh-TW" altLang="en-US"/>
              <a:t>即時影像</a:t>
            </a:r>
            <a:r>
              <a:rPr lang="en-US" altLang="zh-TW"/>
              <a:t>)</a:t>
            </a:r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EEB413C-3D1D-44C3-AF2C-4B65A3765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1414" y="1285901"/>
            <a:ext cx="6529170" cy="528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24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>
            <a:extLst>
              <a:ext uri="{FF2B5EF4-FFF2-40B4-BE49-F238E27FC236}">
                <a16:creationId xmlns:a16="http://schemas.microsoft.com/office/drawing/2014/main" id="{1688BE9D-F268-46B4-93BC-E678D2393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YOLO</a:t>
            </a:r>
            <a:r>
              <a:rPr lang="zh-TW" altLang="en-US"/>
              <a:t> 物體辨識的深度學習演算法</a:t>
            </a:r>
          </a:p>
        </p:txBody>
      </p:sp>
      <p:sp>
        <p:nvSpPr>
          <p:cNvPr id="47107" name="內容版面配置區 2">
            <a:extLst>
              <a:ext uri="{FF2B5EF4-FFF2-40B4-BE49-F238E27FC236}">
                <a16:creationId xmlns:a16="http://schemas.microsoft.com/office/drawing/2014/main" id="{5EB79F0C-455F-4AAC-837B-1F16D611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YOLO</a:t>
            </a:r>
            <a:r>
              <a:rPr lang="zh-TW" altLang="en-US"/>
              <a:t> 是一種快速且準確的物體辨識 </a:t>
            </a:r>
            <a:r>
              <a:rPr lang="en-US" altLang="zh-TW"/>
              <a:t>(Object Recognition)</a:t>
            </a:r>
            <a:r>
              <a:rPr lang="zh-TW" altLang="en-US"/>
              <a:t> 演算法，也是一種深度學習演算法 </a:t>
            </a:r>
            <a:r>
              <a:rPr lang="en-US" altLang="zh-TW"/>
              <a:t>(Deep Learning Algorithms)</a:t>
            </a:r>
            <a:r>
              <a:rPr lang="zh-TW" altLang="en-US"/>
              <a:t>。</a:t>
            </a:r>
          </a:p>
          <a:p>
            <a:r>
              <a:rPr lang="en-US" altLang="zh-TW"/>
              <a:t>YOLO</a:t>
            </a:r>
            <a:r>
              <a:rPr lang="zh-TW" altLang="en-US"/>
              <a:t> 演算法是使用深度學習的卷積神經網路 </a:t>
            </a:r>
            <a:r>
              <a:rPr lang="en-US" altLang="zh-TW"/>
              <a:t>(Convolutional Neural Networks, CNN)</a:t>
            </a:r>
            <a:r>
              <a:rPr lang="zh-TW" altLang="en-US"/>
              <a:t>，如其英文名稱所述，</a:t>
            </a:r>
            <a:r>
              <a:rPr lang="en-US" altLang="zh-TW"/>
              <a:t>YOLO</a:t>
            </a:r>
            <a:r>
              <a:rPr lang="zh-TW" altLang="en-US"/>
              <a:t> 只需單次神經網路的前向傳播 </a:t>
            </a:r>
            <a:r>
              <a:rPr lang="en-US" altLang="zh-TW"/>
              <a:t>(Forward Propagation)</a:t>
            </a:r>
            <a:r>
              <a:rPr lang="zh-TW" altLang="en-US"/>
              <a:t>，就可以準確的辨識出物體。其官方網址如下所示：</a:t>
            </a:r>
          </a:p>
          <a:p>
            <a:pPr lvl="1"/>
            <a:r>
              <a:rPr lang="en-US" altLang="zh-TW">
                <a:hlinkClick r:id="rId2"/>
              </a:rPr>
              <a:t>https://pjreddie.com/darknet/yolo/</a:t>
            </a:r>
            <a:endParaRPr lang="en-US" altLang="zh-TW"/>
          </a:p>
          <a:p>
            <a:endParaRPr lang="zh-TW" altLang="en-US"/>
          </a:p>
        </p:txBody>
      </p:sp>
      <p:sp>
        <p:nvSpPr>
          <p:cNvPr id="47108" name="投影片編號版面配置區 3">
            <a:extLst>
              <a:ext uri="{FF2B5EF4-FFF2-40B4-BE49-F238E27FC236}">
                <a16:creationId xmlns:a16="http://schemas.microsoft.com/office/drawing/2014/main" id="{226D605B-694F-4989-A86A-965C223FBFC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0058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F1996608-9F26-4282-A3C1-B0024A2CC2B3}" type="slidenum">
              <a:rPr lang="zh-TW" altLang="en-US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12</a:t>
            </a:fld>
            <a:endParaRPr lang="en-US" altLang="zh-TW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40D927A-1426-4522-8078-6E94B065E121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ex5-3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>
            <a:extLst>
              <a:ext uri="{FF2B5EF4-FFF2-40B4-BE49-F238E27FC236}">
                <a16:creationId xmlns:a16="http://schemas.microsoft.com/office/drawing/2014/main" id="{4C9E5F3C-DA98-411B-B463-B749A472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什麼是深度學習</a:t>
            </a:r>
          </a:p>
        </p:txBody>
      </p:sp>
      <p:sp>
        <p:nvSpPr>
          <p:cNvPr id="48131" name="內容版面配置區 2">
            <a:extLst>
              <a:ext uri="{FF2B5EF4-FFF2-40B4-BE49-F238E27FC236}">
                <a16:creationId xmlns:a16="http://schemas.microsoft.com/office/drawing/2014/main" id="{C890F141-4790-4273-9E49-4C8DF70AA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深度學習就是一種機器學習，這是使用模仿人類大腦神經元 </a:t>
            </a:r>
            <a:r>
              <a:rPr lang="en-US" altLang="zh-TW"/>
              <a:t>(Neuron) </a:t>
            </a:r>
            <a:r>
              <a:rPr lang="zh-TW" altLang="en-US"/>
              <a:t>傳輸所建立的一種神經網路架構 </a:t>
            </a:r>
            <a:r>
              <a:rPr lang="en-US" altLang="zh-TW"/>
              <a:t>(Neural Network Architectures)</a:t>
            </a:r>
            <a:r>
              <a:rPr lang="zh-TW" altLang="en-US"/>
              <a:t>，這就是深度學習演算法的核心，如下圖所示：</a:t>
            </a:r>
          </a:p>
          <a:p>
            <a:endParaRPr lang="zh-TW" altLang="en-US"/>
          </a:p>
        </p:txBody>
      </p:sp>
      <p:sp>
        <p:nvSpPr>
          <p:cNvPr id="48132" name="投影片編號版面配置區 3">
            <a:extLst>
              <a:ext uri="{FF2B5EF4-FFF2-40B4-BE49-F238E27FC236}">
                <a16:creationId xmlns:a16="http://schemas.microsoft.com/office/drawing/2014/main" id="{558E6049-1B7F-47F5-9AE7-8DF95F9A057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0058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F1996608-9F26-4282-A3C1-B0024A2CC2B3}" type="slidenum">
              <a:rPr lang="zh-TW" altLang="en-US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13</a:t>
            </a:fld>
            <a:endParaRPr lang="en-US" altLang="zh-TW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8133" name="圖片 5">
            <a:extLst>
              <a:ext uri="{FF2B5EF4-FFF2-40B4-BE49-F238E27FC236}">
                <a16:creationId xmlns:a16="http://schemas.microsoft.com/office/drawing/2014/main" id="{2EC0DEF1-F230-4A78-BE1D-D52862850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356" y="2938952"/>
            <a:ext cx="4967287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>
            <a:extLst>
              <a:ext uri="{FF2B5EF4-FFF2-40B4-BE49-F238E27FC236}">
                <a16:creationId xmlns:a16="http://schemas.microsoft.com/office/drawing/2014/main" id="{4C9E5F3C-DA98-411B-B463-B749A472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什麼是深度學習</a:t>
            </a:r>
          </a:p>
        </p:txBody>
      </p:sp>
      <p:sp>
        <p:nvSpPr>
          <p:cNvPr id="48131" name="內容版面配置區 2">
            <a:extLst>
              <a:ext uri="{FF2B5EF4-FFF2-40B4-BE49-F238E27FC236}">
                <a16:creationId xmlns:a16="http://schemas.microsoft.com/office/drawing/2014/main" id="{C890F141-4790-4273-9E49-4C8DF70AA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深度學習也是一種機器學習。如下右圖所示 </a:t>
            </a:r>
            <a:r>
              <a:rPr lang="en-US" altLang="zh-TW"/>
              <a:t>(CNN)</a:t>
            </a:r>
            <a:r>
              <a:rPr lang="zh-TW" altLang="en-US"/>
              <a:t>，左圖為傳統的機器學習 </a:t>
            </a:r>
            <a:r>
              <a:rPr lang="en-US" altLang="zh-TW"/>
              <a:t>(MLP)</a:t>
            </a:r>
            <a:r>
              <a:rPr lang="zh-TW" altLang="en-US"/>
              <a:t>：</a:t>
            </a:r>
          </a:p>
          <a:p>
            <a:endParaRPr lang="zh-TW" altLang="en-US"/>
          </a:p>
        </p:txBody>
      </p:sp>
      <p:sp>
        <p:nvSpPr>
          <p:cNvPr id="48132" name="投影片編號版面配置區 3">
            <a:extLst>
              <a:ext uri="{FF2B5EF4-FFF2-40B4-BE49-F238E27FC236}">
                <a16:creationId xmlns:a16="http://schemas.microsoft.com/office/drawing/2014/main" id="{558E6049-1B7F-47F5-9AE7-8DF95F9A057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0058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F1996608-9F26-4282-A3C1-B0024A2CC2B3}" type="slidenum">
              <a:rPr lang="zh-TW" altLang="en-US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14</a:t>
            </a:fld>
            <a:endParaRPr lang="en-US" altLang="zh-TW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A049193-8A57-4B8B-91B0-9306A65FA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72" y="2077060"/>
            <a:ext cx="5154856" cy="44618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>
            <a:extLst>
              <a:ext uri="{FF2B5EF4-FFF2-40B4-BE49-F238E27FC236}">
                <a16:creationId xmlns:a16="http://schemas.microsoft.com/office/drawing/2014/main" id="{61700BB6-12B3-4897-993C-B42E2BBE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下載 </a:t>
            </a:r>
            <a:r>
              <a:rPr lang="en-US" altLang="zh-TW"/>
              <a:t>YOLO</a:t>
            </a:r>
            <a:r>
              <a:rPr lang="zh-TW" altLang="en-US"/>
              <a:t> 相關檔案</a:t>
            </a:r>
          </a:p>
        </p:txBody>
      </p:sp>
      <p:sp>
        <p:nvSpPr>
          <p:cNvPr id="50179" name="內容版面配置區 2">
            <a:extLst>
              <a:ext uri="{FF2B5EF4-FFF2-40B4-BE49-F238E27FC236}">
                <a16:creationId xmlns:a16="http://schemas.microsoft.com/office/drawing/2014/main" id="{7EE44975-6B12-4994-91CD-C7A5A506D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在本書是使用 </a:t>
            </a:r>
            <a:r>
              <a:rPr lang="en-US" altLang="zh-TW"/>
              <a:t>OpenCV</a:t>
            </a:r>
            <a:r>
              <a:rPr lang="zh-TW" altLang="en-US"/>
              <a:t> 執行 </a:t>
            </a:r>
            <a:r>
              <a:rPr lang="en-US" altLang="zh-TW"/>
              <a:t>YOLO</a:t>
            </a:r>
            <a:r>
              <a:rPr lang="zh-TW" altLang="en-US"/>
              <a:t> 演算法。在 </a:t>
            </a:r>
            <a:r>
              <a:rPr lang="en-US" altLang="zh-TW"/>
              <a:t>Python</a:t>
            </a:r>
            <a:r>
              <a:rPr lang="zh-TW" altLang="en-US"/>
              <a:t> 程式執行 </a:t>
            </a:r>
            <a:r>
              <a:rPr lang="en-US" altLang="zh-TW"/>
              <a:t>YOLO</a:t>
            </a:r>
            <a:r>
              <a:rPr lang="zh-TW" altLang="en-US"/>
              <a:t> 演算法需要下載三個檔案，其說明如下所示：</a:t>
            </a:r>
          </a:p>
          <a:p>
            <a:pPr lvl="1"/>
            <a:r>
              <a:rPr lang="zh-TW" altLang="en-US"/>
              <a:t>權重檔 </a:t>
            </a:r>
            <a:r>
              <a:rPr lang="en-US" altLang="zh-TW"/>
              <a:t>(Weight File)</a:t>
            </a:r>
            <a:r>
              <a:rPr lang="zh-TW" altLang="en-US"/>
              <a:t>：預訓練模型的權重檔 </a:t>
            </a:r>
            <a:r>
              <a:rPr lang="en-US" altLang="zh-TW"/>
              <a:t>yolov3.weights</a:t>
            </a:r>
            <a:r>
              <a:rPr lang="zh-TW" altLang="en-US"/>
              <a:t>，檔案大小 </a:t>
            </a:r>
            <a:r>
              <a:rPr lang="en-US" altLang="zh-TW"/>
              <a:t>237MB</a:t>
            </a:r>
            <a:r>
              <a:rPr lang="zh-TW" altLang="en-US"/>
              <a:t>。</a:t>
            </a:r>
          </a:p>
          <a:p>
            <a:pPr lvl="1"/>
            <a:r>
              <a:rPr lang="zh-TW" altLang="en-US"/>
              <a:t>設定檔 </a:t>
            </a:r>
            <a:r>
              <a:rPr lang="en-US" altLang="zh-TW"/>
              <a:t>(Cfg File)</a:t>
            </a:r>
            <a:r>
              <a:rPr lang="zh-TW" altLang="en-US"/>
              <a:t>：</a:t>
            </a:r>
            <a:r>
              <a:rPr lang="en-US" altLang="zh-TW"/>
              <a:t>YOLO</a:t>
            </a:r>
            <a:r>
              <a:rPr lang="zh-TW" altLang="en-US"/>
              <a:t> 演算法本身的設定檔 </a:t>
            </a:r>
            <a:r>
              <a:rPr lang="en-US" altLang="zh-TW"/>
              <a:t>yolov3.cfg</a:t>
            </a:r>
            <a:r>
              <a:rPr lang="zh-TW" altLang="en-US"/>
              <a:t>。</a:t>
            </a:r>
            <a:endParaRPr lang="en-US" altLang="zh-TW"/>
          </a:p>
          <a:p>
            <a:pPr lvl="1"/>
            <a:r>
              <a:rPr lang="zh-TW" altLang="en-US"/>
              <a:t>分類名稱檔 </a:t>
            </a:r>
            <a:r>
              <a:rPr lang="en-US" altLang="zh-TW"/>
              <a:t>(Name File)</a:t>
            </a:r>
            <a:r>
              <a:rPr lang="zh-TW" altLang="en-US"/>
              <a:t>：演算法可辨識物體名稱清單的檔案 </a:t>
            </a:r>
            <a:r>
              <a:rPr lang="en-US" altLang="zh-TW"/>
              <a:t>coco.names</a:t>
            </a:r>
            <a:r>
              <a:rPr lang="zh-TW" altLang="en-US"/>
              <a:t>。</a:t>
            </a:r>
          </a:p>
          <a:p>
            <a:endParaRPr lang="zh-TW" altLang="en-US"/>
          </a:p>
        </p:txBody>
      </p:sp>
      <p:sp>
        <p:nvSpPr>
          <p:cNvPr id="50180" name="投影片編號版面配置區 3">
            <a:extLst>
              <a:ext uri="{FF2B5EF4-FFF2-40B4-BE49-F238E27FC236}">
                <a16:creationId xmlns:a16="http://schemas.microsoft.com/office/drawing/2014/main" id="{960FE3E7-3A7B-40F0-A5D9-680D5A51F0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0058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F1996608-9F26-4282-A3C1-B0024A2CC2B3}" type="slidenum">
              <a:rPr lang="zh-TW" altLang="en-US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15</a:t>
            </a:fld>
            <a:endParaRPr lang="en-US" altLang="zh-TW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0E5294A-458F-472C-886B-A04971840739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ex5-3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 1">
            <a:extLst>
              <a:ext uri="{FF2B5EF4-FFF2-40B4-BE49-F238E27FC236}">
                <a16:creationId xmlns:a16="http://schemas.microsoft.com/office/drawing/2014/main" id="{59E14836-D7A2-4006-9C66-7FECCE542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建立 </a:t>
            </a:r>
            <a:r>
              <a:rPr lang="en-US" altLang="zh-TW"/>
              <a:t>OpenCV + YOLO</a:t>
            </a:r>
            <a:r>
              <a:rPr lang="zh-TW" altLang="en-US"/>
              <a:t> 物體辨識</a:t>
            </a:r>
          </a:p>
        </p:txBody>
      </p:sp>
      <p:sp>
        <p:nvSpPr>
          <p:cNvPr id="51203" name="內容版面配置區 2">
            <a:extLst>
              <a:ext uri="{FF2B5EF4-FFF2-40B4-BE49-F238E27FC236}">
                <a16:creationId xmlns:a16="http://schemas.microsoft.com/office/drawing/2014/main" id="{2742A33A-6FD4-4289-93B7-2EEADD213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OpenCV</a:t>
            </a:r>
            <a:r>
              <a:rPr lang="zh-TW" altLang="en-US"/>
              <a:t> </a:t>
            </a:r>
            <a:r>
              <a:rPr lang="en-US" altLang="zh-TW"/>
              <a:t>+</a:t>
            </a:r>
            <a:r>
              <a:rPr lang="zh-TW" altLang="en-US"/>
              <a:t> </a:t>
            </a:r>
            <a:r>
              <a:rPr lang="en-US" altLang="zh-TW"/>
              <a:t>YOLO</a:t>
            </a:r>
            <a:r>
              <a:rPr lang="zh-TW" altLang="en-US"/>
              <a:t> 物體辨識的官方教學文件，其 </a:t>
            </a:r>
            <a:r>
              <a:rPr lang="en-US" altLang="zh-TW"/>
              <a:t>URL</a:t>
            </a:r>
            <a:r>
              <a:rPr lang="zh-TW" altLang="en-US"/>
              <a:t> 網址如下所示：</a:t>
            </a:r>
          </a:p>
          <a:p>
            <a:pPr lvl="1"/>
            <a:r>
              <a:rPr lang="en-US" altLang="zh-TW">
                <a:hlinkClick r:id="rId2"/>
              </a:rPr>
              <a:t>https://opencv-tutorial.readthedocs.io/en/latest/yolo/yolo.html</a:t>
            </a:r>
            <a:endParaRPr lang="en-US" altLang="zh-TW"/>
          </a:p>
          <a:p>
            <a:r>
              <a:rPr lang="en-US" altLang="zh-TW"/>
              <a:t>5-3.py</a:t>
            </a:r>
            <a:r>
              <a:rPr lang="zh-TW" altLang="en-US"/>
              <a:t> 是修改自 </a:t>
            </a:r>
            <a:r>
              <a:rPr lang="en-US" altLang="zh-TW"/>
              <a:t>OpenCV</a:t>
            </a:r>
            <a:r>
              <a:rPr lang="zh-TW" altLang="en-US"/>
              <a:t> </a:t>
            </a:r>
            <a:r>
              <a:rPr lang="en-US" altLang="zh-TW"/>
              <a:t>+</a:t>
            </a:r>
            <a:r>
              <a:rPr lang="zh-TW" altLang="en-US"/>
              <a:t> </a:t>
            </a:r>
            <a:r>
              <a:rPr lang="en-US" altLang="zh-TW"/>
              <a:t>YOLO</a:t>
            </a:r>
            <a:r>
              <a:rPr lang="zh-TW" altLang="en-US"/>
              <a:t> 物體辨識的官方教學文件。下載的 </a:t>
            </a:r>
            <a:r>
              <a:rPr lang="en-US" altLang="zh-TW"/>
              <a:t>3</a:t>
            </a:r>
            <a:r>
              <a:rPr lang="zh-TW" altLang="en-US"/>
              <a:t> 個 </a:t>
            </a:r>
            <a:r>
              <a:rPr lang="en-US" altLang="zh-TW"/>
              <a:t>YOLO</a:t>
            </a:r>
            <a:r>
              <a:rPr lang="zh-TW" altLang="en-US"/>
              <a:t> 相關檔案是儲存在</a:t>
            </a:r>
            <a:r>
              <a:rPr lang="en-US" altLang="zh-TW">
                <a:latin typeface="PMingLiU" panose="02020500000000000000" pitchFamily="18" charset="-120"/>
                <a:ea typeface="PMingLiU" panose="02020500000000000000" pitchFamily="18" charset="-120"/>
              </a:rPr>
              <a:t>『</a:t>
            </a:r>
            <a:r>
              <a:rPr lang="en-US" altLang="zh-TW"/>
              <a:t>ch05\yolo</a:t>
            </a:r>
            <a:r>
              <a:rPr lang="en-US" altLang="zh-TW">
                <a:latin typeface="新細明體" panose="02020500000000000000" pitchFamily="18" charset="-120"/>
                <a:ea typeface="新細明體" panose="02020500000000000000" pitchFamily="18" charset="-120"/>
              </a:rPr>
              <a:t>』</a:t>
            </a:r>
            <a:r>
              <a:rPr lang="zh-TW" altLang="en-US"/>
              <a:t>目錄。</a:t>
            </a:r>
          </a:p>
          <a:p>
            <a:endParaRPr lang="zh-TW" altLang="en-US"/>
          </a:p>
        </p:txBody>
      </p:sp>
      <p:sp>
        <p:nvSpPr>
          <p:cNvPr id="51204" name="投影片編號版面配置區 3">
            <a:extLst>
              <a:ext uri="{FF2B5EF4-FFF2-40B4-BE49-F238E27FC236}">
                <a16:creationId xmlns:a16="http://schemas.microsoft.com/office/drawing/2014/main" id="{F77A4607-A2E0-4DA0-8891-EE76EE1C84A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0058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F1996608-9F26-4282-A3C1-B0024A2CC2B3}" type="slidenum">
              <a:rPr lang="zh-TW" altLang="en-US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16</a:t>
            </a:fld>
            <a:endParaRPr lang="en-US" altLang="zh-TW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34240C2-DC09-40BA-93BD-8FE0DEE0C4FC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ex5-3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1">
            <a:extLst>
              <a:ext uri="{FF2B5EF4-FFF2-40B4-BE49-F238E27FC236}">
                <a16:creationId xmlns:a16="http://schemas.microsoft.com/office/drawing/2014/main" id="{9EE80A39-9CFB-4AF4-91D4-8CB60A8E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Demo 5-3.py</a:t>
            </a:r>
            <a:endParaRPr lang="zh-TW" altLang="en-US"/>
          </a:p>
        </p:txBody>
      </p:sp>
      <p:sp>
        <p:nvSpPr>
          <p:cNvPr id="52227" name="內容版面配置區 2">
            <a:extLst>
              <a:ext uri="{FF2B5EF4-FFF2-40B4-BE49-F238E27FC236}">
                <a16:creationId xmlns:a16="http://schemas.microsoft.com/office/drawing/2014/main" id="{5A58D497-3E2D-47AF-9DD4-F9AF9B9C0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Python</a:t>
            </a:r>
            <a:r>
              <a:rPr lang="zh-TW" altLang="en-US"/>
              <a:t> 程式在使用 </a:t>
            </a:r>
            <a:r>
              <a:rPr lang="en-US" altLang="zh-TW"/>
              <a:t>OpenCV</a:t>
            </a:r>
            <a:r>
              <a:rPr lang="zh-TW" altLang="en-US"/>
              <a:t> 讀取圖檔後，使用 </a:t>
            </a:r>
            <a:r>
              <a:rPr lang="en-US" altLang="zh-TW"/>
              <a:t>YOLO</a:t>
            </a:r>
            <a:r>
              <a:rPr lang="zh-TW" altLang="en-US"/>
              <a:t> 進行物體辨識，程式執行的結果可以看到使用不同色彩的方框所標示出的辨識物體，並且在上方顯示分類名稱和信心指數值，如下圖所示：</a:t>
            </a:r>
          </a:p>
          <a:p>
            <a:endParaRPr lang="zh-TW" altLang="en-US"/>
          </a:p>
        </p:txBody>
      </p:sp>
      <p:sp>
        <p:nvSpPr>
          <p:cNvPr id="52228" name="投影片編號版面配置區 3">
            <a:extLst>
              <a:ext uri="{FF2B5EF4-FFF2-40B4-BE49-F238E27FC236}">
                <a16:creationId xmlns:a16="http://schemas.microsoft.com/office/drawing/2014/main" id="{9EE10C09-B112-4F55-B098-9B03B3AEB7F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0058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F1996608-9F26-4282-A3C1-B0024A2CC2B3}" type="slidenum">
              <a:rPr lang="zh-TW" altLang="en-US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17</a:t>
            </a:fld>
            <a:endParaRPr lang="en-US" altLang="zh-TW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2229" name="圖片 5">
            <a:extLst>
              <a:ext uri="{FF2B5EF4-FFF2-40B4-BE49-F238E27FC236}">
                <a16:creationId xmlns:a16="http://schemas.microsoft.com/office/drawing/2014/main" id="{753DA67C-9972-4FE1-90A3-EB290032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2848707"/>
            <a:ext cx="40703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D7E5373-0310-485B-90F0-9128207A99ED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ex5-4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1">
            <a:extLst>
              <a:ext uri="{FF2B5EF4-FFF2-40B4-BE49-F238E27FC236}">
                <a16:creationId xmlns:a16="http://schemas.microsoft.com/office/drawing/2014/main" id="{9EE80A39-9CFB-4AF4-91D4-8CB60A8E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Demo 5-3a.py (</a:t>
            </a:r>
            <a:r>
              <a:rPr lang="zh-TW" altLang="en-US"/>
              <a:t>即時影像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52228" name="投影片編號版面配置區 3">
            <a:extLst>
              <a:ext uri="{FF2B5EF4-FFF2-40B4-BE49-F238E27FC236}">
                <a16:creationId xmlns:a16="http://schemas.microsoft.com/office/drawing/2014/main" id="{9EE10C09-B112-4F55-B098-9B03B3AEB7F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0058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F1996608-9F26-4282-A3C1-B0024A2CC2B3}" type="slidenum">
              <a:rPr lang="zh-TW" altLang="en-US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18</a:t>
            </a:fld>
            <a:endParaRPr lang="en-US" altLang="zh-TW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88426EE-AC0A-4A64-A9DA-93FAC7860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6221" y="1733444"/>
            <a:ext cx="5059556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7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022462" y="3105834"/>
            <a:ext cx="8147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實驗 </a:t>
            </a:r>
            <a:r>
              <a:rPr lang="en-US" altLang="zh-TW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5-1</a:t>
            </a:r>
            <a:r>
              <a:rPr lang="zh-TW" altLang="en-US" sz="3600" b="0" i="0" u="none" strike="noStrike" baseline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特定區域處裡</a:t>
            </a:r>
            <a:endParaRPr lang="zh-TW" altLang="en-US" sz="3600">
              <a:solidFill>
                <a:srgbClr val="FFFF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C1F7CB9-979A-40E2-8985-6C8FB1F8EAE2}"/>
              </a:ext>
            </a:extLst>
          </p:cNvPr>
          <p:cNvSpPr txBox="1"/>
          <p:nvPr/>
        </p:nvSpPr>
        <p:spPr>
          <a:xfrm>
            <a:off x="1828803" y="3965601"/>
            <a:ext cx="8549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36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目的：</a:t>
            </a:r>
            <a:r>
              <a:rPr lang="en-US" altLang="zh-TW" sz="36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OpenCV </a:t>
            </a:r>
            <a:r>
              <a:rPr lang="zh-TW" altLang="en-US" sz="36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進行指定範圍的區域處理</a:t>
            </a:r>
            <a:endParaRPr lang="zh-TW" altLang="en-US" sz="4800">
              <a:solidFill>
                <a:schemeClr val="bg1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688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98DE51-F7F1-42F6-84CB-C38B9295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特定區域處理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FA2D2431-3E1E-41BE-98AD-21C6529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只處理有興趣的區域 </a:t>
            </a:r>
            <a:r>
              <a:rPr lang="en-US" altLang="zh-TW"/>
              <a:t>(Region of Interest, ROI)</a:t>
            </a:r>
            <a:r>
              <a:rPr lang="zh-TW" altLang="en-US"/>
              <a:t>。例如</a:t>
            </a:r>
            <a:r>
              <a:rPr lang="zh-TW" altLang="en-US">
                <a:latin typeface="Noto Sans TC" panose="020B0500000000000000" pitchFamily="34" charset="-120"/>
              </a:rPr>
              <a:t>：</a:t>
            </a:r>
            <a:r>
              <a:rPr lang="zh-TW" altLang="en-US"/>
              <a:t>針對有人進出</a:t>
            </a:r>
            <a:r>
              <a:rPr lang="en-US" altLang="zh-TW">
                <a:latin typeface="PMingLiU" panose="02020500000000000000" pitchFamily="18" charset="-120"/>
                <a:ea typeface="PMingLiU" panose="02020500000000000000" pitchFamily="18" charset="-120"/>
              </a:rPr>
              <a:t>『</a:t>
            </a:r>
            <a:r>
              <a:rPr lang="zh-TW" altLang="en-US"/>
              <a:t>大門</a:t>
            </a:r>
            <a:r>
              <a:rPr lang="en-US" altLang="zh-TW">
                <a:latin typeface="PMingLiU" panose="02020500000000000000" pitchFamily="18" charset="-120"/>
                <a:ea typeface="PMingLiU" panose="02020500000000000000" pitchFamily="18" charset="-120"/>
              </a:rPr>
              <a:t>』</a:t>
            </a:r>
            <a:r>
              <a:rPr lang="zh-TW" altLang="en-US"/>
              <a:t>這個區域，進行影像辨識就好，其餘就不管。</a:t>
            </a:r>
            <a:endParaRPr lang="en-US" altLang="zh-TW"/>
          </a:p>
          <a:p>
            <a:r>
              <a:rPr lang="en-US" altLang="zh-TW"/>
              <a:t>OpenCV </a:t>
            </a:r>
            <a:r>
              <a:rPr lang="zh-TW" altLang="en-US"/>
              <a:t>的影像資料為矩陣型態，所以透過矩陣計算就可輕易計算出 </a:t>
            </a:r>
            <a:r>
              <a:rPr lang="en-US" altLang="zh-TW"/>
              <a:t>ROI</a:t>
            </a:r>
            <a:r>
              <a:rPr lang="zh-TW" altLang="en-US"/>
              <a:t>。</a:t>
            </a:r>
            <a:endParaRPr lang="en-US" altLang="zh-TW"/>
          </a:p>
          <a:p>
            <a:pPr lvl="1"/>
            <a:endParaRPr lang="en-US" altLang="zh-TW"/>
          </a:p>
          <a:p>
            <a:pPr lvl="1"/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2452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98DE51-F7F1-42F6-84CB-C38B9295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en-US" altLang="zh-TW"/>
              <a:t>ROI </a:t>
            </a:r>
            <a:r>
              <a:rPr lang="zh-TW" altLang="en-US"/>
              <a:t>處理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AE9917B-48B7-44E2-940A-F052785A9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582911"/>
              </p:ext>
            </p:extLst>
          </p:nvPr>
        </p:nvGraphicFramePr>
        <p:xfrm>
          <a:off x="696000" y="1907446"/>
          <a:ext cx="10800000" cy="47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4716000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import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cv2</a:t>
                      </a:r>
                    </a:p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endParaRPr lang="en-US" altLang="zh-TW" sz="18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+mn-cs"/>
                      </a:endParaRPr>
                    </a:p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RECT = ((</a:t>
                      </a:r>
                      <a:r>
                        <a:rPr lang="en-US" altLang="zh-TW" sz="1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220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</a:t>
                      </a:r>
                      <a:r>
                        <a:rPr lang="en-US" altLang="zh-TW" sz="1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20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), (</a:t>
                      </a:r>
                      <a:r>
                        <a:rPr lang="en-US" altLang="zh-TW" sz="1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370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</a:t>
                      </a:r>
                      <a:r>
                        <a:rPr lang="en-US" altLang="zh-TW" sz="1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190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))</a:t>
                      </a:r>
                    </a:p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(left, top), (right, bottom) = RECT</a:t>
                      </a:r>
                    </a:p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endParaRPr lang="en-US" altLang="zh-TW" sz="18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+mn-cs"/>
                      </a:endParaRPr>
                    </a:p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def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roiarea(frame):</a:t>
                      </a:r>
                    </a:p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return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frame[top:bottom, left:right]</a:t>
                      </a:r>
                    </a:p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</a:p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def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replaceroi(frame, roi):</a:t>
                      </a:r>
                    </a:p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frame[top:bottom, left:right] = roi</a:t>
                      </a:r>
                    </a:p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return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frame</a:t>
                      </a:r>
                    </a:p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endParaRPr lang="en-US" altLang="zh-TW" sz="18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+mn-cs"/>
                      </a:endParaRPr>
                    </a:p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cap = cv2.VideoCapture(</a:t>
                      </a:r>
                      <a:r>
                        <a:rPr lang="en-US" altLang="zh-TW" sz="1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0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ratio = cap.get(cv2.CAP_PROP_FRAME_WIDTH) / cap.get(cv2.CAP_PROP_FRAME_HEIGHT)</a:t>
                      </a:r>
                    </a:p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WIDTH = </a:t>
                      </a:r>
                      <a:r>
                        <a:rPr lang="en-US" altLang="zh-TW" sz="1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400</a:t>
                      </a:r>
                    </a:p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HEIGHT = </a:t>
                      </a:r>
                      <a:r>
                        <a:rPr lang="en-US" altLang="zh-TW" sz="1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int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(WIDTH / ratio)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70B733DB-0CE4-4C5D-8747-2A54A622D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907091"/>
              </p:ext>
            </p:extLst>
          </p:nvPr>
        </p:nvGraphicFramePr>
        <p:xfrm>
          <a:off x="652870" y="1297300"/>
          <a:ext cx="10872000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37420848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kern="1200">
                          <a:solidFill>
                            <a:schemeClr val="lt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5-1</a:t>
                      </a:r>
                      <a:r>
                        <a:rPr lang="en-US" altLang="zh-TW" sz="2800"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 </a:t>
                      </a:r>
                      <a:endParaRPr lang="zh-TW" altLang="en-US" sz="2800">
                        <a:latin typeface="Arial" panose="020B0604020202020204" pitchFamily="34" charset="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400" b="0" kern="1200" noProof="0">
                          <a:solidFill>
                            <a:schemeClr val="tx1"/>
                          </a:solidFill>
                          <a:latin typeface="Noto Sans TC" panose="020B0500000000000000" pitchFamily="34" charset="-12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指定一個區域處理。</a:t>
                      </a:r>
                      <a:r>
                        <a:rPr lang="en-US" altLang="zh-TW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(5-1.py)</a:t>
                      </a:r>
                      <a:endParaRPr lang="zh-TW" altLang="en-US" sz="2400" b="0" kern="1200" noProof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Mono CJK TC Regular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39803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2F641E9D-CC66-45B7-B90D-EF1B7978A037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>
                <a:solidFill>
                  <a:prstClr val="white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e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x5-1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7" name="內容版面配置區 5">
            <a:extLst>
              <a:ext uri="{FF2B5EF4-FFF2-40B4-BE49-F238E27FC236}">
                <a16:creationId xmlns:a16="http://schemas.microsoft.com/office/drawing/2014/main" id="{74E87D04-01DB-4EB3-87B8-5B2BD5F8C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69365" y="2318574"/>
            <a:ext cx="3349132" cy="281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20D41A19-CCAC-4E00-8891-4B302A71F5A5}"/>
              </a:ext>
            </a:extLst>
          </p:cNvPr>
          <p:cNvSpPr/>
          <p:nvPr/>
        </p:nvSpPr>
        <p:spPr>
          <a:xfrm>
            <a:off x="8818684" y="2804746"/>
            <a:ext cx="131885" cy="1318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B6E8B1C8-A873-42E0-9CF6-476B18DF58F8}"/>
              </a:ext>
            </a:extLst>
          </p:cNvPr>
          <p:cNvSpPr/>
          <p:nvPr/>
        </p:nvSpPr>
        <p:spPr>
          <a:xfrm>
            <a:off x="9964615" y="4091354"/>
            <a:ext cx="131885" cy="1318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4922A12-3ED9-4511-AB44-A67F35FAB502}"/>
              </a:ext>
            </a:extLst>
          </p:cNvPr>
          <p:cNvSpPr txBox="1"/>
          <p:nvPr/>
        </p:nvSpPr>
        <p:spPr>
          <a:xfrm>
            <a:off x="8196630" y="2876527"/>
            <a:ext cx="13781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1200" b="0" kern="12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+mn-cs"/>
              </a:rPr>
              <a:t>(220, 20)</a:t>
            </a:r>
            <a:endParaRPr lang="zh-TW" altLang="en-US" sz="1200">
              <a:solidFill>
                <a:schemeClr val="bg1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1854D05-6006-44AD-A53E-D5DEA373487C}"/>
              </a:ext>
            </a:extLst>
          </p:cNvPr>
          <p:cNvSpPr txBox="1"/>
          <p:nvPr/>
        </p:nvSpPr>
        <p:spPr>
          <a:xfrm>
            <a:off x="9337062" y="4163135"/>
            <a:ext cx="13781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1200" b="0" kern="12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+mn-cs"/>
              </a:rPr>
              <a:t>(370, 190)</a:t>
            </a:r>
            <a:endParaRPr lang="zh-TW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7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AE9917B-48B7-44E2-940A-F052785A9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182971"/>
              </p:ext>
            </p:extLst>
          </p:nvPr>
        </p:nvGraphicFramePr>
        <p:xfrm>
          <a:off x="696000" y="446037"/>
          <a:ext cx="10800000" cy="60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60840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while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True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:</a:t>
                      </a: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ret, frame = cap.read()</a:t>
                      </a: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frame = cv2.resize(frame, (WIDTH, HEIGHT))</a:t>
                      </a: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zh-TW" altLang="en-US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frame = cv2.rotate(frame, rotateCode =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1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frame = cv2.flip(frame,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1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endParaRPr lang="en-US" altLang="zh-TW" sz="20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+mn-cs"/>
                      </a:endParaRP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zh-TW" altLang="en-US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2000" b="0" kern="12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# </a:t>
                      </a:r>
                      <a:r>
                        <a:rPr lang="zh-TW" altLang="en-US" sz="2000" b="0" kern="12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取出子畫面</a:t>
                      </a: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zh-TW" altLang="en-US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roi = roiarea(frame)</a:t>
                      </a: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roi = cv2.cvtColor(roi, cv2.COLOR_BGR2HSV)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2000" b="0" kern="12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# </a:t>
                      </a:r>
                      <a:r>
                        <a:rPr lang="zh-TW" altLang="en-US" sz="2000" b="0" kern="12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將處理完的子畫面，貼回到原本畫面中</a:t>
                      </a: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zh-TW" altLang="en-US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frame = replaceroi(frame, roi)</a:t>
                      </a: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endParaRPr lang="en-US" altLang="zh-TW" sz="20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zh-TW" altLang="en-US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2000" b="0" kern="12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# </a:t>
                      </a:r>
                      <a:r>
                        <a:rPr lang="zh-TW" altLang="en-US" sz="2000" b="0" kern="12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在 </a:t>
                      </a:r>
                      <a:r>
                        <a:rPr lang="en-US" altLang="zh-TW" sz="2000" b="0" kern="12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ROI </a:t>
                      </a:r>
                      <a:r>
                        <a:rPr lang="zh-TW" altLang="en-US" sz="2000" b="0" kern="12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範圍處畫個框</a:t>
                      </a: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zh-TW" altLang="en-US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cv2.rectangle(frame, RECT[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0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], RECT[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1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], (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0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</a:t>
                      </a:r>
                      <a:r>
                        <a:rPr lang="zh-TW" altLang="en-US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0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</a:t>
                      </a:r>
                      <a:r>
                        <a:rPr lang="zh-TW" altLang="en-US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255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),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2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cv2.imshow(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'frame'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frame)</a:t>
                      </a: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if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cv2.waitKey(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1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 ==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27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: </a:t>
                      </a: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cv2.destroyAllWindows()</a:t>
                      </a: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break</a:t>
                      </a:r>
                      <a:endParaRPr lang="en-US" altLang="zh-TW" sz="1800" b="1" kern="120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573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56D0C227-554C-494F-8A65-FC820B445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Demo 5-1.py</a:t>
            </a:r>
            <a:endParaRPr lang="zh-TW" altLang="en-US"/>
          </a:p>
        </p:txBody>
      </p:sp>
      <p:pic>
        <p:nvPicPr>
          <p:cNvPr id="8" name="內容版面配置區 5">
            <a:extLst>
              <a:ext uri="{FF2B5EF4-FFF2-40B4-BE49-F238E27FC236}">
                <a16:creationId xmlns:a16="http://schemas.microsoft.com/office/drawing/2014/main" id="{48094D74-F51D-4519-B69A-DFBE3D493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86941" y="1732058"/>
            <a:ext cx="4618118" cy="388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1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022462" y="3105834"/>
            <a:ext cx="8147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實驗 </a:t>
            </a:r>
            <a:r>
              <a:rPr lang="en-US" altLang="zh-TW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5-2</a:t>
            </a:r>
            <a:r>
              <a:rPr lang="zh-TW" altLang="en-US" sz="3600" b="0" i="0" u="none" strike="noStrike" baseline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360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物體移動追蹤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C1F7CB9-979A-40E2-8985-6C8FB1F8EAE2}"/>
              </a:ext>
            </a:extLst>
          </p:cNvPr>
          <p:cNvSpPr txBox="1"/>
          <p:nvPr/>
        </p:nvSpPr>
        <p:spPr>
          <a:xfrm>
            <a:off x="1828803" y="3965601"/>
            <a:ext cx="8549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36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目的：</a:t>
            </a:r>
            <a:r>
              <a:rPr lang="zh-TW" altLang="en-US" sz="36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指定區域，物體移動追蹤</a:t>
            </a:r>
          </a:p>
        </p:txBody>
      </p:sp>
    </p:spTree>
    <p:extLst>
      <p:ext uri="{BB962C8B-B14F-4D97-AF65-F5344CB8AC3E}">
        <p14:creationId xmlns:p14="http://schemas.microsoft.com/office/powerpoint/2010/main" val="121571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98DE51-F7F1-42F6-84CB-C38B9295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物體移動追蹤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FA2D2431-3E1E-41BE-98AD-21C6529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移動追蹤演算法：先設定好想要追蹤物體在畫面上的座標，然後當該物體移動到新地方時，</a:t>
            </a:r>
            <a:r>
              <a:rPr lang="en-US" altLang="zh-TW"/>
              <a:t>OpenCV </a:t>
            </a:r>
            <a:r>
              <a:rPr lang="zh-TW" altLang="en-US"/>
              <a:t>會自動計算出移動後的座標。</a:t>
            </a:r>
            <a:endParaRPr lang="en-US" altLang="zh-TW"/>
          </a:p>
          <a:p>
            <a:pPr lvl="1"/>
            <a:r>
              <a:rPr lang="zh-TW" altLang="en-US"/>
              <a:t>比每一個畫面都用物件辨識演算法 </a:t>
            </a:r>
            <a:r>
              <a:rPr lang="en-US" altLang="zh-TW"/>
              <a:t>(</a:t>
            </a:r>
            <a:r>
              <a:rPr lang="zh-TW" altLang="en-US"/>
              <a:t>例如</a:t>
            </a:r>
            <a:r>
              <a:rPr lang="zh-TW" altLang="en-US">
                <a:latin typeface="Noto Sans TC" panose="020B0500000000000000" pitchFamily="34" charset="-120"/>
              </a:rPr>
              <a:t>：</a:t>
            </a:r>
            <a:r>
              <a:rPr lang="zh-TW" altLang="en-US"/>
              <a:t>類神經網路</a:t>
            </a:r>
            <a:r>
              <a:rPr lang="en-US" altLang="zh-TW"/>
              <a:t>)</a:t>
            </a:r>
            <a:r>
              <a:rPr lang="zh-TW" altLang="en-US"/>
              <a:t>，去找物件所在位置要快多了。</a:t>
            </a:r>
            <a:endParaRPr lang="en-US" altLang="zh-TW"/>
          </a:p>
          <a:p>
            <a:pPr lvl="1"/>
            <a:r>
              <a:rPr lang="en-US" altLang="zh-TW"/>
              <a:t>OpenCV </a:t>
            </a:r>
            <a:r>
              <a:rPr lang="zh-TW" altLang="en-US"/>
              <a:t>提供了 </a:t>
            </a:r>
            <a:r>
              <a:rPr lang="en-US" altLang="zh-TW"/>
              <a:t>8 </a:t>
            </a:r>
            <a:r>
              <a:rPr lang="zh-TW" altLang="en-US"/>
              <a:t>種不同的演算法：</a:t>
            </a:r>
            <a:r>
              <a:rPr lang="en-US" altLang="zh-TW"/>
              <a:t>Boosting</a:t>
            </a:r>
            <a:r>
              <a:rPr lang="zh-TW" altLang="en-US"/>
              <a:t>、</a:t>
            </a:r>
            <a:r>
              <a:rPr lang="en-US" altLang="zh-TW"/>
              <a:t>CSRT</a:t>
            </a:r>
            <a:r>
              <a:rPr lang="zh-TW" altLang="en-US"/>
              <a:t>、</a:t>
            </a:r>
            <a:r>
              <a:rPr lang="en-US" altLang="zh-TW"/>
              <a:t>GOTURN</a:t>
            </a:r>
            <a:r>
              <a:rPr lang="zh-TW" altLang="en-US"/>
              <a:t>、</a:t>
            </a:r>
            <a:r>
              <a:rPr lang="en-US" altLang="zh-TW"/>
              <a:t>KCF</a:t>
            </a:r>
            <a:r>
              <a:rPr lang="zh-TW" altLang="en-US"/>
              <a:t>、 </a:t>
            </a:r>
            <a:r>
              <a:rPr lang="en-US" altLang="zh-TW"/>
              <a:t>MedianFlow</a:t>
            </a:r>
            <a:r>
              <a:rPr lang="zh-TW" altLang="en-US"/>
              <a:t>、</a:t>
            </a:r>
            <a:r>
              <a:rPr lang="en-US" altLang="zh-TW"/>
              <a:t>MIL</a:t>
            </a:r>
            <a:r>
              <a:rPr lang="zh-TW" altLang="en-US"/>
              <a:t>、</a:t>
            </a:r>
            <a:r>
              <a:rPr lang="en-US" altLang="zh-TW"/>
              <a:t>MOSSE</a:t>
            </a:r>
            <a:r>
              <a:rPr lang="zh-TW" altLang="en-US"/>
              <a:t>、</a:t>
            </a:r>
            <a:r>
              <a:rPr lang="en-US" altLang="zh-TW"/>
              <a:t>TLD</a:t>
            </a:r>
            <a:r>
              <a:rPr lang="zh-TW" altLang="en-US"/>
              <a:t>。</a:t>
            </a:r>
            <a:endParaRPr lang="en-US" altLang="zh-TW"/>
          </a:p>
          <a:p>
            <a:r>
              <a:rPr lang="en-US" altLang="zh-TW"/>
              <a:t>selectROI</a:t>
            </a:r>
            <a:r>
              <a:rPr lang="zh-TW" altLang="en-US"/>
              <a:t> 函數</a:t>
            </a:r>
            <a:r>
              <a:rPr lang="zh-TW" altLang="en-US">
                <a:latin typeface="Noto Sans TC" panose="020B0500000000000000" pitchFamily="34" charset="-120"/>
              </a:rPr>
              <a:t>：</a:t>
            </a:r>
            <a:r>
              <a:rPr lang="zh-TW" altLang="en-US"/>
              <a:t>藉由這個函數在畫面上拖曳出一個矩形範圍，然後就可以得出這個矩形在畫面上的座標值了。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0029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FC27E3-B632-475E-AB25-D6C900AE5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物體移動追蹤演算法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5459257-FDC2-4DB6-BDED-38973A0D6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696182"/>
              </p:ext>
            </p:extLst>
          </p:nvPr>
        </p:nvGraphicFramePr>
        <p:xfrm>
          <a:off x="696000" y="1661262"/>
          <a:ext cx="10800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504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import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cv2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endParaRPr lang="en-US" altLang="zh-TW" sz="16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cap = cv2.VideoCapture(</a:t>
                      </a:r>
                      <a:r>
                        <a:rPr kumimoji="0" lang="en-US" altLang="zh-TW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'vtest.avi'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tracker = cv2.TrackerCSRT_create()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roi = </a:t>
                      </a: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None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while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True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ret, frame = cap.read()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if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roi </a:t>
                      </a: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is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None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roi = cv2.selectROI(</a:t>
                      </a:r>
                      <a:r>
                        <a:rPr kumimoji="0" lang="en-US" altLang="zh-TW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'frame'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frame)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</a:t>
                      </a: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if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roi != (</a:t>
                      </a:r>
                      <a:r>
                        <a:rPr lang="en-US" altLang="zh-TW" sz="16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0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</a:t>
                      </a:r>
                      <a:r>
                        <a:rPr lang="en-US" altLang="zh-TW" sz="16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0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</a:t>
                      </a:r>
                      <a:r>
                        <a:rPr lang="en-US" altLang="zh-TW" sz="16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0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</a:t>
                      </a:r>
                      <a:r>
                        <a:rPr lang="en-US" altLang="zh-TW" sz="16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0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    tracker.init(frame, roi)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endParaRPr lang="en-US" altLang="zh-TW" sz="16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success, rect = tracker.update(frame)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</a:t>
                      </a: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if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success: 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    (x, y, w, h) = [int(i) </a:t>
                      </a: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for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i </a:t>
                      </a: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in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rect]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    cv2.rectangle(frame, (x,y), (x + w, y + h), (</a:t>
                      </a:r>
                      <a:r>
                        <a:rPr lang="en-US" altLang="zh-TW" sz="16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0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</a:t>
                      </a:r>
                      <a:r>
                        <a:rPr lang="en-US" altLang="zh-TW" sz="16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255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</a:t>
                      </a:r>
                      <a:r>
                        <a:rPr lang="en-US" altLang="zh-TW" sz="16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0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), </a:t>
                      </a:r>
                      <a:r>
                        <a:rPr lang="en-US" altLang="zh-TW" sz="16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2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endParaRPr lang="en-US" altLang="zh-TW" sz="16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cv2.imshow(</a:t>
                      </a:r>
                      <a:r>
                        <a:rPr kumimoji="0" lang="en-US" altLang="zh-TW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'frame'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frame)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</a:t>
                      </a: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if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cv2.waitKey(</a:t>
                      </a:r>
                      <a:r>
                        <a:rPr lang="en-US" altLang="zh-TW" sz="16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66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 == </a:t>
                      </a:r>
                      <a:r>
                        <a:rPr lang="en-US" altLang="zh-TW" sz="16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27</a:t>
                      </a: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    cv2.destroyAllWindows()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6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    </a:t>
                      </a:r>
                      <a:r>
                        <a:rPr lang="en-US" altLang="zh-TW" sz="16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break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E3097A1B-8C66-4321-8111-0E213D18A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904322"/>
              </p:ext>
            </p:extLst>
          </p:nvPr>
        </p:nvGraphicFramePr>
        <p:xfrm>
          <a:off x="652870" y="1051116"/>
          <a:ext cx="10872000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37420848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kern="1200">
                          <a:solidFill>
                            <a:schemeClr val="lt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5-2</a:t>
                      </a:r>
                      <a:r>
                        <a:rPr lang="en-US" altLang="zh-TW" sz="2800"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 </a:t>
                      </a:r>
                      <a:endParaRPr lang="zh-TW" altLang="en-US" sz="2800">
                        <a:latin typeface="Arial" panose="020B0604020202020204" pitchFamily="34" charset="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400" b="0" kern="1200" noProof="0">
                          <a:solidFill>
                            <a:schemeClr val="tx1"/>
                          </a:solidFill>
                          <a:latin typeface="Noto Sans TC" panose="020B0500000000000000" pitchFamily="34" charset="-12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物體移動追蹤。</a:t>
                      </a:r>
                      <a:r>
                        <a:rPr lang="en-US" altLang="zh-TW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(5-2.py)</a:t>
                      </a:r>
                      <a:endParaRPr lang="zh-TW" altLang="en-US" sz="2400" b="0" kern="1200" noProof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Mono CJK TC Regular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39803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8A4CB04A-2D2C-4117-9F75-C7E685F71CEE}"/>
              </a:ext>
            </a:extLst>
          </p:cNvPr>
          <p:cNvSpPr txBox="1"/>
          <p:nvPr/>
        </p:nvSpPr>
        <p:spPr>
          <a:xfrm>
            <a:off x="4883021" y="2107011"/>
            <a:ext cx="64987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b="0" kern="12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#</a:t>
            </a:r>
            <a:r>
              <a:rPr lang="zh-TW" altLang="en-US" sz="1600" b="0" kern="12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 </a:t>
            </a:r>
            <a:r>
              <a:rPr lang="en-US" altLang="zh-TW" sz="16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</a:rPr>
              <a:t>OpenCV </a:t>
            </a:r>
            <a:r>
              <a:rPr lang="zh-TW" altLang="en-US" sz="1600" b="0" kern="12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範例影片 </a:t>
            </a:r>
            <a:r>
              <a:rPr lang="en-US" altLang="zh-TW" sz="16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</a:rPr>
              <a:t>vtest.avi</a:t>
            </a:r>
            <a:endParaRPr lang="zh-TW" altLang="en-US" sz="16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A059404-3A77-429F-A899-DBF1C19AC050}"/>
              </a:ext>
            </a:extLst>
          </p:cNvPr>
          <p:cNvSpPr txBox="1"/>
          <p:nvPr/>
        </p:nvSpPr>
        <p:spPr>
          <a:xfrm>
            <a:off x="2189585" y="2563959"/>
            <a:ext cx="64987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b="0" kern="12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#</a:t>
            </a:r>
            <a:r>
              <a:rPr lang="zh-TW" altLang="en-US" sz="1600" b="0" kern="12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 </a:t>
            </a:r>
            <a:r>
              <a:rPr lang="zh-TW" altLang="en-US" sz="16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</a:rPr>
              <a:t>宣告一個變數 </a:t>
            </a:r>
            <a:r>
              <a:rPr lang="en-US" altLang="zh-TW" sz="16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</a:rPr>
              <a:t>roi </a:t>
            </a:r>
            <a:r>
              <a:rPr lang="zh-TW" altLang="en-US" sz="16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</a:rPr>
              <a:t>來儲存欲追蹤的座標位置</a:t>
            </a:r>
            <a:r>
              <a:rPr lang="zh-TW" altLang="en-US" sz="1600" b="0" kern="12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。</a:t>
            </a:r>
            <a:endParaRPr lang="zh-TW" altLang="en-US" sz="160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A3981B3-EDB2-4EC8-960F-F3B7D5F56495}"/>
              </a:ext>
            </a:extLst>
          </p:cNvPr>
          <p:cNvSpPr txBox="1"/>
          <p:nvPr/>
        </p:nvSpPr>
        <p:spPr>
          <a:xfrm>
            <a:off x="4522237" y="3925856"/>
            <a:ext cx="67304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b="0" kern="12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#</a:t>
            </a:r>
            <a:r>
              <a:rPr lang="zh-TW" altLang="en-US" sz="1600" b="0" kern="12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 若有框出一個區域，則將矩形區域傳給追蹤演算法的 </a:t>
            </a:r>
            <a:r>
              <a:rPr lang="en-US" altLang="zh-TW" sz="1600" b="0" kern="12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init() </a:t>
            </a:r>
            <a:r>
              <a:rPr lang="zh-TW" altLang="en-US" sz="1600" b="0" kern="12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函數。</a:t>
            </a:r>
            <a:endParaRPr lang="zh-TW" altLang="en-US" sz="160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A2B8AB7-EE4E-4046-9EB8-4CB886467BB2}"/>
              </a:ext>
            </a:extLst>
          </p:cNvPr>
          <p:cNvSpPr txBox="1"/>
          <p:nvPr/>
        </p:nvSpPr>
        <p:spPr>
          <a:xfrm>
            <a:off x="5463075" y="4616944"/>
            <a:ext cx="57896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b="0" kern="12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#</a:t>
            </a:r>
            <a:r>
              <a:rPr lang="zh-TW" altLang="en-US" sz="1600" b="0" kern="12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 </a:t>
            </a:r>
            <a:r>
              <a:rPr lang="zh-TW" altLang="en-US" sz="16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</a:rPr>
              <a:t>物體移動到新的區域，</a:t>
            </a:r>
            <a:r>
              <a:rPr lang="en-US" altLang="zh-TW" sz="16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</a:rPr>
              <a:t>update() </a:t>
            </a:r>
            <a:r>
              <a:rPr lang="zh-TW" altLang="en-US" sz="16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</a:rPr>
              <a:t>計算新區域的座標，將新座標交給 </a:t>
            </a:r>
            <a:r>
              <a:rPr lang="en-US" altLang="zh-TW" sz="16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</a:rPr>
              <a:t>rectangle() </a:t>
            </a:r>
            <a:r>
              <a:rPr lang="zh-TW" altLang="en-US" sz="16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</a:rPr>
              <a:t>畫出一個矩形區域</a:t>
            </a:r>
            <a:r>
              <a:rPr lang="zh-TW" altLang="en-US" sz="1600" b="0" kern="1200">
                <a:solidFill>
                  <a:srgbClr val="B4B4B4"/>
                </a:solidFill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。</a:t>
            </a:r>
            <a:endParaRPr lang="zh-TW" altLang="en-US" sz="160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387029-CB15-4729-88AA-2DB34D2D7C13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ex5-2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2564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24198</TotalTime>
  <Words>1219</Words>
  <Application>Microsoft Office PowerPoint</Application>
  <PresentationFormat>寬螢幕</PresentationFormat>
  <Paragraphs>125</Paragraphs>
  <Slides>18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Noto Sans TC</vt:lpstr>
      <vt:lpstr>PMingLiU</vt:lpstr>
      <vt:lpstr>PMingLiU</vt:lpstr>
      <vt:lpstr>Arial</vt:lpstr>
      <vt:lpstr>Calibri</vt:lpstr>
      <vt:lpstr>Consolas</vt:lpstr>
      <vt:lpstr>Raleway</vt:lpstr>
      <vt:lpstr>Wingdings</vt:lpstr>
      <vt:lpstr>2_Office 佈景主題</vt:lpstr>
      <vt:lpstr>PowerPoint 簡報</vt:lpstr>
      <vt:lpstr>PowerPoint 簡報</vt:lpstr>
      <vt:lpstr>特定區域處理</vt:lpstr>
      <vt:lpstr>ROI 處理</vt:lpstr>
      <vt:lpstr>PowerPoint 簡報</vt:lpstr>
      <vt:lpstr>Demo 5-1.py</vt:lpstr>
      <vt:lpstr>PowerPoint 簡報</vt:lpstr>
      <vt:lpstr>物體移動追蹤</vt:lpstr>
      <vt:lpstr>物體移動追蹤演算法</vt:lpstr>
      <vt:lpstr>Demo 5-2.py</vt:lpstr>
      <vt:lpstr>Demo 5-2a.py (即時影像)</vt:lpstr>
      <vt:lpstr>YOLO 物體辨識的深度學習演算法</vt:lpstr>
      <vt:lpstr>什麼是深度學習</vt:lpstr>
      <vt:lpstr>什麼是深度學習</vt:lpstr>
      <vt:lpstr>下載 YOLO 相關檔案</vt:lpstr>
      <vt:lpstr>建立 OpenCV + YOLO 物體辨識</vt:lpstr>
      <vt:lpstr>Demo 5-3.py</vt:lpstr>
      <vt:lpstr>Demo 5-3a.py (即時影像)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邱裕雄</dc:creator>
  <cp:lastModifiedBy>allwow</cp:lastModifiedBy>
  <cp:revision>2302</cp:revision>
  <dcterms:created xsi:type="dcterms:W3CDTF">2016-10-10T14:48:34Z</dcterms:created>
  <dcterms:modified xsi:type="dcterms:W3CDTF">2022-04-06T14:37:31Z</dcterms:modified>
</cp:coreProperties>
</file>