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51"/>
  </p:notesMasterIdLst>
  <p:handoutMasterIdLst>
    <p:handoutMasterId r:id="rId52"/>
  </p:handoutMasterIdLst>
  <p:sldIdLst>
    <p:sldId id="1046" r:id="rId2"/>
    <p:sldId id="367" r:id="rId3"/>
    <p:sldId id="366" r:id="rId4"/>
    <p:sldId id="368" r:id="rId5"/>
    <p:sldId id="369" r:id="rId6"/>
    <p:sldId id="808" r:id="rId7"/>
    <p:sldId id="370" r:id="rId8"/>
    <p:sldId id="371" r:id="rId9"/>
    <p:sldId id="809" r:id="rId10"/>
    <p:sldId id="372" r:id="rId11"/>
    <p:sldId id="373" r:id="rId12"/>
    <p:sldId id="810" r:id="rId13"/>
    <p:sldId id="374" r:id="rId14"/>
    <p:sldId id="375" r:id="rId15"/>
    <p:sldId id="812" r:id="rId16"/>
    <p:sldId id="376" r:id="rId17"/>
    <p:sldId id="377" r:id="rId18"/>
    <p:sldId id="378" r:id="rId19"/>
    <p:sldId id="379" r:id="rId20"/>
    <p:sldId id="813" r:id="rId21"/>
    <p:sldId id="380" r:id="rId22"/>
    <p:sldId id="381" r:id="rId23"/>
    <p:sldId id="814" r:id="rId24"/>
    <p:sldId id="382" r:id="rId25"/>
    <p:sldId id="383" r:id="rId26"/>
    <p:sldId id="815" r:id="rId27"/>
    <p:sldId id="384" r:id="rId28"/>
    <p:sldId id="816" r:id="rId29"/>
    <p:sldId id="385" r:id="rId30"/>
    <p:sldId id="817" r:id="rId31"/>
    <p:sldId id="386" r:id="rId32"/>
    <p:sldId id="387" r:id="rId33"/>
    <p:sldId id="1047" r:id="rId34"/>
    <p:sldId id="388" r:id="rId35"/>
    <p:sldId id="389" r:id="rId36"/>
    <p:sldId id="390" r:id="rId37"/>
    <p:sldId id="391" r:id="rId38"/>
    <p:sldId id="392" r:id="rId39"/>
    <p:sldId id="393" r:id="rId40"/>
    <p:sldId id="394" r:id="rId41"/>
    <p:sldId id="1048" r:id="rId42"/>
    <p:sldId id="395" r:id="rId43"/>
    <p:sldId id="396" r:id="rId44"/>
    <p:sldId id="397" r:id="rId45"/>
    <p:sldId id="1049" r:id="rId46"/>
    <p:sldId id="398" r:id="rId47"/>
    <p:sldId id="400" r:id="rId48"/>
    <p:sldId id="399" r:id="rId49"/>
    <p:sldId id="1050" r:id="rId50"/>
  </p:sldIdLst>
  <p:sldSz cx="12192000" cy="6858000"/>
  <p:notesSz cx="6858000" cy="9144000"/>
  <p:defaultTextStyle>
    <a:defPPr>
      <a:defRPr lang="id-ID"/>
    </a:defPPr>
    <a:lvl1pPr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Raleway"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Raleway"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Raleway"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Raleway"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6E6E6E"/>
    <a:srgbClr val="33CC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370" autoAdjust="0"/>
  </p:normalViewPr>
  <p:slideViewPr>
    <p:cSldViewPr snapToGrid="0">
      <p:cViewPr varScale="1">
        <p:scale>
          <a:sx n="109" d="100"/>
          <a:sy n="109" d="100"/>
        </p:scale>
        <p:origin x="414" y="108"/>
      </p:cViewPr>
      <p:guideLst>
        <p:guide orient="horz" pos="2160"/>
        <p:guide pos="3840"/>
      </p:guideLst>
    </p:cSldViewPr>
  </p:slideViewPr>
  <p:notesTextViewPr>
    <p:cViewPr>
      <p:scale>
        <a:sx n="3" d="2"/>
        <a:sy n="3" d="2"/>
      </p:scale>
      <p:origin x="0" y="0"/>
    </p:cViewPr>
  </p:notesTextViewPr>
  <p:notesViewPr>
    <p:cSldViewPr snapToGrid="0">
      <p:cViewPr varScale="1">
        <p:scale>
          <a:sx n="71" d="100"/>
          <a:sy n="71" d="100"/>
        </p:scale>
        <p:origin x="-180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006802-B298-46B6-BA13-0F15E1911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id-ID"/>
          </a:p>
        </p:txBody>
      </p:sp>
      <p:sp>
        <p:nvSpPr>
          <p:cNvPr id="3" name="Date Placeholder 2">
            <a:extLst>
              <a:ext uri="{FF2B5EF4-FFF2-40B4-BE49-F238E27FC236}">
                <a16:creationId xmlns:a16="http://schemas.microsoft.com/office/drawing/2014/main" id="{50409666-E4F4-454F-AC6C-0A435E1FE5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46E4FDBE-4380-458F-92E2-060177105A82}" type="datetimeFigureOut">
              <a:rPr lang="id-ID"/>
              <a:pPr>
                <a:defRPr/>
              </a:pPr>
              <a:t>06/04/2022</a:t>
            </a:fld>
            <a:endParaRPr lang="id-ID"/>
          </a:p>
        </p:txBody>
      </p:sp>
      <p:sp>
        <p:nvSpPr>
          <p:cNvPr id="4" name="Footer Placeholder 3">
            <a:extLst>
              <a:ext uri="{FF2B5EF4-FFF2-40B4-BE49-F238E27FC236}">
                <a16:creationId xmlns:a16="http://schemas.microsoft.com/office/drawing/2014/main" id="{1C0C6160-F52D-42BB-B1F8-AD4EFC6288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id-ID"/>
          </a:p>
        </p:txBody>
      </p:sp>
      <p:sp>
        <p:nvSpPr>
          <p:cNvPr id="5" name="Slide Number Placeholder 4">
            <a:extLst>
              <a:ext uri="{FF2B5EF4-FFF2-40B4-BE49-F238E27FC236}">
                <a16:creationId xmlns:a16="http://schemas.microsoft.com/office/drawing/2014/main" id="{24DF0F56-2A42-43E6-8809-B95941780E4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n-ea"/>
              </a:defRPr>
            </a:lvl1pPr>
          </a:lstStyle>
          <a:p>
            <a:pPr>
              <a:defRPr/>
            </a:pPr>
            <a:fld id="{013FF5E2-A35D-48AB-88FD-8495C4483744}" type="slidenum">
              <a:rPr lang="zh-TW" altLang="id-ID"/>
              <a:pPr>
                <a:defRPr/>
              </a:pPr>
              <a:t>‹#›</a:t>
            </a:fld>
            <a:endParaRPr lang="id-ID"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6EBF86-0FD1-4553-BF17-8A07D6D35A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id-ID"/>
          </a:p>
        </p:txBody>
      </p:sp>
      <p:sp>
        <p:nvSpPr>
          <p:cNvPr id="3" name="Date Placeholder 2">
            <a:extLst>
              <a:ext uri="{FF2B5EF4-FFF2-40B4-BE49-F238E27FC236}">
                <a16:creationId xmlns:a16="http://schemas.microsoft.com/office/drawing/2014/main" id="{D16625D9-1465-4E04-A726-CA595EC647E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0391F79-ECD0-49F3-80F2-8A76B96B72C9}" type="datetimeFigureOut">
              <a:rPr lang="id-ID"/>
              <a:pPr>
                <a:defRPr/>
              </a:pPr>
              <a:t>06/04/2022</a:t>
            </a:fld>
            <a:endParaRPr lang="id-ID"/>
          </a:p>
        </p:txBody>
      </p:sp>
      <p:sp>
        <p:nvSpPr>
          <p:cNvPr id="4" name="Slide Image Placeholder 3">
            <a:extLst>
              <a:ext uri="{FF2B5EF4-FFF2-40B4-BE49-F238E27FC236}">
                <a16:creationId xmlns:a16="http://schemas.microsoft.com/office/drawing/2014/main" id="{D73D040A-476E-41CF-AC3C-200F6B7AF6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DB77FC16-5BC6-42E0-9277-861D55D1ACB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3636E410-438C-4B58-9C2E-53ACF1E844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id-ID"/>
          </a:p>
        </p:txBody>
      </p:sp>
      <p:sp>
        <p:nvSpPr>
          <p:cNvPr id="7" name="Slide Number Placeholder 6">
            <a:extLst>
              <a:ext uri="{FF2B5EF4-FFF2-40B4-BE49-F238E27FC236}">
                <a16:creationId xmlns:a16="http://schemas.microsoft.com/office/drawing/2014/main" id="{9E36A486-B08C-4918-806B-EC435032243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n-ea"/>
              </a:defRPr>
            </a:lvl1pPr>
          </a:lstStyle>
          <a:p>
            <a:pPr>
              <a:defRPr/>
            </a:pPr>
            <a:fld id="{029F58E9-F467-403B-8C6D-9A8C789358E8}" type="slidenum">
              <a:rPr lang="zh-TW" altLang="id-ID"/>
              <a:pPr>
                <a:defRPr/>
              </a:pPr>
              <a:t>‹#›</a:t>
            </a:fld>
            <a:endParaRPr lang="id-ID"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029F58E9-F467-403B-8C6D-9A8C789358E8}" type="slidenum">
              <a:rPr lang="zh-TW" altLang="id-ID" smtClean="0"/>
              <a:pPr>
                <a:defRPr/>
              </a:pPr>
              <a:t>1</a:t>
            </a:fld>
            <a:endParaRPr lang="id-ID" altLang="zh-TW"/>
          </a:p>
        </p:txBody>
      </p:sp>
    </p:spTree>
    <p:extLst>
      <p:ext uri="{BB962C8B-B14F-4D97-AF65-F5344CB8AC3E}">
        <p14:creationId xmlns:p14="http://schemas.microsoft.com/office/powerpoint/2010/main" val="1978137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469CC1D-64E8-4BEC-9AC4-5549F2710E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9FE3647F-8EA4-4DB4-A1BA-F892786607DC}"/>
              </a:ext>
            </a:extLst>
          </p:cNvPr>
          <p:cNvSpPr/>
          <p:nvPr userDrawn="1"/>
        </p:nvSpPr>
        <p:spPr>
          <a:xfrm>
            <a:off x="296863" y="2520950"/>
            <a:ext cx="2471737" cy="2471738"/>
          </a:xfrm>
          <a:prstGeom prst="rect">
            <a:avLst/>
          </a:prstGeom>
          <a:solidFill>
            <a:schemeClr val="accent5">
              <a:lumMod val="75000"/>
              <a:alpha val="3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6" name="矩形 5">
            <a:extLst>
              <a:ext uri="{FF2B5EF4-FFF2-40B4-BE49-F238E27FC236}">
                <a16:creationId xmlns:a16="http://schemas.microsoft.com/office/drawing/2014/main" id="{6AA3820D-273F-4ED3-BFAC-55145A851FEF}"/>
              </a:ext>
            </a:extLst>
          </p:cNvPr>
          <p:cNvSpPr/>
          <p:nvPr userDrawn="1"/>
        </p:nvSpPr>
        <p:spPr>
          <a:xfrm>
            <a:off x="1101725" y="1516063"/>
            <a:ext cx="2471738" cy="2471737"/>
          </a:xfrm>
          <a:prstGeom prst="rect">
            <a:avLst/>
          </a:prstGeom>
          <a:solidFill>
            <a:schemeClr val="tx1">
              <a:lumMod val="50000"/>
              <a:lumOff val="50000"/>
              <a:alpha val="3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D2A4E691-E284-47BD-B8E9-2F0B4B1346C2}"/>
              </a:ext>
            </a:extLst>
          </p:cNvPr>
          <p:cNvSpPr/>
          <p:nvPr userDrawn="1"/>
        </p:nvSpPr>
        <p:spPr>
          <a:xfrm>
            <a:off x="0" y="5816600"/>
            <a:ext cx="12192000" cy="1041400"/>
          </a:xfrm>
          <a:prstGeom prst="rect">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 name="標題 1"/>
          <p:cNvSpPr>
            <a:spLocks noGrp="1"/>
          </p:cNvSpPr>
          <p:nvPr>
            <p:ph type="ctrTitle"/>
          </p:nvPr>
        </p:nvSpPr>
        <p:spPr>
          <a:xfrm>
            <a:off x="3693988" y="2349039"/>
            <a:ext cx="6974011" cy="1160924"/>
          </a:xfrm>
          <a:prstGeom prst="rect">
            <a:avLst/>
          </a:prstGeom>
        </p:spPr>
        <p:txBody>
          <a:bodyPr anchor="b">
            <a:noAutofit/>
          </a:bodyPr>
          <a:lstStyle>
            <a:lvl1pPr algn="ctr">
              <a:defRPr sz="5400" b="1" i="0">
                <a:solidFill>
                  <a:schemeClr val="accent6">
                    <a:lumMod val="40000"/>
                    <a:lumOff val="60000"/>
                  </a:schemeClr>
                </a:solidFill>
                <a:latin typeface="Arial" panose="020B0604020202020204" pitchFamily="34" charset="0"/>
                <a:ea typeface="Noto Sans TC" panose="020B0500000000000000" pitchFamily="34" charset="-120"/>
                <a:cs typeface="Arial" panose="020B0604020202020204" pitchFamily="34" charset="0"/>
              </a:defRPr>
            </a:lvl1pPr>
          </a:lstStyle>
          <a:p>
            <a:r>
              <a:rPr lang="zh-TW" altLang="en-US"/>
              <a:t>按一下以編輯母片標題樣式</a:t>
            </a:r>
          </a:p>
        </p:txBody>
      </p:sp>
      <p:sp>
        <p:nvSpPr>
          <p:cNvPr id="3" name="副標題 2"/>
          <p:cNvSpPr>
            <a:spLocks noGrp="1"/>
          </p:cNvSpPr>
          <p:nvPr>
            <p:ph type="subTitle" idx="1"/>
          </p:nvPr>
        </p:nvSpPr>
        <p:spPr>
          <a:xfrm>
            <a:off x="3693988" y="3817688"/>
            <a:ext cx="6974011" cy="685284"/>
          </a:xfrm>
          <a:prstGeom prst="rect">
            <a:avLst/>
          </a:prstGeom>
        </p:spPr>
        <p:txBody>
          <a:bodyPr>
            <a:normAutofit/>
          </a:bodyPr>
          <a:lstStyle>
            <a:lvl1pPr marL="0" indent="0" algn="ctr">
              <a:buNone/>
              <a:defRPr sz="3600">
                <a:solidFill>
                  <a:schemeClr val="accent6">
                    <a:lumMod val="20000"/>
                    <a:lumOff val="80000"/>
                  </a:schemeClr>
                </a:solidFill>
                <a:latin typeface="Arial" panose="020B0604020202020204" pitchFamily="34" charset="0"/>
                <a:ea typeface="Noto Sans TC" panose="020B0500000000000000"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284159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4" name="Straight Connector 9">
            <a:extLst>
              <a:ext uri="{FF2B5EF4-FFF2-40B4-BE49-F238E27FC236}">
                <a16:creationId xmlns:a16="http://schemas.microsoft.com/office/drawing/2014/main" id="{3A91EA4D-FAD9-4833-96FA-C2B1E64C41D7}"/>
              </a:ext>
            </a:extLst>
          </p:cNvPr>
          <p:cNvCxnSpPr>
            <a:cxnSpLocks/>
          </p:cNvCxnSpPr>
          <p:nvPr userDrawn="1"/>
        </p:nvCxnSpPr>
        <p:spPr>
          <a:xfrm>
            <a:off x="1276350" y="990600"/>
            <a:ext cx="10077450" cy="0"/>
          </a:xfrm>
          <a:prstGeom prst="line">
            <a:avLst/>
          </a:prstGeom>
          <a:ln w="6350">
            <a:solidFill>
              <a:srgbClr val="7F7F7F">
                <a:alpha val="50196"/>
              </a:srgbClr>
            </a:solidFill>
          </a:ln>
        </p:spPr>
        <p:style>
          <a:lnRef idx="1">
            <a:schemeClr val="accent1"/>
          </a:lnRef>
          <a:fillRef idx="0">
            <a:schemeClr val="accent1"/>
          </a:fillRef>
          <a:effectRef idx="0">
            <a:schemeClr val="accent1"/>
          </a:effectRef>
          <a:fontRef idx="minor">
            <a:schemeClr val="tx1"/>
          </a:fontRef>
        </p:style>
      </p:cxnSp>
      <p:pic>
        <p:nvPicPr>
          <p:cNvPr id="5" name="图片 3">
            <a:extLst>
              <a:ext uri="{FF2B5EF4-FFF2-40B4-BE49-F238E27FC236}">
                <a16:creationId xmlns:a16="http://schemas.microsoft.com/office/drawing/2014/main" id="{FD3047A2-4A12-4B3D-B4B9-62F1158A6CFE}"/>
              </a:ext>
            </a:extLst>
          </p:cNvPr>
          <p:cNvPicPr preferRelativeResize="0">
            <a:picLocks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11687175" y="6532563"/>
            <a:ext cx="504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a:extLst>
              <a:ext uri="{FF2B5EF4-FFF2-40B4-BE49-F238E27FC236}">
                <a16:creationId xmlns:a16="http://schemas.microsoft.com/office/drawing/2014/main" id="{227D3E5B-B17B-4577-83DB-A6EA3498EBBB}"/>
              </a:ext>
            </a:extLst>
          </p:cNvPr>
          <p:cNvSpPr txBox="1">
            <a:spLocks noChangeArrowheads="1"/>
          </p:cNvSpPr>
          <p:nvPr userDrawn="1"/>
        </p:nvSpPr>
        <p:spPr bwMode="auto">
          <a:xfrm>
            <a:off x="11776075" y="6521450"/>
            <a:ext cx="436563" cy="277813"/>
          </a:xfrm>
          <a:prstGeom prst="rect">
            <a:avLst/>
          </a:prstGeom>
          <a:noFill/>
          <a:ln>
            <a:noFill/>
          </a:ln>
        </p:spPr>
        <p:txBody>
          <a:bodyPr>
            <a:spAutoFit/>
          </a:bodyPr>
          <a:lstStyle>
            <a:lvl1pPr>
              <a:defRPr>
                <a:solidFill>
                  <a:schemeClr val="tx1"/>
                </a:solidFill>
                <a:latin typeface="Raleway" pitchFamily="34" charset="0"/>
                <a:ea typeface="新細明體" panose="02020500000000000000" pitchFamily="18" charset="-120"/>
              </a:defRPr>
            </a:lvl1pPr>
            <a:lvl2pPr marL="742950" indent="-285750">
              <a:defRPr>
                <a:solidFill>
                  <a:schemeClr val="tx1"/>
                </a:solidFill>
                <a:latin typeface="Raleway" pitchFamily="34" charset="0"/>
                <a:ea typeface="新細明體" panose="02020500000000000000" pitchFamily="18" charset="-120"/>
              </a:defRPr>
            </a:lvl2pPr>
            <a:lvl3pPr marL="1143000" indent="-228600">
              <a:defRPr>
                <a:solidFill>
                  <a:schemeClr val="tx1"/>
                </a:solidFill>
                <a:latin typeface="Raleway" pitchFamily="34" charset="0"/>
                <a:ea typeface="新細明體" panose="02020500000000000000" pitchFamily="18" charset="-120"/>
              </a:defRPr>
            </a:lvl3pPr>
            <a:lvl4pPr marL="1600200" indent="-228600">
              <a:defRPr>
                <a:solidFill>
                  <a:schemeClr val="tx1"/>
                </a:solidFill>
                <a:latin typeface="Raleway" pitchFamily="34" charset="0"/>
                <a:ea typeface="新細明體" panose="02020500000000000000" pitchFamily="18" charset="-120"/>
              </a:defRPr>
            </a:lvl4pPr>
            <a:lvl5pPr marL="2057400" indent="-228600">
              <a:defRPr>
                <a:solidFill>
                  <a:schemeClr val="tx1"/>
                </a:solidFill>
                <a:latin typeface="Raleway"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9pPr>
          </a:lstStyle>
          <a:p>
            <a:pPr>
              <a:defRPr/>
            </a:pPr>
            <a:fld id="{EC486492-4B25-46BB-B51E-198F5564C18A}" type="slidenum">
              <a:rPr lang="zh-CN" altLang="en-US" sz="1200" smtClean="0">
                <a:solidFill>
                  <a:srgbClr val="FFFFFF"/>
                </a:solidFill>
                <a:latin typeface="Arial" panose="020B0604020202020204" pitchFamily="34" charset="0"/>
                <a:cs typeface="Arial" panose="020B0604020202020204" pitchFamily="34" charset="0"/>
              </a:rPr>
              <a:pPr>
                <a:defRPr/>
              </a:pPr>
              <a:t>‹#›</a:t>
            </a:fld>
            <a:endParaRPr lang="zh-CN" altLang="en-US" sz="1200">
              <a:solidFill>
                <a:srgbClr val="FFFFFF"/>
              </a:solidFill>
              <a:latin typeface="Arial" panose="020B0604020202020204" pitchFamily="34" charset="0"/>
              <a:ea typeface="印品黑体"/>
              <a:cs typeface="Arial" panose="020B0604020202020204" pitchFamily="34" charset="0"/>
            </a:endParaRPr>
          </a:p>
        </p:txBody>
      </p:sp>
      <p:sp>
        <p:nvSpPr>
          <p:cNvPr id="2" name="標題 1"/>
          <p:cNvSpPr>
            <a:spLocks noGrp="1"/>
          </p:cNvSpPr>
          <p:nvPr>
            <p:ph type="title"/>
          </p:nvPr>
        </p:nvSpPr>
        <p:spPr>
          <a:xfrm>
            <a:off x="1276708" y="287492"/>
            <a:ext cx="10077091" cy="618286"/>
          </a:xfrm>
          <a:prstGeom prst="rect">
            <a:avLst/>
          </a:prstGeom>
        </p:spPr>
        <p:txBody>
          <a:bodyPr>
            <a:noAutofit/>
          </a:bodyPr>
          <a:lstStyle>
            <a:lvl1pPr>
              <a:defRPr sz="3600">
                <a:solidFill>
                  <a:schemeClr val="tx1">
                    <a:lumMod val="50000"/>
                    <a:lumOff val="50000"/>
                  </a:schemeClr>
                </a:solidFill>
                <a:latin typeface="Consolas" panose="020B0609020204030204" pitchFamily="49" charset="0"/>
                <a:ea typeface="Noto Sans TC" panose="020B0500000000000000" pitchFamily="34" charset="-120"/>
                <a:cs typeface="Arial" panose="020B0604020202020204" pitchFamily="34" charset="0"/>
              </a:defRPr>
            </a:lvl1pPr>
          </a:lstStyle>
          <a:p>
            <a:r>
              <a:rPr lang="zh-TW" altLang="en-US"/>
              <a:t>按一下以編輯母片標題樣式</a:t>
            </a:r>
          </a:p>
        </p:txBody>
      </p:sp>
      <p:sp>
        <p:nvSpPr>
          <p:cNvPr id="3" name="內容版面配置區 2"/>
          <p:cNvSpPr>
            <a:spLocks noGrp="1"/>
          </p:cNvSpPr>
          <p:nvPr>
            <p:ph idx="1"/>
          </p:nvPr>
        </p:nvSpPr>
        <p:spPr>
          <a:xfrm>
            <a:off x="414674" y="1078303"/>
            <a:ext cx="11370672" cy="5317167"/>
          </a:xfrm>
          <a:prstGeom prst="rect">
            <a:avLst/>
          </a:prstGeom>
        </p:spPr>
        <p:txBody>
          <a:bodyPr/>
          <a:lstStyle>
            <a:lvl1pPr marL="361950" indent="-361950">
              <a:lnSpc>
                <a:spcPts val="3600"/>
              </a:lnSpc>
              <a:spcBef>
                <a:spcPts val="600"/>
              </a:spcBef>
              <a:defRPr sz="2400">
                <a:latin typeface="Consolas" panose="020B0609020204030204" pitchFamily="49" charset="0"/>
                <a:ea typeface="Noto Sans TC" panose="020B0500000000000000" pitchFamily="34" charset="-120"/>
                <a:cs typeface="Arial" panose="020B0604020202020204" pitchFamily="34" charset="0"/>
              </a:defRPr>
            </a:lvl1pPr>
            <a:lvl2pPr marL="896938" indent="-439738">
              <a:lnSpc>
                <a:spcPts val="3200"/>
              </a:lnSpc>
              <a:spcBef>
                <a:spcPts val="0"/>
              </a:spcBef>
              <a:buFont typeface="Wingdings" panose="05000000000000000000" pitchFamily="2" charset="2"/>
              <a:buChar char="ü"/>
              <a:defRPr sz="2000">
                <a:latin typeface="Consolas" panose="020B0609020204030204" pitchFamily="49" charset="0"/>
                <a:ea typeface="Noto Sans TC" panose="020B0500000000000000" pitchFamily="34" charset="-120"/>
                <a:cs typeface="Arial" panose="020B0604020202020204" pitchFamily="34" charset="0"/>
              </a:defRPr>
            </a:lvl2pPr>
            <a:lvl3pPr>
              <a:lnSpc>
                <a:spcPts val="3200"/>
              </a:lnSpc>
              <a:spcBef>
                <a:spcPts val="600"/>
              </a:spcBef>
              <a:defRPr sz="2000">
                <a:latin typeface="Consolas" panose="020B0609020204030204" pitchFamily="49" charset="0"/>
                <a:ea typeface="Noto Sans TC" panose="020B0500000000000000" pitchFamily="34" charset="-120"/>
                <a:cs typeface="Arial" panose="020B0604020202020204" pitchFamily="34" charset="0"/>
              </a:defRPr>
            </a:lvl3pPr>
            <a:lvl4pPr>
              <a:defRPr sz="1800">
                <a:latin typeface="Consolas" panose="020B0609020204030204" pitchFamily="49" charset="0"/>
                <a:ea typeface="Noto Sans TC" panose="020B0500000000000000" pitchFamily="34" charset="-120"/>
                <a:cs typeface="Arial" panose="020B0604020202020204" pitchFamily="34" charset="0"/>
              </a:defRPr>
            </a:lvl4pPr>
            <a:lvl5pPr>
              <a:defRPr sz="1600">
                <a:latin typeface="Consolas" panose="020B0609020204030204" pitchFamily="49" charset="0"/>
                <a:ea typeface="Noto Sans TC" panose="020B0500000000000000" pitchFamily="34" charset="-120"/>
                <a:cs typeface="Arial" panose="020B0604020202020204" pitchFamily="34"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4978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AC3FA18D-F8F1-4762-A1AF-B230BAB244AD}"/>
              </a:ext>
            </a:extLst>
          </p:cNvPr>
          <p:cNvPicPr preferRelativeResize="0">
            <a:picLocks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11687175" y="6532563"/>
            <a:ext cx="504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5">
            <a:extLst>
              <a:ext uri="{FF2B5EF4-FFF2-40B4-BE49-F238E27FC236}">
                <a16:creationId xmlns:a16="http://schemas.microsoft.com/office/drawing/2014/main" id="{6D901F15-32D0-4DAD-9193-3DC3BD1BE64E}"/>
              </a:ext>
            </a:extLst>
          </p:cNvPr>
          <p:cNvSpPr txBox="1">
            <a:spLocks noChangeArrowheads="1"/>
          </p:cNvSpPr>
          <p:nvPr userDrawn="1"/>
        </p:nvSpPr>
        <p:spPr bwMode="auto">
          <a:xfrm>
            <a:off x="11776075" y="6521450"/>
            <a:ext cx="436563" cy="277813"/>
          </a:xfrm>
          <a:prstGeom prst="rect">
            <a:avLst/>
          </a:prstGeom>
          <a:noFill/>
          <a:ln>
            <a:noFill/>
          </a:ln>
        </p:spPr>
        <p:txBody>
          <a:bodyPr>
            <a:spAutoFit/>
          </a:bodyPr>
          <a:lstStyle>
            <a:lvl1pPr>
              <a:defRPr>
                <a:solidFill>
                  <a:schemeClr val="tx1"/>
                </a:solidFill>
                <a:latin typeface="Raleway" pitchFamily="34" charset="0"/>
                <a:ea typeface="新細明體" panose="02020500000000000000" pitchFamily="18" charset="-120"/>
              </a:defRPr>
            </a:lvl1pPr>
            <a:lvl2pPr marL="742950" indent="-285750">
              <a:defRPr>
                <a:solidFill>
                  <a:schemeClr val="tx1"/>
                </a:solidFill>
                <a:latin typeface="Raleway" pitchFamily="34" charset="0"/>
                <a:ea typeface="新細明體" panose="02020500000000000000" pitchFamily="18" charset="-120"/>
              </a:defRPr>
            </a:lvl2pPr>
            <a:lvl3pPr marL="1143000" indent="-228600">
              <a:defRPr>
                <a:solidFill>
                  <a:schemeClr val="tx1"/>
                </a:solidFill>
                <a:latin typeface="Raleway" pitchFamily="34" charset="0"/>
                <a:ea typeface="新細明體" panose="02020500000000000000" pitchFamily="18" charset="-120"/>
              </a:defRPr>
            </a:lvl3pPr>
            <a:lvl4pPr marL="1600200" indent="-228600">
              <a:defRPr>
                <a:solidFill>
                  <a:schemeClr val="tx1"/>
                </a:solidFill>
                <a:latin typeface="Raleway" pitchFamily="34" charset="0"/>
                <a:ea typeface="新細明體" panose="02020500000000000000" pitchFamily="18" charset="-120"/>
              </a:defRPr>
            </a:lvl4pPr>
            <a:lvl5pPr marL="2057400" indent="-228600">
              <a:defRPr>
                <a:solidFill>
                  <a:schemeClr val="tx1"/>
                </a:solidFill>
                <a:latin typeface="Raleway"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9pPr>
          </a:lstStyle>
          <a:p>
            <a:pPr>
              <a:defRPr/>
            </a:pPr>
            <a:fld id="{DC43A098-93AD-4EBC-B555-5D0F541148E6}" type="slidenum">
              <a:rPr lang="zh-CN" altLang="en-US" sz="1200" smtClean="0">
                <a:solidFill>
                  <a:srgbClr val="FFFFFF"/>
                </a:solidFill>
                <a:latin typeface="Arial" panose="020B0604020202020204" pitchFamily="34" charset="0"/>
                <a:cs typeface="Arial" panose="020B0604020202020204" pitchFamily="34" charset="0"/>
              </a:rPr>
              <a:pPr>
                <a:defRPr/>
              </a:pPr>
              <a:t>‹#›</a:t>
            </a:fld>
            <a:endParaRPr lang="zh-CN" altLang="en-US" sz="1200">
              <a:solidFill>
                <a:srgbClr val="FFFFFF"/>
              </a:solidFill>
              <a:latin typeface="Arial" panose="020B0604020202020204" pitchFamily="34" charset="0"/>
              <a:ea typeface="印品黑体"/>
              <a:cs typeface="Arial" panose="020B0604020202020204" pitchFamily="34" charset="0"/>
            </a:endParaRPr>
          </a:p>
        </p:txBody>
      </p:sp>
    </p:spTree>
    <p:extLst>
      <p:ext uri="{BB962C8B-B14F-4D97-AF65-F5344CB8AC3E}">
        <p14:creationId xmlns:p14="http://schemas.microsoft.com/office/powerpoint/2010/main" val="65456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EA5C04D-A5E7-4A8D-9F0C-F2C8D10A28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10938"/>
      </p:ext>
    </p:extLst>
  </p:cSld>
  <p:clrMapOvr>
    <a:masterClrMapping/>
  </p:clrMapOvr>
  <p:transition spd="slow" advClick="0" advTm="10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標題及文字">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9" name="Title 8"/>
          <p:cNvSpPr>
            <a:spLocks noGrp="1"/>
          </p:cNvSpPr>
          <p:nvPr>
            <p:ph type="title"/>
          </p:nvPr>
        </p:nvSpPr>
        <p:spPr>
          <a:xfrm>
            <a:off x="609600" y="359465"/>
            <a:ext cx="10972800" cy="1143000"/>
          </a:xfrm>
          <a:prstGeom prst="rect">
            <a:avLst/>
          </a:prstGeom>
        </p:spPr>
        <p:txBody>
          <a:bodyPr>
            <a:normAutofit/>
          </a:bodyPr>
          <a:lstStyle/>
          <a:p>
            <a:r>
              <a:rPr lang="zh-TW" altLang="en-US"/>
              <a:t>按一下以編輯母片標題樣式</a:t>
            </a:r>
            <a:endParaRPr lang="en-US"/>
          </a:p>
        </p:txBody>
      </p:sp>
      <p:sp>
        <p:nvSpPr>
          <p:cNvPr id="4" name="Rectangle 6">
            <a:extLst>
              <a:ext uri="{FF2B5EF4-FFF2-40B4-BE49-F238E27FC236}">
                <a16:creationId xmlns:a16="http://schemas.microsoft.com/office/drawing/2014/main" id="{06DC862E-BDD5-4770-AC85-FE165DF2BDFC}"/>
              </a:ext>
            </a:extLst>
          </p:cNvPr>
          <p:cNvSpPr>
            <a:spLocks noGrp="1"/>
          </p:cNvSpPr>
          <p:nvPr>
            <p:ph type="dt" sz="half" idx="10"/>
          </p:nvPr>
        </p:nvSpPr>
        <p:spPr/>
        <p:txBody>
          <a:bodyPr/>
          <a:lstStyle>
            <a:lvl1pPr>
              <a:defRPr/>
            </a:lvl1pPr>
          </a:lstStyle>
          <a:p>
            <a:pPr>
              <a:defRPr/>
            </a:pPr>
            <a:fld id="{DD01398A-63F9-4EF1-8D51-2FE81F42B73B}" type="datetimeFigureOut">
              <a:rPr lang="en-US" altLang="zh-TW"/>
              <a:pPr>
                <a:defRPr/>
              </a:pPr>
              <a:t>4/6/2022</a:t>
            </a:fld>
            <a:endParaRPr lang="en-US" altLang="zh-TW"/>
          </a:p>
        </p:txBody>
      </p:sp>
      <p:sp>
        <p:nvSpPr>
          <p:cNvPr id="5" name="Rectangle 20">
            <a:extLst>
              <a:ext uri="{FF2B5EF4-FFF2-40B4-BE49-F238E27FC236}">
                <a16:creationId xmlns:a16="http://schemas.microsoft.com/office/drawing/2014/main" id="{CA1837CB-7C0F-44D2-84C7-E36A5A737167}"/>
              </a:ext>
            </a:extLst>
          </p:cNvPr>
          <p:cNvSpPr>
            <a:spLocks noGrp="1"/>
          </p:cNvSpPr>
          <p:nvPr>
            <p:ph type="ftr" sz="quarter" idx="11"/>
          </p:nvPr>
        </p:nvSpPr>
        <p:spPr/>
        <p:txBody>
          <a:bodyPr/>
          <a:lstStyle>
            <a:lvl1pPr>
              <a:defRPr/>
            </a:lvl1pPr>
          </a:lstStyle>
          <a:p>
            <a:pPr>
              <a:defRPr/>
            </a:pPr>
            <a:endParaRPr lang="en-US" altLang="zh-TW"/>
          </a:p>
        </p:txBody>
      </p:sp>
      <p:sp>
        <p:nvSpPr>
          <p:cNvPr id="6" name="Rectangle 21">
            <a:extLst>
              <a:ext uri="{FF2B5EF4-FFF2-40B4-BE49-F238E27FC236}">
                <a16:creationId xmlns:a16="http://schemas.microsoft.com/office/drawing/2014/main" id="{7A5232C7-CE1E-4E28-8711-CF1D781CC63E}"/>
              </a:ext>
            </a:extLst>
          </p:cNvPr>
          <p:cNvSpPr>
            <a:spLocks noGrp="1"/>
          </p:cNvSpPr>
          <p:nvPr>
            <p:ph type="sldNum" sz="quarter" idx="12"/>
          </p:nvPr>
        </p:nvSpPr>
        <p:spPr/>
        <p:txBody>
          <a:bodyPr/>
          <a:lstStyle>
            <a:lvl1pPr>
              <a:defRPr/>
            </a:lvl1pPr>
          </a:lstStyle>
          <a:p>
            <a:fld id="{151786F5-DB03-46B8-9122-B320DEC1C8E5}" type="slidenum">
              <a:rPr lang="en-US" altLang="zh-TW"/>
              <a:pPr/>
              <a:t>‹#›</a:t>
            </a:fld>
            <a:endParaRPr lang="en-US" altLang="zh-TW"/>
          </a:p>
        </p:txBody>
      </p:sp>
    </p:spTree>
    <p:extLst>
      <p:ext uri="{BB962C8B-B14F-4D97-AF65-F5344CB8AC3E}">
        <p14:creationId xmlns:p14="http://schemas.microsoft.com/office/powerpoint/2010/main" val="1541034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標題版面配置區 1">
            <a:extLst>
              <a:ext uri="{FF2B5EF4-FFF2-40B4-BE49-F238E27FC236}">
                <a16:creationId xmlns:a16="http://schemas.microsoft.com/office/drawing/2014/main" id="{9E8BB421-1FC3-418D-8F57-5244AAAF694D}"/>
              </a:ext>
            </a:extLst>
          </p:cNvPr>
          <p:cNvSpPr>
            <a:spLocks noGrp="1" noChangeArrowheads="1"/>
          </p:cNvSpPr>
          <p:nvPr>
            <p:ph type="title"/>
          </p:nvPr>
        </p:nvSpPr>
        <p:spPr bwMode="auto">
          <a:xfrm>
            <a:off x="1277938" y="287338"/>
            <a:ext cx="100758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5123" name="文字版面配置區 2">
            <a:extLst>
              <a:ext uri="{FF2B5EF4-FFF2-40B4-BE49-F238E27FC236}">
                <a16:creationId xmlns:a16="http://schemas.microsoft.com/office/drawing/2014/main" id="{A36348FD-6DFD-47AA-B29D-7C74116437A5}"/>
              </a:ext>
            </a:extLst>
          </p:cNvPr>
          <p:cNvSpPr>
            <a:spLocks noGrp="1" noChangeArrowheads="1"/>
          </p:cNvSpPr>
          <p:nvPr>
            <p:ph type="body" idx="1"/>
          </p:nvPr>
        </p:nvSpPr>
        <p:spPr bwMode="auto">
          <a:xfrm>
            <a:off x="414338" y="1079500"/>
            <a:ext cx="1137285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7" r:id="rId4"/>
    <p:sldLayoutId id="2147483868" r:id="rId5"/>
  </p:sldLayoutIdLst>
  <p:txStyles>
    <p:titleStyle>
      <a:lvl1pPr algn="l" rtl="0" eaLnBrk="0" fontAlgn="base" hangingPunct="0">
        <a:lnSpc>
          <a:spcPct val="90000"/>
        </a:lnSpc>
        <a:spcBef>
          <a:spcPct val="0"/>
        </a:spcBef>
        <a:spcAft>
          <a:spcPct val="0"/>
        </a:spcAft>
        <a:defRPr lang="zh-TW" altLang="en-US" sz="3600" kern="1200">
          <a:solidFill>
            <a:srgbClr val="7F7F7F"/>
          </a:solidFill>
          <a:latin typeface="Arial" panose="020B0604020202020204" pitchFamily="34" charset="0"/>
          <a:ea typeface="Noto Sans TC" panose="020B0500000000000000" pitchFamily="34" charset="-120"/>
          <a:cs typeface="Arial" panose="020B0604020202020204" pitchFamily="34" charset="0"/>
        </a:defRPr>
      </a:lvl1pPr>
      <a:lvl2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2pPr>
      <a:lvl3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3pPr>
      <a:lvl4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4pPr>
      <a:lvl5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5pPr>
      <a:lvl6pPr marL="4572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6pPr>
      <a:lvl7pPr marL="9144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7pPr>
      <a:lvl8pPr marL="13716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8pPr>
      <a:lvl9pPr marL="18288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9pPr>
    </p:titleStyle>
    <p:bodyStyle>
      <a:lvl1pPr marL="449263" indent="-449263" algn="l" rtl="0" eaLnBrk="0" fontAlgn="base" hangingPunct="0">
        <a:lnSpc>
          <a:spcPts val="3600"/>
        </a:lnSpc>
        <a:spcBef>
          <a:spcPts val="600"/>
        </a:spcBef>
        <a:spcAft>
          <a:spcPct val="0"/>
        </a:spcAft>
        <a:buFont typeface="Arial" panose="020B0604020202020204" pitchFamily="34" charset="0"/>
        <a:buChar char="•"/>
        <a:defRPr sz="24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ax543.com/debugge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diapipe.de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github.com/google-coral/pycoral/releas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5C7FAE3F-473D-4EC5-BC68-678B7D6DD349}"/>
              </a:ext>
            </a:extLst>
          </p:cNvPr>
          <p:cNvCxnSpPr>
            <a:cxnSpLocks/>
          </p:cNvCxnSpPr>
          <p:nvPr/>
        </p:nvCxnSpPr>
        <p:spPr>
          <a:xfrm>
            <a:off x="3693989" y="3178968"/>
            <a:ext cx="7528193"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0" name="副標題 2">
            <a:extLst>
              <a:ext uri="{FF2B5EF4-FFF2-40B4-BE49-F238E27FC236}">
                <a16:creationId xmlns:a16="http://schemas.microsoft.com/office/drawing/2014/main" id="{EF9E8F46-BAAE-49A9-84A0-EC215ED32F1D}"/>
              </a:ext>
            </a:extLst>
          </p:cNvPr>
          <p:cNvSpPr>
            <a:spLocks noGrp="1"/>
          </p:cNvSpPr>
          <p:nvPr>
            <p:ph type="subTitle" idx="1"/>
          </p:nvPr>
        </p:nvSpPr>
        <p:spPr>
          <a:xfrm>
            <a:off x="3971080" y="3265945"/>
            <a:ext cx="6974011" cy="685284"/>
          </a:xfrm>
        </p:spPr>
        <p:txBody>
          <a:bodyPr anchor="ctr">
            <a:normAutofit fontScale="85000" lnSpcReduction="10000"/>
          </a:bodyPr>
          <a:lstStyle/>
          <a:p>
            <a:r>
              <a:rPr lang="en-US" altLang="zh-TW">
                <a:latin typeface="Consolas" panose="020B0609020204030204" pitchFamily="49" charset="0"/>
              </a:rPr>
              <a:t>Chapter 6</a:t>
            </a:r>
            <a:r>
              <a:rPr lang="zh-TW" altLang="en-US">
                <a:latin typeface="Consolas" panose="020B0609020204030204" pitchFamily="49" charset="0"/>
              </a:rPr>
              <a:t>：</a:t>
            </a:r>
            <a:r>
              <a:rPr lang="en-US" altLang="zh-TW">
                <a:latin typeface="Consolas" panose="020B0609020204030204" pitchFamily="49" charset="0"/>
              </a:rPr>
              <a:t>Tensorflow X </a:t>
            </a:r>
            <a:r>
              <a:rPr lang="zh-TW" altLang="en-US">
                <a:latin typeface="Consolas" panose="020B0609020204030204" pitchFamily="49" charset="0"/>
              </a:rPr>
              <a:t>影像辨識</a:t>
            </a:r>
          </a:p>
        </p:txBody>
      </p:sp>
      <p:sp>
        <p:nvSpPr>
          <p:cNvPr id="12" name="標題 1">
            <a:extLst>
              <a:ext uri="{FF2B5EF4-FFF2-40B4-BE49-F238E27FC236}">
                <a16:creationId xmlns:a16="http://schemas.microsoft.com/office/drawing/2014/main" id="{65DCD057-61C9-4B99-ADEE-F8DFE8077E55}"/>
              </a:ext>
            </a:extLst>
          </p:cNvPr>
          <p:cNvSpPr txBox="1">
            <a:spLocks/>
          </p:cNvSpPr>
          <p:nvPr/>
        </p:nvSpPr>
        <p:spPr bwMode="auto">
          <a:xfrm>
            <a:off x="3562709" y="2131070"/>
            <a:ext cx="7867291" cy="10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lnSpc>
                <a:spcPct val="90000"/>
              </a:lnSpc>
              <a:spcBef>
                <a:spcPct val="0"/>
              </a:spcBef>
              <a:spcAft>
                <a:spcPct val="0"/>
              </a:spcAft>
              <a:defRPr lang="zh-TW" altLang="en-US" sz="5400" b="1" i="0" kern="1200">
                <a:solidFill>
                  <a:schemeClr val="accent6">
                    <a:lumMod val="40000"/>
                    <a:lumOff val="60000"/>
                  </a:schemeClr>
                </a:solidFill>
                <a:latin typeface="Arial" panose="020B0604020202020204" pitchFamily="34" charset="0"/>
                <a:ea typeface="Noto Sans CJK TC Regular" panose="020B0500000000000000" pitchFamily="34" charset="-120"/>
                <a:cs typeface="Arial" panose="020B0604020202020204" pitchFamily="34" charset="0"/>
              </a:defRPr>
            </a:lvl1pPr>
            <a:lvl2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2pPr>
            <a:lvl3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3pPr>
            <a:lvl4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4pPr>
            <a:lvl5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5pPr>
            <a:lvl6pPr marL="4572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6pPr>
            <a:lvl7pPr marL="9144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7pPr>
            <a:lvl8pPr marL="13716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8pPr>
            <a:lvl9pPr marL="18288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9pPr>
          </a:lstStyle>
          <a:p>
            <a:r>
              <a:rPr lang="en-US" altLang="zh-TW" sz="3600" b="0">
                <a:latin typeface="Consolas" panose="020B0609020204030204" pitchFamily="49" charset="0"/>
                <a:ea typeface="Noto Sans TC" panose="020B0500000000000000" pitchFamily="34" charset="-120"/>
              </a:rPr>
              <a:t>AIoT</a:t>
            </a:r>
            <a:r>
              <a:rPr lang="zh-TW" altLang="en-US" sz="3600" b="0">
                <a:latin typeface="Noto Sans TC" panose="020B0500000000000000" pitchFamily="34" charset="-120"/>
                <a:ea typeface="Noto Sans TC" panose="020B0500000000000000" pitchFamily="34" charset="-120"/>
              </a:rPr>
              <a:t>：樹莓派應用</a:t>
            </a:r>
            <a:endParaRPr lang="en-US" sz="3600" b="0" dirty="0">
              <a:latin typeface="Noto Sans TC" panose="020B0500000000000000" pitchFamily="34" charset="-120"/>
              <a:ea typeface="Noto Sans TC" panose="020B0500000000000000" pitchFamily="34" charset="-120"/>
            </a:endParaRPr>
          </a:p>
        </p:txBody>
      </p:sp>
      <p:sp>
        <p:nvSpPr>
          <p:cNvPr id="5" name="矩形 4">
            <a:extLst>
              <a:ext uri="{FF2B5EF4-FFF2-40B4-BE49-F238E27FC236}">
                <a16:creationId xmlns:a16="http://schemas.microsoft.com/office/drawing/2014/main" id="{F91C1AB3-8FA4-4639-AC49-F1D4D4760A87}"/>
              </a:ext>
            </a:extLst>
          </p:cNvPr>
          <p:cNvSpPr/>
          <p:nvPr/>
        </p:nvSpPr>
        <p:spPr>
          <a:xfrm>
            <a:off x="5984823" y="4374695"/>
            <a:ext cx="3098926" cy="461665"/>
          </a:xfrm>
          <a:prstGeom prst="rect">
            <a:avLst/>
          </a:prstGeom>
        </p:spPr>
        <p:txBody>
          <a:bodyPr wrap="none">
            <a:spAutoFit/>
          </a:bodyPr>
          <a:lstStyle/>
          <a:p>
            <a:pPr algn="ctr"/>
            <a:r>
              <a:rPr lang="zh-TW" altLang="en-US" sz="2400" spc="300">
                <a:solidFill>
                  <a:srgbClr val="FFFFFF"/>
                </a:solidFill>
                <a:latin typeface="Consolas" panose="020B0609020204030204" pitchFamily="49" charset="0"/>
                <a:ea typeface="Noto Sans TC" panose="020B0500000000000000" pitchFamily="34" charset="-120"/>
              </a:rPr>
              <a:t>賴秉樑 </a:t>
            </a:r>
            <a:r>
              <a:rPr lang="en-US" altLang="zh-TW" sz="2400" spc="300" dirty="0">
                <a:solidFill>
                  <a:srgbClr val="FFFFFF"/>
                </a:solidFill>
                <a:latin typeface="Consolas" panose="020B0609020204030204" pitchFamily="49" charset="0"/>
                <a:ea typeface="Noto Sans TC" panose="020B0500000000000000" pitchFamily="34" charset="-120"/>
              </a:rPr>
              <a:t>debugger</a:t>
            </a:r>
            <a:endParaRPr lang="zh-TW" altLang="en-US" sz="2400" spc="300">
              <a:solidFill>
                <a:srgbClr val="FFFFFF"/>
              </a:solidFill>
              <a:latin typeface="Consolas" panose="020B0609020204030204" pitchFamily="49" charset="0"/>
              <a:ea typeface="Noto Sans TC" panose="020B0500000000000000" pitchFamily="34" charset="-120"/>
            </a:endParaRPr>
          </a:p>
        </p:txBody>
      </p:sp>
      <p:sp>
        <p:nvSpPr>
          <p:cNvPr id="6" name="矩形 5">
            <a:extLst>
              <a:ext uri="{FF2B5EF4-FFF2-40B4-BE49-F238E27FC236}">
                <a16:creationId xmlns:a16="http://schemas.microsoft.com/office/drawing/2014/main" id="{1977104A-AB7C-40F2-846A-8FF2D3F8227A}"/>
              </a:ext>
            </a:extLst>
          </p:cNvPr>
          <p:cNvSpPr/>
          <p:nvPr/>
        </p:nvSpPr>
        <p:spPr>
          <a:xfrm>
            <a:off x="6832811" y="4817180"/>
            <a:ext cx="1402948" cy="338554"/>
          </a:xfrm>
          <a:prstGeom prst="rect">
            <a:avLst/>
          </a:prstGeom>
        </p:spPr>
        <p:txBody>
          <a:bodyPr wrap="none">
            <a:spAutoFit/>
          </a:bodyPr>
          <a:lstStyle/>
          <a:p>
            <a:pPr algn="ctr"/>
            <a:r>
              <a:rPr lang="zh-TW" altLang="en-US" sz="1600" spc="300" dirty="0">
                <a:solidFill>
                  <a:srgbClr val="FFFFFF"/>
                </a:solidFill>
                <a:latin typeface="Consolas" panose="020B0609020204030204" pitchFamily="49" charset="0"/>
                <a:ea typeface="Noto Sans TC" panose="020B0500000000000000" pitchFamily="34" charset="-120"/>
              </a:rPr>
              <a:t>學院創辦人</a:t>
            </a:r>
          </a:p>
        </p:txBody>
      </p:sp>
      <p:grpSp>
        <p:nvGrpSpPr>
          <p:cNvPr id="7" name="群組 6">
            <a:extLst>
              <a:ext uri="{FF2B5EF4-FFF2-40B4-BE49-F238E27FC236}">
                <a16:creationId xmlns:a16="http://schemas.microsoft.com/office/drawing/2014/main" id="{2D0F66CE-D8F2-4A18-8B05-15587E70302C}"/>
              </a:ext>
            </a:extLst>
          </p:cNvPr>
          <p:cNvGrpSpPr/>
          <p:nvPr/>
        </p:nvGrpSpPr>
        <p:grpSpPr>
          <a:xfrm>
            <a:off x="4516805" y="6043481"/>
            <a:ext cx="3262432" cy="694179"/>
            <a:chOff x="4516805" y="5988065"/>
            <a:chExt cx="3262432" cy="694179"/>
          </a:xfrm>
        </p:grpSpPr>
        <p:pic>
          <p:nvPicPr>
            <p:cNvPr id="8" name="圖片 7">
              <a:extLst>
                <a:ext uri="{FF2B5EF4-FFF2-40B4-BE49-F238E27FC236}">
                  <a16:creationId xmlns:a16="http://schemas.microsoft.com/office/drawing/2014/main" id="{62324F59-174E-4E1B-A340-B7E198528015}"/>
                </a:ext>
              </a:extLst>
            </p:cNvPr>
            <p:cNvPicPr>
              <a:picLocks noChangeAspect="1"/>
            </p:cNvPicPr>
            <p:nvPr/>
          </p:nvPicPr>
          <p:blipFill>
            <a:blip r:embed="rId3"/>
            <a:stretch>
              <a:fillRect/>
            </a:stretch>
          </p:blipFill>
          <p:spPr>
            <a:xfrm>
              <a:off x="4516805" y="5988065"/>
              <a:ext cx="1051340" cy="402936"/>
            </a:xfrm>
            <a:prstGeom prst="rect">
              <a:avLst/>
            </a:prstGeom>
          </p:spPr>
        </p:pic>
        <p:sp>
          <p:nvSpPr>
            <p:cNvPr id="11" name="矩形 10">
              <a:extLst>
                <a:ext uri="{FF2B5EF4-FFF2-40B4-BE49-F238E27FC236}">
                  <a16:creationId xmlns:a16="http://schemas.microsoft.com/office/drawing/2014/main" id="{75C8D174-2812-468C-AFF5-CAD513062017}"/>
                </a:ext>
              </a:extLst>
            </p:cNvPr>
            <p:cNvSpPr/>
            <p:nvPr/>
          </p:nvSpPr>
          <p:spPr>
            <a:xfrm>
              <a:off x="5566925" y="6052003"/>
              <a:ext cx="2108269" cy="430887"/>
            </a:xfrm>
            <a:prstGeom prst="rect">
              <a:avLst/>
            </a:prstGeom>
          </p:spPr>
          <p:txBody>
            <a:bodyPr wrap="none">
              <a:spAutoFit/>
            </a:bodyPr>
            <a:lstStyle/>
            <a:p>
              <a:r>
                <a:rPr lang="zh-TW" altLang="en-US" sz="2200" spc="300">
                  <a:solidFill>
                    <a:srgbClr val="FFFFFF"/>
                  </a:solidFill>
                  <a:latin typeface="Consolas" panose="020B0609020204030204" pitchFamily="49" charset="0"/>
                  <a:ea typeface="Noto Sans TC" panose="020B0500000000000000" pitchFamily="34" charset="-120"/>
                </a:rPr>
                <a:t>極限翻轉學院</a:t>
              </a:r>
            </a:p>
          </p:txBody>
        </p:sp>
        <p:sp>
          <p:nvSpPr>
            <p:cNvPr id="13" name="矩形 12">
              <a:extLst>
                <a:ext uri="{FF2B5EF4-FFF2-40B4-BE49-F238E27FC236}">
                  <a16:creationId xmlns:a16="http://schemas.microsoft.com/office/drawing/2014/main" id="{BE7BAEBB-A9CB-4F8B-AB1E-3D6669A3FC57}"/>
                </a:ext>
              </a:extLst>
            </p:cNvPr>
            <p:cNvSpPr/>
            <p:nvPr/>
          </p:nvSpPr>
          <p:spPr>
            <a:xfrm>
              <a:off x="4516805" y="6374467"/>
              <a:ext cx="3262432" cy="307777"/>
            </a:xfrm>
            <a:prstGeom prst="rect">
              <a:avLst/>
            </a:prstGeom>
          </p:spPr>
          <p:txBody>
            <a:bodyPr wrap="none">
              <a:spAutoFit/>
            </a:bodyPr>
            <a:lstStyle/>
            <a:p>
              <a:r>
                <a:rPr lang="zh-TW" altLang="en-US" sz="1400" spc="1000">
                  <a:solidFill>
                    <a:srgbClr val="FFFFFF"/>
                  </a:solidFill>
                  <a:latin typeface="Consolas" panose="020B0609020204030204" pitchFamily="49" charset="0"/>
                  <a:ea typeface="Noto Sans TC" panose="020B0500000000000000" pitchFamily="34" charset="-120"/>
                </a:rPr>
                <a:t>青少年與兒童程式教育</a:t>
              </a:r>
              <a:endParaRPr lang="en-US" altLang="zh-TW" sz="1400" spc="1000" dirty="0">
                <a:solidFill>
                  <a:srgbClr val="FFFFFF"/>
                </a:solidFill>
                <a:latin typeface="Consolas" panose="020B0609020204030204" pitchFamily="49" charset="0"/>
                <a:ea typeface="Noto Sans TC" panose="020B0500000000000000" pitchFamily="34" charset="-120"/>
              </a:endParaRPr>
            </a:p>
          </p:txBody>
        </p:sp>
      </p:grpSp>
      <p:sp>
        <p:nvSpPr>
          <p:cNvPr id="15" name="矩形 14">
            <a:extLst>
              <a:ext uri="{FF2B5EF4-FFF2-40B4-BE49-F238E27FC236}">
                <a16:creationId xmlns:a16="http://schemas.microsoft.com/office/drawing/2014/main" id="{24576A66-77C9-48BF-8336-468472044D5E}"/>
              </a:ext>
            </a:extLst>
          </p:cNvPr>
          <p:cNvSpPr/>
          <p:nvPr/>
        </p:nvSpPr>
        <p:spPr>
          <a:xfrm>
            <a:off x="5080728" y="5219672"/>
            <a:ext cx="4907113" cy="369332"/>
          </a:xfrm>
          <a:prstGeom prst="rect">
            <a:avLst/>
          </a:prstGeom>
        </p:spPr>
        <p:txBody>
          <a:bodyPr wrap="none">
            <a:spAutoFit/>
          </a:bodyPr>
          <a:lstStyle/>
          <a:p>
            <a:pPr algn="ctr"/>
            <a:r>
              <a:rPr lang="zh-TW" altLang="en-US">
                <a:solidFill>
                  <a:srgbClr val="FFFFFF"/>
                </a:solidFill>
                <a:latin typeface="Consolas" panose="020B0609020204030204" pitchFamily="49" charset="0"/>
                <a:ea typeface="Noto Sans TC" panose="020B0500000000000000" pitchFamily="34" charset="-120"/>
              </a:rPr>
              <a:t>課程網址  </a:t>
            </a:r>
            <a:r>
              <a:rPr lang="en-US" altLang="zh-TW">
                <a:solidFill>
                  <a:schemeClr val="bg1"/>
                </a:solidFill>
                <a:latin typeface="Consolas" panose="020B0609020204030204" pitchFamily="49" charset="0"/>
                <a:ea typeface="Noto Sans TC" panose="020B0500000000000000" pitchFamily="34" charset="-120"/>
                <a:hlinkClick r:id="rId4">
                  <a:extLst>
                    <a:ext uri="{A12FA001-AC4F-418D-AE19-62706E023703}">
                      <ahyp:hlinkClr xmlns:ahyp="http://schemas.microsoft.com/office/drawing/2018/hyperlinkcolor" val="tx"/>
                    </a:ext>
                  </a:extLst>
                </a:hlinkClick>
              </a:rPr>
              <a:t>https://max543.com/debugger</a:t>
            </a:r>
            <a:endParaRPr lang="zh-TW" altLang="en-US">
              <a:solidFill>
                <a:schemeClr val="bg1"/>
              </a:solidFill>
              <a:latin typeface="Consolas" panose="020B0609020204030204" pitchFamily="49" charset="0"/>
              <a:ea typeface="Noto Sans TC" panose="020B0500000000000000" pitchFamily="34" charset="-120"/>
            </a:endParaRPr>
          </a:p>
        </p:txBody>
      </p:sp>
    </p:spTree>
    <p:extLst>
      <p:ext uri="{BB962C8B-B14F-4D97-AF65-F5344CB8AC3E}">
        <p14:creationId xmlns:p14="http://schemas.microsoft.com/office/powerpoint/2010/main" val="51763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id="{D88081B2-6CF0-4E13-B3A6-9B8D5F767F23}"/>
              </a:ext>
            </a:extLst>
          </p:cNvPr>
          <p:cNvSpPr>
            <a:spLocks noGrp="1"/>
          </p:cNvSpPr>
          <p:nvPr>
            <p:ph type="title"/>
          </p:nvPr>
        </p:nvSpPr>
        <p:spPr/>
        <p:txBody>
          <a:bodyPr/>
          <a:lstStyle/>
          <a:p>
            <a:r>
              <a:rPr lang="en-US" altLang="zh-TW"/>
              <a:t>Demo 6-2.py</a:t>
            </a:r>
            <a:endParaRPr lang="zh-TW" altLang="en-US"/>
          </a:p>
        </p:txBody>
      </p:sp>
      <p:sp>
        <p:nvSpPr>
          <p:cNvPr id="15363" name="內容版面配置區 2">
            <a:extLst>
              <a:ext uri="{FF2B5EF4-FFF2-40B4-BE49-F238E27FC236}">
                <a16:creationId xmlns:a16="http://schemas.microsoft.com/office/drawing/2014/main" id="{F453449B-91C3-4C59-A03E-DF8AD24076C0}"/>
              </a:ext>
            </a:extLst>
          </p:cNvPr>
          <p:cNvSpPr>
            <a:spLocks noGrp="1"/>
          </p:cNvSpPr>
          <p:nvPr>
            <p:ph idx="1"/>
          </p:nvPr>
        </p:nvSpPr>
        <p:spPr/>
        <p:txBody>
          <a:bodyPr/>
          <a:lstStyle/>
          <a:p>
            <a:r>
              <a:rPr lang="en-US" altLang="zh-TW"/>
              <a:t>Python</a:t>
            </a:r>
            <a:r>
              <a:rPr lang="zh-TW" altLang="en-US"/>
              <a:t> 程式在使用 </a:t>
            </a:r>
            <a:r>
              <a:rPr lang="en-US" altLang="zh-TW"/>
              <a:t>OpenCV</a:t>
            </a:r>
            <a:r>
              <a:rPr lang="zh-TW" altLang="en-US"/>
              <a:t> 讀取影像後，使用 </a:t>
            </a:r>
            <a:r>
              <a:rPr lang="en-US" altLang="zh-TW"/>
              <a:t>MediaPipe</a:t>
            </a:r>
            <a:r>
              <a:rPr lang="zh-TW" altLang="en-US"/>
              <a:t> 臉部網格進行人臉辨識和繪出 </a:t>
            </a:r>
            <a:r>
              <a:rPr lang="en-US" altLang="zh-TW"/>
              <a:t>3D</a:t>
            </a:r>
            <a:r>
              <a:rPr lang="zh-TW" altLang="en-US"/>
              <a:t> 臉部模型，程式執行的結果可以看到綠色線標示出的 </a:t>
            </a:r>
            <a:r>
              <a:rPr lang="en-US" altLang="zh-TW"/>
              <a:t>3D</a:t>
            </a:r>
            <a:r>
              <a:rPr lang="zh-TW" altLang="en-US"/>
              <a:t> 臉部網格，如圖所示：</a:t>
            </a:r>
          </a:p>
          <a:p>
            <a:endParaRPr lang="zh-TW" altLang="en-US"/>
          </a:p>
        </p:txBody>
      </p:sp>
      <p:pic>
        <p:nvPicPr>
          <p:cNvPr id="10" name="圖片 9">
            <a:extLst>
              <a:ext uri="{FF2B5EF4-FFF2-40B4-BE49-F238E27FC236}">
                <a16:creationId xmlns:a16="http://schemas.microsoft.com/office/drawing/2014/main" id="{16CE29A7-489E-4A3B-88E0-E1C4C837E8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4" y="2427995"/>
            <a:ext cx="4919032" cy="4139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B0628AB3-9387-47FF-B5C2-83F40A2F2269}"/>
              </a:ext>
            </a:extLst>
          </p:cNvPr>
          <p:cNvSpPr>
            <a:spLocks noGrp="1"/>
          </p:cNvSpPr>
          <p:nvPr>
            <p:ph type="title"/>
          </p:nvPr>
        </p:nvSpPr>
        <p:spPr/>
        <p:txBody>
          <a:bodyPr/>
          <a:lstStyle/>
          <a:p>
            <a:r>
              <a:rPr lang="en-US" altLang="zh-TW"/>
              <a:t>6-1-4</a:t>
            </a:r>
            <a:r>
              <a:rPr lang="zh-TW" altLang="en-US"/>
              <a:t>  </a:t>
            </a:r>
            <a:r>
              <a:rPr lang="en-US" altLang="zh-TW"/>
              <a:t>MediaPipe</a:t>
            </a:r>
            <a:r>
              <a:rPr lang="zh-TW" altLang="en-US"/>
              <a:t> 多手勢追蹤</a:t>
            </a:r>
          </a:p>
        </p:txBody>
      </p:sp>
      <p:sp>
        <p:nvSpPr>
          <p:cNvPr id="16387" name="內容版面配置區 2">
            <a:extLst>
              <a:ext uri="{FF2B5EF4-FFF2-40B4-BE49-F238E27FC236}">
                <a16:creationId xmlns:a16="http://schemas.microsoft.com/office/drawing/2014/main" id="{BCB1BC82-2AB2-49CF-9DDC-85DD6FB1A052}"/>
              </a:ext>
            </a:extLst>
          </p:cNvPr>
          <p:cNvSpPr>
            <a:spLocks noGrp="1"/>
          </p:cNvSpPr>
          <p:nvPr>
            <p:ph idx="1"/>
          </p:nvPr>
        </p:nvSpPr>
        <p:spPr/>
        <p:txBody>
          <a:bodyPr/>
          <a:lstStyle/>
          <a:p>
            <a:r>
              <a:rPr lang="en-US" altLang="zh-TW"/>
              <a:t>MediaPipe</a:t>
            </a:r>
            <a:r>
              <a:rPr lang="zh-TW" altLang="en-US"/>
              <a:t> 手勢 </a:t>
            </a:r>
            <a:r>
              <a:rPr lang="en-US" altLang="zh-TW"/>
              <a:t>(MediaPipe Hands)</a:t>
            </a:r>
            <a:r>
              <a:rPr lang="zh-TW" altLang="en-US"/>
              <a:t> 是使用手掌偵測模型 </a:t>
            </a:r>
            <a:r>
              <a:rPr lang="en-US" altLang="zh-TW"/>
              <a:t>(Palm Detection Model)</a:t>
            </a:r>
            <a:r>
              <a:rPr lang="zh-TW" altLang="en-US"/>
              <a:t> 進行多手勢追蹤，首先偵測出手掌和拳頭，然後使用手部地標模型 </a:t>
            </a:r>
            <a:r>
              <a:rPr lang="en-US" altLang="zh-TW"/>
              <a:t>(Hand Landmark Model)</a:t>
            </a:r>
            <a:r>
              <a:rPr lang="zh-TW" altLang="en-US"/>
              <a:t> 偵測出手部的 </a:t>
            </a:r>
            <a:r>
              <a:rPr lang="en-US" altLang="zh-TW"/>
              <a:t>21</a:t>
            </a:r>
            <a:r>
              <a:rPr lang="zh-TW" altLang="en-US"/>
              <a:t> 個關鍵點，如下圖所示：</a:t>
            </a:r>
          </a:p>
          <a:p>
            <a:endParaRPr lang="zh-TW" altLang="en-US"/>
          </a:p>
        </p:txBody>
      </p:sp>
      <p:pic>
        <p:nvPicPr>
          <p:cNvPr id="30722" name="Picture 2">
            <a:extLst>
              <a:ext uri="{FF2B5EF4-FFF2-40B4-BE49-F238E27FC236}">
                <a16:creationId xmlns:a16="http://schemas.microsoft.com/office/drawing/2014/main" id="{4996B80E-C874-4694-9F63-EDA0DC59C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977" y="3112148"/>
            <a:ext cx="7110046" cy="2479258"/>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a:extLst>
              <a:ext uri="{FF2B5EF4-FFF2-40B4-BE49-F238E27FC236}">
                <a16:creationId xmlns:a16="http://schemas.microsoft.com/office/drawing/2014/main" id="{66A4DE3D-7BB6-4F37-99D9-27ED132999DF}"/>
              </a:ext>
            </a:extLst>
          </p:cNvPr>
          <p:cNvSpPr txBox="1"/>
          <p:nvPr/>
        </p:nvSpPr>
        <p:spPr>
          <a:xfrm>
            <a:off x="2540977" y="5987018"/>
            <a:ext cx="7110046" cy="369332"/>
          </a:xfrm>
          <a:prstGeom prst="rect">
            <a:avLst/>
          </a:prstGeom>
          <a:noFill/>
        </p:spPr>
        <p:txBody>
          <a:bodyPr wrap="square">
            <a:spAutoFit/>
          </a:bodyPr>
          <a:lstStyle/>
          <a:p>
            <a:pPr algn="ctr"/>
            <a:r>
              <a:rPr lang="zh-TW" altLang="en-US">
                <a:latin typeface="Consolas" panose="020B0609020204030204" pitchFamily="49" charset="0"/>
              </a:rPr>
              <a:t>https://google.github.io/mediapipe/solutions/hands.html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2525209680"/>
              </p:ext>
            </p:extLst>
          </p:nvPr>
        </p:nvGraphicFramePr>
        <p:xfrm>
          <a:off x="696000" y="872825"/>
          <a:ext cx="10800000" cy="572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724000">
                <a:tc>
                  <a:txBody>
                    <a:bodyPr/>
                    <a:lstStyle/>
                    <a:p>
                      <a:pPr>
                        <a:lnSpc>
                          <a:spcPts val="1100"/>
                        </a:lnSpc>
                        <a:spcBef>
                          <a:spcPts val="0"/>
                        </a:spcBef>
                      </a:pPr>
                      <a:r>
                        <a:rPr lang="en-US" altLang="zh-TW" sz="1200" b="0" kern="1200">
                          <a:solidFill>
                            <a:srgbClr val="6E6E6E"/>
                          </a:solidFill>
                          <a:latin typeface="Consolas" panose="020B0609020204030204" pitchFamily="49" charset="0"/>
                          <a:ea typeface="+mn-ea"/>
                          <a:cs typeface="+mn-cs"/>
                        </a:rPr>
                        <a:t>import cv2</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import mediapipe as mp</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mp_drawing = mp.solutions.drawing_utils</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mp_hands = mp.solutions.hands</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cap = cv2.VideoCapture(0)</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ratio = cap.get(cv2.CAP_PROP_FRAME_WIDTH) / cap.get(cv2.CAP_PROP_FRAME_HEIGHT)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WIDTH = 400</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HEIGHT = int(WIDTH / ratio)</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hands = mp_hands.Hands(min_detection_confidence = 0.5, min_tracking_confidence = 0.5)</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while cap.isOpened():</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ret, frame = cap.read()</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if ret: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frame = cv2.resize(frame, (WIDTH, HEIGHT))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frame = cv2.rotate(frame, rotateCode = 1)</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frame = cv2.flip(frame, 1)</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frame = cv2.cvtColor(frame, cv2.COLOR_BGR2RGB)</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frame.flags.writeable = False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results = hands.process(frame)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frame.flags.writeable = True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frame = cv2.cvtColor(frame, cv2.COLOR_RGB2BGR)</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if results.multi_hand_landmarks:</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for hand_landmarks in results.multi_hand_landmarks:</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mp_drawing.draw_landmarks(frame, hand_landmarks,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mp_hands.HAND_CONNECTIONS)</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cv2.imshow("MediaPipe Hands", frame)</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if cv2.waitKey(1) == 27:</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break</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cap.release()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1359496147"/>
              </p:ext>
            </p:extLst>
          </p:nvPr>
        </p:nvGraphicFramePr>
        <p:xfrm>
          <a:off x="652870" y="262679"/>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6-3</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MediaPipe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多手勢追蹤。</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(6-3.py)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ex6-5</a:t>
            </a:r>
            <a:endParaRPr lang="zh-TW" altLang="en-US">
              <a:latin typeface="Consolas" panose="020B0609020204030204" pitchFamily="49" charset="0"/>
            </a:endParaRPr>
          </a:p>
        </p:txBody>
      </p:sp>
    </p:spTree>
    <p:extLst>
      <p:ext uri="{BB962C8B-B14F-4D97-AF65-F5344CB8AC3E}">
        <p14:creationId xmlns:p14="http://schemas.microsoft.com/office/powerpoint/2010/main" val="22315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id="{26E69A5B-725D-48D5-9244-229376E9E8A5}"/>
              </a:ext>
            </a:extLst>
          </p:cNvPr>
          <p:cNvSpPr>
            <a:spLocks noGrp="1"/>
          </p:cNvSpPr>
          <p:nvPr>
            <p:ph type="title"/>
          </p:nvPr>
        </p:nvSpPr>
        <p:spPr/>
        <p:txBody>
          <a:bodyPr/>
          <a:lstStyle/>
          <a:p>
            <a:r>
              <a:rPr lang="en-US" altLang="zh-TW"/>
              <a:t>Demo 6-3.py</a:t>
            </a:r>
            <a:endParaRPr lang="zh-TW" altLang="en-US"/>
          </a:p>
        </p:txBody>
      </p:sp>
      <p:sp>
        <p:nvSpPr>
          <p:cNvPr id="17411" name="內容版面配置區 2">
            <a:extLst>
              <a:ext uri="{FF2B5EF4-FFF2-40B4-BE49-F238E27FC236}">
                <a16:creationId xmlns:a16="http://schemas.microsoft.com/office/drawing/2014/main" id="{FAB563C9-8973-4E90-8C78-9CD815CA7425}"/>
              </a:ext>
            </a:extLst>
          </p:cNvPr>
          <p:cNvSpPr>
            <a:spLocks noGrp="1"/>
          </p:cNvSpPr>
          <p:nvPr>
            <p:ph idx="1"/>
          </p:nvPr>
        </p:nvSpPr>
        <p:spPr/>
        <p:txBody>
          <a:bodyPr/>
          <a:lstStyle/>
          <a:p>
            <a:r>
              <a:rPr lang="en-US" altLang="zh-TW"/>
              <a:t>Python</a:t>
            </a:r>
            <a:r>
              <a:rPr lang="zh-TW" altLang="en-US"/>
              <a:t> 程式在使用 </a:t>
            </a:r>
            <a:r>
              <a:rPr lang="en-US" altLang="zh-TW"/>
              <a:t>OpenCV</a:t>
            </a:r>
            <a:r>
              <a:rPr lang="zh-TW" altLang="en-US"/>
              <a:t> 讀取影像後，使用 </a:t>
            </a:r>
            <a:r>
              <a:rPr lang="en-US" altLang="zh-TW"/>
              <a:t>MediaPipe</a:t>
            </a:r>
            <a:r>
              <a:rPr lang="zh-TW" altLang="en-US"/>
              <a:t> 多手勢追蹤進行手勢辨識，程式執行的結果可以看到綠色線標示出手部地標的 </a:t>
            </a:r>
            <a:r>
              <a:rPr lang="en-US" altLang="zh-TW"/>
              <a:t>21</a:t>
            </a:r>
            <a:r>
              <a:rPr lang="zh-TW" altLang="en-US"/>
              <a:t> 個關鍵點 </a:t>
            </a:r>
            <a:r>
              <a:rPr lang="en-US" altLang="zh-TW"/>
              <a:t>(</a:t>
            </a:r>
            <a:r>
              <a:rPr lang="zh-TW" altLang="en-US"/>
              <a:t>紅色點</a:t>
            </a:r>
            <a:r>
              <a:rPr lang="en-US" altLang="zh-TW"/>
              <a:t>)</a:t>
            </a:r>
            <a:r>
              <a:rPr lang="zh-TW" altLang="en-US"/>
              <a:t>，如圖所示：</a:t>
            </a:r>
          </a:p>
          <a:p>
            <a:endParaRPr lang="zh-TW" altLang="en-US"/>
          </a:p>
        </p:txBody>
      </p:sp>
      <p:pic>
        <p:nvPicPr>
          <p:cNvPr id="6" name="圖片 5">
            <a:extLst>
              <a:ext uri="{FF2B5EF4-FFF2-40B4-BE49-F238E27FC236}">
                <a16:creationId xmlns:a16="http://schemas.microsoft.com/office/drawing/2014/main" id="{73E19044-E2F1-4507-8EF8-59B7401495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30" cy="4139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D4792198-0183-4356-922D-B48613F0D8F6}"/>
              </a:ext>
            </a:extLst>
          </p:cNvPr>
          <p:cNvSpPr>
            <a:spLocks noGrp="1"/>
          </p:cNvSpPr>
          <p:nvPr>
            <p:ph type="title"/>
          </p:nvPr>
        </p:nvSpPr>
        <p:spPr/>
        <p:txBody>
          <a:bodyPr/>
          <a:lstStyle/>
          <a:p>
            <a:r>
              <a:rPr lang="en-US" altLang="zh-TW"/>
              <a:t>6-1-5</a:t>
            </a:r>
            <a:r>
              <a:rPr lang="zh-TW" altLang="en-US"/>
              <a:t>  </a:t>
            </a:r>
            <a:r>
              <a:rPr lang="en-US" altLang="zh-TW"/>
              <a:t>MediaPipe</a:t>
            </a:r>
            <a:r>
              <a:rPr lang="zh-TW" altLang="en-US"/>
              <a:t> 人體姿態估計</a:t>
            </a:r>
          </a:p>
        </p:txBody>
      </p:sp>
      <p:sp>
        <p:nvSpPr>
          <p:cNvPr id="18435" name="內容版面配置區 2">
            <a:extLst>
              <a:ext uri="{FF2B5EF4-FFF2-40B4-BE49-F238E27FC236}">
                <a16:creationId xmlns:a16="http://schemas.microsoft.com/office/drawing/2014/main" id="{50C173A5-7336-429C-A82E-184646BCBCD0}"/>
              </a:ext>
            </a:extLst>
          </p:cNvPr>
          <p:cNvSpPr>
            <a:spLocks noGrp="1"/>
          </p:cNvSpPr>
          <p:nvPr>
            <p:ph idx="1"/>
          </p:nvPr>
        </p:nvSpPr>
        <p:spPr/>
        <p:txBody>
          <a:bodyPr/>
          <a:lstStyle/>
          <a:p>
            <a:r>
              <a:rPr lang="en-US" altLang="zh-TW"/>
              <a:t>MediaPipe</a:t>
            </a:r>
            <a:r>
              <a:rPr lang="zh-TW" altLang="en-US"/>
              <a:t> 姿勢 </a:t>
            </a:r>
            <a:r>
              <a:rPr lang="en-US" altLang="zh-TW"/>
              <a:t>(MediaPipe Pose)</a:t>
            </a:r>
            <a:r>
              <a:rPr lang="zh-TW" altLang="en-US"/>
              <a:t> 是使用 </a:t>
            </a:r>
            <a:r>
              <a:rPr lang="en-US" altLang="zh-TW"/>
              <a:t>BlazePose</a:t>
            </a:r>
            <a:r>
              <a:rPr lang="zh-TW" altLang="en-US"/>
              <a:t> 偵測模型來進行人體姿態估計 </a:t>
            </a:r>
            <a:r>
              <a:rPr lang="en-US" altLang="zh-TW"/>
              <a:t>(Human Pose Estimation)</a:t>
            </a:r>
            <a:r>
              <a:rPr lang="zh-TW" altLang="en-US"/>
              <a:t>，首先偵測出人體後，使用人體地標模型 </a:t>
            </a:r>
            <a:r>
              <a:rPr lang="en-US" altLang="zh-TW"/>
              <a:t>(Pose Landmark Model, BlazePose GHUM 3D)</a:t>
            </a:r>
            <a:r>
              <a:rPr lang="zh-TW" altLang="en-US"/>
              <a:t> 偵測出人體的 </a:t>
            </a:r>
            <a:r>
              <a:rPr lang="en-US" altLang="zh-TW"/>
              <a:t>33 </a:t>
            </a:r>
            <a:r>
              <a:rPr lang="zh-TW" altLang="en-US"/>
              <a:t>個關鍵點，如下圖所示：</a:t>
            </a:r>
          </a:p>
          <a:p>
            <a:endParaRPr lang="zh-TW" altLang="en-US"/>
          </a:p>
        </p:txBody>
      </p:sp>
      <p:pic>
        <p:nvPicPr>
          <p:cNvPr id="28674" name="Picture 2">
            <a:extLst>
              <a:ext uri="{FF2B5EF4-FFF2-40B4-BE49-F238E27FC236}">
                <a16:creationId xmlns:a16="http://schemas.microsoft.com/office/drawing/2014/main" id="{F8F0E883-B1FD-45AB-BFE0-988A696DC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506" y="3069564"/>
            <a:ext cx="5270988" cy="2990535"/>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80FC4E22-CAB7-4583-BBD1-8478FAFDE60E}"/>
              </a:ext>
            </a:extLst>
          </p:cNvPr>
          <p:cNvSpPr txBox="1"/>
          <p:nvPr/>
        </p:nvSpPr>
        <p:spPr>
          <a:xfrm>
            <a:off x="2541700" y="6250788"/>
            <a:ext cx="7110046" cy="369332"/>
          </a:xfrm>
          <a:prstGeom prst="rect">
            <a:avLst/>
          </a:prstGeom>
          <a:noFill/>
        </p:spPr>
        <p:txBody>
          <a:bodyPr wrap="square">
            <a:spAutoFit/>
          </a:bodyPr>
          <a:lstStyle/>
          <a:p>
            <a:pPr algn="ctr"/>
            <a:r>
              <a:rPr lang="zh-TW" altLang="en-US">
                <a:latin typeface="Consolas" panose="020B0609020204030204" pitchFamily="49" charset="0"/>
              </a:rPr>
              <a:t>https://google.github.io/mediapipe/solutions/</a:t>
            </a:r>
            <a:r>
              <a:rPr lang="en-US" altLang="zh-TW">
                <a:latin typeface="Consolas" panose="020B0609020204030204" pitchFamily="49" charset="0"/>
              </a:rPr>
              <a:t>pose</a:t>
            </a:r>
            <a:r>
              <a:rPr lang="zh-TW" altLang="en-US">
                <a:latin typeface="Consolas" panose="020B0609020204030204" pitchFamily="49" charset="0"/>
              </a:rPr>
              <a:t>.html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3606541412"/>
              </p:ext>
            </p:extLst>
          </p:nvPr>
        </p:nvGraphicFramePr>
        <p:xfrm>
          <a:off x="696000" y="872825"/>
          <a:ext cx="10800000" cy="572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724000">
                <a:tc>
                  <a:txBody>
                    <a:bodyPr/>
                    <a:lstStyle/>
                    <a:p>
                      <a:pPr>
                        <a:lnSpc>
                          <a:spcPts val="1200"/>
                        </a:lnSpc>
                        <a:spcBef>
                          <a:spcPts val="0"/>
                        </a:spcBef>
                      </a:pPr>
                      <a:r>
                        <a:rPr lang="en-US" altLang="zh-TW" sz="1300" b="0" kern="1200">
                          <a:solidFill>
                            <a:srgbClr val="6E6E6E"/>
                          </a:solidFill>
                          <a:latin typeface="Consolas" panose="020B0609020204030204" pitchFamily="49" charset="0"/>
                          <a:ea typeface="+mn-ea"/>
                          <a:cs typeface="+mn-cs"/>
                        </a:rPr>
                        <a:t>import cv2</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import mediapipe as mp</a:t>
                      </a:r>
                    </a:p>
                    <a:p>
                      <a:pPr>
                        <a:lnSpc>
                          <a:spcPts val="12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mp_drawing = mp.solutions.drawing_utils</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mp_pose = mp.solutions.pose</a:t>
                      </a:r>
                    </a:p>
                    <a:p>
                      <a:pPr>
                        <a:lnSpc>
                          <a:spcPts val="12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cap = cv2.VideoCapture(0)</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ratio = cap.get(cv2.CAP_PROP_FRAME_WIDTH) / cap.get(cv2.CAP_PROP_FRAME_HEIGHT)</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WIDTH = 400</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HEIGHT = int(WIDTH / ratio)</a:t>
                      </a:r>
                    </a:p>
                    <a:p>
                      <a:pPr>
                        <a:lnSpc>
                          <a:spcPts val="12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pose = mp_pose.Pose(min_detection_confidence = 0.5, min_tracking_confidence = 0.5)</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while cap.isOpened():</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ret, frame = cap.read()</a:t>
                      </a:r>
                    </a:p>
                    <a:p>
                      <a:pPr>
                        <a:lnSpc>
                          <a:spcPts val="12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if ret:</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frame = cv2.resize(frame, (WIDTH, HEIGHT))</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frame = cv2.rotate(frame, rotateCode = 1)</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frame = cv2.flip(frame, 1)</a:t>
                      </a:r>
                    </a:p>
                    <a:p>
                      <a:pPr>
                        <a:lnSpc>
                          <a:spcPts val="12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cv2.COLOR_BGR2RGB)</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frame.flags.writeable = False</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results = pose.process(frame)</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frame.flags.writeable = True</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cv2.COLOR_RGB2BGR)</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mp_drawing.draw_landmarks(frame,</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results.pose_landmarks,</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mp_pose.POSE_CONNECTIONS)</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cv2.imshow("MediaPipe Pose", frame)</a:t>
                      </a:r>
                    </a:p>
                    <a:p>
                      <a:pPr>
                        <a:lnSpc>
                          <a:spcPts val="12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if cv2.waitKey(1) == 27:</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        break</a:t>
                      </a:r>
                    </a:p>
                    <a:p>
                      <a:pPr>
                        <a:lnSpc>
                          <a:spcPts val="12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cap.release()</a:t>
                      </a:r>
                    </a:p>
                    <a:p>
                      <a:pPr>
                        <a:lnSpc>
                          <a:spcPts val="1200"/>
                        </a:lnSpc>
                        <a:spcBef>
                          <a:spcPts val="0"/>
                        </a:spcBef>
                      </a:pPr>
                      <a:r>
                        <a:rPr lang="en-US" altLang="zh-TW" sz="13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1587312348"/>
              </p:ext>
            </p:extLst>
          </p:nvPr>
        </p:nvGraphicFramePr>
        <p:xfrm>
          <a:off x="652870" y="262679"/>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6-4</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MediaPipe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人體姿態估計。</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(6-4.py)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ex6-6</a:t>
            </a:r>
            <a:endParaRPr lang="zh-TW" altLang="en-US">
              <a:latin typeface="Consolas" panose="020B0609020204030204" pitchFamily="49" charset="0"/>
            </a:endParaRPr>
          </a:p>
        </p:txBody>
      </p:sp>
    </p:spTree>
    <p:extLst>
      <p:ext uri="{BB962C8B-B14F-4D97-AF65-F5344CB8AC3E}">
        <p14:creationId xmlns:p14="http://schemas.microsoft.com/office/powerpoint/2010/main" val="2594290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a:extLst>
              <a:ext uri="{FF2B5EF4-FFF2-40B4-BE49-F238E27FC236}">
                <a16:creationId xmlns:a16="http://schemas.microsoft.com/office/drawing/2014/main" id="{824AF4C1-EF64-459C-91EB-4FD5217196BF}"/>
              </a:ext>
            </a:extLst>
          </p:cNvPr>
          <p:cNvSpPr>
            <a:spLocks noGrp="1"/>
          </p:cNvSpPr>
          <p:nvPr>
            <p:ph type="title"/>
          </p:nvPr>
        </p:nvSpPr>
        <p:spPr/>
        <p:txBody>
          <a:bodyPr/>
          <a:lstStyle/>
          <a:p>
            <a:r>
              <a:rPr lang="en-US" altLang="zh-TW"/>
              <a:t>Demo 6-4.py</a:t>
            </a:r>
            <a:endParaRPr lang="zh-TW" altLang="en-US"/>
          </a:p>
        </p:txBody>
      </p:sp>
      <p:sp>
        <p:nvSpPr>
          <p:cNvPr id="19459" name="內容版面配置區 2">
            <a:extLst>
              <a:ext uri="{FF2B5EF4-FFF2-40B4-BE49-F238E27FC236}">
                <a16:creationId xmlns:a16="http://schemas.microsoft.com/office/drawing/2014/main" id="{BF0B0C19-37A6-4346-8924-A6AB74D1BA08}"/>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MediaPipe </a:t>
            </a:r>
            <a:r>
              <a:rPr lang="zh-TW" altLang="en-US"/>
              <a:t>人體姿態估計進行姿勢的辨識，程式執行的結果可以看到綠色線標示出人體地標的 </a:t>
            </a:r>
            <a:r>
              <a:rPr lang="en-US" altLang="zh-TW"/>
              <a:t>33 </a:t>
            </a:r>
            <a:r>
              <a:rPr lang="zh-TW" altLang="en-US"/>
              <a:t>個關鍵點（紅色），如圖所示：</a:t>
            </a:r>
          </a:p>
          <a:p>
            <a:endParaRPr lang="zh-TW" altLang="en-US"/>
          </a:p>
        </p:txBody>
      </p:sp>
      <p:pic>
        <p:nvPicPr>
          <p:cNvPr id="7" name="圖片 6">
            <a:extLst>
              <a:ext uri="{FF2B5EF4-FFF2-40B4-BE49-F238E27FC236}">
                <a16:creationId xmlns:a16="http://schemas.microsoft.com/office/drawing/2014/main" id="{F3E48B04-77DD-4C21-B057-690A086ABF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30" cy="41399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FAE6FB2-AE96-447E-883B-5B84C8447A5B}"/>
              </a:ext>
            </a:extLst>
          </p:cNvPr>
          <p:cNvSpPr>
            <a:spLocks noGrp="1"/>
          </p:cNvSpPr>
          <p:nvPr>
            <p:ph type="title"/>
          </p:nvPr>
        </p:nvSpPr>
        <p:spPr/>
        <p:txBody>
          <a:bodyPr/>
          <a:lstStyle/>
          <a:p>
            <a:r>
              <a:rPr lang="en-US" altLang="zh-TW"/>
              <a:t>CVZone </a:t>
            </a:r>
            <a:r>
              <a:rPr lang="zh-TW" altLang="en-US"/>
              <a:t>電腦視覺套件</a:t>
            </a:r>
          </a:p>
        </p:txBody>
      </p:sp>
      <p:sp>
        <p:nvSpPr>
          <p:cNvPr id="20483" name="Rectangle 3">
            <a:extLst>
              <a:ext uri="{FF2B5EF4-FFF2-40B4-BE49-F238E27FC236}">
                <a16:creationId xmlns:a16="http://schemas.microsoft.com/office/drawing/2014/main" id="{B4F0549E-8533-457C-B70A-EEAF53500B7A}"/>
              </a:ext>
            </a:extLst>
          </p:cNvPr>
          <p:cNvSpPr>
            <a:spLocks noGrp="1"/>
          </p:cNvSpPr>
          <p:nvPr>
            <p:ph type="body" idx="1"/>
          </p:nvPr>
        </p:nvSpPr>
        <p:spPr/>
        <p:txBody>
          <a:bodyPr/>
          <a:lstStyle/>
          <a:p>
            <a:pPr marL="0" indent="0">
              <a:buNone/>
            </a:pPr>
            <a:r>
              <a:rPr lang="en-US" altLang="zh-TW"/>
              <a:t>6-2-1  </a:t>
            </a:r>
            <a:r>
              <a:rPr lang="zh-TW" altLang="en-US"/>
              <a:t>認識 </a:t>
            </a:r>
            <a:r>
              <a:rPr lang="en-US" altLang="zh-TW"/>
              <a:t>CVZone</a:t>
            </a:r>
          </a:p>
          <a:p>
            <a:pPr marL="0" indent="0">
              <a:buNone/>
            </a:pPr>
            <a:r>
              <a:rPr lang="en-US" altLang="zh-TW"/>
              <a:t>6-2-2  CVZone </a:t>
            </a:r>
            <a:r>
              <a:rPr lang="zh-TW" altLang="en-US"/>
              <a:t>人臉偵測</a:t>
            </a:r>
            <a:endParaRPr lang="en-US" altLang="zh-TW"/>
          </a:p>
          <a:p>
            <a:pPr marL="0" indent="0">
              <a:buNone/>
            </a:pPr>
            <a:r>
              <a:rPr lang="en-US" altLang="zh-TW"/>
              <a:t>6-2-3  CVZone </a:t>
            </a:r>
            <a:r>
              <a:rPr lang="zh-TW" altLang="en-US"/>
              <a:t>臉部網格</a:t>
            </a:r>
            <a:endParaRPr lang="en-US" altLang="zh-TW"/>
          </a:p>
          <a:p>
            <a:pPr marL="0" indent="0">
              <a:buNone/>
            </a:pPr>
            <a:r>
              <a:rPr lang="en-US" altLang="zh-TW"/>
              <a:t>6-2-4  CVZone </a:t>
            </a:r>
            <a:r>
              <a:rPr lang="zh-TW" altLang="en-US"/>
              <a:t>多手勢追蹤</a:t>
            </a:r>
            <a:endParaRPr lang="en-US" altLang="zh-TW"/>
          </a:p>
          <a:p>
            <a:pPr marL="0" indent="0">
              <a:buNone/>
            </a:pPr>
            <a:r>
              <a:rPr lang="en-US" altLang="zh-TW"/>
              <a:t>6-2-5  CVZone </a:t>
            </a:r>
            <a:r>
              <a:rPr lang="zh-TW" altLang="en-US"/>
              <a:t>人體姿態估計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id="{6C3F4776-2A91-419C-8532-57A9A543708E}"/>
              </a:ext>
            </a:extLst>
          </p:cNvPr>
          <p:cNvSpPr>
            <a:spLocks noGrp="1"/>
          </p:cNvSpPr>
          <p:nvPr>
            <p:ph type="title"/>
          </p:nvPr>
        </p:nvSpPr>
        <p:spPr/>
        <p:txBody>
          <a:bodyPr/>
          <a:lstStyle/>
          <a:p>
            <a:r>
              <a:rPr lang="en-US" altLang="zh-TW"/>
              <a:t>6-2-1  </a:t>
            </a:r>
            <a:r>
              <a:rPr lang="zh-TW" altLang="en-US"/>
              <a:t>認識 </a:t>
            </a:r>
            <a:r>
              <a:rPr lang="en-US" altLang="zh-TW"/>
              <a:t>CVZone</a:t>
            </a:r>
            <a:endParaRPr lang="zh-TW" altLang="en-US"/>
          </a:p>
        </p:txBody>
      </p:sp>
      <p:sp>
        <p:nvSpPr>
          <p:cNvPr id="3" name="內容版面配置區 2">
            <a:extLst>
              <a:ext uri="{FF2B5EF4-FFF2-40B4-BE49-F238E27FC236}">
                <a16:creationId xmlns:a16="http://schemas.microsoft.com/office/drawing/2014/main" id="{A551DCA4-CFA9-4994-945A-90B55250A4D2}"/>
              </a:ext>
            </a:extLst>
          </p:cNvPr>
          <p:cNvSpPr>
            <a:spLocks noGrp="1"/>
          </p:cNvSpPr>
          <p:nvPr>
            <p:ph idx="1"/>
          </p:nvPr>
        </p:nvSpPr>
        <p:spPr/>
        <p:txBody>
          <a:bodyPr/>
          <a:lstStyle/>
          <a:p>
            <a:r>
              <a:rPr lang="en-US" altLang="zh-TW"/>
              <a:t>CVZone </a:t>
            </a:r>
            <a:r>
              <a:rPr lang="zh-TW" altLang="en-US"/>
              <a:t>是基於 </a:t>
            </a:r>
            <a:r>
              <a:rPr lang="en-US" altLang="zh-TW"/>
              <a:t>OpenCV </a:t>
            </a:r>
            <a:r>
              <a:rPr lang="zh-TW" altLang="en-US"/>
              <a:t>和 </a:t>
            </a:r>
            <a:r>
              <a:rPr lang="en-US" altLang="zh-TW"/>
              <a:t>MediaPipe </a:t>
            </a:r>
            <a:r>
              <a:rPr lang="zh-TW" altLang="en-US"/>
              <a:t>的 </a:t>
            </a:r>
            <a:r>
              <a:rPr lang="en-US" altLang="zh-TW"/>
              <a:t>Python </a:t>
            </a:r>
            <a:r>
              <a:rPr lang="zh-TW" altLang="en-US"/>
              <a:t>套件，我們可以使用更少的程式碼，和更容易的方式來輕鬆進行人臉辨識、</a:t>
            </a:r>
            <a:r>
              <a:rPr lang="en-US" altLang="zh-TW"/>
              <a:t>3D </a:t>
            </a:r>
            <a:r>
              <a:rPr lang="zh-TW" altLang="en-US"/>
              <a:t>臉部網格、多手勢追蹤和人體姿態估計等電腦視覺應用，其官方網址如下所示：</a:t>
            </a:r>
          </a:p>
          <a:p>
            <a:pPr lvl="1"/>
            <a:r>
              <a:rPr lang="en-US" altLang="zh-TW"/>
              <a:t>https://github.com/cvzone/cvzone</a:t>
            </a:r>
          </a:p>
          <a:p>
            <a:r>
              <a:rPr lang="zh-TW" altLang="en-US"/>
              <a:t>請啟動 </a:t>
            </a:r>
            <a:r>
              <a:rPr lang="en-US" altLang="zh-TW"/>
              <a:t>mediapipe </a:t>
            </a:r>
            <a:r>
              <a:rPr lang="zh-TW" altLang="en-US"/>
              <a:t>虛擬環境後，使用 </a:t>
            </a:r>
            <a:r>
              <a:rPr lang="en-US" altLang="zh-TW"/>
              <a:t>pip </a:t>
            </a:r>
            <a:r>
              <a:rPr lang="zh-TW" altLang="en-US"/>
              <a:t>安裝 </a:t>
            </a:r>
            <a:r>
              <a:rPr lang="en-US" altLang="zh-TW"/>
              <a:t>1.5.2 </a:t>
            </a:r>
            <a:r>
              <a:rPr lang="zh-TW" altLang="en-US"/>
              <a:t>版的 </a:t>
            </a:r>
            <a:r>
              <a:rPr lang="en-US" altLang="zh-TW"/>
              <a:t>CVZone</a:t>
            </a:r>
            <a:r>
              <a:rPr lang="zh-TW" altLang="en-US"/>
              <a:t>，如下所示：</a:t>
            </a:r>
          </a:p>
          <a:p>
            <a:pPr marL="457200" lvl="1" indent="0">
              <a:buNone/>
            </a:pPr>
            <a:r>
              <a:rPr lang="en-US" altLang="zh-TW"/>
              <a:t>(mediapipe) $ </a:t>
            </a:r>
            <a:r>
              <a:rPr lang="en-US" altLang="zh-TW">
                <a:solidFill>
                  <a:srgbClr val="FF0000"/>
                </a:solidFill>
              </a:rPr>
              <a:t>pip install cvzone==1.5.2</a:t>
            </a:r>
          </a:p>
          <a:p>
            <a:endParaRPr lang="zh-TW" altLang="en-US"/>
          </a:p>
        </p:txBody>
      </p:sp>
      <p:sp>
        <p:nvSpPr>
          <p:cNvPr id="5" name="矩形 4">
            <a:extLst>
              <a:ext uri="{FF2B5EF4-FFF2-40B4-BE49-F238E27FC236}">
                <a16:creationId xmlns:a16="http://schemas.microsoft.com/office/drawing/2014/main" id="{5CEEFF93-DA65-427C-A79F-EBE663BF116A}"/>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ex6-7</a:t>
            </a:r>
            <a:endParaRPr lang="zh-TW" altLang="en-US">
              <a:latin typeface="Consolas" panose="020B0609020204030204"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4CB929A9-8A27-432F-BF22-93284929544B}"/>
              </a:ext>
            </a:extLst>
          </p:cNvPr>
          <p:cNvSpPr>
            <a:spLocks noGrp="1"/>
          </p:cNvSpPr>
          <p:nvPr>
            <p:ph type="title"/>
          </p:nvPr>
        </p:nvSpPr>
        <p:spPr/>
        <p:txBody>
          <a:bodyPr/>
          <a:lstStyle/>
          <a:p>
            <a:r>
              <a:rPr lang="en-US" altLang="zh-TW"/>
              <a:t>6-2-2</a:t>
            </a:r>
            <a:r>
              <a:rPr lang="zh-TW" altLang="en-US"/>
              <a:t>  </a:t>
            </a:r>
            <a:r>
              <a:rPr lang="en-US" altLang="zh-TW"/>
              <a:t>CVZone </a:t>
            </a:r>
            <a:r>
              <a:rPr lang="zh-TW" altLang="en-US"/>
              <a:t>人臉偵測</a:t>
            </a:r>
          </a:p>
        </p:txBody>
      </p:sp>
      <p:sp>
        <p:nvSpPr>
          <p:cNvPr id="22531" name="內容版面配置區 2">
            <a:extLst>
              <a:ext uri="{FF2B5EF4-FFF2-40B4-BE49-F238E27FC236}">
                <a16:creationId xmlns:a16="http://schemas.microsoft.com/office/drawing/2014/main" id="{23051F64-8906-4E27-953F-A1495AFD43A7}"/>
              </a:ext>
            </a:extLst>
          </p:cNvPr>
          <p:cNvSpPr>
            <a:spLocks noGrp="1"/>
          </p:cNvSpPr>
          <p:nvPr>
            <p:ph idx="1"/>
          </p:nvPr>
        </p:nvSpPr>
        <p:spPr/>
        <p:txBody>
          <a:bodyPr/>
          <a:lstStyle/>
          <a:p>
            <a:r>
              <a:rPr lang="en-US" altLang="zh-TW"/>
              <a:t>CVZone </a:t>
            </a:r>
            <a:r>
              <a:rPr lang="zh-TW" altLang="en-US"/>
              <a:t>是使用 </a:t>
            </a:r>
            <a:r>
              <a:rPr lang="en-US" altLang="zh-TW"/>
              <a:t>FaceDetector </a:t>
            </a:r>
            <a:r>
              <a:rPr lang="zh-TW" altLang="en-US"/>
              <a:t>物件進行人臉偵測，然後呼叫 </a:t>
            </a:r>
            <a:r>
              <a:rPr lang="en-US" altLang="zh-TW"/>
              <a:t>findFaces() </a:t>
            </a:r>
            <a:r>
              <a:rPr lang="zh-TW" altLang="en-US"/>
              <a:t>方法來找出可能的人臉。</a:t>
            </a:r>
          </a:p>
          <a:p>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AC70EBD-42FD-4E9A-A7ED-3FE53CEB1C63}"/>
              </a:ext>
            </a:extLst>
          </p:cNvPr>
          <p:cNvSpPr>
            <a:spLocks noGrp="1"/>
          </p:cNvSpPr>
          <p:nvPr>
            <p:ph type="title"/>
          </p:nvPr>
        </p:nvSpPr>
        <p:spPr/>
        <p:txBody>
          <a:bodyPr/>
          <a:lstStyle/>
          <a:p>
            <a:r>
              <a:rPr lang="en-US" altLang="zh-TW"/>
              <a:t>Google MediaPipe</a:t>
            </a:r>
            <a:r>
              <a:rPr lang="zh-TW" altLang="en-US"/>
              <a:t> 機器學習框架</a:t>
            </a:r>
          </a:p>
        </p:txBody>
      </p:sp>
      <p:sp>
        <p:nvSpPr>
          <p:cNvPr id="9219" name="Rectangle 3">
            <a:extLst>
              <a:ext uri="{FF2B5EF4-FFF2-40B4-BE49-F238E27FC236}">
                <a16:creationId xmlns:a16="http://schemas.microsoft.com/office/drawing/2014/main" id="{37308C20-5174-400B-91FF-7915D9E8EF5A}"/>
              </a:ext>
            </a:extLst>
          </p:cNvPr>
          <p:cNvSpPr>
            <a:spLocks noGrp="1"/>
          </p:cNvSpPr>
          <p:nvPr>
            <p:ph type="body" idx="1"/>
          </p:nvPr>
        </p:nvSpPr>
        <p:spPr/>
        <p:txBody>
          <a:bodyPr/>
          <a:lstStyle/>
          <a:p>
            <a:pPr marL="0" indent="0">
              <a:buNone/>
            </a:pPr>
            <a:r>
              <a:rPr lang="en-US" altLang="zh-TW"/>
              <a:t>6-1-1 </a:t>
            </a:r>
            <a:r>
              <a:rPr lang="zh-TW" altLang="en-US"/>
              <a:t> 認識 </a:t>
            </a:r>
            <a:r>
              <a:rPr lang="en-US" altLang="zh-TW"/>
              <a:t>MediaPipe</a:t>
            </a:r>
          </a:p>
          <a:p>
            <a:pPr marL="0" indent="0">
              <a:buNone/>
            </a:pPr>
            <a:r>
              <a:rPr lang="en-US" altLang="zh-TW"/>
              <a:t>6-1-2 </a:t>
            </a:r>
            <a:r>
              <a:rPr lang="zh-TW" altLang="en-US"/>
              <a:t> </a:t>
            </a:r>
            <a:r>
              <a:rPr lang="en-US" altLang="zh-TW"/>
              <a:t>MediaPipe</a:t>
            </a:r>
            <a:r>
              <a:rPr lang="zh-TW" altLang="en-US"/>
              <a:t> 人臉偵測</a:t>
            </a:r>
            <a:endParaRPr lang="en-US" altLang="zh-TW"/>
          </a:p>
          <a:p>
            <a:pPr marL="0" indent="0">
              <a:buNone/>
            </a:pPr>
            <a:r>
              <a:rPr lang="en-US" altLang="zh-TW"/>
              <a:t>6-1-3 </a:t>
            </a:r>
            <a:r>
              <a:rPr lang="zh-TW" altLang="en-US"/>
              <a:t> </a:t>
            </a:r>
            <a:r>
              <a:rPr lang="en-US" altLang="zh-TW"/>
              <a:t>MediaPipe</a:t>
            </a:r>
            <a:r>
              <a:rPr lang="zh-TW" altLang="en-US"/>
              <a:t> 臉部網格</a:t>
            </a:r>
            <a:endParaRPr lang="en-US" altLang="zh-TW"/>
          </a:p>
          <a:p>
            <a:pPr marL="0" indent="0">
              <a:buNone/>
            </a:pPr>
            <a:r>
              <a:rPr lang="en-US" altLang="zh-TW"/>
              <a:t>6-1-4 </a:t>
            </a:r>
            <a:r>
              <a:rPr lang="zh-TW" altLang="en-US"/>
              <a:t> </a:t>
            </a:r>
            <a:r>
              <a:rPr lang="en-US" altLang="zh-TW"/>
              <a:t>MediaPipe</a:t>
            </a:r>
            <a:r>
              <a:rPr lang="zh-TW" altLang="en-US"/>
              <a:t> 多手勢追蹤</a:t>
            </a:r>
            <a:endParaRPr lang="en-US" altLang="zh-TW"/>
          </a:p>
          <a:p>
            <a:pPr marL="0" indent="0">
              <a:buNone/>
            </a:pPr>
            <a:r>
              <a:rPr lang="en-US" altLang="zh-TW"/>
              <a:t>6-1-5 </a:t>
            </a:r>
            <a:r>
              <a:rPr lang="zh-TW" altLang="en-US"/>
              <a:t> </a:t>
            </a:r>
            <a:r>
              <a:rPr lang="en-US" altLang="zh-TW"/>
              <a:t>MediaPipe</a:t>
            </a:r>
            <a:r>
              <a:rPr lang="zh-TW" altLang="en-US"/>
              <a:t> 人體姿態估計</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2989833447"/>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600"/>
                        </a:lnSpc>
                        <a:spcBef>
                          <a:spcPts val="0"/>
                        </a:spcBef>
                      </a:pPr>
                      <a:r>
                        <a:rPr lang="en-US" altLang="zh-TW" sz="1600" b="0" kern="1200">
                          <a:solidFill>
                            <a:srgbClr val="6E6E6E"/>
                          </a:solidFill>
                          <a:latin typeface="Consolas" panose="020B0609020204030204" pitchFamily="49" charset="0"/>
                          <a:ea typeface="+mn-ea"/>
                          <a:cs typeface="+mn-cs"/>
                        </a:rPr>
                        <a:t>from cvzone.FaceDetectionModule import FaceDetector</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import cv2</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cap = cv2.VideoCapture(0)</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ratio = cap.get(cv2.CAP_PROP_FRAME_WIDTH) / cap.get(cv2.CAP_PROP_FRAME_HEIGHT)</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WIDTH = 400</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HEIGHT = int(WIDTH / ratio)</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detector = FaceDetector()</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while cap.isOpened():</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success, img = cap.read()</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 cv2.resize(img, (WIDTH, HEIGHT)) </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 cv2.rotate(img, rotateCode = 1)</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 cv2.flip(img, 1)</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bboxs = detector.findFaces(img)</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if bboxs:</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 bboxInfo - "id","bbox","score","center"</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center = bboxs[0]["center"]</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cv2.circle(img, center, 5, (255, 0, 255), cv2.FILLED)</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cv2.imshow("Image", img)</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if cv2.waitKey(1) == 27:</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break</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cap.release()</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736157132"/>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6-5</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人臉偵測。</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(6-5.py)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ex6-8</a:t>
            </a:r>
            <a:endParaRPr lang="zh-TW" altLang="en-US">
              <a:latin typeface="Consolas" panose="020B0609020204030204" pitchFamily="49" charset="0"/>
            </a:endParaRPr>
          </a:p>
        </p:txBody>
      </p:sp>
      <p:sp>
        <p:nvSpPr>
          <p:cNvPr id="2" name="矩形 1">
            <a:extLst>
              <a:ext uri="{FF2B5EF4-FFF2-40B4-BE49-F238E27FC236}">
                <a16:creationId xmlns:a16="http://schemas.microsoft.com/office/drawing/2014/main" id="{09442A90-08B9-46F3-AEAB-E6C900F3462A}"/>
              </a:ext>
            </a:extLst>
          </p:cNvPr>
          <p:cNvSpPr/>
          <p:nvPr/>
        </p:nvSpPr>
        <p:spPr>
          <a:xfrm>
            <a:off x="1011115" y="3956540"/>
            <a:ext cx="5178670" cy="334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458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17518E55-6E7A-4FD9-A1D1-9DA11768FAAB}"/>
              </a:ext>
            </a:extLst>
          </p:cNvPr>
          <p:cNvSpPr>
            <a:spLocks noGrp="1"/>
          </p:cNvSpPr>
          <p:nvPr>
            <p:ph type="title"/>
          </p:nvPr>
        </p:nvSpPr>
        <p:spPr/>
        <p:txBody>
          <a:bodyPr/>
          <a:lstStyle/>
          <a:p>
            <a:r>
              <a:rPr lang="en-US" altLang="zh-TW"/>
              <a:t>Demo 6-5.py</a:t>
            </a:r>
            <a:endParaRPr lang="zh-TW" altLang="en-US"/>
          </a:p>
        </p:txBody>
      </p:sp>
      <p:sp>
        <p:nvSpPr>
          <p:cNvPr id="23555" name="內容版面配置區 2">
            <a:extLst>
              <a:ext uri="{FF2B5EF4-FFF2-40B4-BE49-F238E27FC236}">
                <a16:creationId xmlns:a16="http://schemas.microsoft.com/office/drawing/2014/main" id="{D43A7A0D-DC7B-4078-8906-C633D2704CDD}"/>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進行人臉辨識，程式執行的結果可以看到框出的人臉和上方顯示百分比指出是人臉可能性，和標示出方框的中心點，如圖所示：</a:t>
            </a:r>
          </a:p>
          <a:p>
            <a:endParaRPr lang="zh-TW" altLang="en-US"/>
          </a:p>
        </p:txBody>
      </p:sp>
      <p:pic>
        <p:nvPicPr>
          <p:cNvPr id="6" name="圖片 5">
            <a:extLst>
              <a:ext uri="{FF2B5EF4-FFF2-40B4-BE49-F238E27FC236}">
                <a16:creationId xmlns:a16="http://schemas.microsoft.com/office/drawing/2014/main" id="{A77C3400-1B5B-41D8-A78A-5F0CA7BE8A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9" cy="41399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id="{5A8F2251-FF19-4FB6-A203-E8587F33AC35}"/>
              </a:ext>
            </a:extLst>
          </p:cNvPr>
          <p:cNvSpPr>
            <a:spLocks noGrp="1"/>
          </p:cNvSpPr>
          <p:nvPr>
            <p:ph type="title"/>
          </p:nvPr>
        </p:nvSpPr>
        <p:spPr/>
        <p:txBody>
          <a:bodyPr/>
          <a:lstStyle/>
          <a:p>
            <a:r>
              <a:rPr lang="en-US" altLang="zh-TW"/>
              <a:t>6-2-3</a:t>
            </a:r>
            <a:r>
              <a:rPr lang="zh-TW" altLang="en-US"/>
              <a:t>  </a:t>
            </a:r>
            <a:r>
              <a:rPr lang="en-US" altLang="zh-TW"/>
              <a:t>CVZone </a:t>
            </a:r>
            <a:r>
              <a:rPr lang="zh-TW" altLang="en-US"/>
              <a:t>臉部網格</a:t>
            </a:r>
          </a:p>
        </p:txBody>
      </p:sp>
      <p:sp>
        <p:nvSpPr>
          <p:cNvPr id="24579" name="內容版面配置區 2">
            <a:extLst>
              <a:ext uri="{FF2B5EF4-FFF2-40B4-BE49-F238E27FC236}">
                <a16:creationId xmlns:a16="http://schemas.microsoft.com/office/drawing/2014/main" id="{1618CFFE-DF50-42BF-8B16-F1D0B25AAEA8}"/>
              </a:ext>
            </a:extLst>
          </p:cNvPr>
          <p:cNvSpPr>
            <a:spLocks noGrp="1"/>
          </p:cNvSpPr>
          <p:nvPr>
            <p:ph idx="1"/>
          </p:nvPr>
        </p:nvSpPr>
        <p:spPr/>
        <p:txBody>
          <a:bodyPr/>
          <a:lstStyle/>
          <a:p>
            <a:r>
              <a:rPr lang="en-US" altLang="zh-TW"/>
              <a:t>CVZone </a:t>
            </a:r>
            <a:r>
              <a:rPr lang="zh-TW" altLang="en-US"/>
              <a:t>是使用 </a:t>
            </a:r>
            <a:r>
              <a:rPr lang="en-US" altLang="zh-TW"/>
              <a:t>FaceMeshDetector </a:t>
            </a:r>
            <a:r>
              <a:rPr lang="zh-TW" altLang="en-US"/>
              <a:t>物件進行人臉偵測，然後呼叫 </a:t>
            </a:r>
            <a:r>
              <a:rPr lang="en-US" altLang="zh-TW"/>
              <a:t>findFaceMesh() </a:t>
            </a:r>
            <a:r>
              <a:rPr lang="zh-TW" altLang="en-US"/>
              <a:t>方法來偵測和繪出臉部網格。</a:t>
            </a:r>
          </a:p>
          <a:p>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538115260"/>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600"/>
                        </a:lnSpc>
                        <a:spcBef>
                          <a:spcPts val="0"/>
                        </a:spcBef>
                      </a:pPr>
                      <a:r>
                        <a:rPr lang="en-US" altLang="zh-TW" sz="1600" b="0" kern="1200">
                          <a:solidFill>
                            <a:srgbClr val="6E6E6E"/>
                          </a:solidFill>
                          <a:latin typeface="Consolas" panose="020B0609020204030204" pitchFamily="49" charset="0"/>
                          <a:ea typeface="+mn-ea"/>
                          <a:cs typeface="+mn-cs"/>
                        </a:rPr>
                        <a:t>from cvzone.FaceMeshModule import FaceMeshDetector</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import cv2</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cap = cv2.VideoCapture(0)</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ratio = cap.get(cv2.CAP_PROP_FRAME_WIDTH) / cap.get(cv2.CAP_PROP_FRAME_HEIGHT)</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WIDTH = 400</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HEIGHT = int(WIDTH / ratio)</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detector = FaceMeshDetector(maxFaces = 2)</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while cap.isOpened():</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success, img = cap.read()</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 cv2.resize(img, (WIDTH, HEIGHT)) </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 cv2.rotate(img, rotateCode = 1) </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 cv2.flip(img, 1)</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img, faces = detector.findFaceMesh(img)</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if faces:</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print(faces[0])</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cv2.imshow("Image", img)</a:t>
                      </a:r>
                    </a:p>
                    <a:p>
                      <a:pPr>
                        <a:lnSpc>
                          <a:spcPts val="16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if cv2.waitKey(1) == 27:</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break</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    </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cap.release()</a:t>
                      </a:r>
                    </a:p>
                    <a:p>
                      <a:pPr>
                        <a:lnSpc>
                          <a:spcPts val="1600"/>
                        </a:lnSpc>
                        <a:spcBef>
                          <a:spcPts val="0"/>
                        </a:spcBef>
                      </a:pPr>
                      <a:r>
                        <a:rPr lang="en-US" altLang="zh-TW" sz="16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2918978591"/>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6-6</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臉部網格。</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(6-6.py)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ex6-9</a:t>
            </a:r>
            <a:endParaRPr lang="zh-TW" altLang="en-US">
              <a:latin typeface="Consolas" panose="020B0609020204030204" pitchFamily="49" charset="0"/>
            </a:endParaRPr>
          </a:p>
        </p:txBody>
      </p:sp>
      <p:sp>
        <p:nvSpPr>
          <p:cNvPr id="2" name="矩形 1">
            <a:extLst>
              <a:ext uri="{FF2B5EF4-FFF2-40B4-BE49-F238E27FC236}">
                <a16:creationId xmlns:a16="http://schemas.microsoft.com/office/drawing/2014/main" id="{09442A90-08B9-46F3-AEAB-E6C900F3462A}"/>
              </a:ext>
            </a:extLst>
          </p:cNvPr>
          <p:cNvSpPr/>
          <p:nvPr/>
        </p:nvSpPr>
        <p:spPr>
          <a:xfrm>
            <a:off x="1011115" y="4053252"/>
            <a:ext cx="5178670" cy="334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898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9E26B90B-0CA3-41E2-A304-F7C1C9A83F9C}"/>
              </a:ext>
            </a:extLst>
          </p:cNvPr>
          <p:cNvSpPr>
            <a:spLocks noGrp="1"/>
          </p:cNvSpPr>
          <p:nvPr>
            <p:ph type="title"/>
          </p:nvPr>
        </p:nvSpPr>
        <p:spPr/>
        <p:txBody>
          <a:bodyPr/>
          <a:lstStyle/>
          <a:p>
            <a:r>
              <a:rPr lang="en-US" altLang="zh-TW"/>
              <a:t>Demo 6-6.py</a:t>
            </a:r>
            <a:endParaRPr lang="zh-TW" altLang="en-US"/>
          </a:p>
        </p:txBody>
      </p:sp>
      <p:sp>
        <p:nvSpPr>
          <p:cNvPr id="25603" name="內容版面配置區 2">
            <a:extLst>
              <a:ext uri="{FF2B5EF4-FFF2-40B4-BE49-F238E27FC236}">
                <a16:creationId xmlns:a16="http://schemas.microsoft.com/office/drawing/2014/main" id="{65CFCF9F-5DC0-4E8D-B384-C2ECD9B77E89}"/>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進行人臉辨識，和繪出臉部 </a:t>
            </a:r>
            <a:r>
              <a:rPr lang="en-US" altLang="zh-TW"/>
              <a:t>3D </a:t>
            </a:r>
            <a:r>
              <a:rPr lang="zh-TW" altLang="en-US"/>
              <a:t>網格，程式執行的結果：</a:t>
            </a:r>
          </a:p>
          <a:p>
            <a:endParaRPr lang="zh-TW" altLang="en-US"/>
          </a:p>
        </p:txBody>
      </p:sp>
      <p:pic>
        <p:nvPicPr>
          <p:cNvPr id="6" name="圖片 5">
            <a:extLst>
              <a:ext uri="{FF2B5EF4-FFF2-40B4-BE49-F238E27FC236}">
                <a16:creationId xmlns:a16="http://schemas.microsoft.com/office/drawing/2014/main" id="{93B22EA9-DB6D-4491-8B9B-9BF5316D0E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9" cy="41399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5D35AB87-E5ED-4600-BDA3-C65D00054C80}"/>
              </a:ext>
            </a:extLst>
          </p:cNvPr>
          <p:cNvSpPr>
            <a:spLocks noGrp="1"/>
          </p:cNvSpPr>
          <p:nvPr>
            <p:ph type="title"/>
          </p:nvPr>
        </p:nvSpPr>
        <p:spPr/>
        <p:txBody>
          <a:bodyPr/>
          <a:lstStyle/>
          <a:p>
            <a:r>
              <a:rPr lang="en-US" altLang="zh-TW"/>
              <a:t>CVZone </a:t>
            </a:r>
            <a:r>
              <a:rPr lang="zh-TW" altLang="en-US"/>
              <a:t>多手勢追蹤</a:t>
            </a:r>
          </a:p>
        </p:txBody>
      </p:sp>
      <p:sp>
        <p:nvSpPr>
          <p:cNvPr id="26627" name="內容版面配置區 2">
            <a:extLst>
              <a:ext uri="{FF2B5EF4-FFF2-40B4-BE49-F238E27FC236}">
                <a16:creationId xmlns:a16="http://schemas.microsoft.com/office/drawing/2014/main" id="{3E4B5C1D-DF19-4B43-925B-ACDC7763BA57}"/>
              </a:ext>
            </a:extLst>
          </p:cNvPr>
          <p:cNvSpPr>
            <a:spLocks noGrp="1"/>
          </p:cNvSpPr>
          <p:nvPr>
            <p:ph idx="1"/>
          </p:nvPr>
        </p:nvSpPr>
        <p:spPr/>
        <p:txBody>
          <a:bodyPr/>
          <a:lstStyle/>
          <a:p>
            <a:r>
              <a:rPr lang="en-US" altLang="zh-TW"/>
              <a:t>CVZone </a:t>
            </a:r>
            <a:r>
              <a:rPr lang="zh-TW" altLang="en-US"/>
              <a:t>的 </a:t>
            </a:r>
            <a:r>
              <a:rPr lang="en-US" altLang="zh-TW"/>
              <a:t>HandDetector </a:t>
            </a:r>
            <a:r>
              <a:rPr lang="zh-TW" altLang="en-US"/>
              <a:t>物件可以偵測手勢、計算伸出幾個手指，和測量 </a:t>
            </a:r>
            <a:r>
              <a:rPr lang="en-US" altLang="zh-TW"/>
              <a:t>2 </a:t>
            </a:r>
            <a:r>
              <a:rPr lang="zh-TW" altLang="en-US"/>
              <a:t>個手指之間的距離。</a:t>
            </a:r>
          </a:p>
          <a:p>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423463548"/>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100"/>
                        </a:lnSpc>
                        <a:spcBef>
                          <a:spcPts val="0"/>
                        </a:spcBef>
                      </a:pPr>
                      <a:r>
                        <a:rPr lang="en-US" altLang="zh-TW" sz="1200" b="0" kern="1200">
                          <a:solidFill>
                            <a:srgbClr val="6E6E6E"/>
                          </a:solidFill>
                          <a:latin typeface="Consolas" panose="020B0609020204030204" pitchFamily="49" charset="0"/>
                          <a:ea typeface="+mn-ea"/>
                          <a:cs typeface="+mn-cs"/>
                        </a:rPr>
                        <a:t>from cvzone.HandTrackingModule import HandDetector</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import cv2</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cap = cv2.VideoCapture(0)</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ratio = cap.get(cv2.CAP_PROP_FRAME_WIDTH) / cap.get(cv2.CAP_PROP_FRAME_HEIGHT)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WIDTH = 400</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HEIGHT = int(WIDTH / ratio)</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detector = HandDetector(detectionCon = 0.5, maxHands = 2)</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while cap.isOpened():</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success, img = cap.read()</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img = cv2.resize(img, (WIDTH, HEIGHT))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img = cv2.rotate(img, rotateCode = 1)</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 img = cv2.flip(img, 1)</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hands, img = detector.findHands(img)</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if hands:</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 Hand 1</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hand1 = hands[0]</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lmList1 = hand1["lmList"]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bbox1 = hand1["bbox"]</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centerPoint1 = hand1['center']</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handType1 = hand1["type"]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fingers1 = detector.fingersUp(hand1)</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if len(hands) == 2:</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 Hand 2</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hand2 = hands[1]</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lmList2 = hand2["lmList"]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bbox2 = hand2["bbox"]</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centerPoint2 = hand2['center']</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handType2 = hand2["type"]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fingers2 = detector.fingersUp(hand2)</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length, info, img = detector.findDistance(lmList1[8], lmList2[8], img)</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cv2.imshow("Image", img)</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if cv2.waitKey(1) == 27:</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break</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cap.release()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208928854"/>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6-7</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多手勢追蹤。</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(6-7.py)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ex6-10</a:t>
            </a:r>
            <a:endParaRPr lang="zh-TW" altLang="en-US">
              <a:latin typeface="Consolas" panose="020B0609020204030204" pitchFamily="49" charset="0"/>
            </a:endParaRPr>
          </a:p>
        </p:txBody>
      </p:sp>
      <p:sp>
        <p:nvSpPr>
          <p:cNvPr id="2" name="矩形 1">
            <a:extLst>
              <a:ext uri="{FF2B5EF4-FFF2-40B4-BE49-F238E27FC236}">
                <a16:creationId xmlns:a16="http://schemas.microsoft.com/office/drawing/2014/main" id="{09442A90-08B9-46F3-AEAB-E6C900F3462A}"/>
              </a:ext>
            </a:extLst>
          </p:cNvPr>
          <p:cNvSpPr/>
          <p:nvPr/>
        </p:nvSpPr>
        <p:spPr>
          <a:xfrm>
            <a:off x="1037491" y="2919047"/>
            <a:ext cx="3174024" cy="290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1436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07D6DCCF-399B-4A29-8606-4E82AEDBE3F8}"/>
              </a:ext>
            </a:extLst>
          </p:cNvPr>
          <p:cNvSpPr>
            <a:spLocks noGrp="1"/>
          </p:cNvSpPr>
          <p:nvPr>
            <p:ph type="title"/>
          </p:nvPr>
        </p:nvSpPr>
        <p:spPr/>
        <p:txBody>
          <a:bodyPr/>
          <a:lstStyle/>
          <a:p>
            <a:r>
              <a:rPr lang="en-US" altLang="zh-TW"/>
              <a:t>Demo 6-7.py</a:t>
            </a:r>
            <a:endParaRPr lang="zh-TW" altLang="en-US"/>
          </a:p>
        </p:txBody>
      </p:sp>
      <p:sp>
        <p:nvSpPr>
          <p:cNvPr id="27651" name="內容版面配置區 2">
            <a:extLst>
              <a:ext uri="{FF2B5EF4-FFF2-40B4-BE49-F238E27FC236}">
                <a16:creationId xmlns:a16="http://schemas.microsoft.com/office/drawing/2014/main" id="{E953E461-5266-46DF-B927-6D1ACC1E6A9C}"/>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進行多手勢追蹤，和標示偵測出的是右手或左手，程式執行的結果：</a:t>
            </a:r>
          </a:p>
          <a:p>
            <a:endParaRPr lang="zh-TW" altLang="en-US"/>
          </a:p>
        </p:txBody>
      </p:sp>
      <p:pic>
        <p:nvPicPr>
          <p:cNvPr id="6" name="圖片 5">
            <a:extLst>
              <a:ext uri="{FF2B5EF4-FFF2-40B4-BE49-F238E27FC236}">
                <a16:creationId xmlns:a16="http://schemas.microsoft.com/office/drawing/2014/main" id="{418FDE7F-3A72-4F1E-B090-74680E845F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9" cy="41399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996990728"/>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400"/>
                        </a:lnSpc>
                        <a:spcBef>
                          <a:spcPts val="0"/>
                        </a:spcBef>
                      </a:pPr>
                      <a:r>
                        <a:rPr lang="en-US" altLang="zh-TW" sz="1400" b="0" kern="1200">
                          <a:solidFill>
                            <a:srgbClr val="6E6E6E"/>
                          </a:solidFill>
                          <a:latin typeface="Consolas" panose="020B0609020204030204" pitchFamily="49" charset="0"/>
                          <a:ea typeface="+mn-ea"/>
                          <a:cs typeface="+mn-cs"/>
                        </a:rPr>
                        <a:t>from cvzone.HandTrackingModule import HandDetector</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import cv2</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cap = cv2.VideoCapture(0)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ratio = cap.get(cv2.CAP_PROP_FRAME_WIDTH) / cap.get(cv2.CAP_PROP_FRAME_HEIGHT)</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WIDTH = 400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HEIGHT = int(WIDTH / ratio)</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detector = HandDetector(detectionCon = 0.5, maxHands = 1)</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while cap.isOpened():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success, img = cap.read()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cv2.resize(img, (WIDTH, HEIGHT))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cv2.rotate(img, rotateCode = 1)</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 img = cv2.flip(img, 1)</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hands, img = detector.findHands(img)</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if hands:</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hand = hands[0]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bbox = hand['bbox']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fingers = detector.fingersUp(hand)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totalFingers = fingers.count(1)</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cv2.putText(img, f'Fingers:{totalFingers}', (bbox[0] + 50, bbox[1] - 30),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cv2.FONT_HERSHEY_PLAIN, 2, (0, 255, 0), 2)</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cv2.imshow("Image", img)</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if cv2.waitKey(1) == 27:</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break</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cap.release()</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2705249083"/>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6-7a</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偵測手指數。</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(6-7a.py)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ex6-11</a:t>
            </a:r>
            <a:endParaRPr lang="zh-TW" altLang="en-US">
              <a:latin typeface="Consolas" panose="020B0609020204030204" pitchFamily="49" charset="0"/>
            </a:endParaRPr>
          </a:p>
        </p:txBody>
      </p:sp>
    </p:spTree>
    <p:extLst>
      <p:ext uri="{BB962C8B-B14F-4D97-AF65-F5344CB8AC3E}">
        <p14:creationId xmlns:p14="http://schemas.microsoft.com/office/powerpoint/2010/main" val="21195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0B08D5BE-7C04-4292-82A5-D9D8BD4188B7}"/>
              </a:ext>
            </a:extLst>
          </p:cNvPr>
          <p:cNvSpPr>
            <a:spLocks noGrp="1"/>
          </p:cNvSpPr>
          <p:nvPr>
            <p:ph type="title"/>
          </p:nvPr>
        </p:nvSpPr>
        <p:spPr/>
        <p:txBody>
          <a:bodyPr/>
          <a:lstStyle/>
          <a:p>
            <a:r>
              <a:rPr lang="en-US" altLang="zh-TW"/>
              <a:t>6-7a.py</a:t>
            </a:r>
            <a:endParaRPr lang="zh-TW" altLang="en-US"/>
          </a:p>
        </p:txBody>
      </p:sp>
      <p:sp>
        <p:nvSpPr>
          <p:cNvPr id="28675" name="內容版面配置區 2">
            <a:extLst>
              <a:ext uri="{FF2B5EF4-FFF2-40B4-BE49-F238E27FC236}">
                <a16:creationId xmlns:a16="http://schemas.microsoft.com/office/drawing/2014/main" id="{A5540A19-2361-4517-870D-2BC5FC983D5E}"/>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進行多手勢追蹤，可以偵測出手勢共伸出幾個手指，以此例 </a:t>
            </a:r>
            <a:r>
              <a:rPr lang="en-US" altLang="zh-TW"/>
              <a:t>Fingers:2</a:t>
            </a:r>
            <a:r>
              <a:rPr lang="zh-TW" altLang="en-US"/>
              <a:t>，就是 </a:t>
            </a:r>
            <a:r>
              <a:rPr lang="en-US" altLang="zh-TW"/>
              <a:t>2 </a:t>
            </a:r>
            <a:r>
              <a:rPr lang="zh-TW" altLang="en-US"/>
              <a:t>個手指，程式執行的結果：</a:t>
            </a:r>
          </a:p>
          <a:p>
            <a:endParaRPr lang="zh-TW" altLang="en-US"/>
          </a:p>
        </p:txBody>
      </p:sp>
      <p:pic>
        <p:nvPicPr>
          <p:cNvPr id="6" name="圖片 5">
            <a:extLst>
              <a:ext uri="{FF2B5EF4-FFF2-40B4-BE49-F238E27FC236}">
                <a16:creationId xmlns:a16="http://schemas.microsoft.com/office/drawing/2014/main" id="{027AF1D8-2D2B-4AC9-B3E3-4512E8E905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8" cy="41399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2EBFEF-8F22-4631-9E63-9711517C7AC3}"/>
              </a:ext>
            </a:extLst>
          </p:cNvPr>
          <p:cNvSpPr>
            <a:spLocks noGrp="1"/>
          </p:cNvSpPr>
          <p:nvPr>
            <p:ph type="title"/>
          </p:nvPr>
        </p:nvSpPr>
        <p:spPr/>
        <p:txBody>
          <a:bodyPr/>
          <a:lstStyle/>
          <a:p>
            <a:r>
              <a:rPr lang="en-US" altLang="zh-TW"/>
              <a:t>6-1-1</a:t>
            </a:r>
            <a:r>
              <a:rPr lang="zh-TW" altLang="en-US"/>
              <a:t>  認識 </a:t>
            </a:r>
            <a:r>
              <a:rPr lang="en-US" altLang="zh-TW"/>
              <a:t>MediaPipe</a:t>
            </a:r>
            <a:endParaRPr lang="zh-TW" altLang="en-US"/>
          </a:p>
        </p:txBody>
      </p:sp>
      <p:sp>
        <p:nvSpPr>
          <p:cNvPr id="10243" name="Rectangle 6">
            <a:extLst>
              <a:ext uri="{FF2B5EF4-FFF2-40B4-BE49-F238E27FC236}">
                <a16:creationId xmlns:a16="http://schemas.microsoft.com/office/drawing/2014/main" id="{6322FE45-FD45-4BA1-901A-134035F2C03B}"/>
              </a:ext>
            </a:extLst>
          </p:cNvPr>
          <p:cNvSpPr>
            <a:spLocks noGrp="1"/>
          </p:cNvSpPr>
          <p:nvPr>
            <p:ph type="body" idx="1"/>
          </p:nvPr>
        </p:nvSpPr>
        <p:spPr/>
        <p:txBody>
          <a:bodyPr/>
          <a:lstStyle/>
          <a:p>
            <a:pPr algn="just"/>
            <a:r>
              <a:rPr lang="en-US" altLang="zh-TW"/>
              <a:t>MediaPipe </a:t>
            </a:r>
            <a:r>
              <a:rPr lang="zh-TW" altLang="en-US"/>
              <a:t>是 </a:t>
            </a:r>
            <a:r>
              <a:rPr lang="en-US" altLang="zh-TW"/>
              <a:t>Google</a:t>
            </a:r>
            <a:r>
              <a:rPr lang="zh-TW" altLang="en-US"/>
              <a:t> 公司在 </a:t>
            </a:r>
            <a:r>
              <a:rPr lang="en-US" altLang="zh-TW"/>
              <a:t>2019</a:t>
            </a:r>
            <a:r>
              <a:rPr lang="zh-TW" altLang="en-US"/>
              <a:t> 年發表的開放原始碼專案，此專案針對即時串流媒體和電腦視覺 </a:t>
            </a:r>
            <a:r>
              <a:rPr lang="en-US" altLang="zh-TW"/>
              <a:t>(Computer Vision)</a:t>
            </a:r>
            <a:r>
              <a:rPr lang="zh-TW" altLang="en-US"/>
              <a:t>，提供開放</a:t>
            </a:r>
            <a:r>
              <a:rPr lang="zh-TW" altLang="en-US" u="sng"/>
              <a:t>原始碼</a:t>
            </a:r>
            <a:r>
              <a:rPr lang="zh-TW" altLang="en-US"/>
              <a:t>且</a:t>
            </a:r>
            <a:r>
              <a:rPr lang="zh-TW" altLang="en-US" u="sng"/>
              <a:t>跨平台</a:t>
            </a:r>
            <a:r>
              <a:rPr lang="zh-TW" altLang="en-US"/>
              <a:t>的機器學習解決方案，這個解決方案就是機器學習管線 </a:t>
            </a:r>
            <a:r>
              <a:rPr lang="en-US" altLang="zh-TW"/>
              <a:t>(ML Pipeline)</a:t>
            </a:r>
            <a:r>
              <a:rPr lang="zh-TW" altLang="en-US"/>
              <a:t>。</a:t>
            </a:r>
          </a:p>
          <a:p>
            <a:pPr algn="just"/>
            <a:r>
              <a:rPr lang="zh-TW" altLang="en-US"/>
              <a:t>基本上，</a:t>
            </a:r>
            <a:r>
              <a:rPr lang="en-US" altLang="zh-TW"/>
              <a:t>Google MediaPipe </a:t>
            </a:r>
            <a:r>
              <a:rPr lang="zh-TW" altLang="en-US"/>
              <a:t>是一種圖表基礎系統 </a:t>
            </a:r>
            <a:r>
              <a:rPr lang="en-US" altLang="zh-TW"/>
              <a:t>(Diagram Based System)</a:t>
            </a:r>
            <a:r>
              <a:rPr lang="zh-TW" altLang="en-US"/>
              <a:t>，可以用來建構多模式影片、聲音和感測器等應用的機器學習管線，我們可以使用圖形方式來組織模組元件，例如：</a:t>
            </a:r>
            <a:r>
              <a:rPr lang="en-US" altLang="zh-TW"/>
              <a:t>TensorFlow </a:t>
            </a:r>
            <a:r>
              <a:rPr lang="zh-TW" altLang="en-US"/>
              <a:t>或 </a:t>
            </a:r>
            <a:r>
              <a:rPr lang="en-US" altLang="zh-TW"/>
              <a:t>TensorFlow Lite </a:t>
            </a:r>
            <a:r>
              <a:rPr lang="zh-TW" altLang="en-US"/>
              <a:t>推論模型和多媒體處理函數等，來建構出一個擁有感知功能的機器學習管線，能夠即時從媒體中辨識出</a:t>
            </a:r>
            <a:r>
              <a:rPr lang="zh-TW" altLang="en-US" u="sng"/>
              <a:t>人臉</a:t>
            </a:r>
            <a:r>
              <a:rPr lang="zh-TW" altLang="en-US"/>
              <a:t>、</a:t>
            </a:r>
            <a:r>
              <a:rPr lang="zh-TW" altLang="en-US" u="sng"/>
              <a:t>手勢</a:t>
            </a:r>
            <a:r>
              <a:rPr lang="zh-TW" altLang="en-US"/>
              <a:t>和</a:t>
            </a:r>
            <a:r>
              <a:rPr lang="zh-TW" altLang="en-US" u="sng"/>
              <a:t>姿勢</a:t>
            </a:r>
            <a:r>
              <a:rPr lang="zh-TW" altLang="en-US"/>
              <a:t>等感知功能，其官方網址如下所示：</a:t>
            </a:r>
          </a:p>
          <a:p>
            <a:pPr lvl="1"/>
            <a:r>
              <a:rPr lang="en-US" altLang="zh-TW">
                <a:hlinkClick r:id="rId2"/>
              </a:rPr>
              <a:t>https://mediapipe.dev/</a:t>
            </a:r>
            <a:endParaRPr lang="en-US" altLang="zh-TW"/>
          </a:p>
        </p:txBody>
      </p:sp>
      <p:sp>
        <p:nvSpPr>
          <p:cNvPr id="7" name="矩形 6">
            <a:extLst>
              <a:ext uri="{FF2B5EF4-FFF2-40B4-BE49-F238E27FC236}">
                <a16:creationId xmlns:a16="http://schemas.microsoft.com/office/drawing/2014/main" id="{EEB394F6-FC19-4796-AAAF-44D93A3F4623}"/>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a:t>
            </a:r>
            <a:endParaRPr lang="zh-TW" altLang="en-US">
              <a:latin typeface="Consolas" panose="020B0609020204030204" pitchFamily="49"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16729535"/>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900"/>
                        </a:lnSpc>
                        <a:spcBef>
                          <a:spcPts val="0"/>
                        </a:spcBef>
                      </a:pPr>
                      <a:r>
                        <a:rPr lang="en-US" altLang="zh-TW" sz="1100" b="0" kern="1200">
                          <a:solidFill>
                            <a:srgbClr val="6E6E6E"/>
                          </a:solidFill>
                          <a:latin typeface="Consolas" panose="020B0609020204030204" pitchFamily="49" charset="0"/>
                          <a:ea typeface="+mn-ea"/>
                          <a:cs typeface="+mn-cs"/>
                        </a:rPr>
                        <a:t>from cvzone.HandTrackingModule import HandDetector</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import cv2</a:t>
                      </a:r>
                    </a:p>
                    <a:p>
                      <a:pPr>
                        <a:lnSpc>
                          <a:spcPts val="900"/>
                        </a:lnSpc>
                        <a:spcBef>
                          <a:spcPts val="0"/>
                        </a:spcBef>
                      </a:pPr>
                      <a:endParaRPr lang="en-US" altLang="zh-TW" sz="1100" b="0" kern="1200">
                        <a:solidFill>
                          <a:srgbClr val="6E6E6E"/>
                        </a:solidFill>
                        <a:latin typeface="Consolas" panose="020B0609020204030204" pitchFamily="49" charset="0"/>
                        <a:ea typeface="+mn-ea"/>
                        <a:cs typeface="+mn-cs"/>
                      </a:endParaRP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cap = cv2.VideoCapture(0)</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ratio = cap.get(cv2.CAP_PROP_FRAME_WIDTH) / cap.get(cv2.CAP_PROP_FRAME_HEIGHT)</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WIDTH = 400</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HEIGHT = int(WIDTH / ratio)</a:t>
                      </a:r>
                    </a:p>
                    <a:p>
                      <a:pPr>
                        <a:lnSpc>
                          <a:spcPts val="900"/>
                        </a:lnSpc>
                        <a:spcBef>
                          <a:spcPts val="0"/>
                        </a:spcBef>
                      </a:pPr>
                      <a:endParaRPr lang="en-US" altLang="zh-TW" sz="1100" b="0" kern="1200">
                        <a:solidFill>
                          <a:srgbClr val="6E6E6E"/>
                        </a:solidFill>
                        <a:latin typeface="Consolas" panose="020B0609020204030204" pitchFamily="49" charset="0"/>
                        <a:ea typeface="+mn-ea"/>
                        <a:cs typeface="+mn-cs"/>
                      </a:endParaRP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detector = HandDetector(detectionCon = 0.5, maxHands = 2)</a:t>
                      </a:r>
                    </a:p>
                    <a:p>
                      <a:pPr>
                        <a:lnSpc>
                          <a:spcPts val="900"/>
                        </a:lnSpc>
                        <a:spcBef>
                          <a:spcPts val="0"/>
                        </a:spcBef>
                      </a:pPr>
                      <a:endParaRPr lang="en-US" altLang="zh-TW" sz="1100" b="0" kern="1200">
                        <a:solidFill>
                          <a:srgbClr val="6E6E6E"/>
                        </a:solidFill>
                        <a:latin typeface="Consolas" panose="020B0609020204030204" pitchFamily="49" charset="0"/>
                        <a:ea typeface="+mn-ea"/>
                        <a:cs typeface="+mn-cs"/>
                      </a:endParaRP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while cap.isOpened():</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success, img = cap.read()</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img = cv2.resize(img, (WIDTH, HEIGHT)) </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img = cv2.rotate(img, rotateCode = 1)</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 img = cv2.flip(img, 1)</a:t>
                      </a:r>
                    </a:p>
                    <a:p>
                      <a:pPr>
                        <a:lnSpc>
                          <a:spcPts val="900"/>
                        </a:lnSpc>
                        <a:spcBef>
                          <a:spcPts val="0"/>
                        </a:spcBef>
                      </a:pPr>
                      <a:endParaRPr lang="en-US" altLang="zh-TW" sz="1100" b="0" kern="1200">
                        <a:solidFill>
                          <a:srgbClr val="6E6E6E"/>
                        </a:solidFill>
                        <a:latin typeface="Consolas" panose="020B0609020204030204" pitchFamily="49" charset="0"/>
                        <a:ea typeface="+mn-ea"/>
                        <a:cs typeface="+mn-cs"/>
                      </a:endParaRP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hands, img = detector.findHands(img)</a:t>
                      </a:r>
                    </a:p>
                    <a:p>
                      <a:pPr>
                        <a:lnSpc>
                          <a:spcPts val="900"/>
                        </a:lnSpc>
                        <a:spcBef>
                          <a:spcPts val="0"/>
                        </a:spcBef>
                      </a:pPr>
                      <a:endParaRPr lang="en-US" altLang="zh-TW" sz="1100" b="0" kern="1200">
                        <a:solidFill>
                          <a:srgbClr val="6E6E6E"/>
                        </a:solidFill>
                        <a:latin typeface="Consolas" panose="020B0609020204030204" pitchFamily="49" charset="0"/>
                        <a:ea typeface="+mn-ea"/>
                        <a:cs typeface="+mn-cs"/>
                      </a:endParaRP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if hands:</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 Hand 1</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hand1 = hands[0]</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lmList1 = hand1["lmList"]</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bbox1 = hand1["bbox"]</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centerPoint1 = hand1['center']</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handType1 = hand1["type"]</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fingers1 = detector.fingersUp(hand1)        </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length, info, img = detector.findDistance(lmList1[8], lmList1[12], img)</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cv2.putText(img, f'Dist:{int(length)}', (bbox1[0] + 50, bbox1[1] - 30),</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cv2.FONT_HERSHEY_PLAIN, 2, (0, 255, 0), 2)</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if len(hands) == 2:</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 Hand 2</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hand2 = hands[1]</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lmList2 = hand2["lmList"]</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bbox2 = hand2["bbox"]</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centerPoint2 = hand2['center']</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handType2 = hand2["type"]</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fingers2 = detector.fingersUp(hand2)</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length, info, img = detector.findDistance(lmList1[8], lmList2[8], img)</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cv2.putText(img, f'Dist:{int(length)}',(bbox2[0] + 50, bbox2[1] - 30),</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cv2.FONT_HERSHEY_PLAIN, 2, (0, 255, 0), 2)</a:t>
                      </a:r>
                    </a:p>
                    <a:p>
                      <a:pPr>
                        <a:lnSpc>
                          <a:spcPts val="900"/>
                        </a:lnSpc>
                        <a:spcBef>
                          <a:spcPts val="0"/>
                        </a:spcBef>
                      </a:pPr>
                      <a:endParaRPr lang="en-US" altLang="zh-TW" sz="1100" b="0" kern="1200">
                        <a:solidFill>
                          <a:srgbClr val="6E6E6E"/>
                        </a:solidFill>
                        <a:latin typeface="Consolas" panose="020B0609020204030204" pitchFamily="49" charset="0"/>
                        <a:ea typeface="+mn-ea"/>
                        <a:cs typeface="+mn-cs"/>
                      </a:endParaRP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cv2.imshow("Image", img)</a:t>
                      </a:r>
                    </a:p>
                    <a:p>
                      <a:pPr>
                        <a:lnSpc>
                          <a:spcPts val="900"/>
                        </a:lnSpc>
                        <a:spcBef>
                          <a:spcPts val="0"/>
                        </a:spcBef>
                      </a:pPr>
                      <a:endParaRPr lang="en-US" altLang="zh-TW" sz="1100" b="0" kern="1200">
                        <a:solidFill>
                          <a:srgbClr val="6E6E6E"/>
                        </a:solidFill>
                        <a:latin typeface="Consolas" panose="020B0609020204030204" pitchFamily="49" charset="0"/>
                        <a:ea typeface="+mn-ea"/>
                        <a:cs typeface="+mn-cs"/>
                      </a:endParaRP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if cv2.waitKey(1) == 27:</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break</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        </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cap.release()</a:t>
                      </a:r>
                    </a:p>
                    <a:p>
                      <a:pPr>
                        <a:lnSpc>
                          <a:spcPts val="900"/>
                        </a:lnSpc>
                        <a:spcBef>
                          <a:spcPts val="0"/>
                        </a:spcBef>
                      </a:pPr>
                      <a:r>
                        <a:rPr lang="en-US" altLang="zh-TW" sz="11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3645298590"/>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6-7b</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計算指定 </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2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個手指之間的距離。</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(6-7b.py)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ex6-12</a:t>
            </a:r>
            <a:endParaRPr lang="zh-TW" altLang="en-US">
              <a:latin typeface="Consolas" panose="020B0609020204030204" pitchFamily="49" charset="0"/>
            </a:endParaRPr>
          </a:p>
        </p:txBody>
      </p:sp>
    </p:spTree>
    <p:extLst>
      <p:ext uri="{BB962C8B-B14F-4D97-AF65-F5344CB8AC3E}">
        <p14:creationId xmlns:p14="http://schemas.microsoft.com/office/powerpoint/2010/main" val="318710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428BCBF1-FCF2-4BBA-9D87-2E8DE4D75303}"/>
              </a:ext>
            </a:extLst>
          </p:cNvPr>
          <p:cNvSpPr>
            <a:spLocks noGrp="1"/>
          </p:cNvSpPr>
          <p:nvPr>
            <p:ph type="title"/>
          </p:nvPr>
        </p:nvSpPr>
        <p:spPr/>
        <p:txBody>
          <a:bodyPr/>
          <a:lstStyle/>
          <a:p>
            <a:r>
              <a:rPr lang="en-US" altLang="zh-TW"/>
              <a:t>Demo 6-7b.py</a:t>
            </a:r>
            <a:endParaRPr lang="zh-TW" altLang="en-US"/>
          </a:p>
        </p:txBody>
      </p:sp>
      <p:sp>
        <p:nvSpPr>
          <p:cNvPr id="29699" name="內容版面配置區 2">
            <a:extLst>
              <a:ext uri="{FF2B5EF4-FFF2-40B4-BE49-F238E27FC236}">
                <a16:creationId xmlns:a16="http://schemas.microsoft.com/office/drawing/2014/main" id="{0895E63C-3485-41BB-8321-FDA77DF1A5F1}"/>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進行多手勢追蹤，可以計算指定 </a:t>
            </a:r>
            <a:r>
              <a:rPr lang="en-US" altLang="zh-TW"/>
              <a:t>2 </a:t>
            </a:r>
            <a:r>
              <a:rPr lang="zh-TW" altLang="en-US"/>
              <a:t>個手指之間的距離，以此例是食指和中指之間的距離 </a:t>
            </a:r>
            <a:r>
              <a:rPr lang="en-US" altLang="zh-TW"/>
              <a:t>120</a:t>
            </a:r>
            <a:r>
              <a:rPr lang="zh-TW" altLang="en-US"/>
              <a:t>，程式執行的結果如下圖所示：</a:t>
            </a:r>
          </a:p>
          <a:p>
            <a:endParaRPr lang="zh-TW" altLang="en-US"/>
          </a:p>
        </p:txBody>
      </p:sp>
      <p:pic>
        <p:nvPicPr>
          <p:cNvPr id="6" name="圖片 5">
            <a:extLst>
              <a:ext uri="{FF2B5EF4-FFF2-40B4-BE49-F238E27FC236}">
                <a16:creationId xmlns:a16="http://schemas.microsoft.com/office/drawing/2014/main" id="{378B0FEB-C304-47F5-B569-15639A74C4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8" cy="413999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B026565E-8F25-47DB-962A-91B314C2517B}"/>
              </a:ext>
            </a:extLst>
          </p:cNvPr>
          <p:cNvSpPr>
            <a:spLocks noGrp="1"/>
          </p:cNvSpPr>
          <p:nvPr>
            <p:ph type="title"/>
          </p:nvPr>
        </p:nvSpPr>
        <p:spPr/>
        <p:txBody>
          <a:bodyPr/>
          <a:lstStyle/>
          <a:p>
            <a:r>
              <a:rPr lang="en-US" altLang="zh-TW"/>
              <a:t>CVZone </a:t>
            </a:r>
            <a:r>
              <a:rPr lang="zh-TW" altLang="en-US"/>
              <a:t>人體姿態估計</a:t>
            </a:r>
          </a:p>
        </p:txBody>
      </p:sp>
      <p:sp>
        <p:nvSpPr>
          <p:cNvPr id="30723" name="內容版面配置區 2">
            <a:extLst>
              <a:ext uri="{FF2B5EF4-FFF2-40B4-BE49-F238E27FC236}">
                <a16:creationId xmlns:a16="http://schemas.microsoft.com/office/drawing/2014/main" id="{85915F12-853C-467A-8AB7-1D15F4B32D6F}"/>
              </a:ext>
            </a:extLst>
          </p:cNvPr>
          <p:cNvSpPr>
            <a:spLocks noGrp="1"/>
          </p:cNvSpPr>
          <p:nvPr>
            <p:ph idx="1"/>
          </p:nvPr>
        </p:nvSpPr>
        <p:spPr/>
        <p:txBody>
          <a:bodyPr/>
          <a:lstStyle/>
          <a:p>
            <a:r>
              <a:rPr lang="en-US" altLang="zh-TW"/>
              <a:t>CVZone </a:t>
            </a:r>
            <a:r>
              <a:rPr lang="zh-TW" altLang="en-US"/>
              <a:t>是使用 </a:t>
            </a:r>
            <a:r>
              <a:rPr lang="en-US" altLang="zh-TW"/>
              <a:t>PoseDetector </a:t>
            </a:r>
            <a:r>
              <a:rPr lang="zh-TW" altLang="en-US"/>
              <a:t>物件進行人體姿態估計，我們可以呼叫</a:t>
            </a:r>
            <a:r>
              <a:rPr lang="en-US" altLang="zh-TW"/>
              <a:t>findPose() </a:t>
            </a:r>
            <a:r>
              <a:rPr lang="zh-TW" altLang="en-US"/>
              <a:t>和 </a:t>
            </a:r>
            <a:r>
              <a:rPr lang="en-US" altLang="zh-TW"/>
              <a:t>findPosition() </a:t>
            </a:r>
            <a:r>
              <a:rPr lang="zh-TW" altLang="en-US"/>
              <a:t>方法來偵測出人體和找出關鍵點。</a:t>
            </a:r>
          </a:p>
          <a:p>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120803639"/>
              </p:ext>
            </p:extLst>
          </p:nvPr>
        </p:nvGraphicFramePr>
        <p:xfrm>
          <a:off x="696000" y="855246"/>
          <a:ext cx="10800000" cy="5760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760000">
                <a:tc>
                  <a:txBody>
                    <a:bodyPr/>
                    <a:lstStyle/>
                    <a:p>
                      <a:pPr>
                        <a:lnSpc>
                          <a:spcPts val="1400"/>
                        </a:lnSpc>
                        <a:spcBef>
                          <a:spcPts val="0"/>
                        </a:spcBef>
                      </a:pPr>
                      <a:r>
                        <a:rPr lang="en-US" altLang="zh-TW" sz="1400" b="0" kern="1200">
                          <a:solidFill>
                            <a:srgbClr val="6E6E6E"/>
                          </a:solidFill>
                          <a:latin typeface="Consolas" panose="020B0609020204030204" pitchFamily="49" charset="0"/>
                          <a:ea typeface="+mn-ea"/>
                          <a:cs typeface="+mn-cs"/>
                        </a:rPr>
                        <a:t>from cvzone.PoseModule import PoseDetector</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import cv2</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cap = cv2.VideoCapture(0)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ratio = cap.get(cv2.CAP_PROP_FRAME_WIDTH) / cap.get(cv2.CAP_PROP_FRAME_HEIGHT)</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WIDTH = 400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HEIGHT = int(WIDTH / ratio)</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detector = PoseDetector()</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while cap.isOpened():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success, img = cap.read()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cv2.resize(img, (WIDTH, HEIGHT))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cv2.rotate(img, rotateCode = 1)</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cv2.flip(img, 1)</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detector.findPose(img)</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lmList, bboxInfo = detector.findPosition(img, bboxWithHands = False)</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if bboxInfo:</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center = bboxInfo["center"]</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cv2.circle(img, center, 5, (255, 0, 255), cv2.FILLED)</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cv2.imshow("Image", img)</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if cv2.waitKey(1) == 27:</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break</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cap.release()</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2195643466"/>
              </p:ext>
            </p:extLst>
          </p:nvPr>
        </p:nvGraphicFramePr>
        <p:xfrm>
          <a:off x="652870" y="245100"/>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6-8</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人體姿態估計</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(6-8.py)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ex6-13</a:t>
            </a:r>
            <a:endParaRPr lang="zh-TW" altLang="en-US">
              <a:latin typeface="Consolas" panose="020B0609020204030204" pitchFamily="49" charset="0"/>
            </a:endParaRPr>
          </a:p>
        </p:txBody>
      </p:sp>
    </p:spTree>
    <p:extLst>
      <p:ext uri="{BB962C8B-B14F-4D97-AF65-F5344CB8AC3E}">
        <p14:creationId xmlns:p14="http://schemas.microsoft.com/office/powerpoint/2010/main" val="2266795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a:extLst>
              <a:ext uri="{FF2B5EF4-FFF2-40B4-BE49-F238E27FC236}">
                <a16:creationId xmlns:a16="http://schemas.microsoft.com/office/drawing/2014/main" id="{64207F9C-4EED-452D-8ACE-B3DE2D0B7F54}"/>
              </a:ext>
            </a:extLst>
          </p:cNvPr>
          <p:cNvSpPr>
            <a:spLocks noGrp="1"/>
          </p:cNvSpPr>
          <p:nvPr>
            <p:ph type="title"/>
          </p:nvPr>
        </p:nvSpPr>
        <p:spPr/>
        <p:txBody>
          <a:bodyPr/>
          <a:lstStyle/>
          <a:p>
            <a:r>
              <a:rPr lang="en-US" altLang="zh-TW"/>
              <a:t>Demo 6-8.py</a:t>
            </a:r>
            <a:endParaRPr lang="zh-TW" altLang="en-US"/>
          </a:p>
        </p:txBody>
      </p:sp>
      <p:sp>
        <p:nvSpPr>
          <p:cNvPr id="31747" name="內容版面配置區 2">
            <a:extLst>
              <a:ext uri="{FF2B5EF4-FFF2-40B4-BE49-F238E27FC236}">
                <a16:creationId xmlns:a16="http://schemas.microsoft.com/office/drawing/2014/main" id="{ADFFE1B3-5DA3-4E4F-89B1-21D54D7C48EA}"/>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進行人體姿態估計，程式執行的結果如下圖所示：</a:t>
            </a:r>
          </a:p>
          <a:p>
            <a:endParaRPr lang="zh-TW" altLang="en-US"/>
          </a:p>
        </p:txBody>
      </p:sp>
      <p:pic>
        <p:nvPicPr>
          <p:cNvPr id="31749" name="圖片 5">
            <a:extLst>
              <a:ext uri="{FF2B5EF4-FFF2-40B4-BE49-F238E27FC236}">
                <a16:creationId xmlns:a16="http://schemas.microsoft.com/office/drawing/2014/main" id="{34A1F53D-DCF0-44C3-AD19-3D594ABCD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43" y="2373069"/>
            <a:ext cx="4913313"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4ED4A7-A6EA-4E8E-AA63-969A929A1A2D}"/>
              </a:ext>
            </a:extLst>
          </p:cNvPr>
          <p:cNvSpPr>
            <a:spLocks noGrp="1"/>
          </p:cNvSpPr>
          <p:nvPr>
            <p:ph type="title"/>
          </p:nvPr>
        </p:nvSpPr>
        <p:spPr/>
        <p:txBody>
          <a:bodyPr/>
          <a:lstStyle/>
          <a:p>
            <a:r>
              <a:rPr lang="en-US" altLang="zh-TW"/>
              <a:t>6-3 TensorFlow Lite</a:t>
            </a:r>
            <a:r>
              <a:rPr lang="zh-TW" altLang="en-US"/>
              <a:t> 物體辨識</a:t>
            </a:r>
          </a:p>
        </p:txBody>
      </p:sp>
      <p:sp>
        <p:nvSpPr>
          <p:cNvPr id="32771" name="Rectangle 3">
            <a:extLst>
              <a:ext uri="{FF2B5EF4-FFF2-40B4-BE49-F238E27FC236}">
                <a16:creationId xmlns:a16="http://schemas.microsoft.com/office/drawing/2014/main" id="{FB579C92-CD30-494D-B8C4-C4F96A0CF46F}"/>
              </a:ext>
            </a:extLst>
          </p:cNvPr>
          <p:cNvSpPr>
            <a:spLocks noGrp="1"/>
          </p:cNvSpPr>
          <p:nvPr>
            <p:ph type="body" idx="1"/>
          </p:nvPr>
        </p:nvSpPr>
        <p:spPr/>
        <p:txBody>
          <a:bodyPr/>
          <a:lstStyle/>
          <a:p>
            <a:pPr marL="0" indent="0">
              <a:buNone/>
            </a:pPr>
            <a:r>
              <a:rPr lang="en-US" altLang="zh-TW"/>
              <a:t>6-3-1 </a:t>
            </a:r>
            <a:r>
              <a:rPr lang="zh-TW" altLang="en-US"/>
              <a:t>認識 </a:t>
            </a:r>
            <a:r>
              <a:rPr lang="en-US" altLang="zh-TW"/>
              <a:t>TensorFlow </a:t>
            </a:r>
            <a:r>
              <a:rPr lang="zh-TW" altLang="en-US"/>
              <a:t>和 </a:t>
            </a:r>
            <a:r>
              <a:rPr lang="en-US" altLang="zh-TW"/>
              <a:t>TensorFlow Lite</a:t>
            </a:r>
          </a:p>
          <a:p>
            <a:pPr marL="0" indent="0">
              <a:buNone/>
            </a:pPr>
            <a:r>
              <a:rPr lang="en-US" altLang="zh-TW"/>
              <a:t>6-3-2 </a:t>
            </a:r>
            <a:r>
              <a:rPr lang="zh-TW" altLang="en-US"/>
              <a:t>使用預訓練模型進行物體辨識</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a:extLst>
              <a:ext uri="{FF2B5EF4-FFF2-40B4-BE49-F238E27FC236}">
                <a16:creationId xmlns:a16="http://schemas.microsoft.com/office/drawing/2014/main" id="{5CB51174-0856-471F-93C4-8EE9E6AEF899}"/>
              </a:ext>
            </a:extLst>
          </p:cNvPr>
          <p:cNvSpPr>
            <a:spLocks noGrp="1"/>
          </p:cNvSpPr>
          <p:nvPr>
            <p:ph type="title"/>
          </p:nvPr>
        </p:nvSpPr>
        <p:spPr/>
        <p:txBody>
          <a:bodyPr/>
          <a:lstStyle/>
          <a:p>
            <a:r>
              <a:rPr lang="zh-TW" altLang="en-US"/>
              <a:t>認識 </a:t>
            </a:r>
            <a:r>
              <a:rPr lang="en-US" altLang="zh-TW"/>
              <a:t>TensorFlow </a:t>
            </a:r>
            <a:r>
              <a:rPr lang="zh-TW" altLang="en-US"/>
              <a:t>和 </a:t>
            </a:r>
            <a:r>
              <a:rPr lang="en-US" altLang="zh-TW"/>
              <a:t>TensorFlow Lite</a:t>
            </a:r>
            <a:endParaRPr lang="zh-TW" altLang="en-US"/>
          </a:p>
        </p:txBody>
      </p:sp>
      <p:sp>
        <p:nvSpPr>
          <p:cNvPr id="33795" name="內容版面配置區 2">
            <a:extLst>
              <a:ext uri="{FF2B5EF4-FFF2-40B4-BE49-F238E27FC236}">
                <a16:creationId xmlns:a16="http://schemas.microsoft.com/office/drawing/2014/main" id="{891E148F-2061-43D2-918F-5F5AE63FE96D}"/>
              </a:ext>
            </a:extLst>
          </p:cNvPr>
          <p:cNvSpPr>
            <a:spLocks noGrp="1"/>
          </p:cNvSpPr>
          <p:nvPr>
            <p:ph idx="1"/>
          </p:nvPr>
        </p:nvSpPr>
        <p:spPr/>
        <p:txBody>
          <a:bodyPr/>
          <a:lstStyle/>
          <a:p>
            <a:r>
              <a:rPr lang="en-US" altLang="zh-TW"/>
              <a:t>TensorFlow </a:t>
            </a:r>
            <a:r>
              <a:rPr lang="zh-TW" altLang="en-US"/>
              <a:t>是一套開放原始碼和高效能的數值計算函式庫，一個機器學習</a:t>
            </a:r>
            <a:r>
              <a:rPr lang="en-US" altLang="zh-TW"/>
              <a:t>/</a:t>
            </a:r>
            <a:r>
              <a:rPr lang="zh-TW" altLang="en-US"/>
              <a:t>深度學習的框架，事實上，</a:t>
            </a:r>
            <a:r>
              <a:rPr lang="en-US" altLang="zh-TW"/>
              <a:t>TensorFlow </a:t>
            </a:r>
            <a:r>
              <a:rPr lang="zh-TW" altLang="en-US"/>
              <a:t>就是一個完整機器學習的學習平台，提供大量工具和社群資源，可以幫助開發者加速機器學習的研究與開發，和輕鬆部署機器學習的大型應用程式。</a:t>
            </a:r>
            <a:endParaRPr lang="en-US" altLang="zh-TW"/>
          </a:p>
          <a:p>
            <a:r>
              <a:rPr lang="en-US" altLang="zh-TW"/>
              <a:t>TensorFlow Lite </a:t>
            </a:r>
            <a:r>
              <a:rPr lang="zh-TW" altLang="en-US"/>
              <a:t>就是在行動裝置和 </a:t>
            </a:r>
            <a:r>
              <a:rPr lang="en-US" altLang="zh-TW"/>
              <a:t>IoT </a:t>
            </a:r>
            <a:r>
              <a:rPr lang="zh-TW" altLang="en-US"/>
              <a:t>裝置上部署機器學習模型，這是一種開放原始碼深度學習架構，可在直接在裝置端載入模型來執行推論。</a:t>
            </a:r>
          </a:p>
          <a:p>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25B54B07-6DD3-48DC-A1D7-510523E30965}"/>
              </a:ext>
            </a:extLst>
          </p:cNvPr>
          <p:cNvSpPr>
            <a:spLocks noGrp="1"/>
          </p:cNvSpPr>
          <p:nvPr>
            <p:ph type="title"/>
          </p:nvPr>
        </p:nvSpPr>
        <p:spPr/>
        <p:txBody>
          <a:bodyPr/>
          <a:lstStyle/>
          <a:p>
            <a:r>
              <a:rPr lang="zh-TW" altLang="en-US"/>
              <a:t>在樹莓派安裝 </a:t>
            </a:r>
            <a:r>
              <a:rPr lang="en-US" altLang="zh-TW"/>
              <a:t>TensorFlow Lite</a:t>
            </a:r>
            <a:endParaRPr lang="zh-TW" altLang="en-US"/>
          </a:p>
        </p:txBody>
      </p:sp>
      <p:sp>
        <p:nvSpPr>
          <p:cNvPr id="34819" name="內容版面配置區 2">
            <a:extLst>
              <a:ext uri="{FF2B5EF4-FFF2-40B4-BE49-F238E27FC236}">
                <a16:creationId xmlns:a16="http://schemas.microsoft.com/office/drawing/2014/main" id="{96CABCFD-6D04-458A-BD74-2C84A671F2A2}"/>
              </a:ext>
            </a:extLst>
          </p:cNvPr>
          <p:cNvSpPr>
            <a:spLocks noGrp="1"/>
          </p:cNvSpPr>
          <p:nvPr>
            <p:ph idx="1"/>
          </p:nvPr>
        </p:nvSpPr>
        <p:spPr/>
        <p:txBody>
          <a:bodyPr/>
          <a:lstStyle/>
          <a:p>
            <a:r>
              <a:rPr lang="zh-TW" altLang="en-US"/>
              <a:t>在 </a:t>
            </a:r>
            <a:r>
              <a:rPr lang="en-US" altLang="zh-TW"/>
              <a:t>tflite </a:t>
            </a:r>
            <a:r>
              <a:rPr lang="zh-TW" altLang="en-US"/>
              <a:t>的 </a:t>
            </a:r>
            <a:r>
              <a:rPr lang="en-US" altLang="zh-TW"/>
              <a:t>Python </a:t>
            </a:r>
            <a:r>
              <a:rPr lang="zh-TW" altLang="en-US"/>
              <a:t>虛擬環境安裝 </a:t>
            </a:r>
            <a:r>
              <a:rPr lang="en-US" altLang="zh-TW"/>
              <a:t>OpenCV </a:t>
            </a:r>
            <a:r>
              <a:rPr lang="zh-TW" altLang="en-US"/>
              <a:t>後，就可以在 </a:t>
            </a:r>
            <a:r>
              <a:rPr lang="en-US" altLang="zh-TW"/>
              <a:t>Python </a:t>
            </a:r>
            <a:r>
              <a:rPr lang="zh-TW" altLang="en-US"/>
              <a:t>虛擬環境 </a:t>
            </a:r>
            <a:r>
              <a:rPr lang="en-US" altLang="zh-TW"/>
              <a:t>tflite </a:t>
            </a:r>
            <a:r>
              <a:rPr lang="zh-TW" altLang="en-US"/>
              <a:t>安裝 </a:t>
            </a:r>
            <a:r>
              <a:rPr lang="en-US" altLang="zh-TW"/>
              <a:t>TensorFlow Lite</a:t>
            </a:r>
            <a:r>
              <a:rPr lang="zh-TW" altLang="en-US"/>
              <a:t>，首先需要查詢 </a:t>
            </a:r>
            <a:r>
              <a:rPr lang="en-US" altLang="zh-TW"/>
              <a:t>CPU </a:t>
            </a:r>
            <a:r>
              <a:rPr lang="zh-TW" altLang="en-US"/>
              <a:t>類型和 </a:t>
            </a:r>
            <a:r>
              <a:rPr lang="en-US" altLang="zh-TW"/>
              <a:t>Python </a:t>
            </a:r>
            <a:r>
              <a:rPr lang="zh-TW" altLang="en-US"/>
              <a:t>版本，其指令如下所示：</a:t>
            </a:r>
            <a:endParaRPr lang="en-US" altLang="zh-TW"/>
          </a:p>
          <a:p>
            <a:pPr marL="457200" lvl="1" indent="0">
              <a:buNone/>
            </a:pPr>
            <a:r>
              <a:rPr lang="en-US" altLang="zh-TW"/>
              <a:t>(tflite) $ </a:t>
            </a:r>
            <a:r>
              <a:rPr lang="en-US" altLang="zh-TW">
                <a:solidFill>
                  <a:srgbClr val="FF0000"/>
                </a:solidFill>
              </a:rPr>
              <a:t>uname -m</a:t>
            </a:r>
          </a:p>
          <a:p>
            <a:pPr marL="457200" lvl="1" indent="0">
              <a:buNone/>
            </a:pPr>
            <a:r>
              <a:rPr lang="en-US" altLang="zh-TW"/>
              <a:t>(tflite) $ </a:t>
            </a:r>
            <a:r>
              <a:rPr lang="en-US" altLang="zh-TW">
                <a:solidFill>
                  <a:srgbClr val="FF0000"/>
                </a:solidFill>
              </a:rPr>
              <a:t>python --version</a:t>
            </a:r>
            <a:endParaRPr lang="zh-TW" altLang="en-US">
              <a:solidFill>
                <a:srgbClr val="FF0000"/>
              </a:solidFill>
            </a:endParaRPr>
          </a:p>
        </p:txBody>
      </p:sp>
      <p:pic>
        <p:nvPicPr>
          <p:cNvPr id="34821" name="圖片 5">
            <a:extLst>
              <a:ext uri="{FF2B5EF4-FFF2-40B4-BE49-F238E27FC236}">
                <a16:creationId xmlns:a16="http://schemas.microsoft.com/office/drawing/2014/main" id="{8BA87652-6EB7-4117-9495-8AE3212D5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8" y="3952265"/>
            <a:ext cx="58483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ED2E03FE-7EA1-420D-925C-D5A58946A18D}"/>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ex6-14</a:t>
            </a:r>
            <a:endParaRPr lang="zh-TW" altLang="en-US">
              <a:latin typeface="Consolas" panose="020B0609020204030204" pitchFamily="49"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a:extLst>
              <a:ext uri="{FF2B5EF4-FFF2-40B4-BE49-F238E27FC236}">
                <a16:creationId xmlns:a16="http://schemas.microsoft.com/office/drawing/2014/main" id="{51264A7B-B211-4F59-A7B1-5765030FD2F2}"/>
              </a:ext>
            </a:extLst>
          </p:cNvPr>
          <p:cNvSpPr>
            <a:spLocks noGrp="1"/>
          </p:cNvSpPr>
          <p:nvPr>
            <p:ph type="title"/>
          </p:nvPr>
        </p:nvSpPr>
        <p:spPr/>
        <p:txBody>
          <a:bodyPr/>
          <a:lstStyle/>
          <a:p>
            <a:r>
              <a:rPr lang="zh-TW" altLang="en-US"/>
              <a:t>在樹莓派安裝 </a:t>
            </a:r>
            <a:r>
              <a:rPr lang="en-US" altLang="zh-TW"/>
              <a:t>TensorFlow Lite</a:t>
            </a:r>
            <a:endParaRPr lang="zh-TW" altLang="en-US"/>
          </a:p>
        </p:txBody>
      </p:sp>
      <p:sp>
        <p:nvSpPr>
          <p:cNvPr id="3" name="內容版面配置區 2">
            <a:extLst>
              <a:ext uri="{FF2B5EF4-FFF2-40B4-BE49-F238E27FC236}">
                <a16:creationId xmlns:a16="http://schemas.microsoft.com/office/drawing/2014/main" id="{1177ED16-FEDA-4C9D-8506-E2F1A54B7FDD}"/>
              </a:ext>
            </a:extLst>
          </p:cNvPr>
          <p:cNvSpPr>
            <a:spLocks noGrp="1"/>
          </p:cNvSpPr>
          <p:nvPr>
            <p:ph idx="1"/>
          </p:nvPr>
        </p:nvSpPr>
        <p:spPr/>
        <p:txBody>
          <a:bodyPr/>
          <a:lstStyle/>
          <a:p>
            <a:r>
              <a:rPr lang="zh-TW" altLang="en-US"/>
              <a:t>查詢結果的 </a:t>
            </a:r>
            <a:r>
              <a:rPr lang="en-US" altLang="zh-TW"/>
              <a:t>CPU </a:t>
            </a:r>
            <a:r>
              <a:rPr lang="zh-TW" altLang="en-US"/>
              <a:t>是 </a:t>
            </a:r>
            <a:r>
              <a:rPr lang="en-US" altLang="zh-TW"/>
              <a:t>armv7l</a:t>
            </a:r>
            <a:r>
              <a:rPr lang="zh-TW" altLang="en-US"/>
              <a:t>，</a:t>
            </a:r>
            <a:r>
              <a:rPr lang="en-US" altLang="zh-TW"/>
              <a:t>Python </a:t>
            </a:r>
            <a:r>
              <a:rPr lang="zh-TW" altLang="en-US"/>
              <a:t>是 </a:t>
            </a:r>
            <a:r>
              <a:rPr lang="en-US" altLang="zh-TW"/>
              <a:t>3.7.3 </a:t>
            </a:r>
            <a:r>
              <a:rPr lang="zh-TW" altLang="en-US"/>
              <a:t>版，然後請啟動瀏覽器開啟</a:t>
            </a:r>
            <a:r>
              <a:rPr lang="en-US" altLang="zh-TW"/>
              <a:t>TensorFlow Lite </a:t>
            </a:r>
            <a:r>
              <a:rPr lang="zh-TW" altLang="en-US"/>
              <a:t>網站下載指定 </a:t>
            </a:r>
            <a:r>
              <a:rPr lang="en-US" altLang="zh-TW"/>
              <a:t>CPU </a:t>
            </a:r>
            <a:r>
              <a:rPr lang="zh-TW" altLang="en-US"/>
              <a:t>和 </a:t>
            </a:r>
            <a:r>
              <a:rPr lang="en-US" altLang="zh-TW"/>
              <a:t>Python </a:t>
            </a:r>
            <a:r>
              <a:rPr lang="zh-TW" altLang="en-US"/>
              <a:t>版本的 </a:t>
            </a:r>
            <a:r>
              <a:rPr lang="en-US" altLang="zh-TW"/>
              <a:t>Wheel </a:t>
            </a:r>
            <a:r>
              <a:rPr lang="zh-TW" altLang="en-US"/>
              <a:t>檔來安裝 </a:t>
            </a:r>
            <a:r>
              <a:rPr lang="en-US" altLang="zh-TW"/>
              <a:t>TensorFlow Lite</a:t>
            </a:r>
            <a:r>
              <a:rPr lang="zh-TW" altLang="en-US"/>
              <a:t>，其網址如下所示：</a:t>
            </a:r>
          </a:p>
          <a:p>
            <a:pPr lvl="1"/>
            <a:r>
              <a:rPr lang="en-US" altLang="zh-TW">
                <a:hlinkClick r:id="rId2"/>
              </a:rPr>
              <a:t>https://github.com/google-coral/pycoral/releases/</a:t>
            </a:r>
            <a:endParaRPr lang="en-US" altLang="zh-TW"/>
          </a:p>
        </p:txBody>
      </p:sp>
      <p:pic>
        <p:nvPicPr>
          <p:cNvPr id="35845" name="圖片 5">
            <a:extLst>
              <a:ext uri="{FF2B5EF4-FFF2-40B4-BE49-F238E27FC236}">
                <a16:creationId xmlns:a16="http://schemas.microsoft.com/office/drawing/2014/main" id="{DE3B7528-B44F-4E81-B636-BC03A80AF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340" y="3429000"/>
            <a:ext cx="62198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09865971-6F61-4D65-911B-BF9AA82AA41C}"/>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ex6-15</a:t>
            </a:r>
            <a:endParaRPr lang="zh-TW" altLang="en-US">
              <a:latin typeface="Consolas" panose="020B0609020204030204" pitchFamily="49"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3A12195D-22B9-413B-AE61-2B3EB50ECA4D}"/>
              </a:ext>
            </a:extLst>
          </p:cNvPr>
          <p:cNvSpPr>
            <a:spLocks noGrp="1"/>
          </p:cNvSpPr>
          <p:nvPr>
            <p:ph type="title"/>
          </p:nvPr>
        </p:nvSpPr>
        <p:spPr/>
        <p:txBody>
          <a:bodyPr/>
          <a:lstStyle/>
          <a:p>
            <a:r>
              <a:rPr lang="zh-TW" altLang="en-US"/>
              <a:t>在樹莓派安裝 </a:t>
            </a:r>
            <a:r>
              <a:rPr lang="en-US" altLang="zh-TW"/>
              <a:t>TensorFlow Lite</a:t>
            </a:r>
            <a:endParaRPr lang="zh-TW" altLang="en-US"/>
          </a:p>
        </p:txBody>
      </p:sp>
      <p:sp>
        <p:nvSpPr>
          <p:cNvPr id="3" name="內容版面配置區 2">
            <a:extLst>
              <a:ext uri="{FF2B5EF4-FFF2-40B4-BE49-F238E27FC236}">
                <a16:creationId xmlns:a16="http://schemas.microsoft.com/office/drawing/2014/main" id="{D1A0A126-DAFB-434D-A44F-8FD52934BA30}"/>
              </a:ext>
            </a:extLst>
          </p:cNvPr>
          <p:cNvSpPr>
            <a:spLocks noGrp="1"/>
          </p:cNvSpPr>
          <p:nvPr>
            <p:ph idx="1"/>
          </p:nvPr>
        </p:nvSpPr>
        <p:spPr/>
        <p:txBody>
          <a:bodyPr/>
          <a:lstStyle/>
          <a:p>
            <a:r>
              <a:rPr lang="zh-TW" altLang="en-US"/>
              <a:t>請捲動視窗找到 </a:t>
            </a:r>
            <a:r>
              <a:rPr lang="en-US" altLang="zh-TW"/>
              <a:t>Python </a:t>
            </a:r>
            <a:r>
              <a:rPr lang="zh-TW" altLang="en-US"/>
              <a:t>是 </a:t>
            </a:r>
            <a:r>
              <a:rPr lang="en-US" altLang="zh-TW"/>
              <a:t>3.7 </a:t>
            </a:r>
            <a:r>
              <a:rPr lang="zh-TW" altLang="en-US"/>
              <a:t>版，即 </a:t>
            </a:r>
            <a:r>
              <a:rPr lang="en-US" altLang="zh-TW"/>
              <a:t>cp37</a:t>
            </a:r>
            <a:r>
              <a:rPr lang="zh-TW" altLang="en-US"/>
              <a:t>，最後的 </a:t>
            </a:r>
            <a:r>
              <a:rPr lang="en-US" altLang="zh-TW"/>
              <a:t>CPU </a:t>
            </a:r>
            <a:r>
              <a:rPr lang="zh-TW" altLang="en-US"/>
              <a:t>是 </a:t>
            </a:r>
            <a:r>
              <a:rPr lang="en-US" altLang="zh-TW"/>
              <a:t>armv7l </a:t>
            </a:r>
            <a:r>
              <a:rPr lang="zh-TW" altLang="en-US"/>
              <a:t>的</a:t>
            </a:r>
            <a:r>
              <a:rPr lang="en-US" altLang="zh-TW"/>
              <a:t>Wheel </a:t>
            </a:r>
            <a:r>
              <a:rPr lang="zh-TW" altLang="en-US"/>
              <a:t>檔 </a:t>
            </a:r>
            <a:r>
              <a:rPr lang="en-US" altLang="zh-TW"/>
              <a:t>tflite_runtime-2.5.0.post1-cp37-cp37m-linux_armv7l.whl</a:t>
            </a:r>
            <a:r>
              <a:rPr lang="zh-TW" altLang="en-US"/>
              <a:t>，請使用滑鼠</a:t>
            </a:r>
            <a:r>
              <a:rPr lang="en-US" altLang="zh-TW"/>
              <a:t>【</a:t>
            </a:r>
            <a:r>
              <a:rPr lang="zh-TW" altLang="en-US"/>
              <a:t>右</a:t>
            </a:r>
            <a:r>
              <a:rPr lang="en-US" altLang="zh-TW"/>
              <a:t>】</a:t>
            </a:r>
            <a:r>
              <a:rPr lang="zh-TW" altLang="en-US"/>
              <a:t>鍵複製 </a:t>
            </a:r>
            <a:r>
              <a:rPr lang="en-US" altLang="zh-TW"/>
              <a:t>Wheel </a:t>
            </a:r>
            <a:r>
              <a:rPr lang="zh-TW" altLang="en-US"/>
              <a:t>檔的 </a:t>
            </a:r>
            <a:r>
              <a:rPr lang="en-US" altLang="zh-TW"/>
              <a:t>URL </a:t>
            </a:r>
            <a:r>
              <a:rPr lang="zh-TW" altLang="en-US"/>
              <a:t>網址，接著，就可以在 </a:t>
            </a:r>
            <a:r>
              <a:rPr lang="en-US" altLang="zh-TW"/>
              <a:t>Python </a:t>
            </a:r>
            <a:r>
              <a:rPr lang="zh-TW" altLang="en-US"/>
              <a:t>虛擬環境 </a:t>
            </a:r>
            <a:r>
              <a:rPr lang="en-US" altLang="zh-TW"/>
              <a:t>tflite </a:t>
            </a:r>
            <a:r>
              <a:rPr lang="zh-TW" altLang="en-US"/>
              <a:t>安裝 </a:t>
            </a:r>
            <a:r>
              <a:rPr lang="en-US" altLang="zh-TW"/>
              <a:t>TensorFlow Lite</a:t>
            </a:r>
            <a:r>
              <a:rPr lang="zh-TW" altLang="en-US"/>
              <a:t>，其指令如下所示：</a:t>
            </a:r>
          </a:p>
          <a:p>
            <a:pPr marL="457200" lvl="1" indent="0">
              <a:buNone/>
            </a:pPr>
            <a:r>
              <a:rPr lang="en-US" altLang="zh-TW"/>
              <a:t>(tflite) $ </a:t>
            </a:r>
            <a:r>
              <a:rPr lang="en-US" altLang="zh-TW">
                <a:solidFill>
                  <a:srgbClr val="FF0000"/>
                </a:solidFill>
              </a:rPr>
              <a:t>pip install &lt;Wheel</a:t>
            </a:r>
            <a:r>
              <a:rPr lang="zh-TW" altLang="en-US">
                <a:solidFill>
                  <a:srgbClr val="FF0000"/>
                </a:solidFill>
              </a:rPr>
              <a:t>檔的</a:t>
            </a:r>
            <a:r>
              <a:rPr lang="en-US" altLang="zh-TW">
                <a:solidFill>
                  <a:srgbClr val="FF0000"/>
                </a:solidFill>
              </a:rPr>
              <a:t>URL</a:t>
            </a:r>
            <a:r>
              <a:rPr lang="zh-TW" altLang="en-US">
                <a:solidFill>
                  <a:srgbClr val="FF0000"/>
                </a:solidFill>
              </a:rPr>
              <a:t>網址</a:t>
            </a:r>
            <a:r>
              <a:rPr lang="en-US" altLang="zh-TW">
                <a:solidFill>
                  <a:srgbClr val="FF0000"/>
                </a:solidFill>
              </a:rPr>
              <a:t>&gt;</a:t>
            </a:r>
            <a:endParaRPr lang="en-US" altLang="zh-TW"/>
          </a:p>
          <a:p>
            <a:endParaRPr lang="zh-TW" altLang="en-US"/>
          </a:p>
        </p:txBody>
      </p:sp>
      <p:sp>
        <p:nvSpPr>
          <p:cNvPr id="5" name="矩形 4">
            <a:extLst>
              <a:ext uri="{FF2B5EF4-FFF2-40B4-BE49-F238E27FC236}">
                <a16:creationId xmlns:a16="http://schemas.microsoft.com/office/drawing/2014/main" id="{557A6C4D-4693-42C0-B6B6-B7E11E256E65}"/>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ex6-16</a:t>
            </a:r>
            <a:endParaRPr lang="zh-TW" altLang="en-US">
              <a:latin typeface="Consolas" panose="020B0609020204030204"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59456CEB-F017-4F0A-BD48-8FEDF1CF8AEB}"/>
              </a:ext>
            </a:extLst>
          </p:cNvPr>
          <p:cNvSpPr>
            <a:spLocks noGrp="1"/>
          </p:cNvSpPr>
          <p:nvPr>
            <p:ph type="title"/>
          </p:nvPr>
        </p:nvSpPr>
        <p:spPr/>
        <p:txBody>
          <a:bodyPr/>
          <a:lstStyle/>
          <a:p>
            <a:r>
              <a:rPr lang="zh-TW" altLang="en-US"/>
              <a:t>在樹莓派安裝 </a:t>
            </a:r>
            <a:r>
              <a:rPr lang="en-US" altLang="zh-TW"/>
              <a:t>MediaPipe</a:t>
            </a:r>
            <a:endParaRPr lang="zh-TW" altLang="en-US"/>
          </a:p>
        </p:txBody>
      </p:sp>
      <p:sp>
        <p:nvSpPr>
          <p:cNvPr id="3" name="內容版面配置區 2">
            <a:extLst>
              <a:ext uri="{FF2B5EF4-FFF2-40B4-BE49-F238E27FC236}">
                <a16:creationId xmlns:a16="http://schemas.microsoft.com/office/drawing/2014/main" id="{B290FA2B-5D48-4050-BA85-DCF23E9BE214}"/>
              </a:ext>
            </a:extLst>
          </p:cNvPr>
          <p:cNvSpPr>
            <a:spLocks noGrp="1"/>
          </p:cNvSpPr>
          <p:nvPr>
            <p:ph idx="1"/>
          </p:nvPr>
        </p:nvSpPr>
        <p:spPr/>
        <p:txBody>
          <a:bodyPr/>
          <a:lstStyle/>
          <a:p>
            <a:pPr algn="just"/>
            <a:r>
              <a:rPr lang="zh-TW" altLang="en-US"/>
              <a:t>新增一個 </a:t>
            </a:r>
            <a:r>
              <a:rPr lang="en-US" altLang="zh-TW"/>
              <a:t>Python 3</a:t>
            </a:r>
            <a:r>
              <a:rPr lang="zh-TW" altLang="en-US"/>
              <a:t> 的虛擬環境 </a:t>
            </a:r>
            <a:r>
              <a:rPr lang="en-US" altLang="zh-TW"/>
              <a:t>mediapipe</a:t>
            </a:r>
            <a:r>
              <a:rPr lang="zh-TW" altLang="en-US"/>
              <a:t>，</a:t>
            </a:r>
            <a:r>
              <a:rPr lang="zh-TW" altLang="en-US" u="sng"/>
              <a:t>務必先安裝 </a:t>
            </a:r>
            <a:r>
              <a:rPr lang="en-US" altLang="zh-TW" u="sng"/>
              <a:t>OpenCV </a:t>
            </a:r>
            <a:r>
              <a:rPr lang="zh-TW" altLang="en-US"/>
              <a:t>後 </a:t>
            </a:r>
            <a:r>
              <a:rPr lang="en-US" altLang="zh-TW"/>
              <a:t>(</a:t>
            </a:r>
            <a:r>
              <a:rPr lang="zh-TW" altLang="en-US"/>
              <a:t>參見</a:t>
            </a:r>
            <a:r>
              <a:rPr lang="en-US" altLang="zh-TW"/>
              <a:t>Ch4)</a:t>
            </a:r>
            <a:r>
              <a:rPr lang="zh-TW" altLang="en-US"/>
              <a:t>，繼續安裝 </a:t>
            </a:r>
            <a:r>
              <a:rPr lang="en-US" altLang="zh-TW"/>
              <a:t>Google MediaPipe</a:t>
            </a:r>
            <a:r>
              <a:rPr lang="zh-TW" altLang="en-US"/>
              <a:t>，因為 </a:t>
            </a:r>
            <a:r>
              <a:rPr lang="en-US" altLang="zh-TW"/>
              <a:t>MediaPipe </a:t>
            </a:r>
            <a:r>
              <a:rPr lang="zh-TW" altLang="en-US"/>
              <a:t>版本的新舊並不相容，請安裝本書使用的 </a:t>
            </a:r>
            <a:r>
              <a:rPr lang="en-US" altLang="zh-TW"/>
              <a:t>0.8.4.0 </a:t>
            </a:r>
            <a:r>
              <a:rPr lang="zh-TW" altLang="en-US"/>
              <a:t>版，如下所示：</a:t>
            </a:r>
          </a:p>
          <a:p>
            <a:r>
              <a:rPr lang="zh-TW" altLang="en-US"/>
              <a:t>在樹莓派 </a:t>
            </a:r>
            <a:r>
              <a:rPr lang="en-US" altLang="zh-TW"/>
              <a:t>4 </a:t>
            </a:r>
            <a:r>
              <a:rPr lang="zh-TW" altLang="en-US"/>
              <a:t>安裝 </a:t>
            </a:r>
            <a:r>
              <a:rPr lang="en-US" altLang="zh-TW"/>
              <a:t>MediaPipe </a:t>
            </a:r>
            <a:r>
              <a:rPr lang="zh-TW" altLang="en-US"/>
              <a:t>的指令：</a:t>
            </a:r>
          </a:p>
          <a:p>
            <a:pPr marL="457200" lvl="1" indent="0">
              <a:buNone/>
            </a:pPr>
            <a:r>
              <a:rPr lang="en-US" altLang="zh-TW"/>
              <a:t>(mediapipe) $ </a:t>
            </a:r>
            <a:r>
              <a:rPr lang="en-US" altLang="zh-TW">
                <a:solidFill>
                  <a:srgbClr val="FF0000"/>
                </a:solidFill>
              </a:rPr>
              <a:t>pip install mediapipe-rpi4==0.8.4.0</a:t>
            </a:r>
            <a:endParaRPr lang="en-US" altLang="zh-TW"/>
          </a:p>
          <a:p>
            <a:r>
              <a:rPr lang="zh-TW" altLang="en-US"/>
              <a:t>在樹莓派 </a:t>
            </a:r>
            <a:r>
              <a:rPr lang="en-US" altLang="zh-TW"/>
              <a:t>3 </a:t>
            </a:r>
            <a:r>
              <a:rPr lang="zh-TW" altLang="en-US"/>
              <a:t>安裝 </a:t>
            </a:r>
            <a:r>
              <a:rPr lang="en-US" altLang="zh-TW"/>
              <a:t>MediaPipe </a:t>
            </a:r>
            <a:r>
              <a:rPr lang="zh-TW" altLang="en-US"/>
              <a:t>的指令：</a:t>
            </a:r>
          </a:p>
          <a:p>
            <a:pPr marL="457200" lvl="1" indent="0">
              <a:buNone/>
            </a:pPr>
            <a:r>
              <a:rPr lang="en-US" altLang="zh-TW"/>
              <a:t>(mediapipe) $ </a:t>
            </a:r>
            <a:r>
              <a:rPr lang="en-US" altLang="zh-TW">
                <a:solidFill>
                  <a:srgbClr val="FF0000"/>
                </a:solidFill>
              </a:rPr>
              <a:t>pip install mediapipe-rpi3==0.8.4.0</a:t>
            </a:r>
          </a:p>
          <a:p>
            <a:endParaRPr lang="zh-TW" altLang="en-US"/>
          </a:p>
        </p:txBody>
      </p:sp>
      <p:sp>
        <p:nvSpPr>
          <p:cNvPr id="7" name="矩形 6">
            <a:extLst>
              <a:ext uri="{FF2B5EF4-FFF2-40B4-BE49-F238E27FC236}">
                <a16:creationId xmlns:a16="http://schemas.microsoft.com/office/drawing/2014/main" id="{9C0477B7-4F96-403F-90E6-D73F28D5E731}"/>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ex6-2</a:t>
            </a:r>
            <a:endParaRPr lang="zh-TW" altLang="en-US">
              <a:latin typeface="Consolas" panose="020B0609020204030204" pitchFamily="49"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a:extLst>
              <a:ext uri="{FF2B5EF4-FFF2-40B4-BE49-F238E27FC236}">
                <a16:creationId xmlns:a16="http://schemas.microsoft.com/office/drawing/2014/main" id="{66BD4197-DCF4-4BA7-9FE1-ADE41C3430AF}"/>
              </a:ext>
            </a:extLst>
          </p:cNvPr>
          <p:cNvSpPr>
            <a:spLocks noGrp="1"/>
          </p:cNvSpPr>
          <p:nvPr>
            <p:ph type="title"/>
          </p:nvPr>
        </p:nvSpPr>
        <p:spPr/>
        <p:txBody>
          <a:bodyPr/>
          <a:lstStyle/>
          <a:p>
            <a:r>
              <a:rPr lang="zh-TW" altLang="en-US" sz="3200"/>
              <a:t>取得 </a:t>
            </a:r>
            <a:r>
              <a:rPr lang="en-US" altLang="zh-TW" sz="3200"/>
              <a:t>TensorFlow Lite </a:t>
            </a:r>
            <a:r>
              <a:rPr lang="zh-TW" altLang="en-US" sz="3200"/>
              <a:t>預訓練模型：</a:t>
            </a:r>
            <a:r>
              <a:rPr lang="en-US" altLang="zh-TW" sz="3200"/>
              <a:t>MobileNet</a:t>
            </a:r>
            <a:endParaRPr lang="zh-TW" altLang="en-US" sz="3200"/>
          </a:p>
        </p:txBody>
      </p:sp>
      <p:sp>
        <p:nvSpPr>
          <p:cNvPr id="3" name="內容版面配置區 2">
            <a:extLst>
              <a:ext uri="{FF2B5EF4-FFF2-40B4-BE49-F238E27FC236}">
                <a16:creationId xmlns:a16="http://schemas.microsoft.com/office/drawing/2014/main" id="{12B93E2B-E3B9-4887-9540-E05F3D0227A8}"/>
              </a:ext>
            </a:extLst>
          </p:cNvPr>
          <p:cNvSpPr>
            <a:spLocks noGrp="1"/>
          </p:cNvSpPr>
          <p:nvPr>
            <p:ph idx="1"/>
          </p:nvPr>
        </p:nvSpPr>
        <p:spPr/>
        <p:txBody>
          <a:bodyPr/>
          <a:lstStyle/>
          <a:p>
            <a:r>
              <a:rPr lang="en-US" altLang="zh-TW"/>
              <a:t>TensorFlow Lite </a:t>
            </a:r>
            <a:r>
              <a:rPr lang="zh-TW" altLang="en-US"/>
              <a:t>提供多種可以馬上使用的預訓練模型，我們可以直接下載模型來進行物體辨識，例如：在 </a:t>
            </a:r>
            <a:r>
              <a:rPr lang="en-US" altLang="zh-TW"/>
              <a:t>TensorFlow Hub </a:t>
            </a:r>
            <a:r>
              <a:rPr lang="zh-TW" altLang="en-US"/>
              <a:t>下載 </a:t>
            </a:r>
            <a:r>
              <a:rPr lang="en-US" altLang="zh-TW"/>
              <a:t>MobileNet V1 </a:t>
            </a:r>
            <a:r>
              <a:rPr lang="zh-TW" altLang="en-US"/>
              <a:t>版預訓練模型 </a:t>
            </a:r>
            <a:r>
              <a:rPr lang="en-US" altLang="zh-TW"/>
              <a:t>(</a:t>
            </a:r>
            <a:r>
              <a:rPr lang="zh-TW" altLang="en-US"/>
              <a:t>請下載內含標籤檔的 </a:t>
            </a:r>
            <a:r>
              <a:rPr lang="en-US" altLang="zh-TW"/>
              <a:t>Metadata </a:t>
            </a:r>
            <a:r>
              <a:rPr lang="zh-TW" altLang="en-US"/>
              <a:t>版本</a:t>
            </a:r>
            <a:r>
              <a:rPr lang="en-US" altLang="zh-TW"/>
              <a:t>)</a:t>
            </a:r>
            <a:r>
              <a:rPr lang="zh-TW" altLang="en-US"/>
              <a:t>，其 </a:t>
            </a:r>
            <a:r>
              <a:rPr lang="en-US" altLang="zh-TW"/>
              <a:t>URL </a:t>
            </a:r>
            <a:r>
              <a:rPr lang="zh-TW" altLang="en-US"/>
              <a:t>網址如下所示：</a:t>
            </a:r>
          </a:p>
          <a:p>
            <a:pPr lvl="1"/>
            <a:r>
              <a:rPr lang="en-US" altLang="zh-TW"/>
              <a:t>https://tfhub.dev/tensorflow/lite-model/mobilenet_v1_1.0_224_quantized/1/metadata/1</a:t>
            </a:r>
          </a:p>
          <a:p>
            <a:endParaRPr lang="zh-TW" altLang="en-US"/>
          </a:p>
        </p:txBody>
      </p:sp>
      <p:sp>
        <p:nvSpPr>
          <p:cNvPr id="5" name="矩形 4">
            <a:extLst>
              <a:ext uri="{FF2B5EF4-FFF2-40B4-BE49-F238E27FC236}">
                <a16:creationId xmlns:a16="http://schemas.microsoft.com/office/drawing/2014/main" id="{02D447C3-49DF-4E39-8C19-3D36DCE62992}"/>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ex6-17</a:t>
            </a:r>
            <a:endParaRPr lang="zh-TW" altLang="en-US">
              <a:latin typeface="Consolas" panose="020B0609020204030204" pitchFamily="49"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1341083317"/>
              </p:ext>
            </p:extLst>
          </p:nvPr>
        </p:nvGraphicFramePr>
        <p:xfrm>
          <a:off x="696000" y="626648"/>
          <a:ext cx="10800000" cy="6187948"/>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760000">
                <a:tc>
                  <a:txBody>
                    <a:bodyPr/>
                    <a:lstStyle/>
                    <a:p>
                      <a:pPr>
                        <a:lnSpc>
                          <a:spcPts val="1200"/>
                        </a:lnSpc>
                        <a:spcBef>
                          <a:spcPts val="0"/>
                        </a:spcBef>
                      </a:pPr>
                      <a:r>
                        <a:rPr lang="en-US" altLang="zh-TW" sz="1200" b="0" kern="1200">
                          <a:solidFill>
                            <a:srgbClr val="6E6E6E"/>
                          </a:solidFill>
                          <a:latin typeface="Consolas" panose="020B0609020204030204" pitchFamily="49" charset="0"/>
                          <a:ea typeface="+mn-ea"/>
                          <a:cs typeface="+mn-cs"/>
                        </a:rPr>
                        <a:t>from tflite_runtime.interpreter import Interpreter </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import cv2</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import numpy as np</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import time</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data_folder = "/home/pi/ch06/mobilenet/"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data_folder = "mobilenet/"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model_path = data_folder + "mobilenet_v1_1.0_224_quantized_1_metadata_1.tflite"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label_path = data_folder + "labels.txt"</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interpreter = Interpreter(model_path)</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print("</a:t>
                      </a:r>
                      <a:r>
                        <a:rPr lang="zh-TW" altLang="en-US" sz="1200" b="0" kern="1200">
                          <a:solidFill>
                            <a:srgbClr val="6E6E6E"/>
                          </a:solidFill>
                          <a:latin typeface="Consolas" panose="020B0609020204030204" pitchFamily="49" charset="0"/>
                          <a:ea typeface="+mn-ea"/>
                          <a:cs typeface="+mn-cs"/>
                        </a:rPr>
                        <a:t>成功載入模型</a:t>
                      </a:r>
                      <a:r>
                        <a:rPr lang="en-US" altLang="zh-TW" sz="1200" b="0" kern="1200">
                          <a:solidFill>
                            <a:srgbClr val="6E6E6E"/>
                          </a:solidFill>
                          <a:latin typeface="Consolas" panose="020B0609020204030204" pitchFamily="49" charset="0"/>
                          <a:ea typeface="+mn-ea"/>
                          <a:cs typeface="+mn-cs"/>
                        </a:rPr>
                        <a: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interpreter.allocate_tensors()</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_, height, width, _ = interpreter.get_input_details()[0]["shape"]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print("</a:t>
                      </a:r>
                      <a:r>
                        <a:rPr lang="zh-TW" altLang="en-US" sz="1200" b="0" kern="1200">
                          <a:solidFill>
                            <a:srgbClr val="6E6E6E"/>
                          </a:solidFill>
                          <a:latin typeface="Consolas" panose="020B0609020204030204" pitchFamily="49" charset="0"/>
                          <a:ea typeface="+mn-ea"/>
                          <a:cs typeface="+mn-cs"/>
                        </a:rPr>
                        <a:t>圖片資訊</a:t>
                      </a:r>
                      <a:r>
                        <a:rPr lang="en-US" altLang="zh-TW" sz="1200" b="0" kern="1200">
                          <a:solidFill>
                            <a:srgbClr val="6E6E6E"/>
                          </a:solidFill>
                          <a:latin typeface="Consolas" panose="020B0609020204030204" pitchFamily="49" charset="0"/>
                          <a:ea typeface="+mn-ea"/>
                          <a:cs typeface="+mn-cs"/>
                        </a:rPr>
                        <a:t>: (", width, ",", height, ")")</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time1 = time.time()</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image = cv2.imread("images/test.jpg")</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image_rgb = cv2.cvtColor(image, cv2.COLOR_BGR2RGB)</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image_resized = cv2.resize(image_rgb, (width, height))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input_data = np.expand_dims(image_resized, axis=0)</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interpreter.set_tensor(interpreter.get_input_details()[0]["index"],input_data)</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interpreter.invoke()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output_details = interpreter.get_output_details()[0]</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output = np.squeeze(interpreter.get_tensor(output_details["index"]))</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scale, zero_point = output_details["quantization"]</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output = scale * (output - zero_point)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ordered = np.argpartition(-output, 1)</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label_id, prob = [(i, output[i]) for i in ordered[:1]][0]</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time2 = time.time()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classification_time = np.round(time2-time1, 3)</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print("</a:t>
                      </a:r>
                      <a:r>
                        <a:rPr lang="zh-TW" altLang="en-US" sz="1200" b="0" kern="1200">
                          <a:solidFill>
                            <a:srgbClr val="6E6E6E"/>
                          </a:solidFill>
                          <a:latin typeface="Consolas" panose="020B0609020204030204" pitchFamily="49" charset="0"/>
                          <a:ea typeface="+mn-ea"/>
                          <a:cs typeface="+mn-cs"/>
                        </a:rPr>
                        <a:t>辨識時間 </a:t>
                      </a:r>
                      <a:r>
                        <a:rPr lang="en-US" altLang="zh-TW" sz="1200" b="0" kern="1200">
                          <a:solidFill>
                            <a:srgbClr val="6E6E6E"/>
                          </a:solidFill>
                          <a:latin typeface="Consolas" panose="020B0609020204030204" pitchFamily="49" charset="0"/>
                          <a:ea typeface="+mn-ea"/>
                          <a:cs typeface="+mn-cs"/>
                        </a:rPr>
                        <a:t>=", classification_time, "</a:t>
                      </a:r>
                      <a:r>
                        <a:rPr lang="zh-TW" altLang="en-US" sz="1200" b="0" kern="1200">
                          <a:solidFill>
                            <a:srgbClr val="6E6E6E"/>
                          </a:solidFill>
                          <a:latin typeface="Consolas" panose="020B0609020204030204" pitchFamily="49" charset="0"/>
                          <a:ea typeface="+mn-ea"/>
                          <a:cs typeface="+mn-cs"/>
                        </a:rPr>
                        <a:t>秒</a:t>
                      </a:r>
                      <a:r>
                        <a:rPr lang="en-US" altLang="zh-TW" sz="1200" b="0" kern="1200">
                          <a:solidFill>
                            <a:srgbClr val="6E6E6E"/>
                          </a:solidFill>
                          <a:latin typeface="Consolas" panose="020B0609020204030204" pitchFamily="49" charset="0"/>
                          <a:ea typeface="+mn-ea"/>
                          <a:cs typeface="+mn-cs"/>
                        </a:rPr>
                        <a:t>")</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with open(label_path, "r") as f:</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labels = [line.strip() for i, line in enumerate(f.readlines())]</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classification_label = labels[label_id]</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print("</a:t>
                      </a:r>
                      <a:r>
                        <a:rPr lang="zh-TW" altLang="en-US" sz="1200" b="0" kern="1200">
                          <a:solidFill>
                            <a:srgbClr val="6E6E6E"/>
                          </a:solidFill>
                          <a:latin typeface="Consolas" panose="020B0609020204030204" pitchFamily="49" charset="0"/>
                          <a:ea typeface="+mn-ea"/>
                          <a:cs typeface="+mn-cs"/>
                        </a:rPr>
                        <a:t>圖片標籤 </a:t>
                      </a:r>
                      <a:r>
                        <a:rPr lang="en-US" altLang="zh-TW" sz="1200" b="0" kern="1200">
                          <a:solidFill>
                            <a:srgbClr val="6E6E6E"/>
                          </a:solidFill>
                          <a:latin typeface="Consolas" panose="020B0609020204030204" pitchFamily="49" charset="0"/>
                          <a:ea typeface="+mn-ea"/>
                          <a:cs typeface="+mn-cs"/>
                        </a:rPr>
                        <a:t>=", classification_label)</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print("</a:t>
                      </a:r>
                      <a:r>
                        <a:rPr lang="zh-TW" altLang="en-US" sz="1200" b="0" kern="1200">
                          <a:solidFill>
                            <a:srgbClr val="6E6E6E"/>
                          </a:solidFill>
                          <a:latin typeface="Consolas" panose="020B0609020204030204" pitchFamily="49" charset="0"/>
                          <a:ea typeface="+mn-ea"/>
                          <a:cs typeface="+mn-cs"/>
                        </a:rPr>
                        <a:t>辨識準確度 </a:t>
                      </a:r>
                      <a:r>
                        <a:rPr lang="en-US" altLang="zh-TW" sz="1200" b="0" kern="1200">
                          <a:solidFill>
                            <a:srgbClr val="6E6E6E"/>
                          </a:solidFill>
                          <a:latin typeface="Consolas" panose="020B0609020204030204" pitchFamily="49" charset="0"/>
                          <a:ea typeface="+mn-ea"/>
                          <a:cs typeface="+mn-cs"/>
                        </a:rPr>
                        <a:t>=", np.round(prob*100, 2), "%")</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1101926255"/>
              </p:ext>
            </p:extLst>
          </p:nvPr>
        </p:nvGraphicFramePr>
        <p:xfrm>
          <a:off x="652870" y="1650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6-8</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MobileNet V1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版預訓練模型。</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(6-9.py)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ex6-13</a:t>
            </a:r>
            <a:endParaRPr lang="zh-TW" altLang="en-US">
              <a:latin typeface="Consolas" panose="020B0609020204030204" pitchFamily="49" charset="0"/>
            </a:endParaRPr>
          </a:p>
        </p:txBody>
      </p:sp>
    </p:spTree>
    <p:extLst>
      <p:ext uri="{BB962C8B-B14F-4D97-AF65-F5344CB8AC3E}">
        <p14:creationId xmlns:p14="http://schemas.microsoft.com/office/powerpoint/2010/main" val="3816269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AF04E545-7AFD-4ED1-B876-A34A81193F2A}"/>
              </a:ext>
            </a:extLst>
          </p:cNvPr>
          <p:cNvSpPr>
            <a:spLocks noGrp="1"/>
          </p:cNvSpPr>
          <p:nvPr>
            <p:ph type="title"/>
          </p:nvPr>
        </p:nvSpPr>
        <p:spPr/>
        <p:txBody>
          <a:bodyPr/>
          <a:lstStyle/>
          <a:p>
            <a:r>
              <a:rPr lang="en-US" altLang="zh-TW"/>
              <a:t>Demo 6-9.py</a:t>
            </a:r>
            <a:endParaRPr lang="zh-TW" altLang="en-US"/>
          </a:p>
        </p:txBody>
      </p:sp>
      <p:sp>
        <p:nvSpPr>
          <p:cNvPr id="38915" name="內容版面配置區 2">
            <a:extLst>
              <a:ext uri="{FF2B5EF4-FFF2-40B4-BE49-F238E27FC236}">
                <a16:creationId xmlns:a16="http://schemas.microsoft.com/office/drawing/2014/main" id="{BBFC8EA5-DD09-4886-ABED-715B5C7E78DF}"/>
              </a:ext>
            </a:extLst>
          </p:cNvPr>
          <p:cNvSpPr>
            <a:spLocks noGrp="1"/>
          </p:cNvSpPr>
          <p:nvPr>
            <p:ph idx="1"/>
          </p:nvPr>
        </p:nvSpPr>
        <p:spPr/>
        <p:txBody>
          <a:bodyPr/>
          <a:lstStyle/>
          <a:p>
            <a:r>
              <a:rPr lang="en-US" altLang="zh-TW"/>
              <a:t>MobileNet V1 </a:t>
            </a:r>
            <a:r>
              <a:rPr lang="zh-TW" altLang="en-US"/>
              <a:t>預訓練模型所辨識的圖片尺寸是 </a:t>
            </a:r>
            <a:r>
              <a:rPr lang="en-US" altLang="zh-TW"/>
              <a:t>(224, 224)</a:t>
            </a:r>
            <a:r>
              <a:rPr lang="zh-TW" altLang="en-US"/>
              <a:t>，可以辨識 </a:t>
            </a:r>
            <a:r>
              <a:rPr lang="en-US" altLang="zh-TW"/>
              <a:t>1000 </a:t>
            </a:r>
            <a:r>
              <a:rPr lang="zh-TW" altLang="en-US"/>
              <a:t>種不同的物體。</a:t>
            </a:r>
            <a:endParaRPr lang="en-US" altLang="zh-TW"/>
          </a:p>
          <a:p>
            <a:r>
              <a:rPr lang="en-US" altLang="zh-TW"/>
              <a:t>Python </a:t>
            </a:r>
            <a:r>
              <a:rPr lang="zh-TW" altLang="en-US"/>
              <a:t>程式在使用 </a:t>
            </a:r>
            <a:r>
              <a:rPr lang="en-US" altLang="zh-TW"/>
              <a:t>OpenCV </a:t>
            </a:r>
            <a:r>
              <a:rPr lang="zh-TW" altLang="en-US"/>
              <a:t>讀取圖檔後，使用 </a:t>
            </a:r>
            <a:r>
              <a:rPr lang="en-US" altLang="zh-TW"/>
              <a:t>TensorFlow Lite </a:t>
            </a:r>
            <a:r>
              <a:rPr lang="zh-TW" altLang="en-US"/>
              <a:t>載入</a:t>
            </a:r>
            <a:r>
              <a:rPr lang="en-US" altLang="zh-TW"/>
              <a:t>MobileNet V1 </a:t>
            </a:r>
            <a:r>
              <a:rPr lang="zh-TW" altLang="en-US"/>
              <a:t>預訓練模型來辨識圖片內容，程式執行的結果可以看到辨識結果是一隻貓，如下圖所示：</a:t>
            </a:r>
          </a:p>
          <a:p>
            <a:endParaRPr lang="zh-TW" altLang="en-US"/>
          </a:p>
        </p:txBody>
      </p:sp>
      <p:pic>
        <p:nvPicPr>
          <p:cNvPr id="38917" name="圖片 5">
            <a:extLst>
              <a:ext uri="{FF2B5EF4-FFF2-40B4-BE49-F238E27FC236}">
                <a16:creationId xmlns:a16="http://schemas.microsoft.com/office/drawing/2014/main" id="{AB952225-0D35-47D0-903E-23A5D2F0B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924" y="3929918"/>
            <a:ext cx="409733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a:extLst>
              <a:ext uri="{FF2B5EF4-FFF2-40B4-BE49-F238E27FC236}">
                <a16:creationId xmlns:a16="http://schemas.microsoft.com/office/drawing/2014/main" id="{660E962D-C7E7-47DD-A37C-9AFD2715BD5D}"/>
              </a:ext>
            </a:extLst>
          </p:cNvPr>
          <p:cNvSpPr>
            <a:spLocks noGrp="1"/>
          </p:cNvSpPr>
          <p:nvPr>
            <p:ph type="title"/>
          </p:nvPr>
        </p:nvSpPr>
        <p:spPr/>
        <p:txBody>
          <a:bodyPr/>
          <a:lstStyle/>
          <a:p>
            <a:r>
              <a:rPr lang="en-US" altLang="zh-TW"/>
              <a:t>AI </a:t>
            </a:r>
            <a:r>
              <a:rPr lang="zh-TW" altLang="en-US"/>
              <a:t>實驗範例：辨識剪刀、石頭和布的手勢</a:t>
            </a:r>
          </a:p>
        </p:txBody>
      </p:sp>
      <p:sp>
        <p:nvSpPr>
          <p:cNvPr id="39939" name="內容版面配置區 2">
            <a:extLst>
              <a:ext uri="{FF2B5EF4-FFF2-40B4-BE49-F238E27FC236}">
                <a16:creationId xmlns:a16="http://schemas.microsoft.com/office/drawing/2014/main" id="{D7E6DF93-B21F-4DCB-8654-01E1957D81E2}"/>
              </a:ext>
            </a:extLst>
          </p:cNvPr>
          <p:cNvSpPr>
            <a:spLocks noGrp="1"/>
          </p:cNvSpPr>
          <p:nvPr>
            <p:ph idx="1"/>
          </p:nvPr>
        </p:nvSpPr>
        <p:spPr/>
        <p:txBody>
          <a:bodyPr/>
          <a:lstStyle/>
          <a:p>
            <a:r>
              <a:rPr lang="zh-TW" altLang="en-US"/>
              <a:t>在本節的實驗範例準備使用 </a:t>
            </a:r>
            <a:r>
              <a:rPr lang="en-US" altLang="zh-TW"/>
              <a:t>CVZone </a:t>
            </a:r>
            <a:r>
              <a:rPr lang="zh-TW" altLang="en-US"/>
              <a:t>依據手掌伸出的手指數來辨識出手勢是剪刀、石頭或布。</a:t>
            </a:r>
          </a:p>
          <a:p>
            <a:r>
              <a:rPr lang="zh-TW" altLang="en-US"/>
              <a:t>在 </a:t>
            </a:r>
            <a:r>
              <a:rPr lang="en-US" altLang="zh-TW"/>
              <a:t>Python </a:t>
            </a:r>
            <a:r>
              <a:rPr lang="zh-TW" altLang="en-US"/>
              <a:t>程式可以使用 </a:t>
            </a:r>
            <a:r>
              <a:rPr lang="en-US" altLang="zh-TW"/>
              <a:t>HandDetector </a:t>
            </a:r>
            <a:r>
              <a:rPr lang="zh-TW" altLang="en-US"/>
              <a:t>物件的 </a:t>
            </a:r>
            <a:r>
              <a:rPr lang="en-US" altLang="zh-TW"/>
              <a:t>fingersUp() </a:t>
            </a:r>
            <a:r>
              <a:rPr lang="zh-TW" altLang="en-US"/>
              <a:t>方法來偵測手掌伸出哪些手指，如下所示：</a:t>
            </a:r>
          </a:p>
          <a:p>
            <a:pPr lvl="1"/>
            <a:r>
              <a:rPr lang="en-US" altLang="zh-TW"/>
              <a:t>fingers = detector.fingersUp(hand)</a:t>
            </a:r>
          </a:p>
          <a:p>
            <a:r>
              <a:rPr lang="zh-TW" altLang="en-US"/>
              <a:t>上述方法的回傳值是 </a:t>
            </a:r>
            <a:r>
              <a:rPr lang="en-US" altLang="zh-TW"/>
              <a:t>5 </a:t>
            </a:r>
            <a:r>
              <a:rPr lang="zh-TW" altLang="en-US"/>
              <a:t>根手指（從姆指開始至小指）的清單，例如：</a:t>
            </a:r>
            <a:r>
              <a:rPr lang="en-US" altLang="zh-TW"/>
              <a:t>[0, 1, 1, 0, 0]</a:t>
            </a:r>
            <a:r>
              <a:rPr lang="zh-TW" altLang="en-US"/>
              <a:t>，值 </a:t>
            </a:r>
            <a:r>
              <a:rPr lang="en-US" altLang="zh-TW"/>
              <a:t>1 </a:t>
            </a:r>
            <a:r>
              <a:rPr lang="zh-TW" altLang="en-US"/>
              <a:t>是伸出；</a:t>
            </a:r>
            <a:r>
              <a:rPr lang="en-US" altLang="zh-TW"/>
              <a:t>0 </a:t>
            </a:r>
            <a:r>
              <a:rPr lang="zh-TW" altLang="en-US"/>
              <a:t>沒有，以此例是伸出食指和中指，所以，我們可以使用此清單內容來辨識出手勢是剪刀、石頭或布。</a:t>
            </a:r>
          </a:p>
          <a:p>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7602C5C2-B143-4CC2-B953-E90939619E45}"/>
              </a:ext>
            </a:extLst>
          </p:cNvPr>
          <p:cNvSpPr>
            <a:spLocks noGrp="1"/>
          </p:cNvSpPr>
          <p:nvPr>
            <p:ph type="title"/>
          </p:nvPr>
        </p:nvSpPr>
        <p:spPr/>
        <p:txBody>
          <a:bodyPr/>
          <a:lstStyle/>
          <a:p>
            <a:r>
              <a:rPr lang="en-US" altLang="zh-TW"/>
              <a:t>Demo 6-10.py</a:t>
            </a:r>
            <a:endParaRPr lang="zh-TW" altLang="en-US"/>
          </a:p>
        </p:txBody>
      </p:sp>
      <p:sp>
        <p:nvSpPr>
          <p:cNvPr id="40963" name="內容版面配置區 2">
            <a:extLst>
              <a:ext uri="{FF2B5EF4-FFF2-40B4-BE49-F238E27FC236}">
                <a16:creationId xmlns:a16="http://schemas.microsoft.com/office/drawing/2014/main" id="{30B8B3D7-C745-4002-A0F1-870D20C9E6E8}"/>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讀取圖片後，使用 </a:t>
            </a:r>
            <a:r>
              <a:rPr lang="en-US" altLang="zh-TW"/>
              <a:t>CVZone </a:t>
            </a:r>
            <a:r>
              <a:rPr lang="zh-TW" altLang="en-US"/>
              <a:t>進行手勢追蹤，可以偵測出手掌伸出幾個手指來辨識手勢是剪刀、石頭或布 </a:t>
            </a:r>
            <a:r>
              <a:rPr lang="en-US" altLang="zh-TW"/>
              <a:t>(</a:t>
            </a:r>
            <a:r>
              <a:rPr lang="zh-TW" altLang="en-US"/>
              <a:t>需使用 </a:t>
            </a:r>
            <a:r>
              <a:rPr lang="en-US" altLang="zh-TW"/>
              <a:t>Python</a:t>
            </a:r>
            <a:r>
              <a:rPr lang="zh-TW" altLang="en-US"/>
              <a:t> 虛擬環境 </a:t>
            </a:r>
            <a:r>
              <a:rPr lang="en-US" altLang="zh-TW"/>
              <a:t>mediapipe)</a:t>
            </a:r>
            <a:r>
              <a:rPr lang="zh-TW" altLang="en-US"/>
              <a:t>，程式執行的結果如右圖所示：</a:t>
            </a:r>
          </a:p>
        </p:txBody>
      </p:sp>
      <p:pic>
        <p:nvPicPr>
          <p:cNvPr id="40965" name="圖片 5">
            <a:extLst>
              <a:ext uri="{FF2B5EF4-FFF2-40B4-BE49-F238E27FC236}">
                <a16:creationId xmlns:a16="http://schemas.microsoft.com/office/drawing/2014/main" id="{E3CBFC94-AE5D-40DD-95D4-4D90F835B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281" y="2739091"/>
            <a:ext cx="33734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7602C5C2-B143-4CC2-B953-E90939619E45}"/>
              </a:ext>
            </a:extLst>
          </p:cNvPr>
          <p:cNvSpPr>
            <a:spLocks noGrp="1"/>
          </p:cNvSpPr>
          <p:nvPr>
            <p:ph type="title"/>
          </p:nvPr>
        </p:nvSpPr>
        <p:spPr/>
        <p:txBody>
          <a:bodyPr/>
          <a:lstStyle/>
          <a:p>
            <a:r>
              <a:rPr lang="en-US" altLang="zh-TW"/>
              <a:t>Demo 6-10a.py (</a:t>
            </a:r>
            <a:r>
              <a:rPr lang="zh-TW" altLang="en-US"/>
              <a:t>即時影像</a:t>
            </a:r>
            <a:r>
              <a:rPr lang="en-US" altLang="zh-TW"/>
              <a:t>)</a:t>
            </a:r>
            <a:endParaRPr lang="zh-TW" altLang="en-US"/>
          </a:p>
        </p:txBody>
      </p:sp>
      <p:pic>
        <p:nvPicPr>
          <p:cNvPr id="4" name="圖片 3">
            <a:extLst>
              <a:ext uri="{FF2B5EF4-FFF2-40B4-BE49-F238E27FC236}">
                <a16:creationId xmlns:a16="http://schemas.microsoft.com/office/drawing/2014/main" id="{619FDC8D-8371-46BF-859D-48597440A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994" y="1635727"/>
            <a:ext cx="5124011" cy="4312516"/>
          </a:xfrm>
          <a:prstGeom prst="rect">
            <a:avLst/>
          </a:prstGeom>
        </p:spPr>
      </p:pic>
    </p:spTree>
    <p:extLst>
      <p:ext uri="{BB962C8B-B14F-4D97-AF65-F5344CB8AC3E}">
        <p14:creationId xmlns:p14="http://schemas.microsoft.com/office/powerpoint/2010/main" val="696613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a:extLst>
              <a:ext uri="{FF2B5EF4-FFF2-40B4-BE49-F238E27FC236}">
                <a16:creationId xmlns:a16="http://schemas.microsoft.com/office/drawing/2014/main" id="{13E44452-2BDF-4990-AB49-C3C218E2D37C}"/>
              </a:ext>
            </a:extLst>
          </p:cNvPr>
          <p:cNvSpPr>
            <a:spLocks noGrp="1"/>
          </p:cNvSpPr>
          <p:nvPr>
            <p:ph type="title"/>
          </p:nvPr>
        </p:nvSpPr>
        <p:spPr/>
        <p:txBody>
          <a:bodyPr/>
          <a:lstStyle/>
          <a:p>
            <a:r>
              <a:rPr lang="zh-TW" altLang="en-US" sz="3200"/>
              <a:t>即時物體辨識</a:t>
            </a:r>
            <a:r>
              <a:rPr lang="en-US" altLang="zh-TW" sz="3200"/>
              <a:t>-</a:t>
            </a:r>
            <a:r>
              <a:rPr lang="zh-TW" altLang="en-US" sz="3200"/>
              <a:t>取得預訓練模型：</a:t>
            </a:r>
            <a:r>
              <a:rPr lang="en-US" altLang="zh-TW" sz="3200"/>
              <a:t>SSD MobileNet</a:t>
            </a:r>
            <a:endParaRPr lang="zh-TW" altLang="en-US" sz="3200"/>
          </a:p>
        </p:txBody>
      </p:sp>
      <p:sp>
        <p:nvSpPr>
          <p:cNvPr id="41988" name="內容版面配置區 6">
            <a:extLst>
              <a:ext uri="{FF2B5EF4-FFF2-40B4-BE49-F238E27FC236}">
                <a16:creationId xmlns:a16="http://schemas.microsoft.com/office/drawing/2014/main" id="{5103C507-8CE0-4F6C-94E9-B3DF723CD233}"/>
              </a:ext>
            </a:extLst>
          </p:cNvPr>
          <p:cNvSpPr>
            <a:spLocks noGrp="1"/>
          </p:cNvSpPr>
          <p:nvPr>
            <p:ph idx="1"/>
          </p:nvPr>
        </p:nvSpPr>
        <p:spPr/>
        <p:txBody>
          <a:bodyPr/>
          <a:lstStyle/>
          <a:p>
            <a:r>
              <a:rPr lang="zh-TW" altLang="en-US"/>
              <a:t>如同第 </a:t>
            </a:r>
            <a:r>
              <a:rPr lang="en-US" altLang="zh-TW"/>
              <a:t>5</a:t>
            </a:r>
            <a:r>
              <a:rPr lang="zh-TW" altLang="en-US"/>
              <a:t> 章的 </a:t>
            </a:r>
            <a:r>
              <a:rPr lang="en-US" altLang="zh-TW"/>
              <a:t>YOLO</a:t>
            </a:r>
            <a:r>
              <a:rPr lang="zh-TW" altLang="en-US"/>
              <a:t> 物體辨識，我們一樣可以使用 </a:t>
            </a:r>
            <a:r>
              <a:rPr lang="en-US" altLang="zh-TW"/>
              <a:t>TensorFlow Lite</a:t>
            </a:r>
            <a:r>
              <a:rPr lang="zh-TW" altLang="en-US"/>
              <a:t> 建立即時物體辨識，使用的是 </a:t>
            </a:r>
            <a:r>
              <a:rPr lang="en-US" altLang="zh-TW"/>
              <a:t>SSD MobileNet</a:t>
            </a:r>
            <a:r>
              <a:rPr lang="zh-TW" altLang="en-US"/>
              <a:t> 預訓練模型，可以辨識 </a:t>
            </a:r>
            <a:r>
              <a:rPr lang="en-US" altLang="zh-TW"/>
              <a:t>90</a:t>
            </a:r>
            <a:r>
              <a:rPr lang="zh-TW" altLang="en-US"/>
              <a:t> 種物體。</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a:extLst>
              <a:ext uri="{FF2B5EF4-FFF2-40B4-BE49-F238E27FC236}">
                <a16:creationId xmlns:a16="http://schemas.microsoft.com/office/drawing/2014/main" id="{489A2CFC-6A74-44C6-9B6A-B3D8FB95121C}"/>
              </a:ext>
            </a:extLst>
          </p:cNvPr>
          <p:cNvSpPr>
            <a:spLocks noGrp="1"/>
          </p:cNvSpPr>
          <p:nvPr>
            <p:ph type="title"/>
          </p:nvPr>
        </p:nvSpPr>
        <p:spPr/>
        <p:txBody>
          <a:bodyPr/>
          <a:lstStyle/>
          <a:p>
            <a:r>
              <a:rPr lang="zh-TW" altLang="en-US" sz="3200"/>
              <a:t>即時物體辨識</a:t>
            </a:r>
            <a:r>
              <a:rPr lang="en-US" altLang="zh-TW" sz="3200"/>
              <a:t>-</a:t>
            </a:r>
            <a:r>
              <a:rPr lang="zh-TW" altLang="en-US" sz="3200"/>
              <a:t>取得預訓練模型：</a:t>
            </a:r>
            <a:r>
              <a:rPr lang="en-US" altLang="zh-TW" sz="3200"/>
              <a:t>SSD MobileNet</a:t>
            </a:r>
            <a:endParaRPr lang="zh-TW" altLang="en-US" sz="3200"/>
          </a:p>
        </p:txBody>
      </p:sp>
      <p:sp>
        <p:nvSpPr>
          <p:cNvPr id="3" name="內容版面配置區 2">
            <a:extLst>
              <a:ext uri="{FF2B5EF4-FFF2-40B4-BE49-F238E27FC236}">
                <a16:creationId xmlns:a16="http://schemas.microsoft.com/office/drawing/2014/main" id="{5B661936-69B0-4E0D-B6E6-BE45884064A6}"/>
              </a:ext>
            </a:extLst>
          </p:cNvPr>
          <p:cNvSpPr>
            <a:spLocks noGrp="1"/>
          </p:cNvSpPr>
          <p:nvPr>
            <p:ph idx="1"/>
          </p:nvPr>
        </p:nvSpPr>
        <p:spPr/>
        <p:txBody>
          <a:bodyPr/>
          <a:lstStyle/>
          <a:p>
            <a:r>
              <a:rPr lang="zh-TW" altLang="en-US"/>
              <a:t>在 </a:t>
            </a:r>
            <a:r>
              <a:rPr lang="en-US" altLang="zh-TW"/>
              <a:t>TensorFlow Hub</a:t>
            </a:r>
            <a:r>
              <a:rPr lang="zh-TW" altLang="en-US"/>
              <a:t> 下載 </a:t>
            </a:r>
            <a:r>
              <a:rPr lang="en-US" altLang="zh-TW"/>
              <a:t>SSD MobileNet V1</a:t>
            </a:r>
            <a:r>
              <a:rPr lang="zh-TW" altLang="en-US"/>
              <a:t> 預訓練模型 </a:t>
            </a:r>
            <a:r>
              <a:rPr lang="en-US" altLang="zh-TW"/>
              <a:t>(</a:t>
            </a:r>
            <a:r>
              <a:rPr lang="zh-TW" altLang="en-US"/>
              <a:t>請下載內含標籤檔的 </a:t>
            </a:r>
            <a:r>
              <a:rPr lang="en-US" altLang="zh-TW"/>
              <a:t>Metadata </a:t>
            </a:r>
            <a:r>
              <a:rPr lang="zh-TW" altLang="en-US"/>
              <a:t>版本</a:t>
            </a:r>
            <a:r>
              <a:rPr lang="en-US" altLang="zh-TW"/>
              <a:t>)</a:t>
            </a:r>
            <a:r>
              <a:rPr lang="zh-TW" altLang="en-US"/>
              <a:t>，其 </a:t>
            </a:r>
            <a:r>
              <a:rPr lang="en-US" altLang="zh-TW"/>
              <a:t>URL</a:t>
            </a:r>
            <a:r>
              <a:rPr lang="zh-TW" altLang="en-US"/>
              <a:t> 網址如下所示：</a:t>
            </a:r>
          </a:p>
          <a:p>
            <a:pPr lvl="1"/>
            <a:r>
              <a:rPr lang="en-US" altLang="zh-TW"/>
              <a:t>https://tfhub.dev/tensorflow/lite-model/ssd_mobilenet_v1/1/metadata/2</a:t>
            </a:r>
          </a:p>
          <a:p>
            <a:endParaRPr lang="zh-TW" altLang="en-US"/>
          </a:p>
        </p:txBody>
      </p:sp>
      <p:pic>
        <p:nvPicPr>
          <p:cNvPr id="43013" name="圖片 5">
            <a:extLst>
              <a:ext uri="{FF2B5EF4-FFF2-40B4-BE49-F238E27FC236}">
                <a16:creationId xmlns:a16="http://schemas.microsoft.com/office/drawing/2014/main" id="{F47A9A12-A87C-4150-A246-95BC4C595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869" y="3079140"/>
            <a:ext cx="74342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a:extLst>
              <a:ext uri="{FF2B5EF4-FFF2-40B4-BE49-F238E27FC236}">
                <a16:creationId xmlns:a16="http://schemas.microsoft.com/office/drawing/2014/main" id="{88D72881-42F0-49B1-8ED0-36315A13A76D}"/>
              </a:ext>
            </a:extLst>
          </p:cNvPr>
          <p:cNvSpPr>
            <a:spLocks noGrp="1"/>
          </p:cNvSpPr>
          <p:nvPr>
            <p:ph type="title"/>
          </p:nvPr>
        </p:nvSpPr>
        <p:spPr/>
        <p:txBody>
          <a:bodyPr/>
          <a:lstStyle/>
          <a:p>
            <a:r>
              <a:rPr lang="en-US" altLang="zh-TW"/>
              <a:t>Demo 6-11.py</a:t>
            </a:r>
            <a:endParaRPr lang="zh-TW" altLang="en-US"/>
          </a:p>
        </p:txBody>
      </p:sp>
      <p:sp>
        <p:nvSpPr>
          <p:cNvPr id="44036" name="內容版面配置區 4">
            <a:extLst>
              <a:ext uri="{FF2B5EF4-FFF2-40B4-BE49-F238E27FC236}">
                <a16:creationId xmlns:a16="http://schemas.microsoft.com/office/drawing/2014/main" id="{697FA4ED-A7AF-4E8E-A419-5411B42C6DB9}"/>
              </a:ext>
            </a:extLst>
          </p:cNvPr>
          <p:cNvSpPr>
            <a:spLocks noGrp="1"/>
          </p:cNvSpPr>
          <p:nvPr>
            <p:ph idx="1"/>
          </p:nvPr>
        </p:nvSpPr>
        <p:spPr/>
        <p:txBody>
          <a:bodyPr/>
          <a:lstStyle/>
          <a:p>
            <a:r>
              <a:rPr lang="en-US" altLang="zh-TW"/>
              <a:t>Python</a:t>
            </a:r>
            <a:r>
              <a:rPr lang="zh-TW" altLang="en-US"/>
              <a:t> 程式在使用 </a:t>
            </a:r>
            <a:r>
              <a:rPr lang="en-US" altLang="zh-TW"/>
              <a:t>OpenCV</a:t>
            </a:r>
            <a:r>
              <a:rPr lang="zh-TW" altLang="en-US"/>
              <a:t> 讀取影像後，使用 </a:t>
            </a:r>
            <a:r>
              <a:rPr lang="en-US" altLang="zh-TW"/>
              <a:t>SSD MobileNet V1</a:t>
            </a:r>
            <a:r>
              <a:rPr lang="zh-TW" altLang="en-US"/>
              <a:t> 預訓練模型來進行多物體的即時辨識，程式執行的結果可以看到使用方框標出的多個辨識物體 </a:t>
            </a:r>
            <a:r>
              <a:rPr lang="en-US" altLang="zh-TW"/>
              <a:t>(</a:t>
            </a:r>
            <a:r>
              <a:rPr lang="zh-TW" altLang="en-US"/>
              <a:t>需使用 </a:t>
            </a:r>
            <a:r>
              <a:rPr lang="en-US" altLang="zh-TW"/>
              <a:t>Python </a:t>
            </a:r>
            <a:r>
              <a:rPr lang="zh-TW" altLang="en-US"/>
              <a:t>虛擬環境 </a:t>
            </a:r>
            <a:r>
              <a:rPr lang="en-US" altLang="zh-TW"/>
              <a:t>tflite)</a:t>
            </a:r>
            <a:r>
              <a:rPr lang="zh-TW" altLang="en-US"/>
              <a:t>，如下圖所示：</a:t>
            </a:r>
          </a:p>
          <a:p>
            <a:endParaRPr lang="zh-TW" altLang="en-US"/>
          </a:p>
        </p:txBody>
      </p:sp>
      <p:pic>
        <p:nvPicPr>
          <p:cNvPr id="3" name="圖片 2">
            <a:extLst>
              <a:ext uri="{FF2B5EF4-FFF2-40B4-BE49-F238E27FC236}">
                <a16:creationId xmlns:a16="http://schemas.microsoft.com/office/drawing/2014/main" id="{9127E07D-7232-4094-A9F7-B9346C467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364" y="2495619"/>
            <a:ext cx="5163271" cy="425826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7602C5C2-B143-4CC2-B953-E90939619E45}"/>
              </a:ext>
            </a:extLst>
          </p:cNvPr>
          <p:cNvSpPr>
            <a:spLocks noGrp="1"/>
          </p:cNvSpPr>
          <p:nvPr>
            <p:ph type="title"/>
          </p:nvPr>
        </p:nvSpPr>
        <p:spPr/>
        <p:txBody>
          <a:bodyPr/>
          <a:lstStyle/>
          <a:p>
            <a:r>
              <a:rPr lang="en-US" altLang="zh-TW"/>
              <a:t>Demo 6-11a.py (</a:t>
            </a:r>
            <a:r>
              <a:rPr lang="zh-TW" altLang="en-US"/>
              <a:t>即時影像</a:t>
            </a:r>
            <a:r>
              <a:rPr lang="en-US" altLang="zh-TW"/>
              <a:t>)</a:t>
            </a:r>
            <a:endParaRPr lang="zh-TW" altLang="en-US"/>
          </a:p>
        </p:txBody>
      </p:sp>
      <p:pic>
        <p:nvPicPr>
          <p:cNvPr id="4" name="圖片 3">
            <a:extLst>
              <a:ext uri="{FF2B5EF4-FFF2-40B4-BE49-F238E27FC236}">
                <a16:creationId xmlns:a16="http://schemas.microsoft.com/office/drawing/2014/main" id="{619FDC8D-8371-46BF-859D-48597440A7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33994" y="1635727"/>
            <a:ext cx="5124010" cy="4312516"/>
          </a:xfrm>
          <a:prstGeom prst="rect">
            <a:avLst/>
          </a:prstGeom>
        </p:spPr>
      </p:pic>
    </p:spTree>
    <p:extLst>
      <p:ext uri="{BB962C8B-B14F-4D97-AF65-F5344CB8AC3E}">
        <p14:creationId xmlns:p14="http://schemas.microsoft.com/office/powerpoint/2010/main" val="420954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E61CC978-CF51-4516-9C99-E36F03F0D554}"/>
              </a:ext>
            </a:extLst>
          </p:cNvPr>
          <p:cNvSpPr>
            <a:spLocks noGrp="1"/>
          </p:cNvSpPr>
          <p:nvPr>
            <p:ph type="title"/>
          </p:nvPr>
        </p:nvSpPr>
        <p:spPr/>
        <p:txBody>
          <a:bodyPr/>
          <a:lstStyle/>
          <a:p>
            <a:r>
              <a:rPr lang="en-US" altLang="zh-TW"/>
              <a:t>6-1-2 </a:t>
            </a:r>
            <a:r>
              <a:rPr lang="zh-TW" altLang="en-US"/>
              <a:t> </a:t>
            </a:r>
            <a:r>
              <a:rPr lang="en-US" altLang="zh-TW"/>
              <a:t>MediaPipe </a:t>
            </a:r>
            <a:r>
              <a:rPr lang="zh-TW" altLang="en-US"/>
              <a:t>人臉偵測</a:t>
            </a:r>
          </a:p>
        </p:txBody>
      </p:sp>
      <p:sp>
        <p:nvSpPr>
          <p:cNvPr id="12291" name="內容版面配置區 2">
            <a:extLst>
              <a:ext uri="{FF2B5EF4-FFF2-40B4-BE49-F238E27FC236}">
                <a16:creationId xmlns:a16="http://schemas.microsoft.com/office/drawing/2014/main" id="{3F6CDC0E-B3E3-4A21-8B99-9E2E0E46A994}"/>
              </a:ext>
            </a:extLst>
          </p:cNvPr>
          <p:cNvSpPr>
            <a:spLocks noGrp="1"/>
          </p:cNvSpPr>
          <p:nvPr>
            <p:ph idx="1"/>
          </p:nvPr>
        </p:nvSpPr>
        <p:spPr/>
        <p:txBody>
          <a:bodyPr/>
          <a:lstStyle/>
          <a:p>
            <a:pPr algn="just"/>
            <a:r>
              <a:rPr lang="en-US" altLang="zh-TW"/>
              <a:t>MediaPipe </a:t>
            </a:r>
            <a:r>
              <a:rPr lang="zh-TW" altLang="en-US"/>
              <a:t>人臉偵測 </a:t>
            </a:r>
            <a:r>
              <a:rPr lang="en-US" altLang="zh-TW"/>
              <a:t>(Face Detection)</a:t>
            </a:r>
            <a:r>
              <a:rPr lang="zh-TW" altLang="en-US"/>
              <a:t> 是使用 </a:t>
            </a:r>
            <a:r>
              <a:rPr lang="en-US" altLang="zh-TW"/>
              <a:t>Blazeface </a:t>
            </a:r>
            <a:r>
              <a:rPr lang="zh-TW" altLang="en-US"/>
              <a:t>模型的一種超快速的人臉偵測，</a:t>
            </a:r>
            <a:r>
              <a:rPr lang="en-US" altLang="zh-TW"/>
              <a:t>Blazeface </a:t>
            </a:r>
            <a:r>
              <a:rPr lang="zh-TW" altLang="en-US"/>
              <a:t>模型是 </a:t>
            </a:r>
            <a:r>
              <a:rPr lang="en-US" altLang="zh-TW"/>
              <a:t>Google </a:t>
            </a:r>
            <a:r>
              <a:rPr lang="zh-TW" altLang="en-US"/>
              <a:t>開發的一種快速和輕量級的人臉辨識模型，可以在圖片中辨識出多張人臉和標示臉部 </a:t>
            </a:r>
            <a:r>
              <a:rPr lang="en-US" altLang="zh-TW"/>
              <a:t>6 </a:t>
            </a:r>
            <a:r>
              <a:rPr lang="zh-TW" altLang="en-US"/>
              <a:t>個關鍵點 </a:t>
            </a:r>
            <a:r>
              <a:rPr lang="en-US" altLang="zh-TW"/>
              <a:t>(Key Points)</a:t>
            </a:r>
            <a:r>
              <a:rPr lang="zh-TW" altLang="en-US"/>
              <a:t>，這是使用 </a:t>
            </a:r>
            <a:r>
              <a:rPr lang="en-US" altLang="zh-TW"/>
              <a:t>Single Shot Detector </a:t>
            </a:r>
            <a:r>
              <a:rPr lang="zh-TW" altLang="en-US"/>
              <a:t>架構和客製化編碼器所建立的人臉辨識模型。</a:t>
            </a:r>
          </a:p>
          <a:p>
            <a:pPr algn="just"/>
            <a:r>
              <a:rPr lang="en-US" altLang="zh-TW"/>
              <a:t>MediaPipe </a:t>
            </a:r>
            <a:r>
              <a:rPr lang="zh-TW" altLang="en-US"/>
              <a:t>人臉偵測所辨識出的臉部可以回傳臉部範圍的方框座標，再加上左眼、右眼、鼻尖、嘴巴、左耳和右耳共 </a:t>
            </a:r>
            <a:r>
              <a:rPr lang="en-US" altLang="zh-TW"/>
              <a:t>6 </a:t>
            </a:r>
            <a:r>
              <a:rPr lang="zh-TW" altLang="en-US"/>
              <a:t>個關鍵點座標。</a:t>
            </a:r>
          </a:p>
          <a:p>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3311619836"/>
              </p:ext>
            </p:extLst>
          </p:nvPr>
        </p:nvGraphicFramePr>
        <p:xfrm>
          <a:off x="696000" y="872825"/>
          <a:ext cx="10800000" cy="5868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868000">
                <a:tc>
                  <a:txBody>
                    <a:bodyPr/>
                    <a:lstStyle/>
                    <a:p>
                      <a:pPr>
                        <a:lnSpc>
                          <a:spcPts val="1200"/>
                        </a:lnSpc>
                        <a:spcBef>
                          <a:spcPts val="0"/>
                        </a:spcBef>
                      </a:pPr>
                      <a:r>
                        <a:rPr lang="en-US" altLang="zh-TW" sz="1200" b="0" kern="1200">
                          <a:solidFill>
                            <a:srgbClr val="6E6E6E"/>
                          </a:solidFill>
                          <a:latin typeface="Consolas" panose="020B0609020204030204" pitchFamily="49" charset="0"/>
                          <a:ea typeface="+mn-ea"/>
                          <a:cs typeface="+mn-cs"/>
                        </a:rPr>
                        <a:t>import cv2</a:t>
                      </a:r>
                    </a:p>
                    <a:p>
                      <a:pPr>
                        <a:lnSpc>
                          <a:spcPts val="1200"/>
                        </a:lnSpc>
                        <a:spcBef>
                          <a:spcPts val="0"/>
                        </a:spcBef>
                      </a:pPr>
                      <a:r>
                        <a:rPr lang="en-US" altLang="zh-TW" sz="1200" b="0" kern="1200">
                          <a:solidFill>
                            <a:srgbClr val="FF0000"/>
                          </a:solidFill>
                          <a:latin typeface="Consolas" panose="020B0609020204030204" pitchFamily="49" charset="0"/>
                          <a:ea typeface="+mn-ea"/>
                          <a:cs typeface="+mn-cs"/>
                        </a:rPr>
                        <a:t>import mediapipe as mp</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FF0000"/>
                          </a:solidFill>
                          <a:latin typeface="Consolas" panose="020B0609020204030204" pitchFamily="49" charset="0"/>
                          <a:ea typeface="+mn-ea"/>
                          <a:cs typeface="+mn-cs"/>
                        </a:rPr>
                        <a:t>mp_face_detection = mp.solutions.face_detection</a:t>
                      </a:r>
                    </a:p>
                    <a:p>
                      <a:pPr>
                        <a:lnSpc>
                          <a:spcPts val="1200"/>
                        </a:lnSpc>
                        <a:spcBef>
                          <a:spcPts val="0"/>
                        </a:spcBef>
                      </a:pPr>
                      <a:r>
                        <a:rPr lang="en-US" altLang="zh-TW" sz="1200" b="0" kern="1200">
                          <a:solidFill>
                            <a:srgbClr val="FF0000"/>
                          </a:solidFill>
                          <a:latin typeface="Consolas" panose="020B0609020204030204" pitchFamily="49" charset="0"/>
                          <a:ea typeface="+mn-ea"/>
                          <a:cs typeface="+mn-cs"/>
                        </a:rPr>
                        <a:t>mp_drawing = mp.solutions.drawing_utils</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cap = cv2.VideoCapture(0)</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ratio = cap.get(cv2.CAP_PROP_FRAME_WIDTH) / cap.get(cv2.CAP_PROP_FRAME_HEIGHT)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WIDTH = 400</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HEIGHT = int(WIDTH / ratio)</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FF0000"/>
                          </a:solidFill>
                          <a:latin typeface="Consolas" panose="020B0609020204030204" pitchFamily="49" charset="0"/>
                          <a:ea typeface="+mn-ea"/>
                          <a:cs typeface="+mn-cs"/>
                        </a:rPr>
                        <a:t>face_detection = mp_face_detection.FaceDetection(min_detection_confidence = 0.5)</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while cap.isOpened():</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ret, frame = cap.read()</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if ret: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frame = cv2.resize(frame, (WIDTH, HEIGHT))</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frame = cv2.rotate(frame, rotateCode = 1)</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frame = cv2.flip(frame, 1)</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frame = cv2.cvtColor(frame, cv2.COLOR_BGR2RGB)</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frame.flags.writeable = False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results = face_detection.process(frame)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frame.flags.writeable = True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frame = cv2.cvtColor(frame, cv2.COLOR_RGB2BGR)</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if results.detections:</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for detection in results.detections:</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mp_drawing.draw_detection(frame, detection)</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cv2.imshow("MediaPipe Face Detection", frame)</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if cv2.waitKey(1) == 27:</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        break</a:t>
                      </a:r>
                    </a:p>
                    <a:p>
                      <a:pPr>
                        <a:lnSpc>
                          <a:spcPts val="12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cap.release()</a:t>
                      </a:r>
                    </a:p>
                    <a:p>
                      <a:pPr>
                        <a:lnSpc>
                          <a:spcPts val="1200"/>
                        </a:lnSpc>
                        <a:spcBef>
                          <a:spcPts val="0"/>
                        </a:spcBef>
                      </a:pPr>
                      <a:r>
                        <a:rPr lang="en-US" altLang="zh-TW" sz="12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457137939"/>
              </p:ext>
            </p:extLst>
          </p:nvPr>
        </p:nvGraphicFramePr>
        <p:xfrm>
          <a:off x="652870" y="262679"/>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6-1</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MediaPipe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人臉偵測與臉部六個關鍵點。</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(6-1.py)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ex6-3</a:t>
            </a:r>
            <a:endParaRPr lang="zh-TW" altLang="en-US">
              <a:latin typeface="Consolas" panose="020B0609020204030204" pitchFamily="49" charset="0"/>
            </a:endParaRPr>
          </a:p>
        </p:txBody>
      </p:sp>
    </p:spTree>
    <p:extLst>
      <p:ext uri="{BB962C8B-B14F-4D97-AF65-F5344CB8AC3E}">
        <p14:creationId xmlns:p14="http://schemas.microsoft.com/office/powerpoint/2010/main" val="215071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4154AE06-5A1D-416D-8526-F9D82C0DA1D9}"/>
              </a:ext>
            </a:extLst>
          </p:cNvPr>
          <p:cNvSpPr>
            <a:spLocks noGrp="1"/>
          </p:cNvSpPr>
          <p:nvPr>
            <p:ph type="title"/>
          </p:nvPr>
        </p:nvSpPr>
        <p:spPr/>
        <p: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a:t>Demo 6-1.py</a:t>
            </a:r>
            <a:endParaRPr lang="zh-TW" altLang="en-US"/>
          </a:p>
        </p:txBody>
      </p:sp>
      <p:sp>
        <p:nvSpPr>
          <p:cNvPr id="13315" name="內容版面配置區 2">
            <a:extLst>
              <a:ext uri="{FF2B5EF4-FFF2-40B4-BE49-F238E27FC236}">
                <a16:creationId xmlns:a16="http://schemas.microsoft.com/office/drawing/2014/main" id="{CF055B5F-B3EB-4223-8608-DE297E43220C}"/>
              </a:ext>
            </a:extLst>
          </p:cNvPr>
          <p:cNvSpPr>
            <a:spLocks noGrp="1"/>
          </p:cNvSpPr>
          <p:nvPr>
            <p:ph idx="1"/>
          </p:nvPr>
        </p:nvSpPr>
        <p:spPr/>
        <p:txBody>
          <a:bodyPr/>
          <a:lstStyle/>
          <a:p>
            <a:pPr algn="just"/>
            <a:r>
              <a:rPr lang="en-US" altLang="zh-TW"/>
              <a:t>Python </a:t>
            </a:r>
            <a:r>
              <a:rPr lang="zh-TW" altLang="en-US"/>
              <a:t>程式在使用 </a:t>
            </a:r>
            <a:r>
              <a:rPr lang="en-US" altLang="zh-TW"/>
              <a:t>OpenCV </a:t>
            </a:r>
            <a:r>
              <a:rPr lang="zh-TW" altLang="en-US"/>
              <a:t>讀取影像後，使用 </a:t>
            </a:r>
            <a:r>
              <a:rPr lang="en-US" altLang="zh-TW"/>
              <a:t>MediaPipe </a:t>
            </a:r>
            <a:r>
              <a:rPr lang="zh-TW" altLang="en-US"/>
              <a:t>人臉偵測進行人臉辨識，程式執行的結果可以看到綠色框出的多張人臉和紅色的 </a:t>
            </a:r>
            <a:r>
              <a:rPr lang="en-US" altLang="zh-TW"/>
              <a:t>6 </a:t>
            </a:r>
            <a:r>
              <a:rPr lang="zh-TW" altLang="en-US"/>
              <a:t>個關鍵點，如圖所示：</a:t>
            </a:r>
          </a:p>
          <a:p>
            <a:endParaRPr lang="zh-TW" altLang="en-US"/>
          </a:p>
        </p:txBody>
      </p:sp>
      <p:pic>
        <p:nvPicPr>
          <p:cNvPr id="5" name="圖片 4">
            <a:extLst>
              <a:ext uri="{FF2B5EF4-FFF2-40B4-BE49-F238E27FC236}">
                <a16:creationId xmlns:a16="http://schemas.microsoft.com/office/drawing/2014/main" id="{38805B64-5882-49C7-B6DB-41221A75D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484" y="2427995"/>
            <a:ext cx="4919032" cy="41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C62701F7-BEF1-465D-9F8E-71A3AEE7D61D}"/>
              </a:ext>
            </a:extLst>
          </p:cNvPr>
          <p:cNvSpPr>
            <a:spLocks noGrp="1"/>
          </p:cNvSpPr>
          <p:nvPr>
            <p:ph type="title"/>
          </p:nvPr>
        </p:nvSpPr>
        <p:spPr/>
        <p:txBody>
          <a:bodyPr/>
          <a:lstStyle/>
          <a:p>
            <a:r>
              <a:rPr lang="en-US" altLang="zh-TW"/>
              <a:t>6-1-3</a:t>
            </a:r>
            <a:r>
              <a:rPr lang="zh-TW" altLang="en-US"/>
              <a:t>  </a:t>
            </a:r>
            <a:r>
              <a:rPr lang="en-US" altLang="zh-TW"/>
              <a:t>MediaPipe </a:t>
            </a:r>
            <a:r>
              <a:rPr lang="zh-TW" altLang="en-US"/>
              <a:t>臉部網格</a:t>
            </a:r>
          </a:p>
        </p:txBody>
      </p:sp>
      <p:sp>
        <p:nvSpPr>
          <p:cNvPr id="14339" name="內容版面配置區 2">
            <a:extLst>
              <a:ext uri="{FF2B5EF4-FFF2-40B4-BE49-F238E27FC236}">
                <a16:creationId xmlns:a16="http://schemas.microsoft.com/office/drawing/2014/main" id="{CDEA6ADC-7A6F-489F-8709-864C91E31C95}"/>
              </a:ext>
            </a:extLst>
          </p:cNvPr>
          <p:cNvSpPr>
            <a:spLocks noGrp="1"/>
          </p:cNvSpPr>
          <p:nvPr>
            <p:ph idx="1"/>
          </p:nvPr>
        </p:nvSpPr>
        <p:spPr/>
        <p:txBody>
          <a:bodyPr/>
          <a:lstStyle/>
          <a:p>
            <a:r>
              <a:rPr lang="en-US" altLang="zh-TW"/>
              <a:t>MediaPipe </a:t>
            </a:r>
            <a:r>
              <a:rPr lang="zh-TW" altLang="en-US"/>
              <a:t>臉部網格 </a:t>
            </a:r>
            <a:r>
              <a:rPr lang="en-US" altLang="zh-TW"/>
              <a:t>(MediaPipe Face Mesh)</a:t>
            </a:r>
            <a:r>
              <a:rPr lang="zh-TW" altLang="en-US"/>
              <a:t> 是使用 </a:t>
            </a:r>
            <a:r>
              <a:rPr lang="en-US" altLang="zh-TW"/>
              <a:t>Blazeface</a:t>
            </a:r>
            <a:r>
              <a:rPr lang="zh-TW" altLang="en-US"/>
              <a:t> 模型為基礎，可以預測出 </a:t>
            </a:r>
            <a:r>
              <a:rPr lang="en-US" altLang="zh-TW"/>
              <a:t>468</a:t>
            </a:r>
            <a:r>
              <a:rPr lang="zh-TW" altLang="en-US"/>
              <a:t> 個關鍵點，和使用網格來繪出 </a:t>
            </a:r>
            <a:r>
              <a:rPr lang="en-US" altLang="zh-TW"/>
              <a:t>3D</a:t>
            </a:r>
            <a:r>
              <a:rPr lang="zh-TW" altLang="en-US"/>
              <a:t> 臉部模型。</a:t>
            </a:r>
          </a:p>
          <a:p>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1645864699"/>
              </p:ext>
            </p:extLst>
          </p:nvPr>
        </p:nvGraphicFramePr>
        <p:xfrm>
          <a:off x="696000" y="872825"/>
          <a:ext cx="10800000" cy="5868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868000">
                <a:tc>
                  <a:txBody>
                    <a:bodyPr/>
                    <a:lstStyle/>
                    <a:p>
                      <a:pPr>
                        <a:lnSpc>
                          <a:spcPts val="1020"/>
                        </a:lnSpc>
                        <a:spcBef>
                          <a:spcPts val="0"/>
                        </a:spcBef>
                      </a:pPr>
                      <a:r>
                        <a:rPr lang="en-US" altLang="zh-TW" sz="1200" b="0" kern="1200">
                          <a:solidFill>
                            <a:srgbClr val="6E6E6E"/>
                          </a:solidFill>
                          <a:latin typeface="Consolas" panose="020B0609020204030204" pitchFamily="49" charset="0"/>
                          <a:ea typeface="+mn-ea"/>
                          <a:cs typeface="+mn-cs"/>
                        </a:rPr>
                        <a:t>import cv2</a:t>
                      </a:r>
                    </a:p>
                    <a:p>
                      <a:pPr>
                        <a:lnSpc>
                          <a:spcPts val="1020"/>
                        </a:lnSpc>
                        <a:spcBef>
                          <a:spcPts val="0"/>
                        </a:spcBef>
                      </a:pPr>
                      <a:r>
                        <a:rPr lang="en-US" altLang="zh-TW" sz="1200" b="0" kern="1200">
                          <a:solidFill>
                            <a:srgbClr val="FF0000"/>
                          </a:solidFill>
                          <a:latin typeface="Consolas" panose="020B0609020204030204" pitchFamily="49" charset="0"/>
                          <a:ea typeface="+mn-ea"/>
                          <a:cs typeface="+mn-cs"/>
                        </a:rPr>
                        <a:t>import mediapipe as mp</a:t>
                      </a:r>
                    </a:p>
                    <a:p>
                      <a:pPr>
                        <a:lnSpc>
                          <a:spcPts val="1020"/>
                        </a:lnSpc>
                        <a:spcBef>
                          <a:spcPts val="0"/>
                        </a:spcBef>
                      </a:pPr>
                      <a:endParaRPr lang="en-US" altLang="zh-TW" sz="1200" b="0" kern="1200">
                        <a:solidFill>
                          <a:srgbClr val="FF0000"/>
                        </a:solidFill>
                        <a:latin typeface="Consolas" panose="020B0609020204030204" pitchFamily="49" charset="0"/>
                        <a:ea typeface="+mn-ea"/>
                        <a:cs typeface="+mn-cs"/>
                      </a:endParaRPr>
                    </a:p>
                    <a:p>
                      <a:pPr>
                        <a:lnSpc>
                          <a:spcPts val="1020"/>
                        </a:lnSpc>
                        <a:spcBef>
                          <a:spcPts val="0"/>
                        </a:spcBef>
                      </a:pPr>
                      <a:r>
                        <a:rPr lang="en-US" altLang="zh-TW" sz="1200" b="0" kern="1200">
                          <a:solidFill>
                            <a:srgbClr val="FF0000"/>
                          </a:solidFill>
                          <a:latin typeface="Consolas" panose="020B0609020204030204" pitchFamily="49" charset="0"/>
                          <a:ea typeface="+mn-ea"/>
                          <a:cs typeface="+mn-cs"/>
                        </a:rPr>
                        <a:t>mp_drawing = mp.solutions.drawing_utils</a:t>
                      </a:r>
                    </a:p>
                    <a:p>
                      <a:pPr>
                        <a:lnSpc>
                          <a:spcPts val="1020"/>
                        </a:lnSpc>
                        <a:spcBef>
                          <a:spcPts val="0"/>
                        </a:spcBef>
                      </a:pPr>
                      <a:r>
                        <a:rPr lang="en-US" altLang="zh-TW" sz="1200" b="0" kern="1200">
                          <a:solidFill>
                            <a:srgbClr val="FF0000"/>
                          </a:solidFill>
                          <a:latin typeface="Consolas" panose="020B0609020204030204" pitchFamily="49" charset="0"/>
                          <a:ea typeface="+mn-ea"/>
                          <a:cs typeface="+mn-cs"/>
                        </a:rPr>
                        <a:t>mp_face_mesh = mp.solutions.face_mesh</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FF0000"/>
                          </a:solidFill>
                          <a:latin typeface="Consolas" panose="020B0609020204030204" pitchFamily="49" charset="0"/>
                          <a:ea typeface="+mn-ea"/>
                          <a:cs typeface="+mn-cs"/>
                        </a:rPr>
                        <a:t>drawing_spec = mp_drawing.DrawingSpec(thickness = 1, circle_radius = 1)</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cap = cv2.VideoCapture(0)</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ratio = cap.get(cv2.CAP_PROP_FRAME_WIDTH) / cap.get(cv2.CAP_PROP_FRAME_HEIGHT)</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WIDTH = 400</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HEIGHT = int(WIDTH / ratio)</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face_mesh = mp_face_mesh.FaceMesh(min_detection_confidence = 0.5, min_tracking_confidence = 0.5)</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while cap.isOpened():</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ret, frame = cap.read()</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if ret:</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frame = cv2.resize(frame, (WIDTH, HEIGHT))</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frame = cv2.rotate(frame, rotateCode = 1)</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frame = cv2.flip(frame, 1)</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frame = cv2.cvtColor(frame, cv2.COLOR_BGR2RGB)</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frame.flags.writeable = False</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results = face_mesh.process(frame)</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frame.flags.writeable = True</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frame = cv2.cvtColor(frame, cv2.COLOR_RGB2BGR)</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if results.multi_face_landmarks:</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for face_landmarks in results.multi_face_landmarks:</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mp_drawing.draw_landmarks(image = frame,</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landmark_list = face_landmarks,</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connections = mp_face_mesh.FACE_CONNECTIONS,</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landmark_drawing_spec = drawing_spec,</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connection_drawing_spec = drawing_spec)</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cv2.imshow("MediaPipe FaceMesh", frame)</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if cv2.waitKey(1) == 27:</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        break</a:t>
                      </a:r>
                    </a:p>
                    <a:p>
                      <a:pPr>
                        <a:lnSpc>
                          <a:spcPts val="102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cap.release()</a:t>
                      </a:r>
                    </a:p>
                    <a:p>
                      <a:pPr>
                        <a:lnSpc>
                          <a:spcPts val="1020"/>
                        </a:lnSpc>
                        <a:spcBef>
                          <a:spcPts val="0"/>
                        </a:spcBef>
                      </a:pPr>
                      <a:r>
                        <a:rPr lang="en-US" altLang="zh-TW" sz="12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141816218"/>
              </p:ext>
            </p:extLst>
          </p:nvPr>
        </p:nvGraphicFramePr>
        <p:xfrm>
          <a:off x="652870" y="262679"/>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6-2</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MediaPipe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臉部網格。</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(6-2.py)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ex6-4</a:t>
            </a:r>
            <a:endParaRPr lang="zh-TW" altLang="en-US">
              <a:latin typeface="Consolas" panose="020B0609020204030204" pitchFamily="49" charset="0"/>
            </a:endParaRPr>
          </a:p>
        </p:txBody>
      </p:sp>
    </p:spTree>
    <p:extLst>
      <p:ext uri="{BB962C8B-B14F-4D97-AF65-F5344CB8AC3E}">
        <p14:creationId xmlns:p14="http://schemas.microsoft.com/office/powerpoint/2010/main" val="1205523082"/>
      </p:ext>
    </p:extLst>
  </p:cSld>
  <p:clrMapOvr>
    <a:masterClrMapping/>
  </p:clrMapOvr>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24170</TotalTime>
  <Words>5413</Words>
  <Application>Microsoft Office PowerPoint</Application>
  <PresentationFormat>寬螢幕</PresentationFormat>
  <Paragraphs>560</Paragraphs>
  <Slides>49</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49</vt:i4>
      </vt:variant>
    </vt:vector>
  </HeadingPairs>
  <TitlesOfParts>
    <vt:vector size="56" baseType="lpstr">
      <vt:lpstr>Noto Sans TC</vt:lpstr>
      <vt:lpstr>Arial</vt:lpstr>
      <vt:lpstr>Calibri</vt:lpstr>
      <vt:lpstr>Consolas</vt:lpstr>
      <vt:lpstr>Raleway</vt:lpstr>
      <vt:lpstr>Wingdings</vt:lpstr>
      <vt:lpstr>2_Office 佈景主題</vt:lpstr>
      <vt:lpstr>PowerPoint 簡報</vt:lpstr>
      <vt:lpstr>Google MediaPipe 機器學習框架</vt:lpstr>
      <vt:lpstr>6-1-1  認識 MediaPipe</vt:lpstr>
      <vt:lpstr>在樹莓派安裝 MediaPipe</vt:lpstr>
      <vt:lpstr>6-1-2  MediaPipe 人臉偵測</vt:lpstr>
      <vt:lpstr>PowerPoint 簡報</vt:lpstr>
      <vt:lpstr>Demo 6-1.py</vt:lpstr>
      <vt:lpstr>6-1-3  MediaPipe 臉部網格</vt:lpstr>
      <vt:lpstr>PowerPoint 簡報</vt:lpstr>
      <vt:lpstr>Demo 6-2.py</vt:lpstr>
      <vt:lpstr>6-1-4  MediaPipe 多手勢追蹤</vt:lpstr>
      <vt:lpstr>PowerPoint 簡報</vt:lpstr>
      <vt:lpstr>Demo 6-3.py</vt:lpstr>
      <vt:lpstr>6-1-5  MediaPipe 人體姿態估計</vt:lpstr>
      <vt:lpstr>PowerPoint 簡報</vt:lpstr>
      <vt:lpstr>Demo 6-4.py</vt:lpstr>
      <vt:lpstr>CVZone 電腦視覺套件</vt:lpstr>
      <vt:lpstr>6-2-1  認識 CVZone</vt:lpstr>
      <vt:lpstr>6-2-2  CVZone 人臉偵測</vt:lpstr>
      <vt:lpstr>PowerPoint 簡報</vt:lpstr>
      <vt:lpstr>Demo 6-5.py</vt:lpstr>
      <vt:lpstr>6-2-3  CVZone 臉部網格</vt:lpstr>
      <vt:lpstr>PowerPoint 簡報</vt:lpstr>
      <vt:lpstr>Demo 6-6.py</vt:lpstr>
      <vt:lpstr>CVZone 多手勢追蹤</vt:lpstr>
      <vt:lpstr>PowerPoint 簡報</vt:lpstr>
      <vt:lpstr>Demo 6-7.py</vt:lpstr>
      <vt:lpstr>PowerPoint 簡報</vt:lpstr>
      <vt:lpstr>6-7a.py</vt:lpstr>
      <vt:lpstr>PowerPoint 簡報</vt:lpstr>
      <vt:lpstr>Demo 6-7b.py</vt:lpstr>
      <vt:lpstr>CVZone 人體姿態估計</vt:lpstr>
      <vt:lpstr>PowerPoint 簡報</vt:lpstr>
      <vt:lpstr>Demo 6-8.py</vt:lpstr>
      <vt:lpstr>6-3 TensorFlow Lite 物體辨識</vt:lpstr>
      <vt:lpstr>認識 TensorFlow 和 TensorFlow Lite</vt:lpstr>
      <vt:lpstr>在樹莓派安裝 TensorFlow Lite</vt:lpstr>
      <vt:lpstr>在樹莓派安裝 TensorFlow Lite</vt:lpstr>
      <vt:lpstr>在樹莓派安裝 TensorFlow Lite</vt:lpstr>
      <vt:lpstr>取得 TensorFlow Lite 預訓練模型：MobileNet</vt:lpstr>
      <vt:lpstr>PowerPoint 簡報</vt:lpstr>
      <vt:lpstr>Demo 6-9.py</vt:lpstr>
      <vt:lpstr>AI 實驗範例：辨識剪刀、石頭和布的手勢</vt:lpstr>
      <vt:lpstr>Demo 6-10.py</vt:lpstr>
      <vt:lpstr>Demo 6-10a.py (即時影像)</vt:lpstr>
      <vt:lpstr>即時物體辨識-取得預訓練模型：SSD MobileNet</vt:lpstr>
      <vt:lpstr>即時物體辨識-取得預訓練模型：SSD MobileNet</vt:lpstr>
      <vt:lpstr>Demo 6-11.py</vt:lpstr>
      <vt:lpstr>Demo 6-11a.py (即時影像)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邱裕雄</dc:creator>
  <cp:lastModifiedBy>allwow</cp:lastModifiedBy>
  <cp:revision>2311</cp:revision>
  <dcterms:created xsi:type="dcterms:W3CDTF">2016-10-10T14:48:34Z</dcterms:created>
  <dcterms:modified xsi:type="dcterms:W3CDTF">2022-04-06T15:09:50Z</dcterms:modified>
</cp:coreProperties>
</file>