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45"/>
  </p:notesMasterIdLst>
  <p:handoutMasterIdLst>
    <p:handoutMasterId r:id="rId46"/>
  </p:handoutMasterIdLst>
  <p:sldIdLst>
    <p:sldId id="1057" r:id="rId2"/>
    <p:sldId id="1058" r:id="rId3"/>
    <p:sldId id="1014" r:id="rId4"/>
    <p:sldId id="1015" r:id="rId5"/>
    <p:sldId id="1021" r:id="rId6"/>
    <p:sldId id="1020" r:id="rId7"/>
    <p:sldId id="1019" r:id="rId8"/>
    <p:sldId id="1055" r:id="rId9"/>
    <p:sldId id="1022" r:id="rId10"/>
    <p:sldId id="1024" r:id="rId11"/>
    <p:sldId id="1025" r:id="rId12"/>
    <p:sldId id="1027" r:id="rId13"/>
    <p:sldId id="1026" r:id="rId14"/>
    <p:sldId id="1028" r:id="rId15"/>
    <p:sldId id="1029" r:id="rId16"/>
    <p:sldId id="1056" r:id="rId17"/>
    <p:sldId id="1031" r:id="rId18"/>
    <p:sldId id="1023" r:id="rId19"/>
    <p:sldId id="1032" r:id="rId20"/>
    <p:sldId id="1035" r:id="rId21"/>
    <p:sldId id="1036" r:id="rId22"/>
    <p:sldId id="1037" r:id="rId23"/>
    <p:sldId id="1038" r:id="rId24"/>
    <p:sldId id="1039" r:id="rId25"/>
    <p:sldId id="1041" r:id="rId26"/>
    <p:sldId id="1040" r:id="rId27"/>
    <p:sldId id="1042" r:id="rId28"/>
    <p:sldId id="1044" r:id="rId29"/>
    <p:sldId id="1043" r:id="rId30"/>
    <p:sldId id="1045" r:id="rId31"/>
    <p:sldId id="1047" r:id="rId32"/>
    <p:sldId id="1046" r:id="rId33"/>
    <p:sldId id="1048" r:id="rId34"/>
    <p:sldId id="1049" r:id="rId35"/>
    <p:sldId id="1050" r:id="rId36"/>
    <p:sldId id="1051" r:id="rId37"/>
    <p:sldId id="1052" r:id="rId38"/>
    <p:sldId id="1053" r:id="rId39"/>
    <p:sldId id="1054" r:id="rId40"/>
    <p:sldId id="920" r:id="rId41"/>
    <p:sldId id="1059" r:id="rId42"/>
    <p:sldId id="1060" r:id="rId43"/>
    <p:sldId id="1061" r:id="rId44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E6E6E"/>
    <a:srgbClr val="33CCFF"/>
    <a:srgbClr val="FF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18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06802-B298-46B6-BA13-0F15E1911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09666-E4F4-454F-AC6C-0A435E1FE5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E4FDBE-4380-458F-92E2-060177105A82}" type="datetimeFigureOut">
              <a:rPr lang="id-ID"/>
              <a:pPr>
                <a:defRPr/>
              </a:pPr>
              <a:t>09/04/2022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C6160-F52D-42BB-B1F8-AD4EFC628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F0F56-2A42-43E6-8809-B95941780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13FF5E2-A35D-48AB-88FD-8495C4483744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6EBF86-0FD1-4553-BF17-8A07D6D35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25D9-1465-4E04-A726-CA595EC647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391F79-ECD0-49F3-80F2-8A76B96B72C9}" type="datetimeFigureOut">
              <a:rPr lang="id-ID"/>
              <a:pPr>
                <a:defRPr/>
              </a:pPr>
              <a:t>09/04/2022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3D040A-476E-41CF-AC3C-200F6B7AF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77FC16-5BC6-42E0-9277-861D55D1A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E410-438C-4B58-9C2E-53ACF1E84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6A486-B08C-4918-806B-EC4350322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29F58E9-F467-403B-8C6D-9A8C789358E8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9781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69CC1D-64E8-4BEC-9AC4-5549F2710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E3647F-8EA4-4DB4-A1BA-F892786607DC}"/>
              </a:ext>
            </a:extLst>
          </p:cNvPr>
          <p:cNvSpPr/>
          <p:nvPr userDrawn="1"/>
        </p:nvSpPr>
        <p:spPr>
          <a:xfrm>
            <a:off x="296863" y="2520950"/>
            <a:ext cx="2471737" cy="247173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A3820D-273F-4ED3-BFAC-55145A851FEF}"/>
              </a:ext>
            </a:extLst>
          </p:cNvPr>
          <p:cNvSpPr/>
          <p:nvPr userDrawn="1"/>
        </p:nvSpPr>
        <p:spPr>
          <a:xfrm>
            <a:off x="1101725" y="1516063"/>
            <a:ext cx="2471738" cy="247173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A4E691-E284-47BD-B8E9-2F0B4B1346C2}"/>
              </a:ext>
            </a:extLst>
          </p:cNvPr>
          <p:cNvSpPr/>
          <p:nvPr userDrawn="1"/>
        </p:nvSpPr>
        <p:spPr>
          <a:xfrm>
            <a:off x="0" y="5816600"/>
            <a:ext cx="12192000" cy="1041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415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A91EA4D-FAD9-4833-96FA-C2B1E64C41D7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>
            <a:extLst>
              <a:ext uri="{FF2B5EF4-FFF2-40B4-BE49-F238E27FC236}">
                <a16:creationId xmlns:a16="http://schemas.microsoft.com/office/drawing/2014/main" id="{FD3047A2-4A12-4B3D-B4B9-62F1158A6CF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227D3E5B-B17B-4577-83DB-A6EA3498EB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EC486492-4B25-46BB-B51E-198F5564C18A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3600"/>
              </a:lnSpc>
              <a:spcBef>
                <a:spcPts val="600"/>
              </a:spcBef>
              <a:defRPr sz="2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497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C3FA18D-F8F1-4762-A1AF-B230BAB244A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6D901F15-32D0-4DAD-9193-3DC3BD1BE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C43A098-93AD-4EBC-B555-5D0F541148E6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0938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DC862E-BDD5-4770-AC85-FE165DF2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398A-63F9-4EF1-8D51-2FE81F42B73B}" type="datetimeFigureOut">
              <a:rPr lang="en-US" altLang="zh-TW"/>
              <a:pPr>
                <a:defRPr/>
              </a:pPr>
              <a:t>4/9/2022</a:t>
            </a:fld>
            <a:endParaRPr lang="en-US" altLang="zh-TW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A1837CB-7C0F-44D2-84C7-E36A5A7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A5232C7-CE1E-4E28-8711-CF1D781C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86F5-DB03-46B8-9122-B320DEC1C8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0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>
            <a:extLst>
              <a:ext uri="{FF2B5EF4-FFF2-40B4-BE49-F238E27FC236}">
                <a16:creationId xmlns:a16="http://schemas.microsoft.com/office/drawing/2014/main" id="{9E8BB421-1FC3-418D-8F57-5244AAAF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287338"/>
            <a:ext cx="100758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文字版面配置區 2">
            <a:extLst>
              <a:ext uri="{FF2B5EF4-FFF2-40B4-BE49-F238E27FC236}">
                <a16:creationId xmlns:a16="http://schemas.microsoft.com/office/drawing/2014/main" id="{A36348FD-6DFD-47AA-B29D-7C741164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9500"/>
            <a:ext cx="113728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7" r:id="rId4"/>
    <p:sldLayoutId id="214748386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altLang="en-US" sz="3600" kern="1200">
          <a:solidFill>
            <a:srgbClr val="7F7F7F"/>
          </a:solidFill>
          <a:latin typeface="Arial" panose="020B0604020202020204" pitchFamily="34" charset="0"/>
          <a:ea typeface="Noto Sans TC" panose="020B0500000000000000" pitchFamily="34" charset="-12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9pPr>
    </p:titleStyle>
    <p:bodyStyle>
      <a:lvl1pPr marL="449263" indent="-449263" algn="l" rtl="0" eaLnBrk="0" fontAlgn="base" hangingPunct="0">
        <a:lnSpc>
          <a:spcPts val="36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x543.com/debugge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et.videolan.org/vlc/3.0.14/win64/vlc-3.0.14-win64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C7FAE3F-473D-4EC5-BC68-678B7D6DD349}"/>
              </a:ext>
            </a:extLst>
          </p:cNvPr>
          <p:cNvCxnSpPr>
            <a:cxnSpLocks/>
          </p:cNvCxnSpPr>
          <p:nvPr/>
        </p:nvCxnSpPr>
        <p:spPr>
          <a:xfrm>
            <a:off x="3693989" y="3178968"/>
            <a:ext cx="7528193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:a16="http://schemas.microsoft.com/office/drawing/2014/main" id="{EF9E8F46-BAAE-49A9-84A0-EC215ED32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080" y="3265945"/>
            <a:ext cx="6974011" cy="685284"/>
          </a:xfrm>
        </p:spPr>
        <p:txBody>
          <a:bodyPr anchor="ctr">
            <a:normAutofit/>
          </a:bodyPr>
          <a:lstStyle/>
          <a:p>
            <a:r>
              <a:rPr lang="en-US" altLang="zh-TW">
                <a:latin typeface="Consolas" panose="020B0609020204030204" pitchFamily="49" charset="0"/>
              </a:rPr>
              <a:t>Chapter 7</a:t>
            </a:r>
            <a:r>
              <a:rPr lang="zh-TW" altLang="en-US">
                <a:latin typeface="Consolas" panose="020B0609020204030204" pitchFamily="49" charset="0"/>
              </a:rPr>
              <a:t>：影像串流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5DCD057-61C9-4B99-ADEE-F8DFE8077E55}"/>
              </a:ext>
            </a:extLst>
          </p:cNvPr>
          <p:cNvSpPr txBox="1">
            <a:spLocks/>
          </p:cNvSpPr>
          <p:nvPr/>
        </p:nvSpPr>
        <p:spPr bwMode="auto">
          <a:xfrm>
            <a:off x="3562709" y="2131070"/>
            <a:ext cx="7867291" cy="10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TW" altLang="en-US" sz="5400" b="1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9pPr>
          </a:lstStyle>
          <a:p>
            <a:r>
              <a:rPr lang="en-US" altLang="zh-TW" sz="3600" b="0">
                <a:latin typeface="Consolas" panose="020B0609020204030204" pitchFamily="49" charset="0"/>
                <a:ea typeface="Noto Sans TC" panose="020B0500000000000000" pitchFamily="34" charset="-120"/>
              </a:rPr>
              <a:t>AIoT</a:t>
            </a:r>
            <a:r>
              <a:rPr lang="zh-TW" altLang="en-US" sz="3600" b="0">
                <a:latin typeface="Noto Sans TC" panose="020B0500000000000000" pitchFamily="34" charset="-120"/>
                <a:ea typeface="Noto Sans TC" panose="020B0500000000000000" pitchFamily="34" charset="-120"/>
              </a:rPr>
              <a:t>：樹莓派應用</a:t>
            </a:r>
            <a:endParaRPr lang="en-US" sz="3600" b="0" dirty="0"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1C1AB3-8FA4-4639-AC49-F1D4D4760A87}"/>
              </a:ext>
            </a:extLst>
          </p:cNvPr>
          <p:cNvSpPr/>
          <p:nvPr/>
        </p:nvSpPr>
        <p:spPr>
          <a:xfrm>
            <a:off x="5984823" y="4374695"/>
            <a:ext cx="3098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spc="30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賴秉樑 </a:t>
            </a:r>
            <a:r>
              <a:rPr lang="en-US" altLang="zh-TW" sz="2400" spc="3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debugger</a:t>
            </a:r>
            <a:endParaRPr lang="zh-TW" altLang="en-US" sz="2400" spc="300">
              <a:solidFill>
                <a:srgbClr val="FFFFFF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77104A-AB7C-40F2-846A-8FF2D3F8227A}"/>
              </a:ext>
            </a:extLst>
          </p:cNvPr>
          <p:cNvSpPr/>
          <p:nvPr/>
        </p:nvSpPr>
        <p:spPr>
          <a:xfrm>
            <a:off x="6832811" y="4817180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spc="3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學院創辦人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D0F66CE-D8F2-4A18-8B05-15587E70302C}"/>
              </a:ext>
            </a:extLst>
          </p:cNvPr>
          <p:cNvGrpSpPr/>
          <p:nvPr/>
        </p:nvGrpSpPr>
        <p:grpSpPr>
          <a:xfrm>
            <a:off x="4516805" y="6043481"/>
            <a:ext cx="3262432" cy="694179"/>
            <a:chOff x="4516805" y="5988065"/>
            <a:chExt cx="3262432" cy="69417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2324F59-174E-4E1B-A340-B7E198528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805" y="5988065"/>
              <a:ext cx="1051340" cy="40293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5C8D174-2812-468C-AFF5-CAD513062017}"/>
                </a:ext>
              </a:extLst>
            </p:cNvPr>
            <p:cNvSpPr/>
            <p:nvPr/>
          </p:nvSpPr>
          <p:spPr>
            <a:xfrm>
              <a:off x="5566925" y="6052003"/>
              <a:ext cx="21082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200" spc="300">
                  <a:solidFill>
                    <a:srgbClr val="FFFFFF"/>
                  </a:solidFill>
                  <a:latin typeface="Consolas" panose="020B0609020204030204" pitchFamily="49" charset="0"/>
                  <a:ea typeface="Noto Sans TC" panose="020B0500000000000000" pitchFamily="34" charset="-120"/>
                </a:rPr>
                <a:t>極限翻轉學院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E7BAEBB-A9CB-4F8B-AB1E-3D6669A3FC57}"/>
                </a:ext>
              </a:extLst>
            </p:cNvPr>
            <p:cNvSpPr/>
            <p:nvPr/>
          </p:nvSpPr>
          <p:spPr>
            <a:xfrm>
              <a:off x="4516805" y="6374467"/>
              <a:ext cx="32624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spc="1000">
                  <a:solidFill>
                    <a:srgbClr val="FFFFFF"/>
                  </a:solidFill>
                  <a:latin typeface="Consolas" panose="020B0609020204030204" pitchFamily="49" charset="0"/>
                  <a:ea typeface="Noto Sans TC" panose="020B0500000000000000" pitchFamily="34" charset="-120"/>
                </a:rPr>
                <a:t>青少年與兒童程式教育</a:t>
              </a:r>
              <a:endParaRPr lang="en-US" altLang="zh-TW" sz="1400" spc="10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24576A66-77C9-48BF-8336-468472044D5E}"/>
              </a:ext>
            </a:extLst>
          </p:cNvPr>
          <p:cNvSpPr/>
          <p:nvPr/>
        </p:nvSpPr>
        <p:spPr>
          <a:xfrm>
            <a:off x="5080728" y="5219672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課程網址 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https://max543.com/debugger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763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A8DC75-3755-4DDC-A196-7D8E762F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使用 </a:t>
            </a:r>
            <a:r>
              <a:rPr lang="en-US" altLang="zh-TW"/>
              <a:t>HTTP</a:t>
            </a:r>
            <a:r>
              <a:rPr lang="zh-TW" altLang="en-US"/>
              <a:t> 做 </a:t>
            </a:r>
            <a:r>
              <a:rPr lang="en-US" altLang="zh-TW"/>
              <a:t>Video Streaming</a:t>
            </a:r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F9274B7-4E2E-42B0-8419-09F5AB2BF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原理</a:t>
            </a:r>
          </a:p>
          <a:p>
            <a:pPr lvl="1"/>
            <a:r>
              <a:rPr lang="zh-TW" altLang="en-US"/>
              <a:t>向 </a:t>
            </a:r>
            <a:r>
              <a:rPr lang="en-US" altLang="zh-TW"/>
              <a:t>Web Server</a:t>
            </a:r>
            <a:r>
              <a:rPr lang="zh-TW" altLang="en-US"/>
              <a:t> 請求一個很大的檔案。</a:t>
            </a:r>
          </a:p>
          <a:p>
            <a:pPr lvl="1"/>
            <a:r>
              <a:rPr lang="zh-TW" altLang="en-US"/>
              <a:t>該檔案是一個即時的資料。</a:t>
            </a:r>
          </a:p>
        </p:txBody>
      </p:sp>
    </p:spTree>
    <p:extLst>
      <p:ext uri="{BB962C8B-B14F-4D97-AF65-F5344CB8AC3E}">
        <p14:creationId xmlns:p14="http://schemas.microsoft.com/office/powerpoint/2010/main" val="196857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DB5A28-CDB1-483C-9770-14E27F27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網頁的運作與實作原理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E1FEDA-44BB-47FD-BAE2-EFF8B46C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8" y="1586751"/>
            <a:ext cx="5268885" cy="44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E0E3724-4D8B-47F8-8E92-2AF8E316D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35" y="2756748"/>
            <a:ext cx="5401958" cy="193365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FB79630-481F-48C9-A213-EC4A127BB3FA}"/>
              </a:ext>
            </a:extLst>
          </p:cNvPr>
          <p:cNvSpPr txBox="1"/>
          <p:nvPr/>
        </p:nvSpPr>
        <p:spPr>
          <a:xfrm>
            <a:off x="6593542" y="2354587"/>
            <a:ext cx="1872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前端</a:t>
            </a:r>
            <a:r>
              <a:rPr lang="en-US" altLang="zh-TW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(Front-End)</a:t>
            </a:r>
            <a:endParaRPr lang="zh-TW" altLang="en-US" sz="16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70B1E56-1308-44D8-B0FB-44A531460197}"/>
              </a:ext>
            </a:extLst>
          </p:cNvPr>
          <p:cNvSpPr txBox="1"/>
          <p:nvPr/>
        </p:nvSpPr>
        <p:spPr>
          <a:xfrm>
            <a:off x="6467474" y="4221486"/>
            <a:ext cx="612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結構</a:t>
            </a:r>
            <a:endParaRPr lang="zh-TW" altLang="en-US" sz="16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80C51AC-1F6D-4904-83B3-E7E9A8BE8CA2}"/>
              </a:ext>
            </a:extLst>
          </p:cNvPr>
          <p:cNvSpPr txBox="1"/>
          <p:nvPr/>
        </p:nvSpPr>
        <p:spPr>
          <a:xfrm>
            <a:off x="7193715" y="4221486"/>
            <a:ext cx="612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樣式</a:t>
            </a:r>
            <a:endParaRPr lang="zh-TW" altLang="en-US" sz="16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4B3E003-05A1-4B02-A511-89EA0B7F96CE}"/>
              </a:ext>
            </a:extLst>
          </p:cNvPr>
          <p:cNvSpPr txBox="1"/>
          <p:nvPr/>
        </p:nvSpPr>
        <p:spPr>
          <a:xfrm>
            <a:off x="7919955" y="4221486"/>
            <a:ext cx="612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動作</a:t>
            </a:r>
            <a:endParaRPr lang="zh-TW" altLang="en-US" sz="16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3F9CB8F-5811-47F9-A421-6EB04F94D0EB}"/>
              </a:ext>
            </a:extLst>
          </p:cNvPr>
          <p:cNvSpPr txBox="1"/>
          <p:nvPr/>
        </p:nvSpPr>
        <p:spPr>
          <a:xfrm>
            <a:off x="6979023" y="4792708"/>
            <a:ext cx="104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資料顯示</a:t>
            </a:r>
            <a:endParaRPr lang="zh-TW" altLang="en-US" sz="16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D5EB680-4D75-4127-9DD2-5E91B0EE3177}"/>
              </a:ext>
            </a:extLst>
          </p:cNvPr>
          <p:cNvSpPr txBox="1"/>
          <p:nvPr/>
        </p:nvSpPr>
        <p:spPr>
          <a:xfrm>
            <a:off x="9601200" y="2354587"/>
            <a:ext cx="1872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後端</a:t>
            </a:r>
            <a:r>
              <a:rPr lang="en-US" altLang="zh-TW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(Back-End)</a:t>
            </a:r>
            <a:endParaRPr lang="zh-TW" altLang="en-US" sz="16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5F182BA-AA41-4FC3-8EC7-3D4ADBAB032C}"/>
              </a:ext>
            </a:extLst>
          </p:cNvPr>
          <p:cNvSpPr txBox="1"/>
          <p:nvPr/>
        </p:nvSpPr>
        <p:spPr>
          <a:xfrm>
            <a:off x="9502585" y="4792708"/>
            <a:ext cx="104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資料運算</a:t>
            </a:r>
            <a:endParaRPr lang="zh-TW" altLang="en-US" sz="16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8B3E48D-6D0B-44D1-A537-F37B647FF077}"/>
              </a:ext>
            </a:extLst>
          </p:cNvPr>
          <p:cNvSpPr txBox="1"/>
          <p:nvPr/>
        </p:nvSpPr>
        <p:spPr>
          <a:xfrm>
            <a:off x="10706097" y="4792708"/>
            <a:ext cx="104400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資料儲存</a:t>
            </a:r>
            <a:endParaRPr lang="zh-TW" altLang="en-US" sz="16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98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D85E88-8E12-49FB-9C62-2B950C09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Model-View-Controller </a:t>
            </a:r>
            <a:r>
              <a:rPr lang="zh-TW" altLang="en-US"/>
              <a:t>設計模式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3B6083B-7015-4E6D-803E-A6EC17B8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97" y="1120588"/>
            <a:ext cx="7299206" cy="54500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C631106-6CA9-4ACC-B40D-C418F5F4D24D}"/>
              </a:ext>
            </a:extLst>
          </p:cNvPr>
          <p:cNvSpPr txBox="1"/>
          <p:nvPr/>
        </p:nvSpPr>
        <p:spPr>
          <a:xfrm>
            <a:off x="4223599" y="5593542"/>
            <a:ext cx="38520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zh-TW" altLang="en-US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控制器 </a:t>
            </a:r>
            <a:r>
              <a:rPr lang="en-US" altLang="zh-TW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(Controller):</a:t>
            </a:r>
            <a:r>
              <a:rPr lang="zh-TW" altLang="en-US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轉發請求</a:t>
            </a:r>
          </a:p>
          <a:p>
            <a:pPr algn="l"/>
            <a:r>
              <a:rPr lang="zh-TW" altLang="en-US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視圖 </a:t>
            </a:r>
            <a:r>
              <a:rPr lang="en-US" altLang="zh-TW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(View):</a:t>
            </a:r>
            <a:r>
              <a:rPr lang="zh-TW" altLang="en-US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圖形界面顯示</a:t>
            </a:r>
          </a:p>
          <a:p>
            <a:pPr algn="l"/>
            <a:r>
              <a:rPr lang="zh-TW" altLang="en-US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模型 </a:t>
            </a:r>
            <a:r>
              <a:rPr lang="en-US" altLang="zh-TW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(Model):</a:t>
            </a:r>
            <a:r>
              <a:rPr lang="zh-TW" altLang="en-US" sz="1800" b="0" i="0" u="none" strike="noStrike" baseline="0">
                <a:latin typeface="Consolas" panose="020B0609020204030204" pitchFamily="49" charset="0"/>
                <a:ea typeface="Noto Sans TC" panose="020B0500000000000000" pitchFamily="34" charset="-120"/>
              </a:rPr>
              <a:t>實現邏輯與資料儲存</a:t>
            </a:r>
            <a:endParaRPr lang="zh-TW" altLang="en-US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43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A60C6D-D80A-401A-8721-02066070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網頁伺服器 </a:t>
            </a:r>
            <a:r>
              <a:rPr lang="en-US" altLang="zh-TW"/>
              <a:t>(Web Server)</a:t>
            </a:r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17EA2D5-9547-4677-858E-BDAB2E50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是一個軟體</a:t>
            </a:r>
          </a:p>
          <a:p>
            <a:pPr lvl="1"/>
            <a:r>
              <a:rPr lang="zh-TW" altLang="en-US"/>
              <a:t>回應從 </a:t>
            </a:r>
            <a:r>
              <a:rPr lang="en-US" altLang="zh-TW"/>
              <a:t>80/8080 port </a:t>
            </a:r>
            <a:r>
              <a:rPr lang="zh-TW" altLang="en-US"/>
              <a:t>進來的 </a:t>
            </a:r>
            <a:r>
              <a:rPr lang="en-US" altLang="zh-TW"/>
              <a:t>HTTP </a:t>
            </a:r>
            <a:r>
              <a:rPr lang="zh-TW" altLang="en-US"/>
              <a:t>要求</a:t>
            </a:r>
          </a:p>
          <a:p>
            <a:pPr lvl="1"/>
            <a:r>
              <a:rPr lang="zh-TW" altLang="en-US"/>
              <a:t>可透過 </a:t>
            </a:r>
            <a:r>
              <a:rPr lang="en-US" altLang="zh-TW"/>
              <a:t>CGI </a:t>
            </a:r>
            <a:r>
              <a:rPr lang="zh-TW" altLang="en-US"/>
              <a:t>或 </a:t>
            </a:r>
            <a:r>
              <a:rPr lang="en-US" altLang="zh-TW"/>
              <a:t>module </a:t>
            </a:r>
            <a:r>
              <a:rPr lang="zh-TW" altLang="en-US"/>
              <a:t>方式擴充</a:t>
            </a:r>
          </a:p>
          <a:p>
            <a:pPr lvl="1"/>
            <a:r>
              <a:rPr lang="zh-TW" altLang="en-US"/>
              <a:t>如 </a:t>
            </a:r>
            <a:r>
              <a:rPr lang="en-US" altLang="zh-TW"/>
              <a:t>Apache, Nginx, Boa</a:t>
            </a: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0A9E9B-DD02-4491-A7FD-3BF1A714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22" y="3272272"/>
            <a:ext cx="5899355" cy="31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4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8DE4B6E-4B93-418B-B25B-A84B614B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60" y="1004047"/>
            <a:ext cx="530507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6D7717-D182-41DD-9449-9E500A445488}"/>
              </a:ext>
            </a:extLst>
          </p:cNvPr>
          <p:cNvSpPr txBox="1"/>
          <p:nvPr/>
        </p:nvSpPr>
        <p:spPr>
          <a:xfrm>
            <a:off x="1696570" y="3640067"/>
            <a:ext cx="879885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b="0" i="0" u="none" strike="noStrike" baseline="0">
                <a:solidFill>
                  <a:srgbClr val="1A1A1A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A Python Microframework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目前網路程式架構很多，例如：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Django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、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Flask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、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Pyramid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、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Bottle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、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Tornado 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等等。其中 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Flask 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是發佈於 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2010 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年的年輕網路架構，吸收其他框架的優點而建立。</a:t>
            </a:r>
            <a:endParaRPr lang="en-US" altLang="zh-TW" sz="2000" b="0" i="0">
              <a:solidFill>
                <a:srgbClr val="292929"/>
              </a:solidFill>
              <a:effectLst/>
              <a:latin typeface="Consolas" panose="020B0609020204030204" pitchFamily="49" charset="0"/>
              <a:ea typeface="Noto Sans TC" panose="020B0500000000000000" pitchFamily="34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網站微框架（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microframework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），卻兼具核心程式碼簡潔以及強大的擴充能力。除此之外，</a:t>
            </a:r>
            <a:r>
              <a:rPr lang="en-US" altLang="zh-TW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Flask </a:t>
            </a:r>
            <a:r>
              <a:rPr lang="zh-TW" altLang="en-US" sz="2000" b="0" i="0">
                <a:solidFill>
                  <a:srgbClr val="292929"/>
                </a:solidFill>
                <a:effectLst/>
                <a:latin typeface="Consolas" panose="020B0609020204030204" pitchFamily="49" charset="0"/>
                <a:ea typeface="Noto Sans TC" panose="020B0500000000000000" pitchFamily="34" charset="-120"/>
              </a:rPr>
              <a:t>也不會替開發者做任何技術決定，不會替您決定該使用哪種資料庫，但提供各種擴充套件協助整合各種不同資料庫。</a:t>
            </a:r>
            <a:endParaRPr lang="zh-TW" altLang="en-US" sz="2000"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530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FC27E3-B632-475E-AB25-D6C900AE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 dirty="0"/>
              <a:t>一個</a:t>
            </a:r>
            <a:r>
              <a:rPr lang="zh-TW" altLang="en-US"/>
              <a:t>測試訊息</a:t>
            </a:r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C31B057F-BFE3-441E-BA76-6400C631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在沒有文件上，測試直接運行的訊息。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5459257-FDC2-4DB6-BDED-38973A0D6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18666"/>
              </p:ext>
            </p:extLst>
          </p:nvPr>
        </p:nvGraphicFramePr>
        <p:xfrm>
          <a:off x="696000" y="2486709"/>
          <a:ext cx="10800000" cy="34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349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from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flask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Flask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app = Flask(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__name__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@app.route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"/"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index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"Hello Flask"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__name__ 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==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"__main__"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app.run(host =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'0.0.0.0'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port =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80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debug =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3097A1B-8C66-4321-8111-0E213D18A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86004"/>
              </p:ext>
            </p:extLst>
          </p:nvPr>
        </p:nvGraphicFramePr>
        <p:xfrm>
          <a:off x="652870" y="1876563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7-1</a:t>
                      </a:r>
                      <a:r>
                        <a:rPr lang="en-US" altLang="zh-TW" sz="28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8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測試直接運行的訊息。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(7-1-app-hello.py)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320AB691-CC28-4434-A4A2-5998845BACF7}"/>
              </a:ext>
            </a:extLst>
          </p:cNvPr>
          <p:cNvSpPr txBox="1"/>
          <p:nvPr/>
        </p:nvSpPr>
        <p:spPr>
          <a:xfrm>
            <a:off x="3433485" y="3907856"/>
            <a:ext cx="145103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</a:rPr>
              <a:t>Controller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04086F9-94CC-4A59-8468-D6832CA38C78}"/>
              </a:ext>
            </a:extLst>
          </p:cNvPr>
          <p:cNvSpPr txBox="1"/>
          <p:nvPr/>
        </p:nvSpPr>
        <p:spPr>
          <a:xfrm>
            <a:off x="4580971" y="4505323"/>
            <a:ext cx="6912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</a:rPr>
              <a:t>View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9B30D80-419C-4B76-A408-4324462666F8}"/>
              </a:ext>
            </a:extLst>
          </p:cNvPr>
          <p:cNvSpPr txBox="1"/>
          <p:nvPr/>
        </p:nvSpPr>
        <p:spPr>
          <a:xfrm>
            <a:off x="5419166" y="3899510"/>
            <a:ext cx="5858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#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定義路由路徑，</a:t>
            </a:r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/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指的是 </a:t>
            </a:r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web root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</a:t>
            </a:r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(URL)</a:t>
            </a:r>
            <a:endParaRPr lang="zh-TW" altLang="en-US">
              <a:solidFill>
                <a:srgbClr val="B4B4B4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130E0F2F-3A3D-4879-ACCA-E1393CDBBFA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931459" y="4092522"/>
            <a:ext cx="504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62D38B1C-1E67-42D4-B834-9A26082D2756}"/>
              </a:ext>
            </a:extLst>
          </p:cNvPr>
          <p:cNvCxnSpPr>
            <a:cxnSpLocks/>
          </p:cNvCxnSpPr>
          <p:nvPr/>
        </p:nvCxnSpPr>
        <p:spPr>
          <a:xfrm flipH="1">
            <a:off x="4059040" y="4693503"/>
            <a:ext cx="504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4AF67A0-ABC8-428B-B3AA-1FF688FEBD3C}"/>
              </a:ext>
            </a:extLst>
          </p:cNvPr>
          <p:cNvSpPr txBox="1"/>
          <p:nvPr/>
        </p:nvSpPr>
        <p:spPr>
          <a:xfrm>
            <a:off x="3913093" y="3294156"/>
            <a:ext cx="5114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#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</a:t>
            </a:r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flask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才會知道你的 </a:t>
            </a:r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root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在何處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5DF1B47-F292-48B9-B21F-1430A32AAF41}"/>
              </a:ext>
            </a:extLst>
          </p:cNvPr>
          <p:cNvSpPr txBox="1"/>
          <p:nvPr/>
        </p:nvSpPr>
        <p:spPr>
          <a:xfrm>
            <a:off x="5408967" y="4216039"/>
            <a:ext cx="3748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#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一個接著要執行的 </a:t>
            </a:r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function</a:t>
            </a:r>
            <a:endParaRPr lang="zh-TW" altLang="en-US">
              <a:solidFill>
                <a:srgbClr val="B4B4B4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25EEF13-FD3E-4518-993B-0BB308DB0081}"/>
              </a:ext>
            </a:extLst>
          </p:cNvPr>
          <p:cNvSpPr txBox="1"/>
          <p:nvPr/>
        </p:nvSpPr>
        <p:spPr>
          <a:xfrm>
            <a:off x="4746811" y="5124269"/>
            <a:ext cx="5401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#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是直接運行的，才會執行 </a:t>
            </a:r>
            <a:r>
              <a:rPr lang="en-US" altLang="zh-TW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app.run()</a:t>
            </a:r>
            <a:r>
              <a:rPr lang="zh-TW" altLang="en-US">
                <a:solidFill>
                  <a:srgbClr val="B4B4B4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這個方法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C42B21-A9AC-4B42-97CC-BFDF588BA6CC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ex7-4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58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7-1-</a:t>
            </a:r>
            <a:r>
              <a:rPr lang="en-US" altLang="zh-TW" sz="3600" b="0" kern="1200" noProof="0">
                <a:solidFill>
                  <a:schemeClr val="bg1"/>
                </a:solidFill>
                <a:latin typeface="Consolas" panose="020B0609020204030204" pitchFamily="49" charset="0"/>
                <a:ea typeface="Noto Sans Mono CJK TC Regular" panose="020B0500000000000000" pitchFamily="34" charset="-120"/>
                <a:cs typeface="Arial" panose="020B0604020202020204" pitchFamily="34" charset="0"/>
              </a:rPr>
              <a:t>app-hello</a:t>
            </a:r>
            <a:r>
              <a:rPr lang="sv-SE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.py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E091276-0B4E-48DB-81BB-E968C1BC18B7}"/>
              </a:ext>
            </a:extLst>
          </p:cNvPr>
          <p:cNvSpPr txBox="1"/>
          <p:nvPr/>
        </p:nvSpPr>
        <p:spPr>
          <a:xfrm>
            <a:off x="613321" y="5421700"/>
            <a:ext cx="10241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~/Lab/ch07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sudo python3 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7-1-</a:t>
            </a:r>
            <a:r>
              <a:rPr lang="en-US" altLang="zh-TW" sz="2400" b="0" kern="1200" noProof="0">
                <a:solidFill>
                  <a:schemeClr val="bg1"/>
                </a:solidFill>
                <a:latin typeface="Consolas" panose="020B0609020204030204" pitchFamily="49" charset="0"/>
                <a:ea typeface="Noto Sans Mono CJK TC Regular" panose="020B0500000000000000" pitchFamily="34" charset="-120"/>
                <a:cs typeface="Arial" panose="020B0604020202020204" pitchFamily="34" charset="0"/>
              </a:rPr>
              <a:t>app-hello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17993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40996-7702-4BA5-BA09-7FB3B7AD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7-1-app-hello.py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37F0BD7-D774-4AF7-AA92-23F15F718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834" y="1038661"/>
            <a:ext cx="7716327" cy="281979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8E11DFC-F8E6-47DA-85BC-2E9145E1D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34" y="3858455"/>
            <a:ext cx="7716327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F8C48-6099-4C9D-8646-555CAFEB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若發生 </a:t>
            </a:r>
            <a:r>
              <a:rPr lang="en-US" altLang="zh-TW"/>
              <a:t>Address </a:t>
            </a:r>
            <a:r>
              <a:rPr lang="zh-TW" altLang="en-US"/>
              <a:t>被占用，無法執行時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CC318F-456D-46F2-B5AB-DADBB311A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zh-TW" altLang="en-US"/>
              <a:t>查找哪一個 </a:t>
            </a:r>
            <a:r>
              <a:rPr lang="en-US" altLang="zh-TW"/>
              <a:t>python </a:t>
            </a:r>
            <a:r>
              <a:rPr lang="zh-TW" altLang="en-US"/>
              <a:t>程序正在執行中</a:t>
            </a:r>
            <a:endParaRPr lang="pt-BR" altLang="zh-TW"/>
          </a:p>
          <a:p>
            <a:pPr marL="358775" indent="0">
              <a:buNone/>
            </a:pPr>
            <a:r>
              <a:rPr lang="en-US" altLang="zh-TW" sz="2300"/>
              <a:t>$ </a:t>
            </a:r>
            <a:r>
              <a:rPr lang="en-US" altLang="zh-TW" sz="2300">
                <a:solidFill>
                  <a:srgbClr val="FF0000"/>
                </a:solidFill>
              </a:rPr>
              <a:t>ps -fA | grep python</a:t>
            </a:r>
          </a:p>
          <a:p>
            <a:pPr>
              <a:spcBef>
                <a:spcPts val="1200"/>
              </a:spcBef>
            </a:pPr>
            <a:r>
              <a:rPr lang="zh-TW" altLang="en-US"/>
              <a:t>刪除 </a:t>
            </a:r>
            <a:r>
              <a:rPr lang="en-US" altLang="zh-TW"/>
              <a:t>root </a:t>
            </a:r>
            <a:r>
              <a:rPr lang="zh-TW" altLang="en-US"/>
              <a:t>占用的程序 </a:t>
            </a:r>
            <a:r>
              <a:rPr lang="en-US" altLang="zh-TW"/>
              <a:t>(</a:t>
            </a:r>
            <a:r>
              <a:rPr lang="zh-TW" altLang="en-US"/>
              <a:t>需自行找出哪一個 </a:t>
            </a:r>
            <a:r>
              <a:rPr lang="en-US" altLang="zh-TW"/>
              <a:t>PID)</a:t>
            </a:r>
            <a:endParaRPr lang="pt-BR" altLang="zh-TW"/>
          </a:p>
          <a:p>
            <a:pPr marL="358775" indent="0" algn="l">
              <a:buNone/>
            </a:pPr>
            <a:r>
              <a:rPr lang="en-US" altLang="zh-TW" sz="2300"/>
              <a:t>$ </a:t>
            </a:r>
            <a:r>
              <a:rPr lang="en-US" altLang="zh-TW" sz="2300">
                <a:solidFill>
                  <a:srgbClr val="FF0000"/>
                </a:solidFill>
              </a:rPr>
              <a:t>sudo kill -9 PID </a:t>
            </a:r>
            <a:r>
              <a:rPr lang="en-US" altLang="zh-TW" sz="2300"/>
              <a:t>(</a:t>
            </a:r>
            <a:r>
              <a:rPr lang="zh-TW" altLang="en-US" sz="2300"/>
              <a:t>執行中的 </a:t>
            </a:r>
            <a:r>
              <a:rPr lang="en-US" altLang="zh-TW" sz="2300"/>
              <a:t>python</a:t>
            </a:r>
            <a:r>
              <a:rPr lang="zh-TW" altLang="en-US" sz="2300"/>
              <a:t> 是 </a:t>
            </a:r>
            <a:r>
              <a:rPr lang="en-US" altLang="zh-TW" sz="2300"/>
              <a:t>root </a:t>
            </a:r>
            <a:r>
              <a:rPr lang="zh-TW" altLang="en-US" sz="2300"/>
              <a:t>的程序，所以加 </a:t>
            </a:r>
            <a:r>
              <a:rPr lang="en-US" altLang="zh-TW" sz="2300"/>
              <a:t>sudo)</a:t>
            </a:r>
            <a:endParaRPr lang="zh-TW" altLang="en-US" sz="230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058AA0-C6CA-4282-8DB9-429E63EC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669" y="1078303"/>
            <a:ext cx="8602661" cy="314368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64FED09-9EC9-4F07-800C-2B2CA41A4980}"/>
              </a:ext>
            </a:extLst>
          </p:cNvPr>
          <p:cNvSpPr/>
          <p:nvPr/>
        </p:nvSpPr>
        <p:spPr>
          <a:xfrm>
            <a:off x="2008094" y="3482790"/>
            <a:ext cx="3636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637C7F-4741-438F-AB0F-3A713C63179E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ex7-5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48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樣板引擎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(Template Engine)</a:t>
            </a:r>
            <a:endParaRPr lang="zh-TW" altLang="en-US" sz="36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0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串流技術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A2D2431-3E1E-41BE-98AD-21C6529C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串流 </a:t>
            </a:r>
            <a:r>
              <a:rPr lang="en-US" altLang="zh-TW"/>
              <a:t>(Streaming)</a:t>
            </a:r>
            <a:r>
              <a:rPr lang="zh-TW" altLang="en-US"/>
              <a:t>：從伺服器端傳送壓縮媒體資料至客戶端來及時觀看影像，在 </a:t>
            </a:r>
            <a:r>
              <a:rPr lang="en-US" altLang="zh-TW"/>
              <a:t>Web </a:t>
            </a:r>
            <a:r>
              <a:rPr lang="zh-TW" altLang="en-US"/>
              <a:t>客戶端的使用者不需要花費時間等待下載整個檔案，就能即時播放視訊內容。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36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40996-7702-4BA5-BA09-7FB3B7AD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動態網頁 </a:t>
            </a:r>
            <a:r>
              <a:rPr lang="en-US" altLang="zh-TW" sz="2400"/>
              <a:t>(1/3)</a:t>
            </a:r>
            <a:endParaRPr lang="zh-TW" altLang="en-US" sz="240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518ACCD-97EA-40D5-8BFB-1B67A4BB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106" y="1082615"/>
            <a:ext cx="9959788" cy="54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40996-7702-4BA5-BA09-7FB3B7AD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動態網頁 </a:t>
            </a:r>
            <a:r>
              <a:rPr lang="en-US" altLang="zh-TW" sz="2400"/>
              <a:t>(2/3)</a:t>
            </a:r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518ACCD-97EA-40D5-8BFB-1B67A4BB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106" y="1082615"/>
            <a:ext cx="9959788" cy="548804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EB046CB-0A4C-4A6B-B98A-8362E9ABAAE1}"/>
              </a:ext>
            </a:extLst>
          </p:cNvPr>
          <p:cNvSpPr/>
          <p:nvPr/>
        </p:nvSpPr>
        <p:spPr>
          <a:xfrm>
            <a:off x="4213411" y="2647730"/>
            <a:ext cx="3693460" cy="436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DD9609C-FFA9-4DD3-BB79-C65B70182135}"/>
              </a:ext>
            </a:extLst>
          </p:cNvPr>
          <p:cNvSpPr/>
          <p:nvPr/>
        </p:nvSpPr>
        <p:spPr>
          <a:xfrm>
            <a:off x="2788022" y="3173506"/>
            <a:ext cx="4760260" cy="2868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383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42846-5EDD-44E5-B41A-5043933C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動態網頁 </a:t>
            </a:r>
            <a:r>
              <a:rPr lang="en-US" altLang="zh-TW" sz="2400"/>
              <a:t>(3/3)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4CFD32-123C-4C7D-BF6F-A0EF25F1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是由靜態 </a:t>
            </a:r>
            <a:r>
              <a:rPr lang="en-US" altLang="zh-TW"/>
              <a:t>HTML </a:t>
            </a:r>
            <a:r>
              <a:rPr lang="zh-TW" altLang="en-US"/>
              <a:t>加上動態文字產生</a:t>
            </a:r>
          </a:p>
          <a:p>
            <a:r>
              <a:rPr lang="zh-TW" altLang="en-US"/>
              <a:t>樣板引擎將產生動態的程式碼與使用者介面分離</a:t>
            </a:r>
            <a:endParaRPr lang="en-US" altLang="zh-TW"/>
          </a:p>
          <a:p>
            <a:r>
              <a:rPr lang="en-US" altLang="zh-TW"/>
              <a:t>Flask</a:t>
            </a:r>
            <a:r>
              <a:rPr lang="zh-TW" altLang="en-US"/>
              <a:t> 預設使用 </a:t>
            </a:r>
            <a:r>
              <a:rPr lang="en-US" altLang="zh-TW"/>
              <a:t>Jinja</a:t>
            </a:r>
            <a:r>
              <a:rPr lang="zh-TW" altLang="en-US"/>
              <a:t> 做為樣板引擎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CB5B72-929D-4F0D-9E69-738633F8A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396" y="3429000"/>
            <a:ext cx="5841208" cy="23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5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E04BC-474C-472E-B5FF-E7826D7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新增一個 </a:t>
            </a:r>
            <a:r>
              <a:rPr lang="en-US" altLang="zh-TW"/>
              <a:t>route &amp; template</a:t>
            </a:r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14E883-4086-401C-B6F1-86AB84F0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25481"/>
              </p:ext>
            </p:extLst>
          </p:nvPr>
        </p:nvGraphicFramePr>
        <p:xfrm>
          <a:off x="696000" y="1805393"/>
          <a:ext cx="10800000" cy="48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82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from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flask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Flask, render_template, Response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app = Flask(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__name__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@app.route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"/"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index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render_template(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'link.html'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@app.route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"/foo"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foo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extns = [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'Flask'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'Jinja2'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'Awesome'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]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render_template(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'bar.html'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extns = extns)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__name__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==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"__main__":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app.run(host =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'0.0.0.0'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port =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80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debug =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9CDADCA-ED3B-4F8F-8CF3-F53CF72B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01689"/>
              </p:ext>
            </p:extLst>
          </p:nvPr>
        </p:nvGraphicFramePr>
        <p:xfrm>
          <a:off x="652870" y="1195247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7-2</a:t>
                      </a:r>
                      <a:r>
                        <a:rPr lang="en-US" altLang="zh-TW" sz="2400">
                          <a:latin typeface="Arial" panose="020B0604020202020204" pitchFamily="34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route &amp; template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Mono CJK TC Regular" panose="020B0500000000000000" pitchFamily="34" charset="-120"/>
                          <a:cs typeface="Arial" panose="020B0604020202020204" pitchFamily="34" charset="0"/>
                        </a:rPr>
                        <a:t>(7-2-app-route.py)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748F8C1E-292D-480F-BEE2-F0D8E687E664}"/>
              </a:ext>
            </a:extLst>
          </p:cNvPr>
          <p:cNvSpPr txBox="1"/>
          <p:nvPr/>
        </p:nvSpPr>
        <p:spPr>
          <a:xfrm>
            <a:off x="6849041" y="3725394"/>
            <a:ext cx="28953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</a:rPr>
              <a:t>View </a:t>
            </a:r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可由自訂的樣板產生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0789F19-2858-4169-B6AE-99DFE1ADBE5A}"/>
              </a:ext>
            </a:extLst>
          </p:cNvPr>
          <p:cNvCxnSpPr>
            <a:cxnSpLocks/>
          </p:cNvCxnSpPr>
          <p:nvPr/>
        </p:nvCxnSpPr>
        <p:spPr>
          <a:xfrm flipH="1">
            <a:off x="6336075" y="3913574"/>
            <a:ext cx="504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D9E1016-19A9-4AE0-B328-DD414D148C4A}"/>
              </a:ext>
            </a:extLst>
          </p:cNvPr>
          <p:cNvSpPr txBox="1"/>
          <p:nvPr/>
        </p:nvSpPr>
        <p:spPr>
          <a:xfrm>
            <a:off x="7207629" y="4935630"/>
            <a:ext cx="180049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樣板內可塞變數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6985343-143B-4697-80E1-81547079691A}"/>
              </a:ext>
            </a:extLst>
          </p:cNvPr>
          <p:cNvCxnSpPr>
            <a:cxnSpLocks/>
          </p:cNvCxnSpPr>
          <p:nvPr/>
        </p:nvCxnSpPr>
        <p:spPr>
          <a:xfrm flipH="1">
            <a:off x="6694663" y="5123810"/>
            <a:ext cx="504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1FE76BBF-B135-4EF3-9DC4-A6D3EDD33CD7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ex7-6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6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E04BC-474C-472E-B5FF-E7826D7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建立 </a:t>
            </a:r>
            <a:r>
              <a:rPr lang="en-US" altLang="zh-TW"/>
              <a:t>template</a:t>
            </a:r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397CDE-3CFB-4EEE-AA5F-FBFC782B0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pPr marL="268288" indent="0">
              <a:lnSpc>
                <a:spcPts val="3200"/>
              </a:lnSpc>
              <a:buNone/>
            </a:pPr>
            <a:r>
              <a:rPr lang="en-US" altLang="zh-TW" sz="2400"/>
              <a:t>$ </a:t>
            </a:r>
            <a:r>
              <a:rPr lang="en-US" altLang="zh-TW" sz="2400">
                <a:solidFill>
                  <a:srgbClr val="FF0000"/>
                </a:solidFill>
              </a:rPr>
              <a:t>mkdir templates</a:t>
            </a:r>
          </a:p>
          <a:p>
            <a:pPr marL="268288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sz="2400"/>
              <a:t>$ </a:t>
            </a:r>
            <a:r>
              <a:rPr lang="en-US" altLang="zh-TW" sz="2400">
                <a:solidFill>
                  <a:srgbClr val="FF0000"/>
                </a:solidFill>
              </a:rPr>
              <a:t>nano templates/link.html</a:t>
            </a:r>
          </a:p>
          <a:p>
            <a:pPr marL="268288" indent="0">
              <a:buNone/>
            </a:pPr>
            <a:endParaRPr lang="en-US" altLang="zh-TW" sz="2400"/>
          </a:p>
          <a:p>
            <a:pPr marL="268288" indent="0">
              <a:buNone/>
            </a:pPr>
            <a:endParaRPr lang="en-US" altLang="zh-TW" sz="2400"/>
          </a:p>
          <a:p>
            <a:pPr marL="268288" indent="0">
              <a:buNone/>
            </a:pPr>
            <a:endParaRPr lang="en-US" altLang="zh-TW" sz="2400"/>
          </a:p>
          <a:p>
            <a:pPr marL="268288" indent="0">
              <a:spcBef>
                <a:spcPts val="3000"/>
              </a:spcBef>
              <a:buNone/>
            </a:pPr>
            <a:r>
              <a:rPr lang="en-US" altLang="zh-TW" sz="2400"/>
              <a:t>$ </a:t>
            </a:r>
            <a:r>
              <a:rPr lang="en-US" altLang="zh-TW" sz="2400">
                <a:solidFill>
                  <a:srgbClr val="FF0000"/>
                </a:solidFill>
              </a:rPr>
              <a:t>nano templates/bar.html</a:t>
            </a:r>
            <a:endParaRPr lang="zh-TW" altLang="en-US" sz="2400">
              <a:solidFill>
                <a:srgbClr val="FF0000"/>
              </a:solidFill>
            </a:endParaRPr>
          </a:p>
          <a:p>
            <a:pPr marL="268288" indent="0">
              <a:buNone/>
            </a:pPr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14E883-4086-401C-B6F1-86AB84F0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08856"/>
              </p:ext>
            </p:extLst>
          </p:nvPr>
        </p:nvGraphicFramePr>
        <p:xfrm>
          <a:off x="696000" y="2657042"/>
          <a:ext cx="108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&lt;h1&gt;Hello Template&lt;/h1&gt;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&lt;a href="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{{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url_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for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('foo') }}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"&gt;foo&lt;/a&gt;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9CDADCA-ED3B-4F8F-8CF3-F53CF72B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03568"/>
              </p:ext>
            </p:extLst>
          </p:nvPr>
        </p:nvGraphicFramePr>
        <p:xfrm>
          <a:off x="652870" y="2046896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link.html</a:t>
                      </a:r>
                      <a:endParaRPr lang="zh-TW" altLang="en-US" sz="2000" b="0"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3A07A60-AF82-4CB2-A556-D5D598093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74397"/>
              </p:ext>
            </p:extLst>
          </p:nvPr>
        </p:nvGraphicFramePr>
        <p:xfrm>
          <a:off x="696000" y="5095440"/>
          <a:ext cx="10800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&lt;ul&gt;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{% for ext in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extns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%}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&lt;li&gt;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{{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ext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}}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&lt;/li&gt;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{% endfor %}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&lt;/ul&gt;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F9CB84A-6BFF-4E65-8D46-FC1E7049C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37693"/>
              </p:ext>
            </p:extLst>
          </p:nvPr>
        </p:nvGraphicFramePr>
        <p:xfrm>
          <a:off x="652870" y="4485294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bar.html</a:t>
                      </a:r>
                      <a:endParaRPr lang="zh-TW" altLang="en-US" sz="2000" b="0"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1FFEE049-6332-48CF-B0BD-AED85C1CCA4F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ex7-7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8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7-2-app-route.py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E091276-0B4E-48DB-81BB-E968C1BC18B7}"/>
              </a:ext>
            </a:extLst>
          </p:cNvPr>
          <p:cNvSpPr txBox="1"/>
          <p:nvPr/>
        </p:nvSpPr>
        <p:spPr>
          <a:xfrm>
            <a:off x="613321" y="5421700"/>
            <a:ext cx="10241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~/Lab/ch07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sudo python3 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7-2-app-route.py</a:t>
            </a:r>
          </a:p>
        </p:txBody>
      </p:sp>
    </p:spTree>
    <p:extLst>
      <p:ext uri="{BB962C8B-B14F-4D97-AF65-F5344CB8AC3E}">
        <p14:creationId xmlns:p14="http://schemas.microsoft.com/office/powerpoint/2010/main" val="32797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40996-7702-4BA5-BA09-7FB3B7AD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</a:t>
            </a:r>
            <a:r>
              <a:rPr lang="zh-TW" altLang="en-US"/>
              <a:t> </a:t>
            </a:r>
            <a:r>
              <a:rPr lang="en-US" altLang="zh-TW"/>
              <a:t>7-2-app-route.py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37F0BD7-D774-4AF7-AA92-23F15F718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834" y="1038661"/>
            <a:ext cx="7716327" cy="281979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8E11DFC-F8E6-47DA-85BC-2E9145E1D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834" y="3858455"/>
            <a:ext cx="7716327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51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Streaming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圖片</a:t>
            </a:r>
            <a:endParaRPr lang="zh-TW" altLang="en-US" sz="36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9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E04BC-474C-472E-B5FF-E7826D7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建立 </a:t>
            </a:r>
            <a:r>
              <a:rPr lang="en-US" altLang="zh-TW"/>
              <a:t>Camera </a:t>
            </a:r>
            <a:r>
              <a:rPr lang="zh-TW" altLang="en-US"/>
              <a:t>類別 </a:t>
            </a:r>
            <a:r>
              <a:rPr lang="en-US" altLang="zh-TW"/>
              <a:t>(</a:t>
            </a:r>
            <a:r>
              <a:rPr lang="zh-TW" altLang="en-US"/>
              <a:t>模組化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BF459DC-9808-4A89-A87A-D25877C1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自訂副函式 </a:t>
            </a:r>
            <a:r>
              <a:rPr lang="en-US" altLang="zh-TW"/>
              <a:t>(function)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/>
              <a:t>類別 </a:t>
            </a:r>
            <a:r>
              <a:rPr lang="en-US" altLang="zh-TW"/>
              <a:t>(class)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/>
              <a:t>模組 </a:t>
            </a:r>
            <a:r>
              <a:rPr lang="en-US" altLang="zh-TW"/>
              <a:t>(module)</a:t>
            </a:r>
            <a:r>
              <a:rPr lang="zh-TW" altLang="en-US"/>
              <a:t>，完成模組化的好處。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14E883-4086-401C-B6F1-86AB84F0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86816"/>
              </p:ext>
            </p:extLst>
          </p:nvPr>
        </p:nvGraphicFramePr>
        <p:xfrm>
          <a:off x="696000" y="3105276"/>
          <a:ext cx="10800000" cy="31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31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from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time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time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class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Camera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object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__init__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.frames = [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open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"static/"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+ f +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'.jpg'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'rb'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).read() </a:t>
                      </a:r>
                      <a:b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</a:b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for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[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'1'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'2'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'3'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]]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get_frame(self):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.frames[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(time()) %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3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9CDADCA-ED3B-4F8F-8CF3-F53CF72B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91003"/>
              </p:ext>
            </p:extLst>
          </p:nvPr>
        </p:nvGraphicFramePr>
        <p:xfrm>
          <a:off x="652870" y="2495131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自訂類別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自訂一個模組，裡頭只有一個 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Camera 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類別。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(stream_pi.py)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9A042CCF-ABFF-4E96-B00D-B985202B5A38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ex7-8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90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E04BC-474C-472E-B5FF-E7826D7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Streaming </a:t>
            </a:r>
            <a:r>
              <a:rPr lang="zh-TW" altLang="en-US"/>
              <a:t>圖片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14E883-4086-401C-B6F1-86AB84F0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50925"/>
              </p:ext>
            </p:extLst>
          </p:nvPr>
        </p:nvGraphicFramePr>
        <p:xfrm>
          <a:off x="696000" y="1697819"/>
          <a:ext cx="1080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from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flask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Flask, render_template, Response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from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stream_pi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Camera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50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app = Flask(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__name__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500"/>
                        </a:spcBef>
                      </a:pPr>
                      <a:r>
                        <a:rPr lang="en-US" altLang="zh-TW" sz="18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@app.route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'/'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index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render_template(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'stream.html'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50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gen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(camera):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while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frame = camera.get_frame()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yield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b'--frame\r\n'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  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b'Content-Type: image/jpeg\r\n\r\n' + 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frame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+ b'\r\n\r\n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500"/>
                        </a:spcBef>
                      </a:pPr>
                      <a:r>
                        <a:rPr lang="en-US" altLang="zh-TW" sz="18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@app.route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'/video_feed'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video_feed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Response(gen(Camera()),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        mimetype</a:t>
                      </a:r>
                      <a:r>
                        <a:rPr lang="zh-TW" altLang="en-US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=</a:t>
                      </a:r>
                      <a:r>
                        <a:rPr lang="zh-TW" altLang="en-US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'multipart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/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x-mixed-replace;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boundary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=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frame'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50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__name__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==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"__main__"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app.run(host =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'0.0.0.0'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port =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80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debug =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9CDADCA-ED3B-4F8F-8CF3-F53CF72B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92027"/>
              </p:ext>
            </p:extLst>
          </p:nvPr>
        </p:nvGraphicFramePr>
        <p:xfrm>
          <a:off x="652870" y="1087673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7-3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串流一連串圖片。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(7-3-app-stream.py)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748F8C1E-292D-480F-BEE2-F0D8E687E664}"/>
              </a:ext>
            </a:extLst>
          </p:cNvPr>
          <p:cNvSpPr txBox="1"/>
          <p:nvPr/>
        </p:nvSpPr>
        <p:spPr>
          <a:xfrm>
            <a:off x="3621747" y="3620113"/>
            <a:ext cx="15327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</a:rPr>
              <a:t>Camera </a:t>
            </a:r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類別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0789F19-2858-4169-B6AE-99DFE1ADBE5A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254189" y="3804779"/>
            <a:ext cx="367558" cy="3817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D9E1016-19A9-4AE0-B328-DD414D148C4A}"/>
              </a:ext>
            </a:extLst>
          </p:cNvPr>
          <p:cNvSpPr txBox="1"/>
          <p:nvPr/>
        </p:nvSpPr>
        <p:spPr>
          <a:xfrm>
            <a:off x="4706476" y="4975515"/>
            <a:ext cx="110799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回傳內容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B6985343-143B-4697-80E1-81547079691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320988" y="5160181"/>
            <a:ext cx="385488" cy="353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3EF7B4F-A83B-40A4-A053-983D69455EAD}"/>
              </a:ext>
            </a:extLst>
          </p:cNvPr>
          <p:cNvSpPr txBox="1"/>
          <p:nvPr/>
        </p:nvSpPr>
        <p:spPr>
          <a:xfrm>
            <a:off x="7521394" y="1941417"/>
            <a:ext cx="283603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匯入自訂模組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stream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</a:rPr>
              <a:t>_pi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9A291E0-2452-4F65-AF25-289BDBDCFABA}"/>
              </a:ext>
            </a:extLst>
          </p:cNvPr>
          <p:cNvCxnSpPr>
            <a:cxnSpLocks/>
          </p:cNvCxnSpPr>
          <p:nvPr/>
        </p:nvCxnSpPr>
        <p:spPr>
          <a:xfrm flipH="1">
            <a:off x="4401673" y="2129597"/>
            <a:ext cx="311972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7D3E2B2-500A-4A7B-B682-D4153C320225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ex7-9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7-1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架設 </a:t>
            </a: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RTSP 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串流伺服器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1828803" y="3965601"/>
            <a:ext cx="854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目的：</a:t>
            </a:r>
            <a:r>
              <a:rPr lang="zh-TW" altLang="en-US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學會設定影像串流 </a:t>
            </a:r>
            <a:r>
              <a:rPr lang="en-US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(Streaming)</a:t>
            </a:r>
            <a:endParaRPr lang="zh-TW" altLang="en-US" sz="36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75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1C54AB-C134-432F-A8AA-E3D76599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修改 </a:t>
            </a:r>
            <a:r>
              <a:rPr lang="en-US" altLang="zh-TW"/>
              <a:t>templates</a:t>
            </a:r>
            <a:r>
              <a:rPr lang="zh-TW" altLang="en-US"/>
              <a:t>，新增一個網頁檔</a:t>
            </a:r>
          </a:p>
        </p:txBody>
      </p:sp>
      <p:sp>
        <p:nvSpPr>
          <p:cNvPr id="6" name="內容版面配置區 3">
            <a:extLst>
              <a:ext uri="{FF2B5EF4-FFF2-40B4-BE49-F238E27FC236}">
                <a16:creationId xmlns:a16="http://schemas.microsoft.com/office/drawing/2014/main" id="{04B280A7-8B76-4B8E-ADC0-E35821FC5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pPr marL="268288" indent="0">
              <a:lnSpc>
                <a:spcPts val="3200"/>
              </a:lnSpc>
              <a:buNone/>
            </a:pPr>
            <a:r>
              <a:rPr lang="en-US" altLang="zh-TW"/>
              <a:t>$ </a:t>
            </a:r>
            <a:r>
              <a:rPr lang="en-US" altLang="zh-TW">
                <a:solidFill>
                  <a:srgbClr val="FF0000"/>
                </a:solidFill>
              </a:rPr>
              <a:t>nano templates/stream.html</a:t>
            </a:r>
          </a:p>
          <a:p>
            <a:pPr marL="268288" indent="0">
              <a:lnSpc>
                <a:spcPts val="3200"/>
              </a:lnSpc>
              <a:buNone/>
            </a:pPr>
            <a:endParaRPr lang="en-US" altLang="zh-TW">
              <a:solidFill>
                <a:srgbClr val="FF0000"/>
              </a:solidFill>
            </a:endParaRPr>
          </a:p>
          <a:p>
            <a:pPr marL="268288" indent="0">
              <a:lnSpc>
                <a:spcPts val="3200"/>
              </a:lnSpc>
              <a:buNone/>
            </a:pPr>
            <a:endParaRPr lang="en-US" altLang="zh-TW">
              <a:solidFill>
                <a:srgbClr val="FF0000"/>
              </a:solidFill>
            </a:endParaRPr>
          </a:p>
          <a:p>
            <a:pPr marL="268288" indent="0">
              <a:lnSpc>
                <a:spcPts val="3200"/>
              </a:lnSpc>
              <a:buNone/>
            </a:pPr>
            <a:endParaRPr lang="en-US" altLang="zh-TW">
              <a:solidFill>
                <a:srgbClr val="FF0000"/>
              </a:solidFill>
            </a:endParaRPr>
          </a:p>
          <a:p>
            <a:pPr marL="268288" indent="0">
              <a:lnSpc>
                <a:spcPts val="3200"/>
              </a:lnSpc>
              <a:buNone/>
            </a:pPr>
            <a:endParaRPr lang="en-US" altLang="zh-TW">
              <a:solidFill>
                <a:srgbClr val="FF0000"/>
              </a:solidFill>
            </a:endParaRPr>
          </a:p>
          <a:p>
            <a:endParaRPr lang="en-US" altLang="zh-TW"/>
          </a:p>
          <a:p>
            <a:r>
              <a:rPr lang="zh-TW" altLang="en-US"/>
              <a:t>圖檔已建立好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en-US" altLang="zh-TW"/>
              <a:t>1.jpg, 2.jpg, 3.jpg</a:t>
            </a:r>
            <a:endParaRPr lang="zh-TW" altLang="en-US"/>
          </a:p>
          <a:p>
            <a:pPr marL="268288" indent="0">
              <a:buNone/>
            </a:pPr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BD6FE1B-EBA6-4230-8D9B-41CE322E2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52135"/>
              </p:ext>
            </p:extLst>
          </p:nvPr>
        </p:nvGraphicFramePr>
        <p:xfrm>
          <a:off x="696000" y="2414995"/>
          <a:ext cx="108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&lt;h1&gt;Hello Stream&lt;/h1&gt;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&lt;img id="bg" src="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{{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url_for('video_feed')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}}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"&gt;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7538D88-B3A0-4C07-A75F-2A93CCF4D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32982"/>
              </p:ext>
            </p:extLst>
          </p:nvPr>
        </p:nvGraphicFramePr>
        <p:xfrm>
          <a:off x="652870" y="1804849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stream.html</a:t>
                      </a:r>
                      <a:endParaRPr lang="zh-TW" altLang="en-US" sz="1600" b="0"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Mono CJK TC Regular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156AF393-E9ED-42FA-B6E3-7A1F307DA21F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ex7-10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428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7-3-app-stream.py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13A2E0F-A91B-48FF-8863-522503267515}"/>
              </a:ext>
            </a:extLst>
          </p:cNvPr>
          <p:cNvSpPr txBox="1"/>
          <p:nvPr/>
        </p:nvSpPr>
        <p:spPr>
          <a:xfrm>
            <a:off x="613321" y="5421700"/>
            <a:ext cx="10241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~/Lab/ch07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sudo python3 7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-3-app-stream.py</a:t>
            </a:r>
          </a:p>
        </p:txBody>
      </p:sp>
    </p:spTree>
    <p:extLst>
      <p:ext uri="{BB962C8B-B14F-4D97-AF65-F5344CB8AC3E}">
        <p14:creationId xmlns:p14="http://schemas.microsoft.com/office/powerpoint/2010/main" val="9663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40996-7702-4BA5-BA09-7FB3B7AD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Demo 7-3-app-stream.py</a:t>
            </a:r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579DE4-CE0C-44D7-87E6-2D804F9B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1" y="1535504"/>
            <a:ext cx="4226042" cy="333543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B67CFC9-624E-46DF-8999-DC4003752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13" y="2192861"/>
            <a:ext cx="4226042" cy="33354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DE9C367-4ACA-47FF-A49C-EA186F7A1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315" y="2850218"/>
            <a:ext cx="4226042" cy="33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18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Streaming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即時影像</a:t>
            </a:r>
          </a:p>
        </p:txBody>
      </p:sp>
    </p:spTree>
    <p:extLst>
      <p:ext uri="{BB962C8B-B14F-4D97-AF65-F5344CB8AC3E}">
        <p14:creationId xmlns:p14="http://schemas.microsoft.com/office/powerpoint/2010/main" val="26085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42846-5EDD-44E5-B41A-5043933C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HTTP + MJPEG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4CFD32-123C-4C7D-BF6F-A0EF25F15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MJPEG = Motion JPEG</a:t>
            </a:r>
          </a:p>
          <a:p>
            <a:pPr lvl="1"/>
            <a:r>
              <a:rPr lang="zh-TW" altLang="en-US"/>
              <a:t>一種視訊壓縮格式</a:t>
            </a:r>
          </a:p>
          <a:p>
            <a:pPr lvl="1"/>
            <a:r>
              <a:rPr lang="zh-TW" altLang="en-US"/>
              <a:t>每一個 </a:t>
            </a:r>
            <a:r>
              <a:rPr lang="en-US" altLang="zh-TW"/>
              <a:t>frame</a:t>
            </a:r>
            <a:r>
              <a:rPr lang="zh-TW" altLang="en-US"/>
              <a:t> 都使用 </a:t>
            </a:r>
            <a:r>
              <a:rPr lang="en-US" altLang="zh-TW"/>
              <a:t>JPEG</a:t>
            </a:r>
            <a:r>
              <a:rPr lang="zh-TW" altLang="en-US"/>
              <a:t> 編碼</a:t>
            </a:r>
          </a:p>
          <a:p>
            <a:pPr lvl="1"/>
            <a:r>
              <a:rPr lang="zh-TW" altLang="en-US"/>
              <a:t>對運算能力與記憶體的需求較低</a:t>
            </a:r>
          </a:p>
        </p:txBody>
      </p:sp>
    </p:spTree>
    <p:extLst>
      <p:ext uri="{BB962C8B-B14F-4D97-AF65-F5344CB8AC3E}">
        <p14:creationId xmlns:p14="http://schemas.microsoft.com/office/powerpoint/2010/main" val="2873938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E04BC-474C-472E-B5FF-E7826D7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建立 </a:t>
            </a:r>
            <a:r>
              <a:rPr lang="en-US" altLang="zh-TW"/>
              <a:t>Camera </a:t>
            </a:r>
            <a:r>
              <a:rPr lang="zh-TW" altLang="en-US"/>
              <a:t>類別 </a:t>
            </a:r>
            <a:r>
              <a:rPr lang="en-US" altLang="zh-TW"/>
              <a:t>(</a:t>
            </a:r>
            <a:r>
              <a:rPr lang="zh-TW" altLang="en-US"/>
              <a:t>從 </a:t>
            </a:r>
            <a:r>
              <a:rPr lang="en-US" altLang="zh-TW"/>
              <a:t>Camera</a:t>
            </a:r>
            <a:r>
              <a:rPr lang="zh-TW" altLang="en-US"/>
              <a:t> 讀取影像</a:t>
            </a:r>
            <a:r>
              <a:rPr lang="en-US" altLang="zh-TW"/>
              <a:t>)</a:t>
            </a:r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14E883-4086-401C-B6F1-86AB84F0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45746"/>
              </p:ext>
            </p:extLst>
          </p:nvPr>
        </p:nvGraphicFramePr>
        <p:xfrm>
          <a:off x="696000" y="1930895"/>
          <a:ext cx="108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450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class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Camera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object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__init__(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.video = cv2.VideoCapture(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__del__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self.video.release()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get_frame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success, image =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.video.read()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ret, jpeg = cv2.imencode(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'.jpg'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image)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jpeg.tostring()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9CDADCA-ED3B-4F8F-8CF3-F53CF72B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24597"/>
              </p:ext>
            </p:extLst>
          </p:nvPr>
        </p:nvGraphicFramePr>
        <p:xfrm>
          <a:off x="652870" y="1320750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自訂類別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自訂一個模組，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Camera </a:t>
                      </a: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類別用來讀取影像。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(camera_pi.py)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0663220E-A031-4845-A795-C9F4FA75DA97}"/>
              </a:ext>
            </a:extLst>
          </p:cNvPr>
          <p:cNvSpPr txBox="1"/>
          <p:nvPr/>
        </p:nvSpPr>
        <p:spPr>
          <a:xfrm>
            <a:off x="6553206" y="4819525"/>
            <a:ext cx="11977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</a:rPr>
              <a:t>V4L2 API</a:t>
            </a:r>
            <a:endParaRPr lang="zh-TW" altLang="en-US">
              <a:solidFill>
                <a:schemeClr val="bg1"/>
              </a:solidFill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925F512-32F7-40E4-B1A6-0FA7158014D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185648" y="5004191"/>
            <a:ext cx="367558" cy="3817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DA7144B-BF59-43DB-AAAC-D9EB5C42564B}"/>
              </a:ext>
            </a:extLst>
          </p:cNvPr>
          <p:cNvSpPr txBox="1"/>
          <p:nvPr/>
        </p:nvSpPr>
        <p:spPr>
          <a:xfrm>
            <a:off x="6553206" y="2757890"/>
            <a:ext cx="458651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開啟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/dev/videoX</a:t>
            </a:r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，預設的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camera </a:t>
            </a:r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是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0</a:t>
            </a:r>
            <a:endParaRPr lang="zh-TW" altLang="en-US">
              <a:solidFill>
                <a:schemeClr val="bg1"/>
              </a:solidFill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E7081CA-1902-48D9-9F13-E9269BBE7AC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185648" y="2942556"/>
            <a:ext cx="367558" cy="3817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98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E04BC-474C-472E-B5FF-E7826D7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Streaming </a:t>
            </a:r>
            <a:r>
              <a:rPr lang="zh-TW" altLang="en-US"/>
              <a:t>即時影像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14E883-4086-401C-B6F1-86AB84F0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3912"/>
              </p:ext>
            </p:extLst>
          </p:nvPr>
        </p:nvGraphicFramePr>
        <p:xfrm>
          <a:off x="696000" y="1697819"/>
          <a:ext cx="1080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from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flask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Flask, render_template, Response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from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camera_pi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Camera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60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app = Flask(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__name__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600"/>
                        </a:spcBef>
                      </a:pPr>
                      <a:r>
                        <a:rPr lang="en-US" altLang="zh-TW" sz="18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@app.route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'/'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index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render_template(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'stream.html'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60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gen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(camera):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while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True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frame = camera.get_frame()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yield 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b'--frame\r\n'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   b'Content-Type: image/jpeg\r\n\r\n' 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+ frame +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b'\r\n\r\n'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600"/>
                        </a:spcBef>
                      </a:pPr>
                      <a:r>
                        <a:rPr lang="en-US" altLang="zh-TW" sz="18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@app.route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'/video_feed'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video_feed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return Response(gen(Camera()),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            mimetype =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'multipart/x-mixed-replace; boundary = frame'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1600"/>
                        </a:spcBef>
                      </a:pPr>
                      <a:r>
                        <a:rPr lang="en-US" altLang="zh-TW" sz="18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if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__name__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==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"__main__"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app.run(host = </a:t>
                      </a:r>
                      <a:r>
                        <a:rPr kumimoji="0" lang="en-US" altLang="zh-TW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'0.0.0.0'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port = </a:t>
                      </a:r>
                      <a:r>
                        <a:rPr lang="en-US" altLang="zh-TW" sz="18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80</a:t>
                      </a:r>
                      <a:r>
                        <a:rPr lang="en-US" altLang="zh-TW" sz="18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debug = True)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9CDADCA-ED3B-4F8F-8CF3-F53CF72B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85268"/>
              </p:ext>
            </p:extLst>
          </p:nvPr>
        </p:nvGraphicFramePr>
        <p:xfrm>
          <a:off x="652870" y="1087673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7-4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串流即時影像。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(7-4-app-camera.py)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2037866-62B2-4C64-97F1-820738D55A3C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ex7-11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554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7-4-app-camera.py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8506288-162C-41F3-9D72-C662ECC5B4F9}"/>
              </a:ext>
            </a:extLst>
          </p:cNvPr>
          <p:cNvSpPr txBox="1"/>
          <p:nvPr/>
        </p:nvSpPr>
        <p:spPr>
          <a:xfrm>
            <a:off x="613321" y="5421700"/>
            <a:ext cx="10241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~/Lab/ch07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sudo python3 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7-4-app-camera.py</a:t>
            </a:r>
          </a:p>
        </p:txBody>
      </p:sp>
    </p:spTree>
    <p:extLst>
      <p:ext uri="{BB962C8B-B14F-4D97-AF65-F5344CB8AC3E}">
        <p14:creationId xmlns:p14="http://schemas.microsoft.com/office/powerpoint/2010/main" val="27333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E04BC-474C-472E-B5FF-E7826D7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如何降低延遲？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14E883-4086-401C-B6F1-86AB84F07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3879"/>
              </p:ext>
            </p:extLst>
          </p:nvPr>
        </p:nvGraphicFramePr>
        <p:xfrm>
          <a:off x="696000" y="1706778"/>
          <a:ext cx="1080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</a:tblGrid>
              <a:tr h="50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import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cv2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endParaRPr lang="en-US" altLang="zh-TW" sz="2000" b="0" kern="1200">
                        <a:solidFill>
                          <a:srgbClr val="6E6E6E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class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Camera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object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__init__(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.video = cv2.VideoCapture(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.video.set(PROP_FRAME_WIDTH,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320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.video.set(PROP_FRAME_HEIGHT,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240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__del__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self.video.release()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def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2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get_frame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(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):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success, image =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self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.video.read()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ret, jpeg = cv2.imencode(</a:t>
                      </a:r>
                      <a:r>
                        <a:rPr kumimoji="0" lang="en-US" altLang="zh-TW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'.jpg'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, image, [1, 50])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       </a:t>
                      </a:r>
                      <a:r>
                        <a:rPr lang="en-US" altLang="zh-TW" sz="2000" b="1" kern="120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return</a:t>
                      </a:r>
                      <a:r>
                        <a:rPr lang="en-US" altLang="zh-TW" sz="2000" b="0" kern="1200">
                          <a:solidFill>
                            <a:srgbClr val="6E6E6E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+mn-cs"/>
                        </a:rPr>
                        <a:t> jpeg.tostring()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83857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9CDADCA-ED3B-4F8F-8CF3-F53CF72B8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58582"/>
              </p:ext>
            </p:extLst>
          </p:nvPr>
        </p:nvGraphicFramePr>
        <p:xfrm>
          <a:off x="652870" y="1096633"/>
          <a:ext cx="10872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3612445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374208480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>
                          <a:solidFill>
                            <a:schemeClr val="lt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自訂類別</a:t>
                      </a:r>
                      <a:endParaRPr lang="zh-TW" altLang="en-US" sz="2400">
                        <a:latin typeface="Arial" panose="020B0604020202020204" pitchFamily="34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改進的 </a:t>
                      </a:r>
                      <a:r>
                        <a:rPr lang="en-US" altLang="zh-TW" sz="2400" b="0" kern="1200" noProof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Noto Sans TC" panose="020B0500000000000000" pitchFamily="34" charset="-120"/>
                          <a:cs typeface="Arial" panose="020B0604020202020204" pitchFamily="34" charset="0"/>
                        </a:rPr>
                        <a:t>camera_pi.py</a:t>
                      </a:r>
                      <a:endParaRPr lang="zh-TW" altLang="en-US" sz="2400" b="0" kern="1200" noProof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Noto Sans TC" panose="020B05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9803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0663220E-A031-4845-A795-C9F4FA75DA97}"/>
              </a:ext>
            </a:extLst>
          </p:cNvPr>
          <p:cNvSpPr txBox="1"/>
          <p:nvPr/>
        </p:nvSpPr>
        <p:spPr>
          <a:xfrm>
            <a:off x="8346147" y="5456022"/>
            <a:ext cx="210025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調整 </a:t>
            </a:r>
            <a:r>
              <a:rPr lang="en-US" altLang="zh-TW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JPG</a:t>
            </a:r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 壓縮品質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925F512-32F7-40E4-B1A6-0FA7158014D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978589" y="5640688"/>
            <a:ext cx="367558" cy="3817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CBADE4E-D93E-4FE5-AC56-73BA999490EA}"/>
              </a:ext>
            </a:extLst>
          </p:cNvPr>
          <p:cNvSpPr txBox="1"/>
          <p:nvPr/>
        </p:nvSpPr>
        <p:spPr>
          <a:xfrm>
            <a:off x="7817230" y="3488176"/>
            <a:ext cx="203132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改變視窗的寬跟高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73E149C-D92A-4837-B821-BE7E830AA52D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288307" y="3672842"/>
            <a:ext cx="52892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D5014B9-A450-4490-8D82-B1F2DCF14F68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ex7-12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53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428C34-6872-475B-9042-2C97ABBC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小結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55CF5B-FEBE-4BB3-8D7B-D568D223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串流服務可使用 </a:t>
            </a:r>
            <a:r>
              <a:rPr lang="en-US" altLang="zh-TW"/>
              <a:t>RTSP</a:t>
            </a:r>
            <a:r>
              <a:rPr lang="zh-TW" altLang="en-US"/>
              <a:t> </a:t>
            </a:r>
            <a:r>
              <a:rPr lang="en-US" altLang="zh-TW"/>
              <a:t>+</a:t>
            </a:r>
            <a:r>
              <a:rPr lang="zh-TW" altLang="en-US"/>
              <a:t> </a:t>
            </a:r>
            <a:r>
              <a:rPr lang="en-US" altLang="zh-TW"/>
              <a:t>H.264</a:t>
            </a:r>
            <a:r>
              <a:rPr lang="zh-TW" altLang="en-US"/>
              <a:t>，或是 </a:t>
            </a:r>
            <a:r>
              <a:rPr lang="en-US" altLang="zh-TW"/>
              <a:t>HTTP</a:t>
            </a:r>
            <a:r>
              <a:rPr lang="zh-TW" altLang="en-US"/>
              <a:t> </a:t>
            </a:r>
            <a:r>
              <a:rPr lang="en-US" altLang="zh-TW"/>
              <a:t>+</a:t>
            </a:r>
            <a:r>
              <a:rPr lang="zh-TW" altLang="en-US"/>
              <a:t> </a:t>
            </a:r>
            <a:r>
              <a:rPr lang="en-US" altLang="zh-TW"/>
              <a:t>MJPG</a:t>
            </a:r>
            <a:r>
              <a:rPr lang="zh-TW" altLang="en-US"/>
              <a:t> 等多種組合。</a:t>
            </a:r>
          </a:p>
          <a:p>
            <a:r>
              <a:rPr lang="zh-TW" altLang="en-US"/>
              <a:t>使用自己寫的 </a:t>
            </a:r>
            <a:r>
              <a:rPr lang="en-US" altLang="zh-TW"/>
              <a:t>HTTP</a:t>
            </a:r>
            <a:r>
              <a:rPr lang="zh-TW" altLang="en-US"/>
              <a:t> 串流，可以在 </a:t>
            </a:r>
            <a:r>
              <a:rPr lang="en-US" altLang="zh-TW"/>
              <a:t>JPG</a:t>
            </a:r>
            <a:r>
              <a:rPr lang="zh-TW" altLang="en-US"/>
              <a:t> 丟出去前再行處理。</a:t>
            </a:r>
          </a:p>
        </p:txBody>
      </p:sp>
    </p:spTree>
    <p:extLst>
      <p:ext uri="{BB962C8B-B14F-4D97-AF65-F5344CB8AC3E}">
        <p14:creationId xmlns:p14="http://schemas.microsoft.com/office/powerpoint/2010/main" val="138008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98DE51-F7F1-42F6-84CB-C38B9295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RTSP Server</a:t>
            </a:r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A2D2431-3E1E-41BE-98AD-21C6529C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Pi</a:t>
            </a:r>
            <a:r>
              <a:rPr lang="zh-TW" altLang="en-US"/>
              <a:t> 已內建 </a:t>
            </a:r>
            <a:r>
              <a:rPr lang="en-US" altLang="zh-TW"/>
              <a:t>RTSP</a:t>
            </a:r>
            <a:r>
              <a:rPr lang="zh-TW" altLang="en-US"/>
              <a:t>，輸入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endParaRPr lang="en-US" altLang="zh-TW">
              <a:latin typeface="Noto Sans TC" panose="020B0500000000000000" pitchFamily="34" charset="-120"/>
            </a:endParaRPr>
          </a:p>
          <a:p>
            <a:pPr marL="358775" indent="0">
              <a:buNone/>
            </a:pPr>
            <a:r>
              <a:rPr lang="en-US" altLang="zh-TW" sz="2800"/>
              <a:t>$ </a:t>
            </a:r>
            <a:r>
              <a:rPr lang="en-US" altLang="zh-TW" sz="2800">
                <a:solidFill>
                  <a:srgbClr val="FF0000"/>
                </a:solidFill>
              </a:rPr>
              <a:t>raspivid -o - -t 0 -hf --rotation 180 -w 320 -h 240 -fps 15 | cvlc -vvv stream:///dev/stdin --sout '#rtp{sdp=rtsp://:8554}' :demux=h264</a:t>
            </a:r>
          </a:p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0B4BE1-2396-4495-A8E4-6BFD25716850}"/>
              </a:ext>
            </a:extLst>
          </p:cNvPr>
          <p:cNvSpPr/>
          <p:nvPr/>
        </p:nvSpPr>
        <p:spPr>
          <a:xfrm>
            <a:off x="5719482" y="1703294"/>
            <a:ext cx="2850777" cy="36755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5DF4C1-CB5B-4FB4-A414-EC95DE070D26}"/>
              </a:ext>
            </a:extLst>
          </p:cNvPr>
          <p:cNvSpPr/>
          <p:nvPr/>
        </p:nvSpPr>
        <p:spPr>
          <a:xfrm>
            <a:off x="4338918" y="2616341"/>
            <a:ext cx="851647" cy="36755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529EFE5-D406-425E-A52F-7C0C7934E2F0}"/>
              </a:ext>
            </a:extLst>
          </p:cNvPr>
          <p:cNvSpPr txBox="1"/>
          <p:nvPr/>
        </p:nvSpPr>
        <p:spPr>
          <a:xfrm>
            <a:off x="3975903" y="300587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rgbClr val="00B0F0"/>
                </a:solidFill>
                <a:latin typeface="Consolas" panose="020B0609020204030204" pitchFamily="49" charset="0"/>
              </a:rPr>
              <a:t>Port Number</a:t>
            </a:r>
            <a:endParaRPr lang="zh-TW" altLang="en-US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45429D7-049F-4E3B-B0DA-2737F54B8312}"/>
              </a:ext>
            </a:extLst>
          </p:cNvPr>
          <p:cNvSpPr txBox="1"/>
          <p:nvPr/>
        </p:nvSpPr>
        <p:spPr>
          <a:xfrm>
            <a:off x="5782958" y="132892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00B0F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自行視情況加入旋轉參數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88084D-C82F-4B59-808C-1CA0F6F85EFE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ex7-1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0510DFA-6F0F-402B-827B-CD8DCAD7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82" y="4881537"/>
            <a:ext cx="501900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300" b="0" i="0" u="none" strike="noStrike" cap="none" normalizeH="0" baseline="0">
                <a:ln>
                  <a:noFill/>
                </a:ln>
                <a:solidFill>
                  <a:srgbClr val="24292E"/>
                </a:solidFill>
                <a:effectLst/>
                <a:latin typeface="Consolas" panose="020B0609020204030204" pitchFamily="49" charset="0"/>
                <a:ea typeface="ui-monospace"/>
              </a:rPr>
              <a:t>$</a:t>
            </a:r>
            <a:r>
              <a:rPr kumimoji="0" lang="zh-TW" altLang="en-US" sz="2300" b="0" i="0" u="none" strike="noStrike" cap="none" normalizeH="0" baseline="0">
                <a:ln>
                  <a:noFill/>
                </a:ln>
                <a:solidFill>
                  <a:srgbClr val="24292E"/>
                </a:solidFill>
                <a:effectLst/>
                <a:latin typeface="Consolas" panose="020B0609020204030204" pitchFamily="49" charset="0"/>
                <a:ea typeface="ui-monospace"/>
              </a:rPr>
              <a:t> </a:t>
            </a:r>
            <a:r>
              <a:rPr kumimoji="0" lang="nb-NO" altLang="zh-TW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ui-monospace"/>
              </a:rPr>
              <a:t>sudo netstat -lpn |grep </a:t>
            </a:r>
            <a:r>
              <a:rPr lang="en-US" altLang="zh-TW" sz="2300">
                <a:solidFill>
                  <a:srgbClr val="FF0000"/>
                </a:solidFill>
                <a:latin typeface="Consolas" panose="020B0609020204030204" pitchFamily="49" charset="0"/>
                <a:ea typeface="ui-monospace"/>
              </a:rPr>
              <a:t>8554</a:t>
            </a:r>
            <a:r>
              <a:rPr kumimoji="0" lang="nb-NO" altLang="zh-TW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ui-monospace"/>
              </a:rPr>
              <a:t> </a:t>
            </a:r>
            <a:endParaRPr kumimoji="0" lang="zh-TW" altLang="zh-TW" sz="23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B4B2CED-75A9-4551-B905-53160C2C4959}"/>
              </a:ext>
            </a:extLst>
          </p:cNvPr>
          <p:cNvSpPr txBox="1"/>
          <p:nvPr/>
        </p:nvSpPr>
        <p:spPr>
          <a:xfrm>
            <a:off x="842682" y="4382727"/>
            <a:ext cx="6517340" cy="369332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找出佔用的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Port Number </a:t>
            </a:r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的　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PID</a:t>
            </a:r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　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B7CE35BA-DBA0-45BC-8D6A-7293E4751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82" y="6147286"/>
            <a:ext cx="291425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300" b="0" i="0" u="none" strike="noStrike" cap="none" normalizeH="0" baseline="0">
                <a:ln>
                  <a:noFill/>
                </a:ln>
                <a:solidFill>
                  <a:srgbClr val="24292E"/>
                </a:solidFill>
                <a:effectLst/>
                <a:latin typeface="Consolas" panose="020B0609020204030204" pitchFamily="49" charset="0"/>
                <a:ea typeface="ui-monospace"/>
              </a:rPr>
              <a:t>$</a:t>
            </a:r>
            <a:r>
              <a:rPr kumimoji="0" lang="zh-TW" altLang="en-US" sz="2300" b="0" i="0" u="none" strike="noStrike" cap="none" normalizeH="0" baseline="0">
                <a:ln>
                  <a:noFill/>
                </a:ln>
                <a:solidFill>
                  <a:srgbClr val="24292E"/>
                </a:solidFill>
                <a:effectLst/>
                <a:latin typeface="Consolas" panose="020B0609020204030204" pitchFamily="49" charset="0"/>
                <a:ea typeface="ui-monospace"/>
              </a:rPr>
              <a:t> </a:t>
            </a:r>
            <a:r>
              <a:rPr kumimoji="0" lang="nb-NO" altLang="zh-TW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ui-monospace"/>
              </a:rPr>
              <a:t>sudo kill -9 PID</a:t>
            </a:r>
            <a:endParaRPr kumimoji="0" lang="zh-TW" altLang="zh-TW" sz="23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929E4EC-5DC8-4C04-92CE-247A6B72B27A}"/>
              </a:ext>
            </a:extLst>
          </p:cNvPr>
          <p:cNvSpPr txBox="1"/>
          <p:nvPr/>
        </p:nvSpPr>
        <p:spPr>
          <a:xfrm>
            <a:off x="842682" y="5648476"/>
            <a:ext cx="6517340" cy="369332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刪除佔用的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PID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7745108B-6658-40DC-94EA-E08165922B3D}"/>
              </a:ext>
            </a:extLst>
          </p:cNvPr>
          <p:cNvSpPr txBox="1">
            <a:spLocks/>
          </p:cNvSpPr>
          <p:nvPr/>
        </p:nvSpPr>
        <p:spPr bwMode="auto">
          <a:xfrm>
            <a:off x="415446" y="3657315"/>
            <a:ext cx="11370672" cy="54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marL="896938" indent="-439738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onsolas" panose="020B0609020204030204" pitchFamily="49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>
                <a:ea typeface="Noto Sans TC" panose="020B0500000000000000" pitchFamily="34" charset="-120"/>
              </a:rPr>
              <a:t>若有無法執行，檢查有無 </a:t>
            </a:r>
            <a:r>
              <a:rPr lang="en-US" altLang="zh-TW">
                <a:ea typeface="Noto Sans TC" panose="020B0500000000000000" pitchFamily="34" charset="-120"/>
              </a:rPr>
              <a:t>port </a:t>
            </a:r>
            <a:r>
              <a:rPr lang="zh-TW" altLang="en-US">
                <a:ea typeface="Noto Sans TC" panose="020B0500000000000000" pitchFamily="34" charset="-120"/>
              </a:rPr>
              <a:t>占用</a:t>
            </a:r>
            <a:endParaRPr lang="en-US" altLang="zh-TW"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9252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19" y="3105834"/>
            <a:ext cx="8264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整合專案：加入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 Open</a:t>
            </a:r>
            <a:r>
              <a:rPr lang="en-US" altLang="zh-TW" sz="3600">
                <a:solidFill>
                  <a:srgbClr val="FFFF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CV 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人臉辨識</a:t>
            </a:r>
            <a:endParaRPr lang="zh-TW" altLang="en-US" sz="4800">
              <a:solidFill>
                <a:srgbClr val="FFFF00"/>
              </a:solidFill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89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app-opencv.py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8506288-162C-41F3-9D72-C662ECC5B4F9}"/>
              </a:ext>
            </a:extLst>
          </p:cNvPr>
          <p:cNvSpPr txBox="1"/>
          <p:nvPr/>
        </p:nvSpPr>
        <p:spPr>
          <a:xfrm>
            <a:off x="613321" y="5421700"/>
            <a:ext cx="10241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~/Lab/ch07/project_opencv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sudo python3 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app-opencv.py</a:t>
            </a:r>
          </a:p>
        </p:txBody>
      </p:sp>
    </p:spTree>
    <p:extLst>
      <p:ext uri="{BB962C8B-B14F-4D97-AF65-F5344CB8AC3E}">
        <p14:creationId xmlns:p14="http://schemas.microsoft.com/office/powerpoint/2010/main" val="19671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19" y="3105834"/>
            <a:ext cx="8264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整合專案：加入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LINE 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推播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60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Demo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app-camera.py</a:t>
            </a:r>
            <a:endParaRPr lang="zh-TW" altLang="en-US" sz="3600" b="0" i="0" u="none" strike="noStrike" baseline="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8506288-162C-41F3-9D72-C662ECC5B4F9}"/>
              </a:ext>
            </a:extLst>
          </p:cNvPr>
          <p:cNvSpPr txBox="1"/>
          <p:nvPr/>
        </p:nvSpPr>
        <p:spPr>
          <a:xfrm>
            <a:off x="613321" y="5421700"/>
            <a:ext cx="10241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cd ~/Lab/ch07/project_opencv+line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sudo python3 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app-</a:t>
            </a:r>
            <a:r>
              <a:rPr lang="en-US" altLang="zh-TW" sz="24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opencv+line</a:t>
            </a:r>
            <a:r>
              <a:rPr lang="sv-SE" altLang="zh-TW" sz="24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34613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040166-1CDA-4E4D-807C-AEBA9ED6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RTSP</a:t>
            </a:r>
            <a:r>
              <a:rPr lang="zh-TW" altLang="en-US"/>
              <a:t> </a:t>
            </a:r>
            <a:r>
              <a:rPr lang="en-US" altLang="zh-TW"/>
              <a:t>Client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7EA18C-D3B4-4371-A6F5-4B3396FA7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在 </a:t>
            </a:r>
            <a:r>
              <a:rPr lang="en-US" altLang="zh-TW"/>
              <a:t>Windows </a:t>
            </a:r>
            <a:r>
              <a:rPr lang="zh-TW" altLang="en-US"/>
              <a:t>使用 </a:t>
            </a:r>
            <a:r>
              <a:rPr lang="en-US" altLang="zh-TW"/>
              <a:t>VLC</a:t>
            </a:r>
          </a:p>
          <a:p>
            <a:pPr lvl="1"/>
            <a:r>
              <a:rPr lang="en-US" altLang="zh-TW" sz="2300">
                <a:hlinkClick r:id="rId2"/>
              </a:rPr>
              <a:t>https://get.videolan.org/vlc/3.0.14/win64/vlc-3.0.14-win64.exe</a:t>
            </a:r>
            <a:endParaRPr lang="zh-TW" altLang="en-US" sz="230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E8FAD2-F3AB-4462-8ADB-875E15D1D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5" y="2416507"/>
            <a:ext cx="7744862" cy="43608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217C5D6-AAD6-4112-BDF0-9780ADD4E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11" y="2114138"/>
            <a:ext cx="5258734" cy="43978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F77E078-D7FF-4C78-A99B-691E3CE107A7}"/>
              </a:ext>
            </a:extLst>
          </p:cNvPr>
          <p:cNvSpPr/>
          <p:nvPr/>
        </p:nvSpPr>
        <p:spPr>
          <a:xfrm>
            <a:off x="6364940" y="3366248"/>
            <a:ext cx="4338918" cy="210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B3959DC-D7BC-4031-B37F-2DD0E1BDEE46}"/>
              </a:ext>
            </a:extLst>
          </p:cNvPr>
          <p:cNvCxnSpPr>
            <a:cxnSpLocks/>
          </p:cNvCxnSpPr>
          <p:nvPr/>
        </p:nvCxnSpPr>
        <p:spPr>
          <a:xfrm flipV="1">
            <a:off x="3092823" y="3487271"/>
            <a:ext cx="3272117" cy="2621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11394BF-A897-4159-8E03-02BE0A3ACA62}"/>
              </a:ext>
            </a:extLst>
          </p:cNvPr>
          <p:cNvSpPr txBox="1"/>
          <p:nvPr/>
        </p:nvSpPr>
        <p:spPr>
          <a:xfrm>
            <a:off x="6375149" y="3769570"/>
            <a:ext cx="4772461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>
                <a:solidFill>
                  <a:srgbClr val="00B0F0"/>
                </a:solidFill>
                <a:latin typeface="Consolas" panose="020B0609020204030204" pitchFamily="49" charset="0"/>
              </a:rPr>
              <a:t>rtsp://192.168.68.105:8554/</a:t>
            </a:r>
            <a:endParaRPr lang="zh-TW" altLang="en-US" sz="240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127D59C-C345-4226-9FD1-5542F69DE5E4}"/>
              </a:ext>
            </a:extLst>
          </p:cNvPr>
          <p:cNvCxnSpPr>
            <a:cxnSpLocks/>
          </p:cNvCxnSpPr>
          <p:nvPr/>
        </p:nvCxnSpPr>
        <p:spPr>
          <a:xfrm flipV="1">
            <a:off x="10956407" y="4294616"/>
            <a:ext cx="0" cy="3775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B86929A-D846-408A-AAC0-7DAFF1F94730}"/>
              </a:ext>
            </a:extLst>
          </p:cNvPr>
          <p:cNvSpPr txBox="1"/>
          <p:nvPr/>
        </p:nvSpPr>
        <p:spPr>
          <a:xfrm>
            <a:off x="10248521" y="4714635"/>
            <a:ext cx="1415772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>
                <a:solidFill>
                  <a:srgbClr val="FF0000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不能忽略斜線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2B7CA94-74FD-4A88-907A-D52F39EA018E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ex7-2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5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F8C48-6099-4C9D-8646-555CAFEB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如何降低延遲？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CC318F-456D-46F2-B5AB-DADBB311A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安裝輕量級的 </a:t>
            </a:r>
            <a:r>
              <a:rPr lang="en-US" altLang="zh-TW"/>
              <a:t>RTSP Server</a:t>
            </a:r>
            <a:endParaRPr lang="pt-BR" altLang="zh-TW"/>
          </a:p>
          <a:p>
            <a:pPr marL="358775" indent="0">
              <a:buNone/>
            </a:pPr>
            <a:r>
              <a:rPr lang="en-US" altLang="zh-TW" sz="2300"/>
              <a:t>$ </a:t>
            </a:r>
            <a:r>
              <a:rPr lang="en-US" altLang="zh-TW" sz="2300">
                <a:solidFill>
                  <a:srgbClr val="FF0000"/>
                </a:solidFill>
              </a:rPr>
              <a:t>cd ~</a:t>
            </a:r>
          </a:p>
          <a:p>
            <a:pPr marL="358775" indent="0" algn="l">
              <a:buNone/>
            </a:pPr>
            <a:r>
              <a:rPr lang="en-US" altLang="zh-TW" sz="2300"/>
              <a:t>$ </a:t>
            </a:r>
            <a:r>
              <a:rPr lang="en-US" altLang="zh-TW" sz="2300">
                <a:solidFill>
                  <a:srgbClr val="FF0000"/>
                </a:solidFill>
              </a:rPr>
              <a:t>git clone</a:t>
            </a:r>
            <a:r>
              <a:rPr lang="zh-TW" altLang="en-US" sz="2300">
                <a:solidFill>
                  <a:srgbClr val="FF0000"/>
                </a:solidFill>
              </a:rPr>
              <a:t> </a:t>
            </a:r>
            <a:r>
              <a:rPr lang="en-US" altLang="zh-TW" sz="2300">
                <a:solidFill>
                  <a:srgbClr val="FF0000"/>
                </a:solidFill>
              </a:rPr>
              <a:t>https://github.com/mpromonet/h264_v4l2_rtspserver.git</a:t>
            </a:r>
            <a:endParaRPr lang="zh-TW" altLang="en-US" sz="2300">
              <a:solidFill>
                <a:srgbClr val="FF0000"/>
              </a:solidFill>
            </a:endParaRPr>
          </a:p>
          <a:p>
            <a:pPr marL="358775" indent="0">
              <a:buNone/>
            </a:pPr>
            <a:r>
              <a:rPr lang="en-US" altLang="zh-TW" sz="2300"/>
              <a:t>$ </a:t>
            </a:r>
            <a:r>
              <a:rPr lang="pt-BR" altLang="zh-TW" sz="2300">
                <a:solidFill>
                  <a:srgbClr val="FF0000"/>
                </a:solidFill>
              </a:rPr>
              <a:t>sudo apt-get install liblivemedia-dev libv4l-dev cmake</a:t>
            </a:r>
            <a:endParaRPr lang="zh-TW" altLang="en-US" sz="2300">
              <a:solidFill>
                <a:srgbClr val="FF0000"/>
              </a:solidFill>
            </a:endParaRPr>
          </a:p>
          <a:p>
            <a:pPr marL="358775" indent="0">
              <a:buNone/>
            </a:pPr>
            <a:r>
              <a:rPr lang="en-US" altLang="zh-TW" sz="2300"/>
              <a:t>$ </a:t>
            </a:r>
            <a:r>
              <a:rPr lang="pt-BR" altLang="zh-TW" sz="2300">
                <a:solidFill>
                  <a:srgbClr val="FF0000"/>
                </a:solidFill>
              </a:rPr>
              <a:t>cd h264_v4l2_rtspserver</a:t>
            </a:r>
          </a:p>
          <a:p>
            <a:pPr marL="358775" indent="0">
              <a:buNone/>
            </a:pPr>
            <a:r>
              <a:rPr lang="en-US" altLang="zh-TW" sz="2300"/>
              <a:t>$ </a:t>
            </a:r>
            <a:r>
              <a:rPr lang="pt-BR" altLang="zh-TW" sz="2300">
                <a:solidFill>
                  <a:srgbClr val="FF0000"/>
                </a:solidFill>
              </a:rPr>
              <a:t>cmake .</a:t>
            </a:r>
            <a:endParaRPr lang="zh-TW" altLang="en-US" sz="2300">
              <a:solidFill>
                <a:srgbClr val="FF0000"/>
              </a:solidFill>
            </a:endParaRPr>
          </a:p>
          <a:p>
            <a:pPr marL="358775" indent="0">
              <a:buNone/>
            </a:pPr>
            <a:r>
              <a:rPr lang="en-US" altLang="zh-TW" sz="2300"/>
              <a:t>$ </a:t>
            </a:r>
            <a:r>
              <a:rPr lang="pt-BR" altLang="zh-TW" sz="2300">
                <a:solidFill>
                  <a:srgbClr val="FF0000"/>
                </a:solidFill>
              </a:rPr>
              <a:t>make -j4</a:t>
            </a:r>
            <a:endParaRPr lang="zh-TW" altLang="en-US" sz="2300">
              <a:solidFill>
                <a:srgbClr val="FF0000"/>
              </a:solidFill>
            </a:endParaRPr>
          </a:p>
          <a:p>
            <a:pPr marL="358775" indent="0" algn="l">
              <a:buNone/>
            </a:pPr>
            <a:r>
              <a:rPr lang="en-US" altLang="zh-TW" sz="2300"/>
              <a:t>$ </a:t>
            </a:r>
            <a:r>
              <a:rPr lang="pt-BR" altLang="zh-TW" sz="2300">
                <a:solidFill>
                  <a:srgbClr val="FF0000"/>
                </a:solidFill>
              </a:rPr>
              <a:t>sudo ./v4l2rtspserver -F 15 -W 800 -H 600 -P</a:t>
            </a:r>
            <a:r>
              <a:rPr lang="zh-TW" altLang="en-US" sz="2300">
                <a:solidFill>
                  <a:srgbClr val="FF0000"/>
                </a:solidFill>
              </a:rPr>
              <a:t> </a:t>
            </a:r>
            <a:r>
              <a:rPr lang="en-US" altLang="zh-TW" sz="2300">
                <a:solidFill>
                  <a:srgbClr val="FF0000"/>
                </a:solidFill>
              </a:rPr>
              <a:t>8554 /dev/video0</a:t>
            </a:r>
            <a:endParaRPr lang="zh-TW" altLang="en-US" sz="2300">
              <a:solidFill>
                <a:srgbClr val="FF0000"/>
              </a:solidFill>
            </a:endParaRPr>
          </a:p>
          <a:p>
            <a:pPr marL="358775" indent="0">
              <a:buNone/>
            </a:pP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12BA69-C469-45E1-9E90-377457F65F4C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 panose="020B0609020204030204" pitchFamily="49" charset="0"/>
                <a:ea typeface="新細明體" panose="02020500000000000000" pitchFamily="18" charset="-120"/>
                <a:cs typeface="+mn-cs"/>
              </a:rPr>
              <a:t>ex7-3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olas" panose="020B0609020204030204" pitchFamily="49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EE4C82E-2063-421D-B8DE-482E23184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82" y="6093841"/>
            <a:ext cx="615232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300" b="0" i="0" u="none" strike="noStrike" cap="none" normalizeH="0" baseline="0">
                <a:ln>
                  <a:noFill/>
                </a:ln>
                <a:solidFill>
                  <a:srgbClr val="24292E"/>
                </a:solidFill>
                <a:effectLst/>
                <a:latin typeface="Consolas" panose="020B0609020204030204" pitchFamily="49" charset="0"/>
                <a:ea typeface="ui-monospace"/>
              </a:rPr>
              <a:t>$</a:t>
            </a:r>
            <a:r>
              <a:rPr kumimoji="0" lang="zh-TW" altLang="en-US" sz="2300" b="0" i="0" u="none" strike="noStrike" cap="none" normalizeH="0" baseline="0">
                <a:ln>
                  <a:noFill/>
                </a:ln>
                <a:solidFill>
                  <a:srgbClr val="24292E"/>
                </a:solidFill>
                <a:effectLst/>
                <a:latin typeface="Consolas" panose="020B0609020204030204" pitchFamily="49" charset="0"/>
                <a:ea typeface="ui-monospace"/>
              </a:rPr>
              <a:t> </a:t>
            </a:r>
            <a:r>
              <a:rPr kumimoji="0" lang="zh-TW" altLang="zh-TW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ui-monospace"/>
              </a:rPr>
              <a:t>v4l2-ctl --set-ctrl vertical_flip=1</a:t>
            </a:r>
            <a:r>
              <a:rPr kumimoji="0" lang="zh-TW" altLang="zh-TW" sz="23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520905-6B65-481D-8E35-DCC484367B10}"/>
              </a:ext>
            </a:extLst>
          </p:cNvPr>
          <p:cNvSpPr txBox="1"/>
          <p:nvPr/>
        </p:nvSpPr>
        <p:spPr>
          <a:xfrm>
            <a:off x="842682" y="5595031"/>
            <a:ext cx="6517340" cy="369332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沒有支援旋轉鏡頭參數的指令，也可以用以下的指令：</a:t>
            </a:r>
          </a:p>
        </p:txBody>
      </p:sp>
    </p:spTree>
    <p:extLst>
      <p:ext uri="{BB962C8B-B14F-4D97-AF65-F5344CB8AC3E}">
        <p14:creationId xmlns:p14="http://schemas.microsoft.com/office/powerpoint/2010/main" val="384998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040166-1CDA-4E4D-807C-AEBA9ED6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RTSP</a:t>
            </a:r>
            <a:r>
              <a:rPr lang="zh-TW" altLang="en-US"/>
              <a:t> </a:t>
            </a:r>
            <a:r>
              <a:rPr lang="en-US" altLang="zh-TW"/>
              <a:t>Client</a:t>
            </a:r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E8FAD2-F3AB-4462-8ADB-875E15D1D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5" y="1869658"/>
            <a:ext cx="7744862" cy="43608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217C5D6-AAD6-4112-BDF0-9780ADD4E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11" y="1567289"/>
            <a:ext cx="5258734" cy="43978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F77E078-D7FF-4C78-A99B-691E3CE107A7}"/>
              </a:ext>
            </a:extLst>
          </p:cNvPr>
          <p:cNvSpPr/>
          <p:nvPr/>
        </p:nvSpPr>
        <p:spPr>
          <a:xfrm>
            <a:off x="6364940" y="2828364"/>
            <a:ext cx="4338918" cy="210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B3959DC-D7BC-4031-B37F-2DD0E1BDEE46}"/>
              </a:ext>
            </a:extLst>
          </p:cNvPr>
          <p:cNvCxnSpPr>
            <a:cxnSpLocks/>
          </p:cNvCxnSpPr>
          <p:nvPr/>
        </p:nvCxnSpPr>
        <p:spPr>
          <a:xfrm flipV="1">
            <a:off x="3092823" y="2940422"/>
            <a:ext cx="3272117" cy="2621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11394BF-A897-4159-8E03-02BE0A3ACA62}"/>
              </a:ext>
            </a:extLst>
          </p:cNvPr>
          <p:cNvSpPr txBox="1"/>
          <p:nvPr/>
        </p:nvSpPr>
        <p:spPr>
          <a:xfrm>
            <a:off x="5780437" y="3222721"/>
            <a:ext cx="596189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>
                <a:solidFill>
                  <a:srgbClr val="00B0F0"/>
                </a:solidFill>
                <a:latin typeface="Consolas" panose="020B0609020204030204" pitchFamily="49" charset="0"/>
              </a:rPr>
              <a:t>rtsp://192.168.68.105:8554/unicast</a:t>
            </a:r>
            <a:endParaRPr lang="zh-TW" altLang="en-US" sz="240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162C662-BEB5-4738-BC46-663D8DF17EE9}"/>
              </a:ext>
            </a:extLst>
          </p:cNvPr>
          <p:cNvCxnSpPr>
            <a:cxnSpLocks/>
          </p:cNvCxnSpPr>
          <p:nvPr/>
        </p:nvCxnSpPr>
        <p:spPr>
          <a:xfrm flipV="1">
            <a:off x="10965371" y="3756601"/>
            <a:ext cx="0" cy="3775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4DE6294-5D47-49EF-BCC5-3322B082CB6A}"/>
              </a:ext>
            </a:extLst>
          </p:cNvPr>
          <p:cNvSpPr txBox="1"/>
          <p:nvPr/>
        </p:nvSpPr>
        <p:spPr>
          <a:xfrm>
            <a:off x="10210052" y="4140760"/>
            <a:ext cx="1492716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加上</a:t>
            </a:r>
            <a:r>
              <a:rPr lang="en-US" altLang="zh-TW" sz="1600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unicast</a:t>
            </a:r>
            <a:endParaRPr lang="zh-TW" altLang="en-US" sz="1600">
              <a:solidFill>
                <a:srgbClr val="FF00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576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13FC2-5B8A-4D81-AE65-F36B799E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RTSP</a:t>
            </a:r>
            <a:r>
              <a:rPr lang="zh-TW" altLang="en-US"/>
              <a:t> </a:t>
            </a:r>
            <a:r>
              <a:rPr lang="en-US" altLang="zh-TW"/>
              <a:t>Client</a:t>
            </a:r>
            <a:r>
              <a:rPr lang="zh-TW" altLang="en-US"/>
              <a:t> </a:t>
            </a:r>
            <a:r>
              <a:rPr lang="en-US" altLang="zh-TW"/>
              <a:t>for Android / iOS</a:t>
            </a:r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86F0F48-E6AB-4FFE-BBC7-C237FE927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3" y="1252383"/>
            <a:ext cx="2644873" cy="5318125"/>
          </a:xfr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53ED9DE-855B-4B64-8F6A-CD4A6DD9E6DC}"/>
              </a:ext>
            </a:extLst>
          </p:cNvPr>
          <p:cNvSpPr/>
          <p:nvPr/>
        </p:nvSpPr>
        <p:spPr>
          <a:xfrm>
            <a:off x="5020235" y="2984906"/>
            <a:ext cx="1219200" cy="1187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FB1B398-39D2-4DE2-B416-166BCAB8661B}"/>
              </a:ext>
            </a:extLst>
          </p:cNvPr>
          <p:cNvSpPr txBox="1"/>
          <p:nvPr/>
        </p:nvSpPr>
        <p:spPr>
          <a:xfrm>
            <a:off x="5094192" y="5396733"/>
            <a:ext cx="2272553" cy="369332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Noto Sans TC" panose="020B0500000000000000" pitchFamily="34" charset="-120"/>
                <a:ea typeface="Noto Sans TC" panose="020B0500000000000000" pitchFamily="34" charset="-120"/>
              </a:rPr>
              <a:t>請自行安裝與測試。</a:t>
            </a:r>
          </a:p>
        </p:txBody>
      </p:sp>
    </p:spTree>
    <p:extLst>
      <p:ext uri="{BB962C8B-B14F-4D97-AF65-F5344CB8AC3E}">
        <p14:creationId xmlns:p14="http://schemas.microsoft.com/office/powerpoint/2010/main" val="34214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022462" y="3105834"/>
            <a:ext cx="8147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7-2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用 </a:t>
            </a: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HTTP</a:t>
            </a:r>
            <a:r>
              <a:rPr lang="zh-TW" altLang="en-US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 做 </a:t>
            </a:r>
            <a:r>
              <a:rPr lang="en-US" altLang="zh-TW" sz="360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Streaming</a:t>
            </a:r>
            <a:endParaRPr lang="zh-TW" altLang="en-US" sz="36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1828803" y="3965601"/>
            <a:ext cx="8549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目的：</a:t>
            </a:r>
            <a:r>
              <a:rPr lang="zh-TW" altLang="en-US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使用 </a:t>
            </a:r>
            <a:r>
              <a:rPr lang="en-US" altLang="zh-TW" sz="360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HTTP + MJPG</a:t>
            </a:r>
            <a:endParaRPr lang="zh-TW" altLang="en-US" sz="36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5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25586</TotalTime>
  <Words>1991</Words>
  <Application>Microsoft Office PowerPoint</Application>
  <PresentationFormat>寬螢幕</PresentationFormat>
  <Paragraphs>299</Paragraphs>
  <Slides>43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1" baseType="lpstr">
      <vt:lpstr>Noto Sans TC</vt:lpstr>
      <vt:lpstr>PMingLiU</vt:lpstr>
      <vt:lpstr>Arial</vt:lpstr>
      <vt:lpstr>Calibri</vt:lpstr>
      <vt:lpstr>Consolas</vt:lpstr>
      <vt:lpstr>Raleway</vt:lpstr>
      <vt:lpstr>Wingdings</vt:lpstr>
      <vt:lpstr>2_Office 佈景主題</vt:lpstr>
      <vt:lpstr>PowerPoint 簡報</vt:lpstr>
      <vt:lpstr>串流技術</vt:lpstr>
      <vt:lpstr>PowerPoint 簡報</vt:lpstr>
      <vt:lpstr>RTSP Server</vt:lpstr>
      <vt:lpstr>RTSP Client</vt:lpstr>
      <vt:lpstr>如何降低延遲？</vt:lpstr>
      <vt:lpstr>RTSP Client</vt:lpstr>
      <vt:lpstr>RTSP Client for Android / iOS</vt:lpstr>
      <vt:lpstr>PowerPoint 簡報</vt:lpstr>
      <vt:lpstr>使用 HTTP 做 Video Streaming</vt:lpstr>
      <vt:lpstr>網頁的運作與實作原理</vt:lpstr>
      <vt:lpstr>Model-View-Controller 設計模式</vt:lpstr>
      <vt:lpstr>網頁伺服器 (Web Server)</vt:lpstr>
      <vt:lpstr>PowerPoint 簡報</vt:lpstr>
      <vt:lpstr>一個測試訊息</vt:lpstr>
      <vt:lpstr>PowerPoint 簡報</vt:lpstr>
      <vt:lpstr>Demo 7-1-app-hello.py</vt:lpstr>
      <vt:lpstr>若發生 Address 被占用，無法執行時</vt:lpstr>
      <vt:lpstr>PowerPoint 簡報</vt:lpstr>
      <vt:lpstr>動態網頁 (1/3)</vt:lpstr>
      <vt:lpstr>動態網頁 (2/3)</vt:lpstr>
      <vt:lpstr>動態網頁 (3/3)</vt:lpstr>
      <vt:lpstr>新增一個 route &amp; template</vt:lpstr>
      <vt:lpstr>建立 template</vt:lpstr>
      <vt:lpstr>PowerPoint 簡報</vt:lpstr>
      <vt:lpstr>Demo 7-2-app-route.py</vt:lpstr>
      <vt:lpstr>PowerPoint 簡報</vt:lpstr>
      <vt:lpstr>建立 Camera 類別 (模組化)</vt:lpstr>
      <vt:lpstr>Streaming 圖片</vt:lpstr>
      <vt:lpstr>修改 templates，新增一個網頁檔</vt:lpstr>
      <vt:lpstr>PowerPoint 簡報</vt:lpstr>
      <vt:lpstr>Demo 7-3-app-stream.py</vt:lpstr>
      <vt:lpstr>PowerPoint 簡報</vt:lpstr>
      <vt:lpstr>HTTP + MJPEG</vt:lpstr>
      <vt:lpstr>建立 Camera 類別 (從 Camera 讀取影像)</vt:lpstr>
      <vt:lpstr>Streaming 即時影像</vt:lpstr>
      <vt:lpstr>PowerPoint 簡報</vt:lpstr>
      <vt:lpstr>如何降低延遲？</vt:lpstr>
      <vt:lpstr>小結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邱裕雄</dc:creator>
  <cp:lastModifiedBy>allwow</cp:lastModifiedBy>
  <cp:revision>2236</cp:revision>
  <dcterms:created xsi:type="dcterms:W3CDTF">2016-10-10T14:48:34Z</dcterms:created>
  <dcterms:modified xsi:type="dcterms:W3CDTF">2022-04-13T01:38:57Z</dcterms:modified>
</cp:coreProperties>
</file>